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659" r:id="rId2"/>
    <p:sldId id="614" r:id="rId3"/>
    <p:sldId id="362" r:id="rId4"/>
    <p:sldId id="816" r:id="rId5"/>
    <p:sldId id="820" r:id="rId6"/>
    <p:sldId id="828" r:id="rId7"/>
    <p:sldId id="829" r:id="rId8"/>
    <p:sldId id="830" r:id="rId9"/>
    <p:sldId id="831" r:id="rId10"/>
    <p:sldId id="832" r:id="rId11"/>
    <p:sldId id="833" r:id="rId12"/>
    <p:sldId id="834" r:id="rId13"/>
    <p:sldId id="822" r:id="rId14"/>
    <p:sldId id="835" r:id="rId15"/>
    <p:sldId id="837" r:id="rId16"/>
    <p:sldId id="838" r:id="rId17"/>
    <p:sldId id="839" r:id="rId18"/>
    <p:sldId id="840" r:id="rId19"/>
    <p:sldId id="841" r:id="rId20"/>
    <p:sldId id="842" r:id="rId21"/>
    <p:sldId id="814" r:id="rId22"/>
    <p:sldId id="843" r:id="rId23"/>
    <p:sldId id="845" r:id="rId24"/>
    <p:sldId id="844" r:id="rId25"/>
    <p:sldId id="848" r:id="rId26"/>
    <p:sldId id="850" r:id="rId27"/>
    <p:sldId id="851" r:id="rId28"/>
    <p:sldId id="856" r:id="rId29"/>
    <p:sldId id="853" r:id="rId30"/>
    <p:sldId id="855" r:id="rId31"/>
    <p:sldId id="7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89"/>
    <p:restoredTop sz="94664"/>
  </p:normalViewPr>
  <p:slideViewPr>
    <p:cSldViewPr snapToGrid="0" snapToObjects="1">
      <p:cViewPr varScale="1">
        <p:scale>
          <a:sx n="87" d="100"/>
          <a:sy n="87" d="100"/>
        </p:scale>
        <p:origin x="5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9B43293-6FB6-0946-BF36-C5CF387CA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8FEE17-6D19-FF48-8907-B245E8B0EB19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6E61002-043B-E74C-BF55-402D30CB4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EFE9A0B-9251-D24C-AA68-C6311A730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9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27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1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28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Computer Network and the </a:t>
            </a:r>
            <a:r>
              <a:rPr lang="en-US" dirty="0" err="1">
                <a:solidFill>
                  <a:srgbClr val="C00000"/>
                </a:solidFill>
                <a:ea typeface="ＭＳ Ｐゴシック" charset="0"/>
                <a:cs typeface="+mj-cs"/>
              </a:rPr>
              <a:t>Internt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9-2: Router design and IP match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Prepared by: Jun Yuan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75062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Number of entries</a:t>
            </a:r>
            <a:r>
              <a:rPr lang="en-US" sz="3600" dirty="0"/>
              <a:t> in the forwarding table matters.</a:t>
            </a:r>
          </a:p>
          <a:p>
            <a:pPr marL="0" indent="0" algn="ctr">
              <a:buNone/>
            </a:pPr>
            <a:r>
              <a:rPr lang="en-US" sz="3000" dirty="0"/>
              <a:t>Fitting into router memory</a:t>
            </a:r>
          </a:p>
          <a:p>
            <a:pPr marL="0" indent="0" algn="ctr">
              <a:buNone/>
            </a:pPr>
            <a:r>
              <a:rPr lang="en-US" sz="3000" dirty="0"/>
              <a:t>Designing hardware and software for fast lookups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CBA590B8-253E-194A-8AFF-EA7F99F91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750626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Recall: IP addresses can be aggregated based on shared prefixes.</a:t>
            </a:r>
            <a:endParaRPr lang="en-US" sz="3600" dirty="0"/>
          </a:p>
          <a:p>
            <a:pPr marL="0" indent="0" algn="ctr">
              <a:buNone/>
            </a:pPr>
            <a:r>
              <a:rPr lang="en-US" sz="3000" dirty="0"/>
              <a:t>The number of table entries in a router is proportional to the number of prefixes, NOT the number of endpoints.</a:t>
            </a:r>
          </a:p>
          <a:p>
            <a:pPr marL="0" indent="0" algn="ctr">
              <a:buNone/>
            </a:pPr>
            <a:r>
              <a:rPr lang="en-US" sz="3000" dirty="0"/>
              <a:t>Today: ~ 1 million prefixes.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CBA590B8-253E-194A-8AFF-EA7F99F91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401" y="1658546"/>
            <a:ext cx="5750626" cy="48343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C00000"/>
                </a:solidFill>
              </a:rPr>
              <a:t>Destination-IP-based forwarding has consequences.</a:t>
            </a:r>
            <a:endParaRPr lang="en-US" sz="2400" dirty="0"/>
          </a:p>
          <a:p>
            <a:r>
              <a:rPr lang="en-US" sz="2400" dirty="0"/>
              <a:t>Forwarding behavior is independent of the source: legitimate source vs. malicious attack traffic</a:t>
            </a:r>
          </a:p>
          <a:p>
            <a:r>
              <a:rPr lang="en-US" sz="2400" dirty="0"/>
              <a:t>Forwarding behavior is independent of the application: web traffic vs. file download vs. video</a:t>
            </a:r>
          </a:p>
          <a:p>
            <a:r>
              <a:rPr lang="en-US" sz="2400" dirty="0"/>
              <a:t>IP-based packet processing is “baked into” router hardware: evolving the IP protocol faces tall deployment hurdles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CBA590B8-253E-194A-8AFF-EA7F99F91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Types of fabrics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244943" y="5143248"/>
            <a:ext cx="3804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Input port writes packets into shared memory.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Output port reads the packet when output link ready to transmit.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EB9C4-97D9-9847-8A7B-A8CB0CB9445E}"/>
              </a:ext>
            </a:extLst>
          </p:cNvPr>
          <p:cNvSpPr txBox="1"/>
          <p:nvPr/>
        </p:nvSpPr>
        <p:spPr>
          <a:xfrm>
            <a:off x="4235246" y="5251437"/>
            <a:ext cx="3804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Single shared channel to move data from input to output port.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Easy to build buses; technology is quite mature.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8219242" y="5207946"/>
            <a:ext cx="3972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Each input port has a physical data path to every output port.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Switch </a:t>
            </a:r>
            <a:r>
              <a:rPr lang="en-US" sz="2000" dirty="0">
                <a:latin typeface="Helvetica" pitchFamily="2" charset="0"/>
              </a:rPr>
              <a:t>at the cross-over points turns on to connect pairs of ports.</a:t>
            </a:r>
          </a:p>
        </p:txBody>
      </p:sp>
    </p:spTree>
    <p:extLst>
      <p:ext uri="{BB962C8B-B14F-4D97-AF65-F5344CB8AC3E}">
        <p14:creationId xmlns:p14="http://schemas.microsoft.com/office/powerpoint/2010/main" val="9274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Types of fabrics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374131" y="5329243"/>
            <a:ext cx="3804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Modern high-speed routers use highly optimized shared-memory-based interconnects.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7964612" y="5097549"/>
            <a:ext cx="39727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Crossbars can get expensive as the number of ports grows (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</a:t>
            </a:r>
            <a:r>
              <a:rPr lang="en-US" sz="2000" baseline="30000" dirty="0">
                <a:solidFill>
                  <a:srgbClr val="C00000"/>
                </a:solidFill>
                <a:latin typeface="Helvetica" pitchFamily="2" charset="0"/>
              </a:rPr>
              <a:t>2</a:t>
            </a:r>
            <a:r>
              <a:rPr lang="en-US" sz="2000" dirty="0">
                <a:latin typeface="Helvetica" pitchFamily="2" charset="0"/>
              </a:rPr>
              <a:t> connections for N ports)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MGR uses a crossbar and schedules (</a:t>
            </a:r>
            <a:r>
              <a:rPr lang="en-US" sz="2000" dirty="0" err="1">
                <a:latin typeface="Helvetica" pitchFamily="2" charset="0"/>
              </a:rPr>
              <a:t>in,out</a:t>
            </a:r>
            <a:r>
              <a:rPr lang="en-US" sz="2000" dirty="0">
                <a:latin typeface="Helvetica" pitchFamily="2" charset="0"/>
              </a:rPr>
              <a:t>) port pairs.</a:t>
            </a:r>
          </a:p>
        </p:txBody>
      </p:sp>
    </p:spTree>
    <p:extLst>
      <p:ext uri="{BB962C8B-B14F-4D97-AF65-F5344CB8AC3E}">
        <p14:creationId xmlns:p14="http://schemas.microsoft.com/office/powerpoint/2010/main" val="22300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High-speed switching fabrics designed to be </a:t>
            </a:r>
            <a:r>
              <a:rPr lang="en-US" dirty="0">
                <a:solidFill>
                  <a:srgbClr val="C00000"/>
                </a:solidFill>
              </a:rPr>
              <a:t>nonblocking: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an output port is “available”, an input port can always transmit to it without being blocked by the switching fabric itself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Crossbars are nonblocking by design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Shared memory can be designed to be nonblocking if memory is optimized to be fast enough for the access pattern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1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i.e., there are no queues due to inefficiencies at the input port or the switching fabric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94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9170" cy="48245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i.e., there are no queues due to inefficiencies at the input port or the switching fabric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Typically, these (per-output-port) queues form on the output side</a:t>
            </a:r>
          </a:p>
          <a:p>
            <a:pPr lvl="1"/>
            <a:r>
              <a:rPr lang="en-US" dirty="0"/>
              <a:t>But queues can also form on the input side if the fabric can’t even move packets to the output port’s buffer (</a:t>
            </a:r>
            <a:r>
              <a:rPr lang="en-US" dirty="0" err="1"/>
              <a:t>ie</a:t>
            </a:r>
            <a:r>
              <a:rPr lang="en-US" dirty="0"/>
              <a:t>: if output-side buffer filled up)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0C5B7FA2-A59A-1347-8F4C-C332E3C3EA65}"/>
              </a:ext>
            </a:extLst>
          </p:cNvPr>
          <p:cNvSpPr/>
          <p:nvPr/>
        </p:nvSpPr>
        <p:spPr>
          <a:xfrm>
            <a:off x="8348352" y="1033152"/>
            <a:ext cx="1828800" cy="204800"/>
          </a:xfrm>
          <a:custGeom>
            <a:avLst/>
            <a:gdLst>
              <a:gd name="connsiteX0" fmla="*/ 0 w 1828800"/>
              <a:gd name="connsiteY0" fmla="*/ 0 h 204800"/>
              <a:gd name="connsiteX1" fmla="*/ 1045029 w 1828800"/>
              <a:gd name="connsiteY1" fmla="*/ 190005 h 204800"/>
              <a:gd name="connsiteX2" fmla="*/ 1828800 w 1828800"/>
              <a:gd name="connsiteY2" fmla="*/ 178130 h 2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04800">
                <a:moveTo>
                  <a:pt x="0" y="0"/>
                </a:moveTo>
                <a:cubicBezTo>
                  <a:pt x="370114" y="80158"/>
                  <a:pt x="740229" y="160317"/>
                  <a:pt x="1045029" y="190005"/>
                </a:cubicBezTo>
                <a:cubicBezTo>
                  <a:pt x="1349829" y="219693"/>
                  <a:pt x="1589314" y="198911"/>
                  <a:pt x="1828800" y="17813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58FA8F1-EC6A-0243-B4A0-CB5EBECD5B98}"/>
              </a:ext>
            </a:extLst>
          </p:cNvPr>
          <p:cNvSpPr/>
          <p:nvPr/>
        </p:nvSpPr>
        <p:spPr>
          <a:xfrm>
            <a:off x="8324601" y="1307533"/>
            <a:ext cx="1828800" cy="556892"/>
          </a:xfrm>
          <a:custGeom>
            <a:avLst/>
            <a:gdLst>
              <a:gd name="connsiteX0" fmla="*/ 0 w 1828800"/>
              <a:gd name="connsiteY0" fmla="*/ 556892 h 556892"/>
              <a:gd name="connsiteX1" fmla="*/ 498764 w 1828800"/>
              <a:gd name="connsiteY1" fmla="*/ 212508 h 556892"/>
              <a:gd name="connsiteX2" fmla="*/ 1092530 w 1828800"/>
              <a:gd name="connsiteY2" fmla="*/ 10627 h 556892"/>
              <a:gd name="connsiteX3" fmla="*/ 1828800 w 1828800"/>
              <a:gd name="connsiteY3" fmla="*/ 46253 h 55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556892">
                <a:moveTo>
                  <a:pt x="0" y="556892"/>
                </a:moveTo>
                <a:cubicBezTo>
                  <a:pt x="158338" y="430222"/>
                  <a:pt x="316676" y="303552"/>
                  <a:pt x="498764" y="212508"/>
                </a:cubicBezTo>
                <a:cubicBezTo>
                  <a:pt x="680852" y="121464"/>
                  <a:pt x="870857" y="38336"/>
                  <a:pt x="1092530" y="10627"/>
                </a:cubicBezTo>
                <a:cubicBezTo>
                  <a:pt x="1314203" y="-17082"/>
                  <a:pt x="1571501" y="14585"/>
                  <a:pt x="1828800" y="46253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C08E60A-F3AB-B54A-B1BB-C4F84E8DAA4B}"/>
              </a:ext>
            </a:extLst>
          </p:cNvPr>
          <p:cNvSpPr/>
          <p:nvPr/>
        </p:nvSpPr>
        <p:spPr>
          <a:xfrm>
            <a:off x="8383978" y="546264"/>
            <a:ext cx="1733797" cy="581891"/>
          </a:xfrm>
          <a:custGeom>
            <a:avLst/>
            <a:gdLst>
              <a:gd name="connsiteX0" fmla="*/ 0 w 1733797"/>
              <a:gd name="connsiteY0" fmla="*/ 0 h 581891"/>
              <a:gd name="connsiteX1" fmla="*/ 736270 w 1733797"/>
              <a:gd name="connsiteY1" fmla="*/ 439387 h 581891"/>
              <a:gd name="connsiteX2" fmla="*/ 1733797 w 1733797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97" h="581891">
                <a:moveTo>
                  <a:pt x="0" y="0"/>
                </a:moveTo>
                <a:cubicBezTo>
                  <a:pt x="223652" y="171202"/>
                  <a:pt x="447304" y="342405"/>
                  <a:pt x="736270" y="439387"/>
                </a:cubicBezTo>
                <a:cubicBezTo>
                  <a:pt x="1025236" y="536369"/>
                  <a:pt x="1379516" y="559130"/>
                  <a:pt x="1733797" y="58189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8340-8207-8D4E-8B46-783CCB4F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C159-F62F-2940-8E26-7BB653E1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35944" cy="4812681"/>
          </a:xfrm>
        </p:spPr>
        <p:txBody>
          <a:bodyPr>
            <a:normAutofit/>
          </a:bodyPr>
          <a:lstStyle/>
          <a:p>
            <a:r>
              <a:rPr lang="en-US" dirty="0"/>
              <a:t>Components in reverse order of those in the input port</a:t>
            </a:r>
          </a:p>
          <a:p>
            <a:r>
              <a:rPr lang="en-US" dirty="0"/>
              <a:t>This is where most routers have the bulk of their </a:t>
            </a:r>
            <a:r>
              <a:rPr lang="en-US" dirty="0">
                <a:solidFill>
                  <a:srgbClr val="C00000"/>
                </a:solidFill>
              </a:rPr>
              <a:t>packet buffers</a:t>
            </a:r>
          </a:p>
          <a:p>
            <a:pPr lvl="1"/>
            <a:r>
              <a:rPr lang="en-US" dirty="0"/>
              <a:t>Recall our discussions regarding router buffer sizes in the transport layer</a:t>
            </a:r>
          </a:p>
          <a:p>
            <a:r>
              <a:rPr lang="en-US" dirty="0"/>
              <a:t>MGR uses per-port output buffers, but modern routers have </a:t>
            </a:r>
            <a:r>
              <a:rPr lang="en-US" dirty="0">
                <a:solidFill>
                  <a:srgbClr val="C00000"/>
                </a:solidFill>
              </a:rPr>
              <a:t>shared memory buffers</a:t>
            </a:r>
            <a:endParaRPr lang="en-US" dirty="0"/>
          </a:p>
          <a:p>
            <a:pPr lvl="1"/>
            <a:r>
              <a:rPr lang="en-US" dirty="0"/>
              <a:t>More efficient use of memory under varying demands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D24D72-6B8E-464E-9C03-3BA1B5CE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694" y="4073311"/>
            <a:ext cx="4628653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2A8504-88EB-7147-9D8D-0BDCD5F7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943" y="4692967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4D8F658-36AE-2F49-8F4E-4AA00A45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24" y="42888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5ABAE45F-E9A6-DC49-94CB-F3CFE7FB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3" y="5023477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CACE25C8-1F77-0E44-ABD7-02177E47B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4562" y="4971464"/>
            <a:ext cx="291754" cy="1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5A7959CA-D3EC-5546-BA1F-38C25D25D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04" y="4983679"/>
            <a:ext cx="283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FC4AB24C-54C2-6B4D-8A90-D08D4273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31" y="457680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(transmit)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716647FD-A0BC-A74F-9EFA-9226F3D7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716" y="4073311"/>
            <a:ext cx="10669" cy="2377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3B7AD8E-929E-1D43-9189-AD09E94B42EB}"/>
              </a:ext>
            </a:extLst>
          </p:cNvPr>
          <p:cNvGrpSpPr>
            <a:grpSpLocks/>
          </p:cNvGrpSpPr>
          <p:nvPr/>
        </p:nvGrpSpPr>
        <p:grpSpPr bwMode="auto">
          <a:xfrm>
            <a:off x="7353861" y="5205266"/>
            <a:ext cx="769600" cy="357250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5C06D7F-0436-1B4D-BE1B-C011428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7B0174B8-C9CB-3E4B-8122-30634220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A39EC5F4-376E-BE41-AD83-D64C003C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0E3E0B3-A52C-C740-9797-EB059886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FA91AB81-284D-DE46-9B97-CE0574028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B6FB92C5-1F04-F745-BE64-1B4774CE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78B4C82A-4187-ED46-BA83-1A2227B6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B8D09BF5-64B5-624D-938F-3FDF69F8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CC87145E-8E93-1B4A-AD93-188C8069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27B74-BAAC-8C41-8111-CD654D7BE232}"/>
              </a:ext>
            </a:extLst>
          </p:cNvPr>
          <p:cNvSpPr/>
          <p:nvPr/>
        </p:nvSpPr>
        <p:spPr>
          <a:xfrm>
            <a:off x="10055969" y="4493525"/>
            <a:ext cx="1352994" cy="1012447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ED8-338E-AF41-8BC6-76C5899363C2}"/>
              </a:ext>
            </a:extLst>
          </p:cNvPr>
          <p:cNvSpPr/>
          <p:nvPr/>
        </p:nvSpPr>
        <p:spPr>
          <a:xfrm>
            <a:off x="7076504" y="4240056"/>
            <a:ext cx="1270093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DC301E64-E102-C94F-BA2A-5D91CED1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25" y="4578075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0A3AF61F-A34A-5342-9C38-B6CEAE1B3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3086B4-1B52-8F45-B164-B001750794B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428FE8-9E0C-7E41-B67E-9FD675D91DAA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768AB2-4E60-F64B-B644-DDD86F0E03F1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05774C-25B2-B042-9DE0-31D8D2F8AE1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2F7C6-6C93-614E-BE10-A31D545DE1A8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3D6B06-43D7-8B46-9849-3FBDB3A89DE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19CF5D-2F83-7D49-9DE0-F679DCF55C2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90DC75-0DD0-0B42-9950-F9D21D682333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C23B7-550A-A646-94B7-F2BCAD44431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FA738-2AB2-A04A-AB45-AF6248D5FCC5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EBF3-E40E-4C4E-B3AA-9895D3D515C6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FCD9BE-8C40-9F4D-8E64-9DC1DF42294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8256C9-DE5B-3C40-9147-29DFED81720C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42C6C-F632-BC47-BF49-495A4F90BE0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7B9F91-CE47-7449-A15D-762152616CCD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3CD15-ADCF-E641-9EA8-473400016A5E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87D7A4-2E92-4641-802D-FD04FC9A620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643FC-AACA-9D48-AC35-AEDE8A7797B6}"/>
              </a:ext>
            </a:extLst>
          </p:cNvPr>
          <p:cNvCxnSpPr>
            <a:cxnSpLocks/>
          </p:cNvCxnSpPr>
          <p:nvPr/>
        </p:nvCxnSpPr>
        <p:spPr>
          <a:xfrm flipH="1">
            <a:off x="6892694" y="2944419"/>
            <a:ext cx="3178825" cy="108490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7D0BE0-1F5E-0B43-A827-A5EA7DC93283}"/>
              </a:ext>
            </a:extLst>
          </p:cNvPr>
          <p:cNvCxnSpPr>
            <a:cxnSpLocks/>
          </p:cNvCxnSpPr>
          <p:nvPr/>
        </p:nvCxnSpPr>
        <p:spPr>
          <a:xfrm>
            <a:off x="11521348" y="3028208"/>
            <a:ext cx="26790" cy="98282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A47DC61F-2112-884A-B6A2-0CAD863F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17" y="5939351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57411-3258-6E40-822F-FC22793108D2}"/>
              </a:ext>
            </a:extLst>
          </p:cNvPr>
          <p:cNvSpPr txBox="1"/>
          <p:nvPr/>
        </p:nvSpPr>
        <p:spPr>
          <a:xfrm>
            <a:off x="10301351" y="6057179"/>
            <a:ext cx="17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To output link</a:t>
            </a:r>
          </a:p>
        </p:txBody>
      </p:sp>
    </p:spTree>
    <p:extLst>
      <p:ext uri="{BB962C8B-B14F-4D97-AF65-F5344CB8AC3E}">
        <p14:creationId xmlns:p14="http://schemas.microsoft.com/office/powerpoint/2010/main" val="274863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26" grpId="0" animBg="1"/>
      <p:bldP spid="27" grpId="0" animBg="1"/>
      <p:bldP spid="28" grpId="0"/>
      <p:bldP spid="29" grpId="0" animBg="1"/>
      <p:bldP spid="52" grpId="0" animBg="1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8340-8207-8D4E-8B46-783CCB4F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C159-F62F-2940-8E26-7BB653E1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35944" cy="4942402"/>
          </a:xfrm>
        </p:spPr>
        <p:txBody>
          <a:bodyPr>
            <a:normAutofit/>
          </a:bodyPr>
          <a:lstStyle/>
          <a:p>
            <a:r>
              <a:rPr lang="en-US" dirty="0"/>
              <a:t>Two important policy decisions</a:t>
            </a:r>
          </a:p>
          <a:p>
            <a:r>
              <a:rPr lang="en-US" dirty="0">
                <a:solidFill>
                  <a:srgbClr val="C00000"/>
                </a:solidFill>
              </a:rPr>
              <a:t>Scheduling:</a:t>
            </a:r>
            <a:r>
              <a:rPr lang="en-US" dirty="0"/>
              <a:t> which among the waiting packets gets to be transmitted out the link?</a:t>
            </a:r>
          </a:p>
          <a:p>
            <a:pPr lvl="1"/>
            <a:r>
              <a:rPr lang="en-US" dirty="0"/>
              <a:t>Ex: First-In-First-Out (FIFO)</a:t>
            </a:r>
          </a:p>
          <a:p>
            <a:r>
              <a:rPr lang="en-US" dirty="0">
                <a:solidFill>
                  <a:srgbClr val="C00000"/>
                </a:solidFill>
              </a:rPr>
              <a:t>Buffer management:</a:t>
            </a:r>
            <a:r>
              <a:rPr lang="en-US" dirty="0"/>
              <a:t> which among the packets arriving from the fabric get space in the packet buffer?</a:t>
            </a:r>
          </a:p>
          <a:p>
            <a:pPr lvl="1"/>
            <a:r>
              <a:rPr lang="en-US" dirty="0"/>
              <a:t>Ex: Tail drop: later packets dropped first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D24D72-6B8E-464E-9C03-3BA1B5CE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694" y="4073311"/>
            <a:ext cx="4628653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2A8504-88EB-7147-9D8D-0BDCD5F7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943" y="4692967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4D8F658-36AE-2F49-8F4E-4AA00A45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24" y="42888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5ABAE45F-E9A6-DC49-94CB-F3CFE7FB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3" y="5023477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CACE25C8-1F77-0E44-ABD7-02177E47B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4562" y="4971464"/>
            <a:ext cx="291754" cy="1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5A7959CA-D3EC-5546-BA1F-38C25D25D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04" y="4983679"/>
            <a:ext cx="283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FC4AB24C-54C2-6B4D-8A90-D08D4273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31" y="457680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(transmit)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716647FD-A0BC-A74F-9EFA-9226F3D7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716" y="4073311"/>
            <a:ext cx="10669" cy="2377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3B7AD8E-929E-1D43-9189-AD09E94B42EB}"/>
              </a:ext>
            </a:extLst>
          </p:cNvPr>
          <p:cNvGrpSpPr>
            <a:grpSpLocks/>
          </p:cNvGrpSpPr>
          <p:nvPr/>
        </p:nvGrpSpPr>
        <p:grpSpPr bwMode="auto">
          <a:xfrm>
            <a:off x="7353861" y="5205266"/>
            <a:ext cx="769600" cy="357250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5C06D7F-0436-1B4D-BE1B-C011428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7B0174B8-C9CB-3E4B-8122-30634220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A39EC5F4-376E-BE41-AD83-D64C003C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0E3E0B3-A52C-C740-9797-EB059886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FA91AB81-284D-DE46-9B97-CE0574028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B6FB92C5-1F04-F745-BE64-1B4774CE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78B4C82A-4187-ED46-BA83-1A2227B6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B8D09BF5-64B5-624D-938F-3FDF69F8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CC87145E-8E93-1B4A-AD93-188C8069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27B74-BAAC-8C41-8111-CD654D7BE232}"/>
              </a:ext>
            </a:extLst>
          </p:cNvPr>
          <p:cNvSpPr/>
          <p:nvPr/>
        </p:nvSpPr>
        <p:spPr>
          <a:xfrm>
            <a:off x="10055969" y="4493525"/>
            <a:ext cx="1352994" cy="1012447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ED8-338E-AF41-8BC6-76C5899363C2}"/>
              </a:ext>
            </a:extLst>
          </p:cNvPr>
          <p:cNvSpPr/>
          <p:nvPr/>
        </p:nvSpPr>
        <p:spPr>
          <a:xfrm>
            <a:off x="7076504" y="4240056"/>
            <a:ext cx="1270093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DC301E64-E102-C94F-BA2A-5D91CED1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25" y="4578075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0A3AF61F-A34A-5342-9C38-B6CEAE1B3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3086B4-1B52-8F45-B164-B001750794B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428FE8-9E0C-7E41-B67E-9FD675D91DAA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768AB2-4E60-F64B-B644-DDD86F0E03F1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05774C-25B2-B042-9DE0-31D8D2F8AE1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2F7C6-6C93-614E-BE10-A31D545DE1A8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3D6B06-43D7-8B46-9849-3FBDB3A89DE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19CF5D-2F83-7D49-9DE0-F679DCF55C2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90DC75-0DD0-0B42-9950-F9D21D682333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C23B7-550A-A646-94B7-F2BCAD44431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FA738-2AB2-A04A-AB45-AF6248D5FCC5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EBF3-E40E-4C4E-B3AA-9895D3D515C6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FCD9BE-8C40-9F4D-8E64-9DC1DF42294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8256C9-DE5B-3C40-9147-29DFED81720C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42C6C-F632-BC47-BF49-495A4F90BE0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7B9F91-CE47-7449-A15D-762152616CCD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3CD15-ADCF-E641-9EA8-473400016A5E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87D7A4-2E92-4641-802D-FD04FC9A620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643FC-AACA-9D48-AC35-AEDE8A7797B6}"/>
              </a:ext>
            </a:extLst>
          </p:cNvPr>
          <p:cNvCxnSpPr>
            <a:cxnSpLocks/>
          </p:cNvCxnSpPr>
          <p:nvPr/>
        </p:nvCxnSpPr>
        <p:spPr>
          <a:xfrm flipH="1">
            <a:off x="6892694" y="2944419"/>
            <a:ext cx="3178825" cy="108490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7D0BE0-1F5E-0B43-A827-A5EA7DC93283}"/>
              </a:ext>
            </a:extLst>
          </p:cNvPr>
          <p:cNvCxnSpPr>
            <a:cxnSpLocks/>
          </p:cNvCxnSpPr>
          <p:nvPr/>
        </p:nvCxnSpPr>
        <p:spPr>
          <a:xfrm>
            <a:off x="11521348" y="3028208"/>
            <a:ext cx="26790" cy="98282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A47DC61F-2112-884A-B6A2-0CAD863F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17" y="5939351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57411-3258-6E40-822F-FC22793108D2}"/>
              </a:ext>
            </a:extLst>
          </p:cNvPr>
          <p:cNvSpPr txBox="1"/>
          <p:nvPr/>
        </p:nvSpPr>
        <p:spPr>
          <a:xfrm>
            <a:off x="10301351" y="6057179"/>
            <a:ext cx="17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To output link</a:t>
            </a:r>
          </a:p>
        </p:txBody>
      </p:sp>
    </p:spTree>
    <p:extLst>
      <p:ext uri="{BB962C8B-B14F-4D97-AF65-F5344CB8AC3E}">
        <p14:creationId xmlns:p14="http://schemas.microsoft.com/office/powerpoint/2010/main" val="13789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306782" y="4838006"/>
            <a:ext cx="11578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network layer is to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move packets from one endpoint to another.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The network will make its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best effort</a:t>
            </a:r>
            <a:r>
              <a:rPr lang="en-US" sz="2800" dirty="0">
                <a:latin typeface="Helvetica" pitchFamily="2" charset="0"/>
              </a:rPr>
              <a:t> to deliver packets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but doesn’t guarantee anything. 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EA54-24F4-C946-AE87-580B370D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(plane)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5877-5A6C-634E-B0D0-792E5ADD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12540" cy="5032376"/>
          </a:xfrm>
        </p:spPr>
        <p:txBody>
          <a:bodyPr>
            <a:normAutofit/>
          </a:bodyPr>
          <a:lstStyle/>
          <a:p>
            <a:r>
              <a:rPr lang="en-US" dirty="0"/>
              <a:t>A general-purpose processor that “programs” the data plane:</a:t>
            </a:r>
          </a:p>
          <a:p>
            <a:pPr lvl="1"/>
            <a:r>
              <a:rPr lang="en-US" dirty="0"/>
              <a:t>Forwarding table</a:t>
            </a:r>
          </a:p>
          <a:p>
            <a:pPr lvl="1"/>
            <a:r>
              <a:rPr lang="en-US" dirty="0"/>
              <a:t>Scheduling and buffer management policy</a:t>
            </a:r>
          </a:p>
          <a:p>
            <a:r>
              <a:rPr lang="en-US" dirty="0"/>
              <a:t>Implements the </a:t>
            </a:r>
            <a:r>
              <a:rPr lang="en-US" dirty="0">
                <a:solidFill>
                  <a:srgbClr val="C00000"/>
                </a:solidFill>
              </a:rPr>
              <a:t>routing algorithm</a:t>
            </a:r>
            <a:r>
              <a:rPr lang="en-US" dirty="0"/>
              <a:t> by processing </a:t>
            </a:r>
            <a:r>
              <a:rPr lang="en-US" dirty="0">
                <a:solidFill>
                  <a:srgbClr val="C00000"/>
                </a:solidFill>
              </a:rPr>
              <a:t>routing protocol messages</a:t>
            </a:r>
            <a:endParaRPr lang="en-US" dirty="0"/>
          </a:p>
          <a:p>
            <a:pPr lvl="1"/>
            <a:r>
              <a:rPr lang="en-US" dirty="0"/>
              <a:t>Mechanism by which routers collectively solve the Internet routing problem</a:t>
            </a:r>
          </a:p>
          <a:p>
            <a:pPr lvl="1"/>
            <a:r>
              <a:rPr lang="en-US" dirty="0"/>
              <a:t>More on this soon.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E40BB5-A828-C84E-A963-85F589F3AA41}"/>
              </a:ext>
            </a:extLst>
          </p:cNvPr>
          <p:cNvGrpSpPr/>
          <p:nvPr/>
        </p:nvGrpSpPr>
        <p:grpSpPr>
          <a:xfrm>
            <a:off x="6481306" y="3547712"/>
            <a:ext cx="5084271" cy="1685811"/>
            <a:chOff x="6657506" y="1161155"/>
            <a:chExt cx="5084271" cy="16858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9703B-9894-794D-884C-E778CCD800ED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F75FE4-3F32-2440-9203-64BA1D75A0E6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97F483-BEF4-734F-8B25-11C054D406A8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601065-F496-9D4E-AFB6-C9A2E5B27365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F342F1-9798-1840-8EEC-5200B123FFF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C8900E-7545-DD4F-AD53-0BAC2C5F72DA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A34AB4-B19C-B54E-A3CF-57781EEACE7E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85112B-CFB3-2A47-8A78-84E46F5094E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F8CDDD-668D-2A45-859C-9D4EC86F32B9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522950-A934-DE4E-8B98-D897E4EFD2AB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575243-E2F2-F84F-B02B-4126907EB4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CBE05B-85B4-794A-8E94-2832E9D88E0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D8ACD6-F36A-B54C-980B-59861C9837D8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F14A6C-9412-D648-8FED-C18DC3FDB89B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826F8-D4FF-FF4A-8401-BEDE05A24F05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594F19-D4AC-B344-9B39-52F7862C9A9B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32A30-FBAA-E34A-8506-7A326F531101}"/>
              </a:ext>
            </a:extLst>
          </p:cNvPr>
          <p:cNvSpPr/>
          <p:nvPr/>
        </p:nvSpPr>
        <p:spPr>
          <a:xfrm>
            <a:off x="7828265" y="2024639"/>
            <a:ext cx="1982462" cy="1230205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8780A-CE9B-2046-9A6D-FC8ED90BF875}"/>
              </a:ext>
            </a:extLst>
          </p:cNvPr>
          <p:cNvSpPr txBox="1"/>
          <p:nvPr/>
        </p:nvSpPr>
        <p:spPr>
          <a:xfrm>
            <a:off x="8117898" y="2329138"/>
            <a:ext cx="14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Control Processor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8192-132F-B940-84D9-B678B71996E3}"/>
              </a:ext>
            </a:extLst>
          </p:cNvPr>
          <p:cNvCxnSpPr/>
          <p:nvPr/>
        </p:nvCxnSpPr>
        <p:spPr>
          <a:xfrm flipH="1" flipV="1">
            <a:off x="6181354" y="1840675"/>
            <a:ext cx="1489124" cy="18396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CF6B0C-018F-E540-8442-8E545BB86A6B}"/>
              </a:ext>
            </a:extLst>
          </p:cNvPr>
          <p:cNvCxnSpPr>
            <a:cxnSpLocks/>
          </p:cNvCxnSpPr>
          <p:nvPr/>
        </p:nvCxnSpPr>
        <p:spPr>
          <a:xfrm flipH="1">
            <a:off x="6172202" y="3429000"/>
            <a:ext cx="1525066" cy="256877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36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261" y="5570819"/>
            <a:ext cx="602504" cy="463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444" y="5809108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62" y="4099599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1339" y="3881002"/>
            <a:ext cx="1665685" cy="36578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55" y="1593651"/>
            <a:ext cx="3213099" cy="236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Control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Traditional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distributed routing</a:t>
            </a:r>
            <a:r>
              <a:rPr lang="en-US" altLang="en-US" sz="2400" dirty="0">
                <a:latin typeface="Helvetica" pitchFamily="2" charset="0"/>
              </a:rPr>
              <a:t>: 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a few tens of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155" y="2605325"/>
            <a:ext cx="980608" cy="9206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Router design: the bigger picture</a:t>
            </a:r>
          </a:p>
        </p:txBody>
      </p:sp>
    </p:spTree>
    <p:extLst>
      <p:ext uri="{BB962C8B-B14F-4D97-AF65-F5344CB8AC3E}">
        <p14:creationId xmlns:p14="http://schemas.microsoft.com/office/powerpoint/2010/main" val="39091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1" animBg="1"/>
      <p:bldP spid="250" grpId="0"/>
      <p:bldP spid="2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036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ongest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refix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M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atching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6CF54-E733-4928-B9A8-6404AABE8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7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104-EBFB-3E4C-BF1B-CCA12585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1253-9E6F-8A48-956B-EB87F8208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609132" cy="4834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lookup matches a packet against an IP </a:t>
            </a:r>
            <a:r>
              <a:rPr lang="en-US" dirty="0">
                <a:solidFill>
                  <a:srgbClr val="C00000"/>
                </a:solidFill>
              </a:rPr>
              <a:t>prefix</a:t>
            </a:r>
          </a:p>
          <a:p>
            <a:pPr lvl="1"/>
            <a:r>
              <a:rPr lang="en-US" dirty="0"/>
              <a:t>Ex: 65.12.45.2 matches 65.0.0.0/8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Prefixes are allocated to organizations by Internet registries</a:t>
            </a:r>
          </a:p>
          <a:p>
            <a:endParaRPr lang="en-US" dirty="0"/>
          </a:p>
          <a:p>
            <a:r>
              <a:rPr lang="en-US" dirty="0"/>
              <a:t>But organizations can reallocate a subset of their IP address allocation to other orgs</a:t>
            </a:r>
          </a:p>
        </p:txBody>
      </p:sp>
      <p:sp>
        <p:nvSpPr>
          <p:cNvPr id="99" name="Rectangle 15">
            <a:extLst>
              <a:ext uri="{FF2B5EF4-FFF2-40B4-BE49-F238E27FC236}">
                <a16:creationId xmlns:a16="http://schemas.microsoft.com/office/drawing/2014/main" id="{5571F83C-4EBD-6149-A74E-C25907C5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0" name="Oval 16">
            <a:extLst>
              <a:ext uri="{FF2B5EF4-FFF2-40B4-BE49-F238E27FC236}">
                <a16:creationId xmlns:a16="http://schemas.microsoft.com/office/drawing/2014/main" id="{524D3184-E680-C143-B581-2AF09510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DF7624A7-12C9-3443-A3A3-E96DF239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" name="Rectangle 19">
            <a:extLst>
              <a:ext uri="{FF2B5EF4-FFF2-40B4-BE49-F238E27FC236}">
                <a16:creationId xmlns:a16="http://schemas.microsoft.com/office/drawing/2014/main" id="{8CE6F011-1021-1B40-AD08-9042C2E5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103" name="Rectangle 20">
            <a:extLst>
              <a:ext uri="{FF2B5EF4-FFF2-40B4-BE49-F238E27FC236}">
                <a16:creationId xmlns:a16="http://schemas.microsoft.com/office/drawing/2014/main" id="{54B3CDD2-3471-B04D-9A3C-E6D03F1F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EFF3697-968C-BF4A-B4B7-3A84F38C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D7ECEB4F-BF10-7C4D-8580-6278F3ED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id="{FF4B1BF7-94C1-7A40-817D-CC6C022F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7" name="Rectangle 24">
            <a:extLst>
              <a:ext uri="{FF2B5EF4-FFF2-40B4-BE49-F238E27FC236}">
                <a16:creationId xmlns:a16="http://schemas.microsoft.com/office/drawing/2014/main" id="{C8AC768F-E418-4F41-93D6-BFAC9DD8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25DB8FB-BB9C-0A48-8E4E-01C5A303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9" name="Rectangle 26">
            <a:extLst>
              <a:ext uri="{FF2B5EF4-FFF2-40B4-BE49-F238E27FC236}">
                <a16:creationId xmlns:a16="http://schemas.microsoft.com/office/drawing/2014/main" id="{72835F6D-F4D7-084D-B7EF-48644068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0" name="Rectangle 27">
            <a:extLst>
              <a:ext uri="{FF2B5EF4-FFF2-40B4-BE49-F238E27FC236}">
                <a16:creationId xmlns:a16="http://schemas.microsoft.com/office/drawing/2014/main" id="{AED18933-E1C8-734E-A622-FA88194F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1" name="Rectangle 28">
            <a:extLst>
              <a:ext uri="{FF2B5EF4-FFF2-40B4-BE49-F238E27FC236}">
                <a16:creationId xmlns:a16="http://schemas.microsoft.com/office/drawing/2014/main" id="{01C07943-6063-AA49-A761-70221498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2" name="Rectangle 29">
            <a:extLst>
              <a:ext uri="{FF2B5EF4-FFF2-40B4-BE49-F238E27FC236}">
                <a16:creationId xmlns:a16="http://schemas.microsoft.com/office/drawing/2014/main" id="{87FD851C-0196-7F42-BFBD-4920C61D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3" name="Text Box 30">
            <a:extLst>
              <a:ext uri="{FF2B5EF4-FFF2-40B4-BE49-F238E27FC236}">
                <a16:creationId xmlns:a16="http://schemas.microsoft.com/office/drawing/2014/main" id="{35A7B005-B17F-1342-ABF4-F9FF1C21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114" name="Text Box 31">
            <a:extLst>
              <a:ext uri="{FF2B5EF4-FFF2-40B4-BE49-F238E27FC236}">
                <a16:creationId xmlns:a16="http://schemas.microsoft.com/office/drawing/2014/main" id="{1B6030A4-21CC-874F-A718-AA2BA6CCF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115" name="Text Box 32">
            <a:extLst>
              <a:ext uri="{FF2B5EF4-FFF2-40B4-BE49-F238E27FC236}">
                <a16:creationId xmlns:a16="http://schemas.microsoft.com/office/drawing/2014/main" id="{D757539A-6D4A-9F4F-A374-FC2392C4A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116" name="Line 33">
            <a:extLst>
              <a:ext uri="{FF2B5EF4-FFF2-40B4-BE49-F238E27FC236}">
                <a16:creationId xmlns:a16="http://schemas.microsoft.com/office/drawing/2014/main" id="{A3717B03-8A3A-EB43-ADCF-1591758F7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7" name="Text Box 35">
            <a:extLst>
              <a:ext uri="{FF2B5EF4-FFF2-40B4-BE49-F238E27FC236}">
                <a16:creationId xmlns:a16="http://schemas.microsoft.com/office/drawing/2014/main" id="{93B0CAFB-B026-3642-BCFC-8548D6CE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118" name="Text Box 36">
            <a:extLst>
              <a:ext uri="{FF2B5EF4-FFF2-40B4-BE49-F238E27FC236}">
                <a16:creationId xmlns:a16="http://schemas.microsoft.com/office/drawing/2014/main" id="{7C1D4A74-07E2-0640-A872-E11AB2622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1C3BD388-20AB-4148-9783-1B5CEBA4E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C85728A5-8206-9543-AE84-548754CA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121" name="Text Box 39">
            <a:extLst>
              <a:ext uri="{FF2B5EF4-FFF2-40B4-BE49-F238E27FC236}">
                <a16:creationId xmlns:a16="http://schemas.microsoft.com/office/drawing/2014/main" id="{ABE879BC-9329-A048-96DD-F21F39A4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886B0CA8-0C8D-A041-9D6D-B2414D0B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600C6250-351F-694B-B105-D36879FD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24" name="Line 44">
            <a:extLst>
              <a:ext uri="{FF2B5EF4-FFF2-40B4-BE49-F238E27FC236}">
                <a16:creationId xmlns:a16="http://schemas.microsoft.com/office/drawing/2014/main" id="{0B080899-6C72-574C-8144-BDA80AD6F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5" name="Line 45">
            <a:extLst>
              <a:ext uri="{FF2B5EF4-FFF2-40B4-BE49-F238E27FC236}">
                <a16:creationId xmlns:a16="http://schemas.microsoft.com/office/drawing/2014/main" id="{4BD2A06B-335C-AB46-98DE-A2C1DE6DB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6" name="Line 43">
            <a:extLst>
              <a:ext uri="{FF2B5EF4-FFF2-40B4-BE49-F238E27FC236}">
                <a16:creationId xmlns:a16="http://schemas.microsoft.com/office/drawing/2014/main" id="{EC850063-D2A1-244E-80F0-6D201558E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C7421B6-5DCA-BD41-B3E3-0770EFAF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138236A-60B5-A94C-821D-BA68D2B66B36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97E7E2-FDDE-7B4A-B5B7-83A4E0EEE451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780EF41-2DEB-8242-BC95-7446C4879F44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8B984C0-C560-4542-9F07-E53AFC7557FA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F2757A8-9935-0E4D-ACD6-586FC8FB9F5E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20EF3A6-C61C-2940-864A-A2355F756A63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05DBE19-6981-0E4B-9E80-AA78C44F654B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2D315E9-6A36-8C4F-AE6A-0852CD3F29C8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AE12218-68F9-2F4B-ACA9-0C9B23AAEF94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1F25002-A6FB-0F43-92E2-A9575A609AD2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78860B6-6A87-0E41-87CC-42B4BB7DED56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9F36860-B564-5A4A-97D7-531671953B7C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05FD530-2845-3147-9492-A6C51EFA03C2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45E2BDC-A177-8343-97E7-43C38C248F7F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D716285-FD79-AD43-8300-621F5EBA3814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E21B14B1-B23D-A14C-AC25-46B8F248C901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9" descr="Router Clip Art">
            <a:extLst>
              <a:ext uri="{FF2B5EF4-FFF2-40B4-BE49-F238E27FC236}">
                <a16:creationId xmlns:a16="http://schemas.microsoft.com/office/drawing/2014/main" id="{4376E3E2-CDFA-FA4B-8137-3E9D22D0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2" y="5516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7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02263"/>
              </p:ext>
            </p:extLst>
          </p:nvPr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4857952" y="4984889"/>
            <a:ext cx="4717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There is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announcement mechanism</a:t>
            </a:r>
            <a:r>
              <a:rPr lang="en-US" dirty="0">
                <a:latin typeface="Helvetica" pitchFamily="2" charset="0"/>
              </a:rPr>
              <a:t> (BGP) by which ISP A can inform the rest of the Internet about the prefixes it owns.</a:t>
            </a:r>
          </a:p>
          <a:p>
            <a:pPr algn="l"/>
            <a:r>
              <a:rPr lang="en-US" dirty="0">
                <a:latin typeface="Helvetica" pitchFamily="2" charset="0"/>
              </a:rPr>
              <a:t>It is enough to announce a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coarse-grained prefix</a:t>
            </a:r>
            <a:r>
              <a:rPr lang="en-US" dirty="0">
                <a:latin typeface="Helvetica" pitchFamily="2" charset="0"/>
              </a:rPr>
              <a:t> 200.23.16.0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/20 </a:t>
            </a:r>
            <a:r>
              <a:rPr lang="en-US" dirty="0">
                <a:latin typeface="Helvetica" pitchFamily="2" charset="0"/>
              </a:rPr>
              <a:t>rather than 8 separate sub-prefixes.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8FBDD-D8E3-C840-8388-83C5F64437CD}"/>
              </a:ext>
            </a:extLst>
          </p:cNvPr>
          <p:cNvSpPr txBox="1"/>
          <p:nvPr/>
        </p:nvSpPr>
        <p:spPr>
          <a:xfrm rot="541165">
            <a:off x="6848404" y="3541421"/>
            <a:ext cx="19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me pkts for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18143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  <p:bldP spid="54286" grpId="0" animBg="1"/>
      <p:bldP spid="54287" grpId="0"/>
      <p:bldP spid="54288" grpId="0"/>
      <p:bldP spid="54289" grpId="0"/>
      <p:bldP spid="54290" grpId="0"/>
      <p:bldP spid="54299" grpId="0"/>
      <p:bldP spid="2" grpId="0"/>
      <p:bldP spid="47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29077"/>
              </p:ext>
            </p:extLst>
          </p:nvPr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688239" y="5470740"/>
            <a:ext cx="945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Now suppose one of these organizations chooses to connect to a different ISP for its Internet service.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It is possible for this organization to retain its assigned IP block.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C53D70-716A-2444-AAE8-3D9A330413F4}"/>
              </a:ext>
            </a:extLst>
          </p:cNvPr>
          <p:cNvSpPr txBox="1"/>
          <p:nvPr/>
        </p:nvSpPr>
        <p:spPr>
          <a:xfrm rot="541165">
            <a:off x="6848404" y="3541421"/>
            <a:ext cx="19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me pkts for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173921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65197"/>
              </p:ext>
            </p:extLst>
          </p:nvPr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6953" y="5273565"/>
            <a:ext cx="174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Announce 200.23.18.0/23</a:t>
            </a:r>
          </a:p>
          <a:p>
            <a:pPr algn="l"/>
            <a:r>
              <a:rPr lang="en-US" dirty="0">
                <a:latin typeface="Helvetica" pitchFamily="2" charset="0"/>
              </a:rPr>
              <a:t>(besides other IP blocks)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541421"/>
            <a:ext cx="19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me pkts for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18953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4" grpId="0" animBg="1"/>
      <p:bldP spid="65" grpId="0"/>
      <p:bldP spid="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09645"/>
              </p:ext>
            </p:extLst>
          </p:nvPr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6953" y="5273565"/>
            <a:ext cx="174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Announce 200.23.18.0/23</a:t>
            </a:r>
          </a:p>
          <a:p>
            <a:pPr algn="l"/>
            <a:r>
              <a:rPr lang="en-US" dirty="0">
                <a:latin typeface="Helvetica" pitchFamily="2" charset="0"/>
              </a:rPr>
              <a:t>(besides other IP blocks)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541421"/>
            <a:ext cx="19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me pkts for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2138124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676" cy="4351338"/>
          </a:xfrm>
        </p:spPr>
        <p:txBody>
          <a:bodyPr/>
          <a:lstStyle/>
          <a:p>
            <a:r>
              <a:rPr lang="en-US" dirty="0"/>
              <a:t>200.23.18.0/23 is </a:t>
            </a:r>
            <a:r>
              <a:rPr lang="en-US" dirty="0">
                <a:solidFill>
                  <a:srgbClr val="C00000"/>
                </a:solidFill>
              </a:rPr>
              <a:t>inside </a:t>
            </a:r>
            <a:r>
              <a:rPr lang="en-US" dirty="0"/>
              <a:t>200.23.16.0/20</a:t>
            </a:r>
          </a:p>
          <a:p>
            <a:endParaRPr lang="en-US" dirty="0"/>
          </a:p>
          <a:p>
            <a:r>
              <a:rPr lang="en-US" dirty="0"/>
              <a:t>A packet with destination IP address 200.23.18.xx is in </a:t>
            </a:r>
            <a:r>
              <a:rPr lang="en-US" dirty="0">
                <a:solidFill>
                  <a:srgbClr val="C00000"/>
                </a:solidFill>
              </a:rPr>
              <a:t>both prefixes</a:t>
            </a:r>
          </a:p>
          <a:p>
            <a:pPr lvl="1"/>
            <a:r>
              <a:rPr lang="en-US" dirty="0"/>
              <a:t>i.e., both entries match</a:t>
            </a:r>
          </a:p>
          <a:p>
            <a:endParaRPr lang="en-US" dirty="0"/>
          </a:p>
          <a:p>
            <a:r>
              <a:rPr lang="en-US" dirty="0"/>
              <a:t>Q: How should the router choose to forward the packet?</a:t>
            </a:r>
          </a:p>
          <a:p>
            <a:pPr lvl="1"/>
            <a:r>
              <a:rPr lang="en-US" dirty="0"/>
              <a:t>Clearly, towards ISP B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52100"/>
              </p:ext>
            </p:extLst>
          </p:nvPr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364B7183-3E74-0B49-9B84-1993090F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4EE4FC-C95C-8C42-BFE5-780F28BAAEA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94996E78-1359-DE49-9EB2-5F7C0248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1498600"/>
            <a:ext cx="1460500" cy="438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5" name="Text Box 9">
            <a:extLst>
              <a:ext uri="{FF2B5EF4-FFF2-40B4-BE49-F238E27FC236}">
                <a16:creationId xmlns:a16="http://schemas.microsoft.com/office/drawing/2014/main" id="{676A04DB-6428-5F4C-86CA-E93B67AC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183064"/>
            <a:ext cx="2220459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Access routers</a:t>
            </a:r>
          </a:p>
        </p:txBody>
      </p:sp>
      <p:sp>
        <p:nvSpPr>
          <p:cNvPr id="32776" name="Text Box 10">
            <a:extLst>
              <a:ext uri="{FF2B5EF4-FFF2-40B4-BE49-F238E27FC236}">
                <a16:creationId xmlns:a16="http://schemas.microsoft.com/office/drawing/2014/main" id="{C087BEC6-B588-CE47-BC81-6CE9569C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124" y="5638801"/>
            <a:ext cx="1742765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Core router</a:t>
            </a:r>
          </a:p>
        </p:txBody>
      </p:sp>
      <p:sp>
        <p:nvSpPr>
          <p:cNvPr id="32778" name="Text Box 12">
            <a:extLst>
              <a:ext uri="{FF2B5EF4-FFF2-40B4-BE49-F238E27FC236}">
                <a16:creationId xmlns:a16="http://schemas.microsoft.com/office/drawing/2014/main" id="{31358966-0DBA-4C4C-AC21-9A0E8D14E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637" y="5953887"/>
            <a:ext cx="4273907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center top-of-rack switch</a:t>
            </a:r>
          </a:p>
        </p:txBody>
      </p:sp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B95EE1C5-3D68-5541-B78D-5317A9C2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39" y="2674936"/>
            <a:ext cx="1921565" cy="1275361"/>
          </a:xfrm>
          <a:prstGeom prst="rect">
            <a:avLst/>
          </a:prstGeom>
        </p:spPr>
      </p:pic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BE77F6C-C108-9E4E-A0E7-CD49D1549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595" y="1779998"/>
            <a:ext cx="2860505" cy="3818704"/>
          </a:xfrm>
          <a:prstGeom prst="rect">
            <a:avLst/>
          </a:prstGeom>
        </p:spPr>
      </p:pic>
      <p:pic>
        <p:nvPicPr>
          <p:cNvPr id="7" name="Picture 6" descr="A picture containing living, indoor, room, shelf&#10;&#10;Description automatically generated">
            <a:extLst>
              <a:ext uri="{FF2B5EF4-FFF2-40B4-BE49-F238E27FC236}">
                <a16:creationId xmlns:a16="http://schemas.microsoft.com/office/drawing/2014/main" id="{B201F28B-EE11-8749-8592-F59D78FB7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441" y="1611252"/>
            <a:ext cx="2658300" cy="39874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D4EF6-B817-984C-B12D-0197925AB62F}"/>
              </a:ext>
            </a:extLst>
          </p:cNvPr>
          <p:cNvCxnSpPr>
            <a:cxnSpLocks/>
          </p:cNvCxnSpPr>
          <p:nvPr/>
        </p:nvCxnSpPr>
        <p:spPr>
          <a:xfrm flipV="1">
            <a:off x="8039595" y="2049137"/>
            <a:ext cx="950169" cy="390475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9F268A-DA9B-F649-9EC7-F29B065F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This lecture is about 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4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76" grpId="0"/>
      <p:bldP spid="327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 (LPM)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68251" cy="4852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</a:rPr>
              <a:t>longest </a:t>
            </a:r>
            <a:r>
              <a:rPr lang="en-US" dirty="0"/>
              <a:t>matching prefix, i.e., the most </a:t>
            </a:r>
            <a:r>
              <a:rPr lang="en-US" dirty="0">
                <a:solidFill>
                  <a:srgbClr val="C00000"/>
                </a:solidFill>
              </a:rPr>
              <a:t>specific </a:t>
            </a:r>
            <a:r>
              <a:rPr lang="en-US" dirty="0"/>
              <a:t>route, among all prefixes that match the packet.</a:t>
            </a:r>
          </a:p>
          <a:p>
            <a:endParaRPr lang="en-US" dirty="0"/>
          </a:p>
          <a:p>
            <a:r>
              <a:rPr lang="en-US" dirty="0"/>
              <a:t>Policy borne out of the Internet’s IP allocation model: prefixes and sub-prefixes are handed out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Internet routers use longest prefix matching.</a:t>
            </a:r>
          </a:p>
          <a:p>
            <a:pPr lvl="1"/>
            <a:r>
              <a:rPr lang="en-US" dirty="0"/>
              <a:t>Very interesting algorithmic problems</a:t>
            </a:r>
          </a:p>
          <a:p>
            <a:pPr lvl="1"/>
            <a:r>
              <a:rPr lang="en-US" dirty="0"/>
              <a:t>Challenges in designing efficient software and hardware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B3-85CE-E043-8FCD-EA64BA3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E3B4-E415-A045-A34E-28ACC526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0B3-A189-B84B-A35E-DAF60F88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F31B-11B7-8D48-89E7-97ADE36A6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A21-318D-4A41-8490-27A9AAC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architecture overview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BBFA559C-B47C-8949-A1CE-E357610C9E4D}"/>
              </a:ext>
            </a:extLst>
          </p:cNvPr>
          <p:cNvGrpSpPr>
            <a:grpSpLocks/>
          </p:cNvGrpSpPr>
          <p:nvPr/>
        </p:nvGrpSpPr>
        <p:grpSpPr bwMode="auto">
          <a:xfrm>
            <a:off x="4046430" y="3126581"/>
            <a:ext cx="1609725" cy="2343150"/>
            <a:chOff x="2418" y="1882"/>
            <a:chExt cx="1014" cy="1476"/>
          </a:xfrm>
        </p:grpSpPr>
        <p:sp>
          <p:nvSpPr>
            <p:cNvPr id="5" name="Rectangle 45">
              <a:extLst>
                <a:ext uri="{FF2B5EF4-FFF2-40B4-BE49-F238E27FC236}">
                  <a16:creationId xmlns:a16="http://schemas.microsoft.com/office/drawing/2014/main" id="{E6C08AC3-2B74-B142-BADA-ED99FF90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" name="Text Box 48">
              <a:extLst>
                <a:ext uri="{FF2B5EF4-FFF2-40B4-BE49-F238E27FC236}">
                  <a16:creationId xmlns:a16="http://schemas.microsoft.com/office/drawing/2014/main" id="{EEA4D471-E84E-9649-BC06-B9D83AD72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7" name="Rectangle 46">
            <a:extLst>
              <a:ext uri="{FF2B5EF4-FFF2-40B4-BE49-F238E27FC236}">
                <a16:creationId xmlns:a16="http://schemas.microsoft.com/office/drawing/2014/main" id="{113A1A0D-BF47-D143-A578-E8D53B89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893" y="2164556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8" name="Text Box 47">
            <a:extLst>
              <a:ext uri="{FF2B5EF4-FFF2-40B4-BE49-F238E27FC236}">
                <a16:creationId xmlns:a16="http://schemas.microsoft.com/office/drawing/2014/main" id="{DBC03242-8557-7B4F-BB01-AC419469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431" y="2205831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route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173CD90-0302-A146-9AFD-BF3D4A16B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031" y="2826380"/>
            <a:ext cx="19674" cy="5415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3C42F380-C960-FB45-BE81-9AD8A41C351A}"/>
              </a:ext>
            </a:extLst>
          </p:cNvPr>
          <p:cNvGrpSpPr>
            <a:grpSpLocks/>
          </p:cNvGrpSpPr>
          <p:nvPr/>
        </p:nvGrpSpPr>
        <p:grpSpPr bwMode="auto">
          <a:xfrm>
            <a:off x="2003318" y="3140869"/>
            <a:ext cx="2033587" cy="566737"/>
            <a:chOff x="930" y="1989"/>
            <a:chExt cx="1482" cy="357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80112D4-F8FC-934A-B26F-6FA0B709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EE2D846-8909-EC42-92D5-F809250A5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2F02390-B83A-E947-857B-6F343EAF3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B231482-779F-6243-8526-89EB44CC4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B3D19F2-9775-A14D-8F53-08CF98FE8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713C59EE-2C4A-E54E-AC2F-3285382094E6}"/>
              </a:ext>
            </a:extLst>
          </p:cNvPr>
          <p:cNvGrpSpPr>
            <a:grpSpLocks/>
          </p:cNvGrpSpPr>
          <p:nvPr/>
        </p:nvGrpSpPr>
        <p:grpSpPr bwMode="auto">
          <a:xfrm>
            <a:off x="1992205" y="4879181"/>
            <a:ext cx="2058988" cy="566738"/>
            <a:chOff x="930" y="1989"/>
            <a:chExt cx="1482" cy="357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64BEE107-8AEA-9740-8F08-6660D8F9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86838B33-92E6-904A-B8A0-CBDFF067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C175211D-AB17-E949-9C73-4666328DF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E1716A9E-5718-1143-A571-A006507F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62A6C17D-3547-5040-913C-8C2296E15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70A947C1-2687-9F4C-BF30-AFF22ED46452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2622443" y="4031456"/>
            <a:ext cx="546100" cy="546100"/>
            <a:chOff x="354" y="2715"/>
            <a:chExt cx="344" cy="344"/>
          </a:xfrm>
        </p:grpSpPr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96CB061B-B253-444D-8D61-B3B0A51FE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4" name="Oval 26">
              <a:extLst>
                <a:ext uri="{FF2B5EF4-FFF2-40B4-BE49-F238E27FC236}">
                  <a16:creationId xmlns:a16="http://schemas.microsoft.com/office/drawing/2014/main" id="{0698A978-1BAB-8B4A-8F99-589C00C2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E5D45BB8-A71E-C141-9ED7-1B661D07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6" name="Oval 28">
              <a:extLst>
                <a:ext uri="{FF2B5EF4-FFF2-40B4-BE49-F238E27FC236}">
                  <a16:creationId xmlns:a16="http://schemas.microsoft.com/office/drawing/2014/main" id="{33D82F62-E7D0-044B-B066-B6D7FF7A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27" name="Text Box 57">
            <a:extLst>
              <a:ext uri="{FF2B5EF4-FFF2-40B4-BE49-F238E27FC236}">
                <a16:creationId xmlns:a16="http://schemas.microsoft.com/office/drawing/2014/main" id="{D959CB4C-1132-C846-A491-013AFB61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155" y="5584794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input ports</a:t>
            </a:r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6874F92C-7C24-E342-9D25-C25E34CDADEA}"/>
              </a:ext>
            </a:extLst>
          </p:cNvPr>
          <p:cNvGrpSpPr>
            <a:grpSpLocks/>
          </p:cNvGrpSpPr>
          <p:nvPr/>
        </p:nvGrpSpPr>
        <p:grpSpPr bwMode="auto">
          <a:xfrm>
            <a:off x="5603768" y="3145631"/>
            <a:ext cx="1957387" cy="566738"/>
            <a:chOff x="-51" y="2454"/>
            <a:chExt cx="1482" cy="357"/>
          </a:xfrm>
        </p:grpSpPr>
        <p:grpSp>
          <p:nvGrpSpPr>
            <p:cNvPr id="29" name="Group 36">
              <a:extLst>
                <a:ext uri="{FF2B5EF4-FFF2-40B4-BE49-F238E27FC236}">
                  <a16:creationId xmlns:a16="http://schemas.microsoft.com/office/drawing/2014/main" id="{45C5DD56-559D-E447-B039-7E523B749F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67F641EC-F105-7D4A-B2CE-A934ABACB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07A6DB21-F874-9344-A6DC-601C3D5C7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B4599B30-5A77-FD44-841C-35862A529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7B13691C-1D82-204E-A82D-ED8DA95D8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0" name="Line 35">
              <a:extLst>
                <a:ext uri="{FF2B5EF4-FFF2-40B4-BE49-F238E27FC236}">
                  <a16:creationId xmlns:a16="http://schemas.microsoft.com/office/drawing/2014/main" id="{F7F06202-2FB7-114A-8546-5C9F8438E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A96CC85B-FAD1-0A41-A1CA-D22E6B2774D4}"/>
              </a:ext>
            </a:extLst>
          </p:cNvPr>
          <p:cNvGrpSpPr>
            <a:grpSpLocks/>
          </p:cNvGrpSpPr>
          <p:nvPr/>
        </p:nvGrpSpPr>
        <p:grpSpPr bwMode="auto">
          <a:xfrm>
            <a:off x="5622818" y="4879181"/>
            <a:ext cx="2011362" cy="566738"/>
            <a:chOff x="-51" y="2454"/>
            <a:chExt cx="1482" cy="357"/>
          </a:xfrm>
        </p:grpSpPr>
        <p:grpSp>
          <p:nvGrpSpPr>
            <p:cNvPr id="36" name="Group 39">
              <a:extLst>
                <a:ext uri="{FF2B5EF4-FFF2-40B4-BE49-F238E27FC236}">
                  <a16:creationId xmlns:a16="http://schemas.microsoft.com/office/drawing/2014/main" id="{D147CB52-852F-314D-B61B-FBDEC8E2F1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" name="Rectangle 40">
                <a:extLst>
                  <a:ext uri="{FF2B5EF4-FFF2-40B4-BE49-F238E27FC236}">
                    <a16:creationId xmlns:a16="http://schemas.microsoft.com/office/drawing/2014/main" id="{DDDF0EE7-6BC9-1C40-95F2-A3B90AA66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555EC91A-A296-3546-9CD0-9F7751D9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0ADB741B-D844-174E-90C2-D791E6D8F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1" name="Rectangle 43">
                <a:extLst>
                  <a:ext uri="{FF2B5EF4-FFF2-40B4-BE49-F238E27FC236}">
                    <a16:creationId xmlns:a16="http://schemas.microsoft.com/office/drawing/2014/main" id="{BCFBEFB4-272D-2548-BA47-B3E775EF9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C4A07FDF-AA6B-3442-95D7-576850584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2" name="Group 51">
            <a:extLst>
              <a:ext uri="{FF2B5EF4-FFF2-40B4-BE49-F238E27FC236}">
                <a16:creationId xmlns:a16="http://schemas.microsoft.com/office/drawing/2014/main" id="{9CBE211B-C68C-BD47-819C-71101A22D5BC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489593" y="4021931"/>
            <a:ext cx="546100" cy="546100"/>
            <a:chOff x="354" y="2715"/>
            <a:chExt cx="344" cy="344"/>
          </a:xfrm>
        </p:grpSpPr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86585401-D337-5340-82AF-CCF488E0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51BEB64A-5134-1149-86E1-83400FD6B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66F0F7CE-7EEC-9F4B-9084-29FC2AE7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353614B7-AB25-9947-A88C-07CAC9936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47" name="Text Box 58">
            <a:extLst>
              <a:ext uri="{FF2B5EF4-FFF2-40B4-BE49-F238E27FC236}">
                <a16:creationId xmlns:a16="http://schemas.microsoft.com/office/drawing/2014/main" id="{2FA908DC-8109-A04C-BF29-E9D90A9FC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855" y="5566569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A89DCFE3-8319-9648-95C4-68C8448251C3}"/>
              </a:ext>
            </a:extLst>
          </p:cNvPr>
          <p:cNvSpPr>
            <a:spLocks/>
          </p:cNvSpPr>
          <p:nvPr/>
        </p:nvSpPr>
        <p:spPr bwMode="auto">
          <a:xfrm>
            <a:off x="3457468" y="2459831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2626E74-738A-0043-A6B0-41CC92AA3F3C}"/>
              </a:ext>
            </a:extLst>
          </p:cNvPr>
          <p:cNvCxnSpPr>
            <a:cxnSpLocks noChangeShapeType="1"/>
            <a:endCxn id="20" idx="0"/>
          </p:cNvCxnSpPr>
          <p:nvPr/>
        </p:nvCxnSpPr>
        <p:spPr bwMode="auto">
          <a:xfrm rot="5400000">
            <a:off x="2474011" y="3522663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6E2278-2899-D345-92B7-197075ABAF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2205" y="2936081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D4B449-1C2F-7641-9DD5-95BCD10281CF}"/>
              </a:ext>
            </a:extLst>
          </p:cNvPr>
          <p:cNvSpPr txBox="1"/>
          <p:nvPr/>
        </p:nvSpPr>
        <p:spPr>
          <a:xfrm>
            <a:off x="7973905" y="2334150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Control plane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27F334-F754-6F41-84A3-176ED650BDD3}"/>
              </a:ext>
            </a:extLst>
          </p:cNvPr>
          <p:cNvSpPr txBox="1"/>
          <p:nvPr/>
        </p:nvSpPr>
        <p:spPr>
          <a:xfrm>
            <a:off x="7973905" y="3128211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0DB31-05C0-634A-9C4E-E01C6C3B6E42}"/>
              </a:ext>
            </a:extLst>
          </p:cNvPr>
          <p:cNvSpPr txBox="1"/>
          <p:nvPr/>
        </p:nvSpPr>
        <p:spPr>
          <a:xfrm>
            <a:off x="7973905" y="3672230"/>
            <a:ext cx="367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Review: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Forwarding function: </a:t>
            </a:r>
            <a:r>
              <a:rPr lang="en-US" dirty="0">
                <a:latin typeface="Helvetica" pitchFamily="2" charset="0"/>
              </a:rPr>
              <a:t>move packets from one input port to another.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244EC3-8962-8344-B18E-5B3E76734C01}"/>
              </a:ext>
            </a:extLst>
          </p:cNvPr>
          <p:cNvSpPr txBox="1"/>
          <p:nvPr/>
        </p:nvSpPr>
        <p:spPr>
          <a:xfrm>
            <a:off x="7973904" y="1334510"/>
            <a:ext cx="367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Review: assuming distributed routing,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routing function: </a:t>
            </a:r>
            <a:r>
              <a:rPr lang="en-US" dirty="0">
                <a:latin typeface="Helvetica" pitchFamily="2" charset="0"/>
              </a:rPr>
              <a:t>decide which ports packets need to exit</a:t>
            </a:r>
          </a:p>
        </p:txBody>
      </p:sp>
    </p:spTree>
    <p:extLst>
      <p:ext uri="{BB962C8B-B14F-4D97-AF65-F5344CB8AC3E}">
        <p14:creationId xmlns:p14="http://schemas.microsoft.com/office/powerpoint/2010/main" val="420584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27" grpId="0"/>
      <p:bldP spid="47" grpId="0"/>
      <p:bldP spid="51" grpId="0"/>
      <p:bldP spid="52" grpId="0"/>
      <p:bldP spid="3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49F5-5157-EE4B-9EDF-765A263B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and evolving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81A5-3EC8-9848-97FA-A72E6BF9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6135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different kinds of routers, with their own designs</a:t>
            </a:r>
          </a:p>
          <a:p>
            <a:pPr lvl="1"/>
            <a:r>
              <a:rPr lang="en-US" dirty="0"/>
              <a:t>Access routers (e.g., home </a:t>
            </a:r>
            <a:r>
              <a:rPr lang="en-US" dirty="0" err="1"/>
              <a:t>WiFi</a:t>
            </a:r>
            <a:r>
              <a:rPr lang="en-US" dirty="0"/>
              <a:t>), chassis/core routers, top-of-rack switches</a:t>
            </a:r>
          </a:p>
          <a:p>
            <a:pPr lvl="1"/>
            <a:endParaRPr lang="en-US" dirty="0"/>
          </a:p>
          <a:p>
            <a:r>
              <a:rPr lang="en-US" dirty="0"/>
              <a:t>Router designs have also evolved significantly over time</a:t>
            </a:r>
          </a:p>
          <a:p>
            <a:endParaRPr lang="en-US" dirty="0"/>
          </a:p>
          <a:p>
            <a:r>
              <a:rPr lang="en-US" dirty="0"/>
              <a:t>For simplicity and concreteness, we will learn about one high-speed router design from the early 2000s.</a:t>
            </a:r>
          </a:p>
          <a:p>
            <a:endParaRPr lang="en-US" dirty="0"/>
          </a:p>
          <a:p>
            <a:r>
              <a:rPr lang="en-US" dirty="0"/>
              <a:t>Called the </a:t>
            </a:r>
            <a:r>
              <a:rPr lang="en-US" dirty="0">
                <a:solidFill>
                  <a:srgbClr val="C00000"/>
                </a:solidFill>
              </a:rPr>
              <a:t>MGR (multi-gigabit router)</a:t>
            </a:r>
            <a:r>
              <a:rPr lang="en-US" dirty="0"/>
              <a:t>. It could support an aggregate rate of 50 Gbit/s (1 G = 10</a:t>
            </a:r>
            <a:r>
              <a:rPr lang="en-US" baseline="30000" dirty="0"/>
              <a:t>9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Today’s single-chip routers can support aggregate rates of ~10 Tbit/s (1 T = 10</a:t>
            </a:r>
            <a:r>
              <a:rPr lang="en-US" baseline="30000" dirty="0"/>
              <a:t>12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A761-E334-FA4C-90EE-2D8552B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1892-036C-EA4E-94B4-58278D210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 termination:</a:t>
            </a:r>
            <a:r>
              <a:rPr lang="en-US" sz="2400" dirty="0"/>
              <a:t> receives physical (analog) signals and turns them into digital signals. </a:t>
            </a:r>
          </a:p>
          <a:p>
            <a:endParaRPr lang="en-US" sz="2400" dirty="0"/>
          </a:p>
          <a:p>
            <a:r>
              <a:rPr lang="en-US" sz="2400" dirty="0"/>
              <a:t>Speed of data on a single network interface termed </a:t>
            </a:r>
            <a:r>
              <a:rPr lang="en-US" sz="2400" dirty="0">
                <a:solidFill>
                  <a:srgbClr val="C00000"/>
                </a:solidFill>
              </a:rPr>
              <a:t>line speed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line rate </a:t>
            </a:r>
            <a:r>
              <a:rPr lang="en-US" sz="2400" dirty="0"/>
              <a:t>(e.g., 100 Mbit/s)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Link layer:</a:t>
            </a:r>
            <a:r>
              <a:rPr lang="en-US" sz="2400" dirty="0"/>
              <a:t> performs medium access control functions (e.g., Ethernet): more on this much later.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40F72A-757D-AA48-AB46-94B691E9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088" y="4073311"/>
            <a:ext cx="5121260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F4E4FFF-1B71-E24A-8A9E-DA1D7777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65" y="4667473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11CA636-E4AF-1F44-BCBD-F64E3A20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82" y="425904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5BC8178-907D-1045-92B8-95519A08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668" y="4214220"/>
            <a:ext cx="1003076" cy="158552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A2E9964-5573-4646-92BF-7F73F12A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643" y="4983680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3016084A-A58F-5347-817C-E4B32818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957" y="4978186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3C852229-9E24-574C-B0BF-59603449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732" y="4935323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676C539C-085A-CE4D-8CE2-3F49F9899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7076" y="4949623"/>
            <a:ext cx="220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94DBF375-A4F5-5848-A6BE-469A0ABE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489" y="454705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(receive)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39ED97BD-0D6A-D544-8598-B299FD4D3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793" y="4599260"/>
            <a:ext cx="9412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Route </a:t>
            </a:r>
          </a:p>
          <a:p>
            <a:pPr algn="ctr"/>
            <a:r>
              <a:rPr lang="en-US" altLang="en-US" sz="2000" dirty="0"/>
              <a:t>lookup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EDB1E2CA-2605-C74E-83C4-B22918BE3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19899" y="3652294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4BBC61B7-BC3A-E241-9D71-4A5C6BE7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849" y="5983072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grpSp>
        <p:nvGrpSpPr>
          <p:cNvPr id="17" name="Group 56">
            <a:extLst>
              <a:ext uri="{FF2B5EF4-FFF2-40B4-BE49-F238E27FC236}">
                <a16:creationId xmlns:a16="http://schemas.microsoft.com/office/drawing/2014/main" id="{D0ED3EB7-6EEA-E249-B070-4C0526642155}"/>
              </a:ext>
            </a:extLst>
          </p:cNvPr>
          <p:cNvGrpSpPr>
            <a:grpSpLocks/>
          </p:cNvGrpSpPr>
          <p:nvPr/>
        </p:nvGrpSpPr>
        <p:grpSpPr bwMode="auto">
          <a:xfrm>
            <a:off x="10075885" y="5190931"/>
            <a:ext cx="1100928" cy="354951"/>
            <a:chOff x="310" y="3526"/>
            <a:chExt cx="1040" cy="457"/>
          </a:xfrm>
        </p:grpSpPr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AEFE9D73-3962-0E4F-97B2-E9FD5594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B66C0923-94B7-5848-90DE-3C23C6247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9">
              <a:extLst>
                <a:ext uri="{FF2B5EF4-FFF2-40B4-BE49-F238E27FC236}">
                  <a16:creationId xmlns:a16="http://schemas.microsoft.com/office/drawing/2014/main" id="{FDEAB120-B2D6-0243-9B5B-93D11AD44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0">
              <a:extLst>
                <a:ext uri="{FF2B5EF4-FFF2-40B4-BE49-F238E27FC236}">
                  <a16:creationId xmlns:a16="http://schemas.microsoft.com/office/drawing/2014/main" id="{3E141696-5955-6A40-A035-433C8A5B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1">
              <a:extLst>
                <a:ext uri="{FF2B5EF4-FFF2-40B4-BE49-F238E27FC236}">
                  <a16:creationId xmlns:a16="http://schemas.microsoft.com/office/drawing/2014/main" id="{5E1EC417-2017-5846-A33F-DBF003D76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2">
              <a:extLst>
                <a:ext uri="{FF2B5EF4-FFF2-40B4-BE49-F238E27FC236}">
                  <a16:creationId xmlns:a16="http://schemas.microsoft.com/office/drawing/2014/main" id="{8B3BF97D-A685-8145-B026-803C148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3">
              <a:extLst>
                <a:ext uri="{FF2B5EF4-FFF2-40B4-BE49-F238E27FC236}">
                  <a16:creationId xmlns:a16="http://schemas.microsoft.com/office/drawing/2014/main" id="{98F99CCA-B903-1B41-9F12-7FF69AA6B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4">
              <a:extLst>
                <a:ext uri="{FF2B5EF4-FFF2-40B4-BE49-F238E27FC236}">
                  <a16:creationId xmlns:a16="http://schemas.microsoft.com/office/drawing/2014/main" id="{E404CFBF-7F92-BD4F-A7C1-6987B4BAC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55">
              <a:extLst>
                <a:ext uri="{FF2B5EF4-FFF2-40B4-BE49-F238E27FC236}">
                  <a16:creationId xmlns:a16="http://schemas.microsoft.com/office/drawing/2014/main" id="{0725FB7F-5719-6742-9A7A-EB172D207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6BD20-5990-F54A-8207-01B602BA912D}"/>
              </a:ext>
            </a:extLst>
          </p:cNvPr>
          <p:cNvSpPr/>
          <p:nvPr/>
        </p:nvSpPr>
        <p:spPr>
          <a:xfrm>
            <a:off x="6504257" y="4506921"/>
            <a:ext cx="698937" cy="953235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04CFCD-118F-2446-BA6B-275B504C18A5}"/>
              </a:ext>
            </a:extLst>
          </p:cNvPr>
          <p:cNvGrpSpPr/>
          <p:nvPr/>
        </p:nvGrpSpPr>
        <p:grpSpPr>
          <a:xfrm>
            <a:off x="6657506" y="1125530"/>
            <a:ext cx="5084271" cy="1721436"/>
            <a:chOff x="6657506" y="1125530"/>
            <a:chExt cx="5084271" cy="172143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D940B2-4788-DA40-A940-0FE286412067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E67E57-FFAB-6246-943A-EE0FE5963029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783583-2D6B-3540-9BF1-556EE5C748C2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A9F66-D89B-5640-BCBA-434FE1F320B7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381D57-A17A-1A4A-9B87-C2A1497A9790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C40813-005E-1449-95EF-2578850B9B99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F5EF02-4478-774F-A221-48974DCE033C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EFCE9D-2646-B24B-BB7B-8E2E062F2357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0A08DC-5AC8-814F-9633-D2EB92C0B2A3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03CD7D-BC39-A94C-A887-16264DABC34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AACA14-9916-7A46-9609-8CF1D8BAF559}"/>
                </a:ext>
              </a:extLst>
            </p:cNvPr>
            <p:cNvSpPr txBox="1"/>
            <p:nvPr/>
          </p:nvSpPr>
          <p:spPr>
            <a:xfrm>
              <a:off x="6683327" y="112553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02C63-436B-F64A-B7C4-017E372EE66D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FBD958-A27B-1540-9A1B-1067849EC161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DE7D3-9655-4642-BDF3-AEA9780132C4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79E264-056B-6B49-BA7C-D0AB3F3C73AB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299E6-EA90-314E-98A0-552259F75BC1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02F5F-C364-6F4C-B197-FB039CB98AA3}"/>
              </a:ext>
            </a:extLst>
          </p:cNvPr>
          <p:cNvCxnSpPr/>
          <p:nvPr/>
        </p:nvCxnSpPr>
        <p:spPr>
          <a:xfrm flipH="1">
            <a:off x="6377684" y="2930189"/>
            <a:ext cx="279822" cy="110229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055F13-90F9-354C-82A9-752FF008475A}"/>
              </a:ext>
            </a:extLst>
          </p:cNvPr>
          <p:cNvCxnSpPr>
            <a:cxnSpLocks/>
          </p:cNvCxnSpPr>
          <p:nvPr/>
        </p:nvCxnSpPr>
        <p:spPr>
          <a:xfrm>
            <a:off x="7810127" y="2972430"/>
            <a:ext cx="3711221" cy="922676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F2ACC-BAF2-4549-AAA0-92BA2AF5E094}"/>
              </a:ext>
            </a:extLst>
          </p:cNvPr>
          <p:cNvSpPr/>
          <p:nvPr/>
        </p:nvSpPr>
        <p:spPr>
          <a:xfrm>
            <a:off x="9884522" y="4223423"/>
            <a:ext cx="1515427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35">
            <a:extLst>
              <a:ext uri="{FF2B5EF4-FFF2-40B4-BE49-F238E27FC236}">
                <a16:creationId xmlns:a16="http://schemas.microsoft.com/office/drawing/2014/main" id="{FC1558DF-0263-E94A-8608-A594FFBC2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2043" y="4361268"/>
            <a:ext cx="13805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Per-output</a:t>
            </a:r>
          </a:p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3066DDAE-38C0-B146-A5B9-455CD4679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28" grpId="0" animBg="1"/>
      <p:bldP spid="51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A761-E334-FA4C-90EE-2D8552B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1892-036C-EA4E-94B4-58278D210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Route lookup:</a:t>
            </a:r>
            <a:r>
              <a:rPr lang="en-US" sz="2400" dirty="0"/>
              <a:t> high-speed lookup of which output port the packet is destined to</a:t>
            </a:r>
          </a:p>
          <a:p>
            <a:endParaRPr lang="en-US" sz="2400" dirty="0"/>
          </a:p>
          <a:p>
            <a:r>
              <a:rPr lang="en-US" sz="2400" dirty="0"/>
              <a:t>Goal: must complete this processing at the line rate</a:t>
            </a:r>
          </a:p>
          <a:p>
            <a:endParaRPr lang="en-US" sz="2400" dirty="0"/>
          </a:p>
          <a:p>
            <a:r>
              <a:rPr lang="en-US" sz="2400" dirty="0"/>
              <a:t>Queueing: packets may wait in per-output-port queues if packets are arriving too fast for the switching fabric to send them to the output port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40F72A-757D-AA48-AB46-94B691E9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088" y="4073311"/>
            <a:ext cx="5121260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F4E4FFF-1B71-E24A-8A9E-DA1D7777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65" y="4667473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11CA636-E4AF-1F44-BCBD-F64E3A20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82" y="425904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5BC8178-907D-1045-92B8-95519A08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668" y="4214220"/>
            <a:ext cx="1003076" cy="158552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A2E9964-5573-4646-92BF-7F73F12A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643" y="4983680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3016084A-A58F-5347-817C-E4B32818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957" y="4978186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3C852229-9E24-574C-B0BF-59603449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732" y="4935323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676C539C-085A-CE4D-8CE2-3F49F9899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7076" y="4949623"/>
            <a:ext cx="220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94DBF375-A4F5-5848-A6BE-469A0ABE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489" y="454705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(receive)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39ED97BD-0D6A-D544-8598-B299FD4D3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793" y="4599260"/>
            <a:ext cx="9412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Route </a:t>
            </a:r>
          </a:p>
          <a:p>
            <a:pPr algn="ctr"/>
            <a:r>
              <a:rPr lang="en-US" altLang="en-US" sz="2000" dirty="0"/>
              <a:t>lookup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EDB1E2CA-2605-C74E-83C4-B22918BE3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19899" y="3652294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4BBC61B7-BC3A-E241-9D71-4A5C6BE7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849" y="5983072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grpSp>
        <p:nvGrpSpPr>
          <p:cNvPr id="17" name="Group 56">
            <a:extLst>
              <a:ext uri="{FF2B5EF4-FFF2-40B4-BE49-F238E27FC236}">
                <a16:creationId xmlns:a16="http://schemas.microsoft.com/office/drawing/2014/main" id="{D0ED3EB7-6EEA-E249-B070-4C0526642155}"/>
              </a:ext>
            </a:extLst>
          </p:cNvPr>
          <p:cNvGrpSpPr>
            <a:grpSpLocks/>
          </p:cNvGrpSpPr>
          <p:nvPr/>
        </p:nvGrpSpPr>
        <p:grpSpPr bwMode="auto">
          <a:xfrm>
            <a:off x="10075885" y="5190931"/>
            <a:ext cx="1100928" cy="354951"/>
            <a:chOff x="310" y="3526"/>
            <a:chExt cx="1040" cy="457"/>
          </a:xfrm>
        </p:grpSpPr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AEFE9D73-3962-0E4F-97B2-E9FD5594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B66C0923-94B7-5848-90DE-3C23C6247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9">
              <a:extLst>
                <a:ext uri="{FF2B5EF4-FFF2-40B4-BE49-F238E27FC236}">
                  <a16:creationId xmlns:a16="http://schemas.microsoft.com/office/drawing/2014/main" id="{FDEAB120-B2D6-0243-9B5B-93D11AD44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0">
              <a:extLst>
                <a:ext uri="{FF2B5EF4-FFF2-40B4-BE49-F238E27FC236}">
                  <a16:creationId xmlns:a16="http://schemas.microsoft.com/office/drawing/2014/main" id="{3E141696-5955-6A40-A035-433C8A5B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1">
              <a:extLst>
                <a:ext uri="{FF2B5EF4-FFF2-40B4-BE49-F238E27FC236}">
                  <a16:creationId xmlns:a16="http://schemas.microsoft.com/office/drawing/2014/main" id="{5E1EC417-2017-5846-A33F-DBF003D76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2">
              <a:extLst>
                <a:ext uri="{FF2B5EF4-FFF2-40B4-BE49-F238E27FC236}">
                  <a16:creationId xmlns:a16="http://schemas.microsoft.com/office/drawing/2014/main" id="{8B3BF97D-A685-8145-B026-803C148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3">
              <a:extLst>
                <a:ext uri="{FF2B5EF4-FFF2-40B4-BE49-F238E27FC236}">
                  <a16:creationId xmlns:a16="http://schemas.microsoft.com/office/drawing/2014/main" id="{98F99CCA-B903-1B41-9F12-7FF69AA6B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4">
              <a:extLst>
                <a:ext uri="{FF2B5EF4-FFF2-40B4-BE49-F238E27FC236}">
                  <a16:creationId xmlns:a16="http://schemas.microsoft.com/office/drawing/2014/main" id="{E404CFBF-7F92-BD4F-A7C1-6987B4BAC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55">
              <a:extLst>
                <a:ext uri="{FF2B5EF4-FFF2-40B4-BE49-F238E27FC236}">
                  <a16:creationId xmlns:a16="http://schemas.microsoft.com/office/drawing/2014/main" id="{0725FB7F-5719-6742-9A7A-EB172D207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6BD20-5990-F54A-8207-01B602BA912D}"/>
              </a:ext>
            </a:extLst>
          </p:cNvPr>
          <p:cNvSpPr/>
          <p:nvPr/>
        </p:nvSpPr>
        <p:spPr>
          <a:xfrm>
            <a:off x="6504257" y="4506921"/>
            <a:ext cx="698937" cy="953235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04CFCD-118F-2446-BA6B-275B504C18A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D940B2-4788-DA40-A940-0FE286412067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E67E57-FFAB-6246-943A-EE0FE5963029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783583-2D6B-3540-9BF1-556EE5C748C2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A9F66-D89B-5640-BCBA-434FE1F320B7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381D57-A17A-1A4A-9B87-C2A1497A9790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C40813-005E-1449-95EF-2578850B9B99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F5EF02-4478-774F-A221-48974DCE033C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EFCE9D-2646-B24B-BB7B-8E2E062F2357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0A08DC-5AC8-814F-9633-D2EB92C0B2A3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03CD7D-BC39-A94C-A887-16264DABC34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AACA14-9916-7A46-9609-8CF1D8BAF559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02C63-436B-F64A-B7C4-017E372EE66D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FBD958-A27B-1540-9A1B-1067849EC161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DE7D3-9655-4642-BDF3-AEA9780132C4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79E264-056B-6B49-BA7C-D0AB3F3C73AB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299E6-EA90-314E-98A0-552259F75BC1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02F5F-C364-6F4C-B197-FB039CB98AA3}"/>
              </a:ext>
            </a:extLst>
          </p:cNvPr>
          <p:cNvCxnSpPr>
            <a:cxnSpLocks/>
          </p:cNvCxnSpPr>
          <p:nvPr/>
        </p:nvCxnSpPr>
        <p:spPr>
          <a:xfrm flipH="1">
            <a:off x="6419665" y="2930189"/>
            <a:ext cx="237841" cy="1012822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F2ACC-BAF2-4549-AAA0-92BA2AF5E094}"/>
              </a:ext>
            </a:extLst>
          </p:cNvPr>
          <p:cNvSpPr/>
          <p:nvPr/>
        </p:nvSpPr>
        <p:spPr>
          <a:xfrm>
            <a:off x="9884522" y="4223423"/>
            <a:ext cx="1515427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35">
            <a:extLst>
              <a:ext uri="{FF2B5EF4-FFF2-40B4-BE49-F238E27FC236}">
                <a16:creationId xmlns:a16="http://schemas.microsoft.com/office/drawing/2014/main" id="{FC1558DF-0263-E94A-8608-A594FFBC2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2043" y="4361268"/>
            <a:ext cx="13805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Per-output</a:t>
            </a:r>
          </a:p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3066DDAE-38C0-B146-A5B9-455CD4679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0499F3-D159-9E46-AD9E-D26AFD3823B8}"/>
              </a:ext>
            </a:extLst>
          </p:cNvPr>
          <p:cNvCxnSpPr>
            <a:cxnSpLocks/>
          </p:cNvCxnSpPr>
          <p:nvPr/>
        </p:nvCxnSpPr>
        <p:spPr>
          <a:xfrm>
            <a:off x="7810127" y="2972430"/>
            <a:ext cx="3711221" cy="922676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815036" cy="49543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Packet forwarding in the Internet is based on the </a:t>
            </a:r>
            <a:r>
              <a:rPr lang="en-US" sz="3600" dirty="0">
                <a:solidFill>
                  <a:srgbClr val="C00000"/>
                </a:solidFill>
              </a:rPr>
              <a:t>destination IP address</a:t>
            </a:r>
            <a:r>
              <a:rPr lang="en-US" sz="3600" dirty="0"/>
              <a:t> on the packet.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/>
              <a:t>Example: if </a:t>
            </a:r>
            <a:r>
              <a:rPr lang="en-US" dirty="0" err="1"/>
              <a:t>dst</a:t>
            </a:r>
            <a:r>
              <a:rPr lang="en-US" dirty="0"/>
              <a:t> IP on packet is 65.45.145.34, it matches the forwarding table prefix 65.0.0.0/8.</a:t>
            </a:r>
          </a:p>
          <a:p>
            <a:pPr marL="0" indent="0">
              <a:buNone/>
            </a:pPr>
            <a:r>
              <a:rPr lang="en-US" dirty="0"/>
              <a:t>The packet is forwarded out port 3.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CBA590B8-253E-194A-8AFF-EA7F99F91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7" grpId="0"/>
      <p:bldP spid="83" grpId="0"/>
      <p:bldP spid="8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12461</TotalTime>
  <Words>2012</Words>
  <Application>Microsoft Office PowerPoint</Application>
  <PresentationFormat>Widescreen</PresentationFormat>
  <Paragraphs>596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Helvetica</vt:lpstr>
      <vt:lpstr>Times</vt:lpstr>
      <vt:lpstr>Times New Roman</vt:lpstr>
      <vt:lpstr>Office Theme</vt:lpstr>
      <vt:lpstr>CS 488 Computer Network and the Internt</vt:lpstr>
      <vt:lpstr>Network</vt:lpstr>
      <vt:lpstr>This lecture is about routers</vt:lpstr>
      <vt:lpstr>What’s inside a router?</vt:lpstr>
      <vt:lpstr>Router architecture overview</vt:lpstr>
      <vt:lpstr>Different and evolving designs</vt:lpstr>
      <vt:lpstr>Input port functions</vt:lpstr>
      <vt:lpstr>Input port functions</vt:lpstr>
      <vt:lpstr>Route lookups</vt:lpstr>
      <vt:lpstr>Route lookups</vt:lpstr>
      <vt:lpstr>Route lookups</vt:lpstr>
      <vt:lpstr>Route lookups</vt:lpstr>
      <vt:lpstr>Types of fabrics</vt:lpstr>
      <vt:lpstr>Types of fabrics</vt:lpstr>
      <vt:lpstr>Fabrics</vt:lpstr>
      <vt:lpstr>Fabrics</vt:lpstr>
      <vt:lpstr>Fabrics</vt:lpstr>
      <vt:lpstr>Output port functions</vt:lpstr>
      <vt:lpstr>Output port functions</vt:lpstr>
      <vt:lpstr>Control (plane) processor</vt:lpstr>
      <vt:lpstr>PowerPoint Presentation</vt:lpstr>
      <vt:lpstr>PowerPoint Presentation</vt:lpstr>
      <vt:lpstr> Longest Prefix Matching</vt:lpstr>
      <vt:lpstr>Review: Route lookup</vt:lpstr>
      <vt:lpstr>Example of IP block reallocation</vt:lpstr>
      <vt:lpstr>Example of IP block reallocation</vt:lpstr>
      <vt:lpstr>Example of IP block reallocation</vt:lpstr>
      <vt:lpstr>Example of IP block reallocation</vt:lpstr>
      <vt:lpstr>A closer look at the forwarding table</vt:lpstr>
      <vt:lpstr>Longest Prefix Matching (LPM)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5940</cp:revision>
  <dcterms:created xsi:type="dcterms:W3CDTF">2019-01-23T03:40:12Z</dcterms:created>
  <dcterms:modified xsi:type="dcterms:W3CDTF">2021-06-14T21:56:46Z</dcterms:modified>
</cp:coreProperties>
</file>