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7"/>
  </p:notesMasterIdLst>
  <p:sldIdLst>
    <p:sldId id="659" r:id="rId2"/>
    <p:sldId id="614" r:id="rId3"/>
    <p:sldId id="558" r:id="rId4"/>
    <p:sldId id="781" r:id="rId5"/>
    <p:sldId id="1264" r:id="rId6"/>
    <p:sldId id="783" r:id="rId7"/>
    <p:sldId id="1265" r:id="rId8"/>
    <p:sldId id="1266" r:id="rId9"/>
    <p:sldId id="1268" r:id="rId10"/>
    <p:sldId id="1267" r:id="rId11"/>
    <p:sldId id="1269" r:id="rId12"/>
    <p:sldId id="1270" r:id="rId13"/>
    <p:sldId id="1271" r:id="rId14"/>
    <p:sldId id="1272" r:id="rId15"/>
    <p:sldId id="1273" r:id="rId16"/>
    <p:sldId id="1277" r:id="rId17"/>
    <p:sldId id="1275" r:id="rId18"/>
    <p:sldId id="1274" r:id="rId19"/>
    <p:sldId id="1276" r:id="rId20"/>
    <p:sldId id="1278" r:id="rId21"/>
    <p:sldId id="1279" r:id="rId22"/>
    <p:sldId id="1280" r:id="rId23"/>
    <p:sldId id="564" r:id="rId24"/>
    <p:sldId id="791" r:id="rId25"/>
    <p:sldId id="607" r:id="rId26"/>
    <p:sldId id="608" r:id="rId27"/>
    <p:sldId id="610" r:id="rId28"/>
    <p:sldId id="611" r:id="rId29"/>
    <p:sldId id="566" r:id="rId30"/>
    <p:sldId id="1281" r:id="rId31"/>
    <p:sldId id="1284" r:id="rId32"/>
    <p:sldId id="1283" r:id="rId33"/>
    <p:sldId id="1285" r:id="rId34"/>
    <p:sldId id="814" r:id="rId35"/>
    <p:sldId id="728" r:id="rId36"/>
    <p:sldId id="1286" r:id="rId37"/>
    <p:sldId id="1287" r:id="rId38"/>
    <p:sldId id="1288" r:id="rId39"/>
    <p:sldId id="1291" r:id="rId40"/>
    <p:sldId id="1289" r:id="rId41"/>
    <p:sldId id="796" r:id="rId42"/>
    <p:sldId id="1290" r:id="rId43"/>
    <p:sldId id="1292" r:id="rId44"/>
    <p:sldId id="794" r:id="rId45"/>
    <p:sldId id="1282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693"/>
    <p:restoredTop sz="83005"/>
  </p:normalViewPr>
  <p:slideViewPr>
    <p:cSldViewPr snapToGrid="0" snapToObjects="1">
      <p:cViewPr varScale="1">
        <p:scale>
          <a:sx n="73" d="100"/>
          <a:sy n="73" d="100"/>
        </p:scale>
        <p:origin x="33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4" d="100"/>
          <a:sy n="114" d="100"/>
        </p:scale>
        <p:origin x="305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C490B-630B-7F46-B6FE-05D0FD1689A8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F09D5-B346-194E-BAD1-FA5CF71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7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3F09D5-B346-194E-BAD1-FA5CF715891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509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E092E8C0-E4B7-124E-B1F5-64B1BB24563C}" type="slidenum">
              <a:rPr lang="en-US" sz="1300">
                <a:latin typeface="Times New Roman" charset="0"/>
              </a:rPr>
              <a:pPr/>
              <a:t>4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6429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631B46F4-D8F1-FB47-8313-D4E9CFBB5306}" type="slidenum">
              <a:rPr lang="en-US" sz="1300">
                <a:latin typeface="Times New Roman" charset="0"/>
              </a:rPr>
              <a:pPr/>
              <a:t>6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716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CC37-3420-4F49-8C33-4BCB3B51A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51D8-7D8A-A547-B24D-6DD12E8CC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51904-F682-B84A-BF47-8129AB4C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5BB43-14AB-9945-9BCA-9BC503CC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1333A-8598-4B4F-AB52-6579A2E1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6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43C6-896E-584A-A963-7E16D546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5AA53-208E-C24B-8273-CFDD1A5E7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851F6-81D0-1643-BAF0-AA0E98E0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70A3A-9A82-3C4C-AEFA-7B416F14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61641-65CD-7949-9285-F9862F78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2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D0A2B-7DBB-9445-8542-8AC8F7964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F09A6-0358-8E43-A178-3CA003BDF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EA068-5062-7E4F-B99C-2CEC343E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3A096-D83E-7542-A78C-9916C369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814C3-12DF-0447-9420-294EF2C8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58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A4C2-71EB-354A-A4E4-7A79F167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6FC06-E8D0-3A4C-BEE2-AA99DC38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652FB-D490-114D-8030-09CCB72C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62229-71C9-9847-AFE6-26AB269E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6DF4-CA65-8E43-B3A5-ECEF9025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248A-A301-5341-9BAF-2DDE80F1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EDBBF-4F90-A34F-A685-DE4F29644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B94B2-28BF-6945-A21C-40A2B764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DE3C9-54E8-A94F-AD40-66CFF7B8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58432-5359-0147-8D5C-B145EE76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5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FC0B-F311-BC4B-A2D1-928B3513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7925-946E-B44F-8713-0F0928FD5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72E5B-AB30-F441-99C3-073B0FE0C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735A-AFB0-C44A-9FC0-AFD3B6C0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6E5E5-7866-8E4B-B450-B712A2F3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134CB-E65A-B242-BD74-667132F8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8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191B-B3D5-974E-BBCC-0A9D6A62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9E461-1B18-F04F-9E78-C3FEBD28C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1FC9F-4459-2448-8E0B-F470C373A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D66B2-805B-A347-89AD-F16943266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48249-093E-884B-B6CE-B747B284E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2CDBF6-1121-9347-BF6B-B703CCE9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F1FD6-CCAB-754B-B876-ABFCFD3D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9FA76-646A-F442-AA4F-7622918B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A493-905D-7F41-8284-D8B4EC88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5B470-4001-1843-A7E0-885C2295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13A0A-FB55-8649-B9A5-3E90CD8C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BD0C7-127F-CD4E-A6B8-5585A152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5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D34EC-7616-9043-AFD5-6B69E3B6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B0C35-6B39-4749-9595-C856AFB8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FF505-CB2B-2747-B2DD-2A89C941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6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F38C-28DD-4A42-9056-3793483F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099AD-DABE-D64C-A905-1CF03DB10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12F0B-A50A-5B46-A535-733D69752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7C4E6-3C25-644D-80DE-2E788E62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8BFEC-CC7B-C94C-BED5-57FB1536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55941-3DC9-AB49-B0A6-6F452E06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FD44-FAA2-E347-8F67-9E8E93EA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020F24-3635-8346-AFAC-53CE49F08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FCCF6-452E-F34D-AD7C-72567CD4B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B2EA6-16EC-4048-B8E5-91A7889C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377BF-EE8D-7042-B5F8-CF9C0C3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220C2-4FEF-C549-AF12-DB388DD3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2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5AAC6-6E42-5E44-9318-18A5B93B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BE2B0-9C88-F545-A1BD-247458A50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DABF1-4F3F-744C-8157-1FC51AAF1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CE603-2B12-5844-BEA7-E98E825B38C7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E51C6-01D3-BC48-8763-B839BC079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6E372-E70D-1E47-8FDB-0CADB973B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8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aestudio.com/rijndaelinspector/archivos/Rijndael_Animation_v4_eng-html5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50521" y="1533673"/>
            <a:ext cx="11486367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CS 488</a:t>
            </a:r>
            <a:br>
              <a:rPr lang="en-US" dirty="0">
                <a:ea typeface="ＭＳ Ｐゴシック" charset="0"/>
                <a:cs typeface="+mj-cs"/>
              </a:rPr>
            </a:br>
            <a:r>
              <a:rPr lang="en-US" dirty="0">
                <a:solidFill>
                  <a:srgbClr val="C00000"/>
                </a:solidFill>
                <a:ea typeface="ＭＳ Ｐゴシック" charset="0"/>
                <a:cs typeface="+mj-cs"/>
              </a:rPr>
              <a:t>Network Security: Introduction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198297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Lecture 13-1:Symmetric key cryptograph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cs typeface="+mn-cs"/>
              </a:rPr>
              <a:t>Prepared by: Jun Yuan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cs typeface="+mn-cs"/>
              </a:rPr>
              <a:t>Credits: Srinivas Narayana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78364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9A8D9-575F-4143-9893-3B7CE99E6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341E7-FEF0-644B-83E9-5FE6ED2FD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752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50521" y="1533673"/>
            <a:ext cx="11486367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br>
              <a:rPr lang="en-US" dirty="0">
                <a:ea typeface="ＭＳ Ｐゴシック" charset="0"/>
                <a:cs typeface="+mj-cs"/>
              </a:rPr>
            </a:br>
            <a:r>
              <a:rPr lang="en-US" dirty="0">
                <a:solidFill>
                  <a:srgbClr val="C00000"/>
                </a:solidFill>
                <a:ea typeface="ＭＳ Ｐゴシック" charset="0"/>
                <a:cs typeface="+mj-cs"/>
              </a:rPr>
              <a:t>Cryptography: Introduction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3373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A2936-6F96-9842-BDE6-F5E027BA7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Confidentiality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2BC15-AC8F-3644-841A-8072C6BD7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200" dirty="0">
                <a:solidFill>
                  <a:srgbClr val="C00000"/>
                </a:solidFill>
              </a:rPr>
              <a:t>Confidentiality: </a:t>
            </a:r>
            <a:r>
              <a:rPr lang="en-US" sz="3200" dirty="0"/>
              <a:t>only the sender and the intended receiver should </a:t>
            </a:r>
            <a:r>
              <a:rPr lang="en-US" altLang="ja-JP" sz="3200" dirty="0"/>
              <a:t>understand the message contents</a:t>
            </a:r>
            <a:endParaRPr lang="en-US" sz="3200" dirty="0"/>
          </a:p>
          <a:p>
            <a:pPr>
              <a:lnSpc>
                <a:spcPct val="110000"/>
              </a:lnSpc>
            </a:pPr>
            <a:r>
              <a:rPr lang="en-US" sz="3200" dirty="0"/>
              <a:t>How to achieve this goal?</a:t>
            </a:r>
          </a:p>
          <a:p>
            <a:pPr lvl="1">
              <a:lnSpc>
                <a:spcPct val="110000"/>
              </a:lnSpc>
            </a:pPr>
            <a:r>
              <a:rPr lang="en-US" sz="2800" dirty="0">
                <a:solidFill>
                  <a:srgbClr val="C00000"/>
                </a:solidFill>
              </a:rPr>
              <a:t>Cryptography</a:t>
            </a:r>
          </a:p>
          <a:p>
            <a:pPr>
              <a:lnSpc>
                <a:spcPct val="110000"/>
              </a:lnSpc>
            </a:pPr>
            <a:r>
              <a:rPr lang="en-US" sz="3200" dirty="0"/>
              <a:t>Sender </a:t>
            </a:r>
            <a:r>
              <a:rPr lang="en-US" sz="3200" dirty="0">
                <a:solidFill>
                  <a:srgbClr val="C00000"/>
                </a:solidFill>
              </a:rPr>
              <a:t>encrypts</a:t>
            </a:r>
            <a:r>
              <a:rPr lang="en-US" sz="3200" dirty="0"/>
              <a:t> a message, receiver </a:t>
            </a:r>
            <a:r>
              <a:rPr lang="en-US" sz="3200" dirty="0">
                <a:solidFill>
                  <a:srgbClr val="C00000"/>
                </a:solidFill>
              </a:rPr>
              <a:t>decrypts</a:t>
            </a:r>
            <a:r>
              <a:rPr lang="en-US" sz="3200" dirty="0"/>
              <a:t> it.</a:t>
            </a:r>
          </a:p>
          <a:p>
            <a:pPr>
              <a:lnSpc>
                <a:spcPct val="110000"/>
              </a:lnSpc>
            </a:pPr>
            <a:r>
              <a:rPr lang="en-US" sz="3200" dirty="0"/>
              <a:t>An intermediate observer should just see random bytes!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66092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2ADB2-0512-2C49-A088-84D95E96D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 of Cryptography</a:t>
            </a: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40E26D6E-91D1-F24F-9EBC-FBC880A639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0333" y="2858225"/>
            <a:ext cx="1494320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m, plaintext</a:t>
            </a:r>
          </a:p>
        </p:txBody>
      </p:sp>
      <p:sp>
        <p:nvSpPr>
          <p:cNvPr id="7" name="Text Box 7">
            <a:extLst>
              <a:ext uri="{FF2B5EF4-FFF2-40B4-BE49-F238E27FC236}">
                <a16:creationId xmlns:a16="http://schemas.microsoft.com/office/drawing/2014/main" id="{D867D8E2-5BD6-C048-B29E-759FB77F48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2169" y="2831254"/>
            <a:ext cx="2162772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K</a:t>
            </a:r>
            <a:r>
              <a:rPr lang="en-US" baseline="-25000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A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(m), ciphertext</a:t>
            </a:r>
          </a:p>
        </p:txBody>
      </p:sp>
      <p:grpSp>
        <p:nvGrpSpPr>
          <p:cNvPr id="8" name="Group 8">
            <a:extLst>
              <a:ext uri="{FF2B5EF4-FFF2-40B4-BE49-F238E27FC236}">
                <a16:creationId xmlns:a16="http://schemas.microsoft.com/office/drawing/2014/main" id="{7CB657AC-3D79-934A-A5A4-FF2EE5BEC953}"/>
              </a:ext>
            </a:extLst>
          </p:cNvPr>
          <p:cNvGrpSpPr>
            <a:grpSpLocks/>
          </p:cNvGrpSpPr>
          <p:nvPr/>
        </p:nvGrpSpPr>
        <p:grpSpPr bwMode="auto">
          <a:xfrm>
            <a:off x="3393728" y="1912938"/>
            <a:ext cx="531813" cy="608013"/>
            <a:chOff x="189" y="1789"/>
            <a:chExt cx="335" cy="383"/>
          </a:xfrm>
        </p:grpSpPr>
        <p:sp>
          <p:nvSpPr>
            <p:cNvPr id="30" name="Text Box 9">
              <a:extLst>
                <a:ext uri="{FF2B5EF4-FFF2-40B4-BE49-F238E27FC236}">
                  <a16:creationId xmlns:a16="http://schemas.microsoft.com/office/drawing/2014/main" id="{CA5FA097-BF05-7243-90CF-BA3B61CAA9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9" y="1789"/>
              <a:ext cx="246" cy="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K</a:t>
              </a:r>
            </a:p>
          </p:txBody>
        </p:sp>
        <p:sp>
          <p:nvSpPr>
            <p:cNvPr id="31" name="Text Box 10">
              <a:extLst>
                <a:ext uri="{FF2B5EF4-FFF2-40B4-BE49-F238E27FC236}">
                  <a16:creationId xmlns:a16="http://schemas.microsoft.com/office/drawing/2014/main" id="{B764C07A-496A-C942-AB06-1974BB76F0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" y="1922"/>
              <a:ext cx="23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A</a:t>
              </a:r>
            </a:p>
          </p:txBody>
        </p:sp>
      </p:grpSp>
      <p:sp>
        <p:nvSpPr>
          <p:cNvPr id="11" name="Rectangle 13">
            <a:extLst>
              <a:ext uri="{FF2B5EF4-FFF2-40B4-BE49-F238E27FC236}">
                <a16:creationId xmlns:a16="http://schemas.microsoft.com/office/drawing/2014/main" id="{48452DF9-CDED-B749-A8B3-40ADCB7F58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5616" y="2841626"/>
            <a:ext cx="1392238" cy="8032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Helvetica" pitchFamily="2" charset="0"/>
              <a:cs typeface="Arial" charset="0"/>
            </a:endParaRPr>
          </a:p>
        </p:txBody>
      </p:sp>
      <p:sp>
        <p:nvSpPr>
          <p:cNvPr id="12" name="Text Box 14">
            <a:extLst>
              <a:ext uri="{FF2B5EF4-FFF2-40B4-BE49-F238E27FC236}">
                <a16:creationId xmlns:a16="http://schemas.microsoft.com/office/drawing/2014/main" id="{47349821-CE3B-F645-961D-879D657096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1016" y="2851151"/>
            <a:ext cx="13684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  <a:latin typeface="Helvetica" pitchFamily="2" charset="0"/>
                <a:cs typeface="Arial" charset="0"/>
              </a:rPr>
              <a:t>encryption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Helvetica" pitchFamily="2" charset="0"/>
                <a:cs typeface="Arial" charset="0"/>
              </a:rPr>
              <a:t>algorithm</a:t>
            </a:r>
          </a:p>
        </p:txBody>
      </p:sp>
      <p:sp>
        <p:nvSpPr>
          <p:cNvPr id="15" name="Line 17">
            <a:extLst>
              <a:ext uri="{FF2B5EF4-FFF2-40B4-BE49-F238E27FC236}">
                <a16:creationId xmlns:a16="http://schemas.microsoft.com/office/drawing/2014/main" id="{B85E4067-D05A-4640-9043-DBEB6C9AC2EB}"/>
              </a:ext>
            </a:extLst>
          </p:cNvPr>
          <p:cNvSpPr>
            <a:spLocks noChangeShapeType="1"/>
          </p:cNvSpPr>
          <p:nvPr/>
        </p:nvSpPr>
        <p:spPr bwMode="auto">
          <a:xfrm>
            <a:off x="4676428" y="3254376"/>
            <a:ext cx="2301875" cy="79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16" name="Freeform 18">
            <a:extLst>
              <a:ext uri="{FF2B5EF4-FFF2-40B4-BE49-F238E27FC236}">
                <a16:creationId xmlns:a16="http://schemas.microsoft.com/office/drawing/2014/main" id="{BF497A36-718E-D04E-B457-6BDC8A528371}"/>
              </a:ext>
            </a:extLst>
          </p:cNvPr>
          <p:cNvSpPr>
            <a:spLocks/>
          </p:cNvSpPr>
          <p:nvPr/>
        </p:nvSpPr>
        <p:spPr bwMode="auto">
          <a:xfrm>
            <a:off x="5155853" y="3306763"/>
            <a:ext cx="573088" cy="546100"/>
          </a:xfrm>
          <a:custGeom>
            <a:avLst/>
            <a:gdLst>
              <a:gd name="T0" fmla="*/ 0 w 344"/>
              <a:gd name="T1" fmla="*/ 0 h 789"/>
              <a:gd name="T2" fmla="*/ 458 w 344"/>
              <a:gd name="T3" fmla="*/ 11 h 789"/>
              <a:gd name="T4" fmla="*/ 484 w 344"/>
              <a:gd name="T5" fmla="*/ 64 h 789"/>
              <a:gd name="T6" fmla="*/ 0 60000 65536"/>
              <a:gd name="T7" fmla="*/ 0 60000 65536"/>
              <a:gd name="T8" fmla="*/ 0 60000 65536"/>
              <a:gd name="T9" fmla="*/ 0 w 344"/>
              <a:gd name="T10" fmla="*/ 0 h 789"/>
              <a:gd name="T11" fmla="*/ 344 w 344"/>
              <a:gd name="T12" fmla="*/ 789 h 7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44" h="789">
                <a:moveTo>
                  <a:pt x="0" y="0"/>
                </a:moveTo>
                <a:cubicBezTo>
                  <a:pt x="52" y="24"/>
                  <a:pt x="255" y="10"/>
                  <a:pt x="310" y="142"/>
                </a:cubicBezTo>
                <a:cubicBezTo>
                  <a:pt x="344" y="248"/>
                  <a:pt x="324" y="654"/>
                  <a:pt x="328" y="789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17" name="Freeform 19">
            <a:extLst>
              <a:ext uri="{FF2B5EF4-FFF2-40B4-BE49-F238E27FC236}">
                <a16:creationId xmlns:a16="http://schemas.microsoft.com/office/drawing/2014/main" id="{6966A5EA-47A2-734B-BB47-E3D1B2381243}"/>
              </a:ext>
            </a:extLst>
          </p:cNvPr>
          <p:cNvSpPr>
            <a:spLocks/>
          </p:cNvSpPr>
          <p:nvPr/>
        </p:nvSpPr>
        <p:spPr bwMode="auto">
          <a:xfrm flipH="1">
            <a:off x="5830541" y="3305176"/>
            <a:ext cx="573088" cy="546100"/>
          </a:xfrm>
          <a:custGeom>
            <a:avLst/>
            <a:gdLst>
              <a:gd name="T0" fmla="*/ 0 w 344"/>
              <a:gd name="T1" fmla="*/ 0 h 789"/>
              <a:gd name="T2" fmla="*/ 458 w 344"/>
              <a:gd name="T3" fmla="*/ 11 h 789"/>
              <a:gd name="T4" fmla="*/ 484 w 344"/>
              <a:gd name="T5" fmla="*/ 64 h 789"/>
              <a:gd name="T6" fmla="*/ 0 60000 65536"/>
              <a:gd name="T7" fmla="*/ 0 60000 65536"/>
              <a:gd name="T8" fmla="*/ 0 60000 65536"/>
              <a:gd name="T9" fmla="*/ 0 w 344"/>
              <a:gd name="T10" fmla="*/ 0 h 789"/>
              <a:gd name="T11" fmla="*/ 344 w 344"/>
              <a:gd name="T12" fmla="*/ 789 h 7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44" h="789">
                <a:moveTo>
                  <a:pt x="0" y="0"/>
                </a:moveTo>
                <a:cubicBezTo>
                  <a:pt x="52" y="24"/>
                  <a:pt x="255" y="10"/>
                  <a:pt x="310" y="142"/>
                </a:cubicBezTo>
                <a:cubicBezTo>
                  <a:pt x="344" y="248"/>
                  <a:pt x="324" y="654"/>
                  <a:pt x="328" y="789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18" name="Line 20">
            <a:extLst>
              <a:ext uri="{FF2B5EF4-FFF2-40B4-BE49-F238E27FC236}">
                <a16:creationId xmlns:a16="http://schemas.microsoft.com/office/drawing/2014/main" id="{4C1A30FA-D949-B34B-B741-0AC29D14C02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46141" y="2462213"/>
            <a:ext cx="1588" cy="3921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20" name="Text Box 22">
            <a:extLst>
              <a:ext uri="{FF2B5EF4-FFF2-40B4-BE49-F238E27FC236}">
                <a16:creationId xmlns:a16="http://schemas.microsoft.com/office/drawing/2014/main" id="{0FBC97C8-2AE7-7C45-86EF-2A52E9E1BA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7591" y="1692276"/>
            <a:ext cx="1508125" cy="10064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Helvetica" pitchFamily="2" charset="0"/>
                <a:cs typeface="Arial" charset="0"/>
              </a:rPr>
              <a:t>Alice</a:t>
            </a:r>
            <a:r>
              <a:rPr lang="ja-JP" altLang="en-US">
                <a:latin typeface="Helvetica" pitchFamily="2" charset="0"/>
                <a:cs typeface="Arial" charset="0"/>
              </a:rPr>
              <a:t>’</a:t>
            </a:r>
            <a:r>
              <a:rPr lang="en-US" altLang="ja-JP" dirty="0">
                <a:latin typeface="Helvetica" pitchFamily="2" charset="0"/>
                <a:cs typeface="Arial" charset="0"/>
              </a:rPr>
              <a:t>s </a:t>
            </a:r>
          </a:p>
          <a:p>
            <a:r>
              <a:rPr lang="en-US" dirty="0">
                <a:latin typeface="Helvetica" pitchFamily="2" charset="0"/>
                <a:cs typeface="Arial" charset="0"/>
              </a:rPr>
              <a:t>encryption</a:t>
            </a:r>
          </a:p>
          <a:p>
            <a:r>
              <a:rPr lang="en-US" dirty="0">
                <a:latin typeface="Helvetica" pitchFamily="2" charset="0"/>
                <a:cs typeface="Arial" charset="0"/>
              </a:rPr>
              <a:t>key</a:t>
            </a:r>
          </a:p>
        </p:txBody>
      </p:sp>
      <p:sp>
        <p:nvSpPr>
          <p:cNvPr id="24" name="Line 28">
            <a:extLst>
              <a:ext uri="{FF2B5EF4-FFF2-40B4-BE49-F238E27FC236}">
                <a16:creationId xmlns:a16="http://schemas.microsoft.com/office/drawing/2014/main" id="{14F5C988-F47A-0344-94F4-A26B9A3F296E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1078" y="3279776"/>
            <a:ext cx="6746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pic>
        <p:nvPicPr>
          <p:cNvPr id="26" name="Picture 30" descr="BS00768_[1]">
            <a:extLst>
              <a:ext uri="{FF2B5EF4-FFF2-40B4-BE49-F238E27FC236}">
                <a16:creationId xmlns:a16="http://schemas.microsoft.com/office/drawing/2014/main" id="{1B2FE555-D10D-C749-BAC5-065E5687ED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3449291" y="1690688"/>
            <a:ext cx="465138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BCF983CC-AD13-7346-BC14-F6102F91FAA1}"/>
              </a:ext>
            </a:extLst>
          </p:cNvPr>
          <p:cNvSpPr txBox="1"/>
          <p:nvPr/>
        </p:nvSpPr>
        <p:spPr>
          <a:xfrm>
            <a:off x="1827458" y="2274094"/>
            <a:ext cx="16978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Helvetica" pitchFamily="2" charset="0"/>
              </a:rPr>
              <a:t>Alice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0270345-D13D-8445-AF3A-D76B2AA28F5E}"/>
              </a:ext>
            </a:extLst>
          </p:cNvPr>
          <p:cNvSpPr txBox="1"/>
          <p:nvPr/>
        </p:nvSpPr>
        <p:spPr>
          <a:xfrm>
            <a:off x="4978427" y="3959608"/>
            <a:ext cx="16978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Trudy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E231175-9110-6A4F-9032-B8A0D692FF0E}"/>
              </a:ext>
            </a:extLst>
          </p:cNvPr>
          <p:cNvSpPr txBox="1"/>
          <p:nvPr/>
        </p:nvSpPr>
        <p:spPr>
          <a:xfrm>
            <a:off x="643944" y="4445171"/>
            <a:ext cx="1143643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Helvetica" pitchFamily="2" charset="0"/>
              </a:rPr>
              <a:t>m: </a:t>
            </a:r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plaintext </a:t>
            </a:r>
            <a:r>
              <a:rPr lang="en-US" sz="2800" dirty="0">
                <a:latin typeface="Helvetica" pitchFamily="2" charset="0"/>
              </a:rPr>
              <a:t>message</a:t>
            </a:r>
          </a:p>
          <a:p>
            <a:pPr algn="l"/>
            <a:r>
              <a:rPr lang="en-US" sz="2800" dirty="0">
                <a:latin typeface="Helvetica" pitchFamily="2" charset="0"/>
              </a:rPr>
              <a:t>K</a:t>
            </a:r>
            <a:r>
              <a:rPr lang="en-US" sz="2800" baseline="-25000" dirty="0">
                <a:latin typeface="Helvetica" pitchFamily="2" charset="0"/>
              </a:rPr>
              <a:t>A</a:t>
            </a:r>
            <a:r>
              <a:rPr lang="en-US" sz="2800" dirty="0">
                <a:latin typeface="Helvetica" pitchFamily="2" charset="0"/>
              </a:rPr>
              <a:t>, Alice’s </a:t>
            </a:r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encryption </a:t>
            </a:r>
            <a:r>
              <a:rPr lang="en-US" sz="2800" dirty="0">
                <a:latin typeface="Helvetica" pitchFamily="2" charset="0"/>
              </a:rPr>
              <a:t>key. Secret known only to Alice</a:t>
            </a:r>
          </a:p>
          <a:p>
            <a:pPr algn="l"/>
            <a:r>
              <a:rPr lang="en-US" sz="2800" dirty="0">
                <a:latin typeface="Helvetica" pitchFamily="2" charset="0"/>
              </a:rPr>
              <a:t>K</a:t>
            </a:r>
            <a:r>
              <a:rPr lang="en-US" sz="2800" baseline="-25000" dirty="0">
                <a:latin typeface="Helvetica" pitchFamily="2" charset="0"/>
              </a:rPr>
              <a:t>A</a:t>
            </a:r>
            <a:r>
              <a:rPr lang="en-US" sz="2800" dirty="0">
                <a:latin typeface="Helvetica" pitchFamily="2" charset="0"/>
              </a:rPr>
              <a:t>(m) is </a:t>
            </a:r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ciphertext</a:t>
            </a:r>
            <a:r>
              <a:rPr lang="en-US" sz="2800" dirty="0">
                <a:latin typeface="Helvetica" pitchFamily="2" charset="0"/>
              </a:rPr>
              <a:t>: m </a:t>
            </a:r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encrypted</a:t>
            </a:r>
            <a:r>
              <a:rPr lang="en-US" sz="2800" dirty="0">
                <a:latin typeface="Helvetica" pitchFamily="2" charset="0"/>
              </a:rPr>
              <a:t> with key K</a:t>
            </a:r>
            <a:r>
              <a:rPr lang="en-US" sz="2800" baseline="-25000" dirty="0">
                <a:latin typeface="Helvetica" pitchFamily="2" charset="0"/>
              </a:rPr>
              <a:t>A</a:t>
            </a:r>
          </a:p>
          <a:p>
            <a:pPr algn="l"/>
            <a:r>
              <a:rPr lang="en-US" sz="2800" dirty="0">
                <a:latin typeface="Helvetica" pitchFamily="2" charset="0"/>
              </a:rPr>
              <a:t>Encryption transforms the message so that it’s jumbled </a:t>
            </a:r>
          </a:p>
          <a:p>
            <a:pPr algn="l"/>
            <a:r>
              <a:rPr lang="en-US" sz="2800" dirty="0">
                <a:latin typeface="Helvetica" pitchFamily="2" charset="0"/>
              </a:rPr>
              <a:t>Ideal: </a:t>
            </a:r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want K</a:t>
            </a:r>
            <a:r>
              <a:rPr lang="en-US" sz="2800" baseline="-25000" dirty="0">
                <a:solidFill>
                  <a:srgbClr val="C00000"/>
                </a:solidFill>
                <a:latin typeface="Helvetica" pitchFamily="2" charset="0"/>
              </a:rPr>
              <a:t>A</a:t>
            </a:r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(m) to be uncorrelated with m</a:t>
            </a:r>
            <a:r>
              <a:rPr lang="en-US" sz="2800" dirty="0">
                <a:latin typeface="Helvetica" pitchFamily="2" charset="0"/>
              </a:rPr>
              <a:t> (Trudy can’t read the msg)</a:t>
            </a:r>
          </a:p>
        </p:txBody>
      </p:sp>
    </p:spTree>
    <p:extLst>
      <p:ext uri="{BB962C8B-B14F-4D97-AF65-F5344CB8AC3E}">
        <p14:creationId xmlns:p14="http://schemas.microsoft.com/office/powerpoint/2010/main" val="404317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1" grpId="0" animBg="1"/>
      <p:bldP spid="15" grpId="0" animBg="1"/>
      <p:bldP spid="16" grpId="0" animBg="1"/>
      <p:bldP spid="17" grpId="0" animBg="1"/>
      <p:bldP spid="18" grpId="0" animBg="1"/>
      <p:bldP spid="20" grpId="0" animBg="1"/>
      <p:bldP spid="24" grpId="0" animBg="1"/>
      <p:bldP spid="32" grpId="0"/>
      <p:bldP spid="3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2ADB2-0512-2C49-A088-84D95E96D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 of Cryptography</a:t>
            </a: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40E26D6E-91D1-F24F-9EBC-FBC880A639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0333" y="2858225"/>
            <a:ext cx="1494320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m, plaintext</a:t>
            </a:r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2999E0CD-B462-1F4C-9151-8DD1C72D86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02614" y="2810867"/>
            <a:ext cx="2528896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K</a:t>
            </a:r>
            <a:r>
              <a:rPr lang="en-US" baseline="-25000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B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(K</a:t>
            </a:r>
            <a:r>
              <a:rPr lang="en-US" baseline="-25000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A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(m)), plaintext</a:t>
            </a:r>
          </a:p>
        </p:txBody>
      </p:sp>
      <p:sp>
        <p:nvSpPr>
          <p:cNvPr id="7" name="Text Box 7">
            <a:extLst>
              <a:ext uri="{FF2B5EF4-FFF2-40B4-BE49-F238E27FC236}">
                <a16:creationId xmlns:a16="http://schemas.microsoft.com/office/drawing/2014/main" id="{D867D8E2-5BD6-C048-B29E-759FB77F48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2169" y="2831254"/>
            <a:ext cx="2162772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K</a:t>
            </a:r>
            <a:r>
              <a:rPr lang="en-US" baseline="-25000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A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(m), ciphertext</a:t>
            </a:r>
          </a:p>
        </p:txBody>
      </p:sp>
      <p:grpSp>
        <p:nvGrpSpPr>
          <p:cNvPr id="8" name="Group 8">
            <a:extLst>
              <a:ext uri="{FF2B5EF4-FFF2-40B4-BE49-F238E27FC236}">
                <a16:creationId xmlns:a16="http://schemas.microsoft.com/office/drawing/2014/main" id="{7CB657AC-3D79-934A-A5A4-FF2EE5BEC953}"/>
              </a:ext>
            </a:extLst>
          </p:cNvPr>
          <p:cNvGrpSpPr>
            <a:grpSpLocks/>
          </p:cNvGrpSpPr>
          <p:nvPr/>
        </p:nvGrpSpPr>
        <p:grpSpPr bwMode="auto">
          <a:xfrm>
            <a:off x="3393728" y="1912938"/>
            <a:ext cx="531813" cy="608013"/>
            <a:chOff x="189" y="1789"/>
            <a:chExt cx="335" cy="383"/>
          </a:xfrm>
        </p:grpSpPr>
        <p:sp>
          <p:nvSpPr>
            <p:cNvPr id="30" name="Text Box 9">
              <a:extLst>
                <a:ext uri="{FF2B5EF4-FFF2-40B4-BE49-F238E27FC236}">
                  <a16:creationId xmlns:a16="http://schemas.microsoft.com/office/drawing/2014/main" id="{CA5FA097-BF05-7243-90CF-BA3B61CAA9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9" y="1789"/>
              <a:ext cx="246" cy="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K</a:t>
              </a:r>
            </a:p>
          </p:txBody>
        </p:sp>
        <p:sp>
          <p:nvSpPr>
            <p:cNvPr id="31" name="Text Box 10">
              <a:extLst>
                <a:ext uri="{FF2B5EF4-FFF2-40B4-BE49-F238E27FC236}">
                  <a16:creationId xmlns:a16="http://schemas.microsoft.com/office/drawing/2014/main" id="{B764C07A-496A-C942-AB06-1974BB76F0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" y="1922"/>
              <a:ext cx="23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A</a:t>
              </a:r>
            </a:p>
          </p:txBody>
        </p:sp>
      </p:grpSp>
      <p:sp>
        <p:nvSpPr>
          <p:cNvPr id="11" name="Rectangle 13">
            <a:extLst>
              <a:ext uri="{FF2B5EF4-FFF2-40B4-BE49-F238E27FC236}">
                <a16:creationId xmlns:a16="http://schemas.microsoft.com/office/drawing/2014/main" id="{48452DF9-CDED-B749-A8B3-40ADCB7F58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5616" y="2841626"/>
            <a:ext cx="1392238" cy="8032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Helvetica" pitchFamily="2" charset="0"/>
              <a:cs typeface="Arial" charset="0"/>
            </a:endParaRPr>
          </a:p>
        </p:txBody>
      </p:sp>
      <p:sp>
        <p:nvSpPr>
          <p:cNvPr id="12" name="Text Box 14">
            <a:extLst>
              <a:ext uri="{FF2B5EF4-FFF2-40B4-BE49-F238E27FC236}">
                <a16:creationId xmlns:a16="http://schemas.microsoft.com/office/drawing/2014/main" id="{47349821-CE3B-F645-961D-879D657096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1016" y="2851151"/>
            <a:ext cx="13684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  <a:latin typeface="Helvetica" pitchFamily="2" charset="0"/>
                <a:cs typeface="Arial" charset="0"/>
              </a:rPr>
              <a:t>encryption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Helvetica" pitchFamily="2" charset="0"/>
                <a:cs typeface="Arial" charset="0"/>
              </a:rPr>
              <a:t>algorithm</a:t>
            </a:r>
          </a:p>
        </p:txBody>
      </p:sp>
      <p:sp>
        <p:nvSpPr>
          <p:cNvPr id="13" name="Rectangle 15">
            <a:extLst>
              <a:ext uri="{FF2B5EF4-FFF2-40B4-BE49-F238E27FC236}">
                <a16:creationId xmlns:a16="http://schemas.microsoft.com/office/drawing/2014/main" id="{A6A87321-0C11-E845-A9EB-32343D5485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7353" y="2854326"/>
            <a:ext cx="1377950" cy="8032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Helvetica" pitchFamily="2" charset="0"/>
              <a:cs typeface="Arial" charset="0"/>
            </a:endParaRPr>
          </a:p>
        </p:txBody>
      </p:sp>
      <p:sp>
        <p:nvSpPr>
          <p:cNvPr id="14" name="Text Box 16">
            <a:extLst>
              <a:ext uri="{FF2B5EF4-FFF2-40B4-BE49-F238E27FC236}">
                <a16:creationId xmlns:a16="http://schemas.microsoft.com/office/drawing/2014/main" id="{083F12ED-081B-1648-A315-310DED6D70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7991" y="2878138"/>
            <a:ext cx="14382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  <a:latin typeface="Helvetica" pitchFamily="2" charset="0"/>
                <a:cs typeface="Arial" charset="0"/>
              </a:rPr>
              <a:t>decryption 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Helvetica" pitchFamily="2" charset="0"/>
                <a:cs typeface="Arial" charset="0"/>
              </a:rPr>
              <a:t>algorithm</a:t>
            </a:r>
          </a:p>
        </p:txBody>
      </p:sp>
      <p:sp>
        <p:nvSpPr>
          <p:cNvPr id="15" name="Line 17">
            <a:extLst>
              <a:ext uri="{FF2B5EF4-FFF2-40B4-BE49-F238E27FC236}">
                <a16:creationId xmlns:a16="http://schemas.microsoft.com/office/drawing/2014/main" id="{B85E4067-D05A-4640-9043-DBEB6C9AC2EB}"/>
              </a:ext>
            </a:extLst>
          </p:cNvPr>
          <p:cNvSpPr>
            <a:spLocks noChangeShapeType="1"/>
          </p:cNvSpPr>
          <p:nvPr/>
        </p:nvSpPr>
        <p:spPr bwMode="auto">
          <a:xfrm>
            <a:off x="4676428" y="3254376"/>
            <a:ext cx="2301875" cy="79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16" name="Freeform 18">
            <a:extLst>
              <a:ext uri="{FF2B5EF4-FFF2-40B4-BE49-F238E27FC236}">
                <a16:creationId xmlns:a16="http://schemas.microsoft.com/office/drawing/2014/main" id="{BF497A36-718E-D04E-B457-6BDC8A528371}"/>
              </a:ext>
            </a:extLst>
          </p:cNvPr>
          <p:cNvSpPr>
            <a:spLocks/>
          </p:cNvSpPr>
          <p:nvPr/>
        </p:nvSpPr>
        <p:spPr bwMode="auto">
          <a:xfrm>
            <a:off x="5155853" y="3306763"/>
            <a:ext cx="573088" cy="546100"/>
          </a:xfrm>
          <a:custGeom>
            <a:avLst/>
            <a:gdLst>
              <a:gd name="T0" fmla="*/ 0 w 344"/>
              <a:gd name="T1" fmla="*/ 0 h 789"/>
              <a:gd name="T2" fmla="*/ 458 w 344"/>
              <a:gd name="T3" fmla="*/ 11 h 789"/>
              <a:gd name="T4" fmla="*/ 484 w 344"/>
              <a:gd name="T5" fmla="*/ 64 h 789"/>
              <a:gd name="T6" fmla="*/ 0 60000 65536"/>
              <a:gd name="T7" fmla="*/ 0 60000 65536"/>
              <a:gd name="T8" fmla="*/ 0 60000 65536"/>
              <a:gd name="T9" fmla="*/ 0 w 344"/>
              <a:gd name="T10" fmla="*/ 0 h 789"/>
              <a:gd name="T11" fmla="*/ 344 w 344"/>
              <a:gd name="T12" fmla="*/ 789 h 7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44" h="789">
                <a:moveTo>
                  <a:pt x="0" y="0"/>
                </a:moveTo>
                <a:cubicBezTo>
                  <a:pt x="52" y="24"/>
                  <a:pt x="255" y="10"/>
                  <a:pt x="310" y="142"/>
                </a:cubicBezTo>
                <a:cubicBezTo>
                  <a:pt x="344" y="248"/>
                  <a:pt x="324" y="654"/>
                  <a:pt x="328" y="789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17" name="Freeform 19">
            <a:extLst>
              <a:ext uri="{FF2B5EF4-FFF2-40B4-BE49-F238E27FC236}">
                <a16:creationId xmlns:a16="http://schemas.microsoft.com/office/drawing/2014/main" id="{6966A5EA-47A2-734B-BB47-E3D1B2381243}"/>
              </a:ext>
            </a:extLst>
          </p:cNvPr>
          <p:cNvSpPr>
            <a:spLocks/>
          </p:cNvSpPr>
          <p:nvPr/>
        </p:nvSpPr>
        <p:spPr bwMode="auto">
          <a:xfrm flipH="1">
            <a:off x="5830541" y="3305176"/>
            <a:ext cx="573088" cy="546100"/>
          </a:xfrm>
          <a:custGeom>
            <a:avLst/>
            <a:gdLst>
              <a:gd name="T0" fmla="*/ 0 w 344"/>
              <a:gd name="T1" fmla="*/ 0 h 789"/>
              <a:gd name="T2" fmla="*/ 458 w 344"/>
              <a:gd name="T3" fmla="*/ 11 h 789"/>
              <a:gd name="T4" fmla="*/ 484 w 344"/>
              <a:gd name="T5" fmla="*/ 64 h 789"/>
              <a:gd name="T6" fmla="*/ 0 60000 65536"/>
              <a:gd name="T7" fmla="*/ 0 60000 65536"/>
              <a:gd name="T8" fmla="*/ 0 60000 65536"/>
              <a:gd name="T9" fmla="*/ 0 w 344"/>
              <a:gd name="T10" fmla="*/ 0 h 789"/>
              <a:gd name="T11" fmla="*/ 344 w 344"/>
              <a:gd name="T12" fmla="*/ 789 h 7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44" h="789">
                <a:moveTo>
                  <a:pt x="0" y="0"/>
                </a:moveTo>
                <a:cubicBezTo>
                  <a:pt x="52" y="24"/>
                  <a:pt x="255" y="10"/>
                  <a:pt x="310" y="142"/>
                </a:cubicBezTo>
                <a:cubicBezTo>
                  <a:pt x="344" y="248"/>
                  <a:pt x="324" y="654"/>
                  <a:pt x="328" y="789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18" name="Line 20">
            <a:extLst>
              <a:ext uri="{FF2B5EF4-FFF2-40B4-BE49-F238E27FC236}">
                <a16:creationId xmlns:a16="http://schemas.microsoft.com/office/drawing/2014/main" id="{4C1A30FA-D949-B34B-B741-0AC29D14C02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46141" y="2462213"/>
            <a:ext cx="1588" cy="3921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19" name="Line 21">
            <a:extLst>
              <a:ext uri="{FF2B5EF4-FFF2-40B4-BE49-F238E27FC236}">
                <a16:creationId xmlns:a16="http://schemas.microsoft.com/office/drawing/2014/main" id="{0BE85576-7BC5-A942-B040-9BEB01EAA2B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16428" y="2432051"/>
            <a:ext cx="1588" cy="3921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20" name="Text Box 22">
            <a:extLst>
              <a:ext uri="{FF2B5EF4-FFF2-40B4-BE49-F238E27FC236}">
                <a16:creationId xmlns:a16="http://schemas.microsoft.com/office/drawing/2014/main" id="{0FBC97C8-2AE7-7C45-86EF-2A52E9E1BA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7591" y="1692276"/>
            <a:ext cx="1508125" cy="10064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Helvetica" pitchFamily="2" charset="0"/>
                <a:cs typeface="Arial" charset="0"/>
              </a:rPr>
              <a:t>Alice</a:t>
            </a:r>
            <a:r>
              <a:rPr lang="ja-JP" altLang="en-US">
                <a:latin typeface="Helvetica" pitchFamily="2" charset="0"/>
                <a:cs typeface="Arial" charset="0"/>
              </a:rPr>
              <a:t>’</a:t>
            </a:r>
            <a:r>
              <a:rPr lang="en-US" altLang="ja-JP" dirty="0">
                <a:latin typeface="Helvetica" pitchFamily="2" charset="0"/>
                <a:cs typeface="Arial" charset="0"/>
              </a:rPr>
              <a:t>s </a:t>
            </a:r>
          </a:p>
          <a:p>
            <a:r>
              <a:rPr lang="en-US" dirty="0">
                <a:latin typeface="Helvetica" pitchFamily="2" charset="0"/>
                <a:cs typeface="Arial" charset="0"/>
              </a:rPr>
              <a:t>encryption</a:t>
            </a:r>
          </a:p>
          <a:p>
            <a:r>
              <a:rPr lang="en-US" dirty="0">
                <a:latin typeface="Helvetica" pitchFamily="2" charset="0"/>
                <a:cs typeface="Arial" charset="0"/>
              </a:rPr>
              <a:t>key</a:t>
            </a:r>
          </a:p>
        </p:txBody>
      </p:sp>
      <p:sp>
        <p:nvSpPr>
          <p:cNvPr id="21" name="Text Box 23">
            <a:extLst>
              <a:ext uri="{FF2B5EF4-FFF2-40B4-BE49-F238E27FC236}">
                <a16:creationId xmlns:a16="http://schemas.microsoft.com/office/drawing/2014/main" id="{79AD506F-B726-9146-91EA-4BAD9F3DB5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7728" y="1760538"/>
            <a:ext cx="1508125" cy="10064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Helvetica" pitchFamily="2" charset="0"/>
                <a:cs typeface="Arial" charset="0"/>
              </a:rPr>
              <a:t>Bob</a:t>
            </a:r>
            <a:r>
              <a:rPr lang="ja-JP" altLang="en-US">
                <a:latin typeface="Helvetica" pitchFamily="2" charset="0"/>
                <a:cs typeface="Arial" charset="0"/>
              </a:rPr>
              <a:t>’</a:t>
            </a:r>
            <a:r>
              <a:rPr lang="en-US" altLang="ja-JP" dirty="0">
                <a:latin typeface="Helvetica" pitchFamily="2" charset="0"/>
                <a:cs typeface="Arial" charset="0"/>
              </a:rPr>
              <a:t>s </a:t>
            </a:r>
          </a:p>
          <a:p>
            <a:r>
              <a:rPr lang="en-US" dirty="0">
                <a:latin typeface="Helvetica" pitchFamily="2" charset="0"/>
                <a:cs typeface="Arial" charset="0"/>
              </a:rPr>
              <a:t>decryption</a:t>
            </a:r>
          </a:p>
          <a:p>
            <a:r>
              <a:rPr lang="en-US" dirty="0">
                <a:latin typeface="Helvetica" pitchFamily="2" charset="0"/>
                <a:cs typeface="Arial" charset="0"/>
              </a:rPr>
              <a:t>key</a:t>
            </a:r>
          </a:p>
        </p:txBody>
      </p:sp>
      <p:grpSp>
        <p:nvGrpSpPr>
          <p:cNvPr id="23" name="Group 25">
            <a:extLst>
              <a:ext uri="{FF2B5EF4-FFF2-40B4-BE49-F238E27FC236}">
                <a16:creationId xmlns:a16="http://schemas.microsoft.com/office/drawing/2014/main" id="{6C903E7F-8675-F747-98E0-FA01C14B5348}"/>
              </a:ext>
            </a:extLst>
          </p:cNvPr>
          <p:cNvGrpSpPr>
            <a:grpSpLocks/>
          </p:cNvGrpSpPr>
          <p:nvPr/>
        </p:nvGrpSpPr>
        <p:grpSpPr bwMode="auto">
          <a:xfrm>
            <a:off x="7067203" y="2043113"/>
            <a:ext cx="571500" cy="611188"/>
            <a:chOff x="189" y="1789"/>
            <a:chExt cx="360" cy="385"/>
          </a:xfrm>
        </p:grpSpPr>
        <p:sp>
          <p:nvSpPr>
            <p:cNvPr id="28" name="Text Box 26">
              <a:extLst>
                <a:ext uri="{FF2B5EF4-FFF2-40B4-BE49-F238E27FC236}">
                  <a16:creationId xmlns:a16="http://schemas.microsoft.com/office/drawing/2014/main" id="{CD51E8D0-68B5-1A4F-A352-72B7494A0C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9" y="1789"/>
              <a:ext cx="246" cy="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K</a:t>
              </a:r>
            </a:p>
          </p:txBody>
        </p:sp>
        <p:sp>
          <p:nvSpPr>
            <p:cNvPr id="29" name="Text Box 27">
              <a:extLst>
                <a:ext uri="{FF2B5EF4-FFF2-40B4-BE49-F238E27FC236}">
                  <a16:creationId xmlns:a16="http://schemas.microsoft.com/office/drawing/2014/main" id="{D4F1C57B-C8F3-3B44-B011-C25473A9C1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" y="1922"/>
              <a:ext cx="22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B</a:t>
              </a:r>
            </a:p>
          </p:txBody>
        </p:sp>
      </p:grpSp>
      <p:sp>
        <p:nvSpPr>
          <p:cNvPr id="24" name="Line 28">
            <a:extLst>
              <a:ext uri="{FF2B5EF4-FFF2-40B4-BE49-F238E27FC236}">
                <a16:creationId xmlns:a16="http://schemas.microsoft.com/office/drawing/2014/main" id="{14F5C988-F47A-0344-94F4-A26B9A3F296E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1078" y="3279776"/>
            <a:ext cx="6746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25" name="Line 29">
            <a:extLst>
              <a:ext uri="{FF2B5EF4-FFF2-40B4-BE49-F238E27FC236}">
                <a16:creationId xmlns:a16="http://schemas.microsoft.com/office/drawing/2014/main" id="{951A4657-3A99-934C-AA18-5DB485894DC0}"/>
              </a:ext>
            </a:extLst>
          </p:cNvPr>
          <p:cNvSpPr>
            <a:spLocks noChangeShapeType="1"/>
          </p:cNvSpPr>
          <p:nvPr/>
        </p:nvSpPr>
        <p:spPr bwMode="auto">
          <a:xfrm>
            <a:off x="8507782" y="3266539"/>
            <a:ext cx="6746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pic>
        <p:nvPicPr>
          <p:cNvPr id="26" name="Picture 30" descr="BS00768_[1]">
            <a:extLst>
              <a:ext uri="{FF2B5EF4-FFF2-40B4-BE49-F238E27FC236}">
                <a16:creationId xmlns:a16="http://schemas.microsoft.com/office/drawing/2014/main" id="{1B2FE555-D10D-C749-BAC5-065E5687ED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3449291" y="1690688"/>
            <a:ext cx="465138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31" descr="BS00768_[1]">
            <a:extLst>
              <a:ext uri="{FF2B5EF4-FFF2-40B4-BE49-F238E27FC236}">
                <a16:creationId xmlns:a16="http://schemas.microsoft.com/office/drawing/2014/main" id="{D8C30214-650C-364A-834A-49C4F8B220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7027516" y="1784351"/>
            <a:ext cx="465138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BCF983CC-AD13-7346-BC14-F6102F91FAA1}"/>
              </a:ext>
            </a:extLst>
          </p:cNvPr>
          <p:cNvSpPr txBox="1"/>
          <p:nvPr/>
        </p:nvSpPr>
        <p:spPr>
          <a:xfrm>
            <a:off x="1827458" y="2274094"/>
            <a:ext cx="16978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Helvetica" pitchFamily="2" charset="0"/>
              </a:rPr>
              <a:t>Alice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338AF1D-9F2C-2B46-9F60-E3C585CCFAE9}"/>
              </a:ext>
            </a:extLst>
          </p:cNvPr>
          <p:cNvSpPr txBox="1"/>
          <p:nvPr/>
        </p:nvSpPr>
        <p:spPr>
          <a:xfrm>
            <a:off x="9199215" y="2287588"/>
            <a:ext cx="1139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Helvetica" pitchFamily="2" charset="0"/>
              </a:rPr>
              <a:t>Bob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0270345-D13D-8445-AF3A-D76B2AA28F5E}"/>
              </a:ext>
            </a:extLst>
          </p:cNvPr>
          <p:cNvSpPr txBox="1"/>
          <p:nvPr/>
        </p:nvSpPr>
        <p:spPr>
          <a:xfrm>
            <a:off x="4978427" y="3959608"/>
            <a:ext cx="16978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Trudy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E231175-9110-6A4F-9032-B8A0D692FF0E}"/>
              </a:ext>
            </a:extLst>
          </p:cNvPr>
          <p:cNvSpPr txBox="1"/>
          <p:nvPr/>
        </p:nvSpPr>
        <p:spPr>
          <a:xfrm>
            <a:off x="954791" y="4445171"/>
            <a:ext cx="1039900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Helvetica" pitchFamily="2" charset="0"/>
              </a:rPr>
              <a:t>K</a:t>
            </a:r>
            <a:r>
              <a:rPr lang="en-US" sz="2800" baseline="-25000" dirty="0">
                <a:latin typeface="Helvetica" pitchFamily="2" charset="0"/>
              </a:rPr>
              <a:t>B</a:t>
            </a:r>
            <a:r>
              <a:rPr lang="en-US" sz="2800" dirty="0">
                <a:latin typeface="Helvetica" pitchFamily="2" charset="0"/>
              </a:rPr>
              <a:t> is Bob’s </a:t>
            </a:r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decryption </a:t>
            </a:r>
            <a:r>
              <a:rPr lang="en-US" sz="2800" dirty="0">
                <a:latin typeface="Helvetica" pitchFamily="2" charset="0"/>
              </a:rPr>
              <a:t>key, a secret known only to Bob</a:t>
            </a:r>
          </a:p>
          <a:p>
            <a:r>
              <a:rPr lang="en-US" sz="2800" dirty="0">
                <a:latin typeface="Helvetica" pitchFamily="2" charset="0"/>
              </a:rPr>
              <a:t>m’ = K</a:t>
            </a:r>
            <a:r>
              <a:rPr lang="en-US" sz="2800" baseline="-25000" dirty="0">
                <a:latin typeface="Helvetica" pitchFamily="2" charset="0"/>
              </a:rPr>
              <a:t>B</a:t>
            </a:r>
            <a:r>
              <a:rPr lang="en-US" sz="2800" dirty="0">
                <a:latin typeface="Helvetica" pitchFamily="2" charset="0"/>
              </a:rPr>
              <a:t>(c), c decrypted with key K</a:t>
            </a:r>
            <a:r>
              <a:rPr lang="en-US" sz="2800" baseline="-25000" dirty="0">
                <a:latin typeface="Helvetica" pitchFamily="2" charset="0"/>
              </a:rPr>
              <a:t>B</a:t>
            </a:r>
            <a:r>
              <a:rPr lang="en-US" sz="2800" dirty="0">
                <a:latin typeface="Helvetica" pitchFamily="2" charset="0"/>
              </a:rPr>
              <a:t>. K</a:t>
            </a:r>
            <a:r>
              <a:rPr lang="en-US" sz="2800" baseline="-25000" dirty="0">
                <a:latin typeface="Helvetica" pitchFamily="2" charset="0"/>
              </a:rPr>
              <a:t>B</a:t>
            </a:r>
            <a:r>
              <a:rPr lang="en-US" sz="2800" dirty="0">
                <a:latin typeface="Helvetica" pitchFamily="2" charset="0"/>
              </a:rPr>
              <a:t>(c) is plaintext</a:t>
            </a:r>
          </a:p>
          <a:p>
            <a:pPr algn="l"/>
            <a:r>
              <a:rPr lang="en-US" sz="2800" dirty="0">
                <a:latin typeface="Helvetica" pitchFamily="2" charset="0"/>
              </a:rPr>
              <a:t>Want Bob to retrieve the same plaintext as the one sent by Alice</a:t>
            </a:r>
          </a:p>
          <a:p>
            <a:pPr algn="l"/>
            <a:r>
              <a:rPr lang="en-US" sz="2800" dirty="0">
                <a:latin typeface="Helvetica" pitchFamily="2" charset="0"/>
              </a:rPr>
              <a:t>Want </a:t>
            </a:r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m = K</a:t>
            </a:r>
            <a:r>
              <a:rPr lang="en-US" sz="2800" baseline="-25000" dirty="0">
                <a:solidFill>
                  <a:srgbClr val="C00000"/>
                </a:solidFill>
                <a:latin typeface="Helvetica" pitchFamily="2" charset="0"/>
              </a:rPr>
              <a:t>B</a:t>
            </a:r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(K</a:t>
            </a:r>
            <a:r>
              <a:rPr lang="en-US" sz="2800" baseline="-25000" dirty="0">
                <a:solidFill>
                  <a:srgbClr val="C00000"/>
                </a:solidFill>
                <a:latin typeface="Helvetica" pitchFamily="2" charset="0"/>
              </a:rPr>
              <a:t>A</a:t>
            </a:r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(m))</a:t>
            </a:r>
          </a:p>
          <a:p>
            <a:pPr algn="l"/>
            <a:r>
              <a:rPr lang="en-US" sz="2800" dirty="0">
                <a:latin typeface="Helvetica" pitchFamily="2" charset="0"/>
              </a:rPr>
              <a:t>Encryption and decryption algorithms are also called </a:t>
            </a:r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ciphers.</a:t>
            </a:r>
          </a:p>
        </p:txBody>
      </p:sp>
    </p:spTree>
    <p:extLst>
      <p:ext uri="{BB962C8B-B14F-4D97-AF65-F5344CB8AC3E}">
        <p14:creationId xmlns:p14="http://schemas.microsoft.com/office/powerpoint/2010/main" val="3799548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  <p:bldP spid="14" grpId="0"/>
      <p:bldP spid="19" grpId="0" animBg="1"/>
      <p:bldP spid="21" grpId="0" animBg="1"/>
      <p:bldP spid="25" grpId="0" animBg="1"/>
      <p:bldP spid="3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B22CE-D317-6746-9A12-787550706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 and 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0B04C-9A3E-7943-BF4F-C42499568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958848" cy="5032375"/>
          </a:xfrm>
        </p:spPr>
        <p:txBody>
          <a:bodyPr>
            <a:normAutofit/>
          </a:bodyPr>
          <a:lstStyle/>
          <a:p>
            <a:r>
              <a:rPr lang="en-US" dirty="0"/>
              <a:t>Cryptography requires </a:t>
            </a:r>
            <a:r>
              <a:rPr lang="en-US" dirty="0">
                <a:solidFill>
                  <a:srgbClr val="C00000"/>
                </a:solidFill>
              </a:rPr>
              <a:t>algorithms </a:t>
            </a:r>
            <a:r>
              <a:rPr lang="en-US" dirty="0"/>
              <a:t>(for encryption and decryption) and </a:t>
            </a:r>
            <a:r>
              <a:rPr lang="en-US" dirty="0">
                <a:solidFill>
                  <a:srgbClr val="C00000"/>
                </a:solidFill>
              </a:rPr>
              <a:t>keys</a:t>
            </a:r>
            <a:r>
              <a:rPr lang="en-US" dirty="0"/>
              <a:t> (parameters fed to the algorithms)</a:t>
            </a:r>
          </a:p>
          <a:p>
            <a:r>
              <a:rPr lang="en-US" dirty="0"/>
              <a:t>Cryptography practice: </a:t>
            </a:r>
            <a:r>
              <a:rPr lang="en-US" dirty="0">
                <a:solidFill>
                  <a:srgbClr val="C00000"/>
                </a:solidFill>
              </a:rPr>
              <a:t>algorithms must be publicly known</a:t>
            </a:r>
          </a:p>
          <a:p>
            <a:pPr lvl="1"/>
            <a:r>
              <a:rPr lang="en-US" dirty="0"/>
              <a:t>Inspires trust that it works: obvious flaws found sooner</a:t>
            </a:r>
          </a:p>
          <a:p>
            <a:pPr lvl="1"/>
            <a:r>
              <a:rPr lang="en-US" dirty="0"/>
              <a:t>Openness fosters innovation: techniques can be improved by everyone</a:t>
            </a:r>
          </a:p>
          <a:p>
            <a:r>
              <a:rPr lang="en-US" dirty="0"/>
              <a:t>On the other hand, </a:t>
            </a:r>
            <a:r>
              <a:rPr lang="en-US" dirty="0">
                <a:solidFill>
                  <a:srgbClr val="C00000"/>
                </a:solidFill>
              </a:rPr>
              <a:t>keys are secret</a:t>
            </a:r>
          </a:p>
          <a:p>
            <a:pPr lvl="1"/>
            <a:r>
              <a:rPr lang="en-US" dirty="0"/>
              <a:t>Keys must be hard to guess, e.g., 128-bit, 256-bit, 1024-bit</a:t>
            </a:r>
          </a:p>
          <a:p>
            <a:r>
              <a:rPr lang="en-US" dirty="0"/>
              <a:t>Analogy: everyone knows how your house lock works, and they use a similar design for their house lock</a:t>
            </a:r>
          </a:p>
          <a:p>
            <a:pPr lvl="1"/>
            <a:r>
              <a:rPr lang="en-US" dirty="0"/>
              <a:t>“Everyone uses the same lock, so it must be a reliable lock”</a:t>
            </a:r>
          </a:p>
          <a:p>
            <a:pPr lvl="1"/>
            <a:r>
              <a:rPr lang="en-US" dirty="0"/>
              <a:t>But only you know the combination for your lock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865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18937-8209-F54C-9585-5B95208A2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kinds of cryptography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75D83-2AE1-CB46-BAEC-5D51606BD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97485" cy="4845631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K</a:t>
            </a:r>
            <a:r>
              <a:rPr lang="en-US" baseline="-25000" dirty="0"/>
              <a:t>A</a:t>
            </a:r>
            <a:r>
              <a:rPr lang="en-US" dirty="0"/>
              <a:t> and K</a:t>
            </a:r>
            <a:r>
              <a:rPr lang="en-US" baseline="-25000" dirty="0"/>
              <a:t>B</a:t>
            </a:r>
            <a:r>
              <a:rPr lang="en-US" dirty="0"/>
              <a:t> are the same: </a:t>
            </a:r>
            <a:r>
              <a:rPr lang="en-US" dirty="0">
                <a:solidFill>
                  <a:srgbClr val="C00000"/>
                </a:solidFill>
              </a:rPr>
              <a:t>symmetric key cryptography</a:t>
            </a:r>
          </a:p>
          <a:p>
            <a:pPr lvl="1"/>
            <a:r>
              <a:rPr lang="en-US" dirty="0"/>
              <a:t>Next module</a:t>
            </a:r>
          </a:p>
          <a:p>
            <a:r>
              <a:rPr lang="en-US" dirty="0"/>
              <a:t>K</a:t>
            </a:r>
            <a:r>
              <a:rPr lang="en-US" baseline="-25000" dirty="0"/>
              <a:t>A</a:t>
            </a:r>
            <a:r>
              <a:rPr lang="en-US" dirty="0"/>
              <a:t> and K</a:t>
            </a:r>
            <a:r>
              <a:rPr lang="en-US" baseline="-25000" dirty="0"/>
              <a:t>B</a:t>
            </a:r>
            <a:r>
              <a:rPr lang="en-US" dirty="0"/>
              <a:t> are different: </a:t>
            </a:r>
            <a:r>
              <a:rPr lang="en-US" dirty="0">
                <a:solidFill>
                  <a:srgbClr val="C00000"/>
                </a:solidFill>
              </a:rPr>
              <a:t>public key cryptography</a:t>
            </a:r>
          </a:p>
          <a:p>
            <a:pPr lvl="1"/>
            <a:r>
              <a:rPr lang="en-US" dirty="0"/>
              <a:t>Next lecture!</a:t>
            </a: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4F76C53B-1F9A-A54D-B361-413BEDC63E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3516" y="2536253"/>
            <a:ext cx="1494320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m, plaintext</a:t>
            </a:r>
          </a:p>
        </p:txBody>
      </p:sp>
      <p:sp>
        <p:nvSpPr>
          <p:cNvPr id="5" name="Text Box 6">
            <a:extLst>
              <a:ext uri="{FF2B5EF4-FFF2-40B4-BE49-F238E27FC236}">
                <a16:creationId xmlns:a16="http://schemas.microsoft.com/office/drawing/2014/main" id="{8B76C50E-4867-1A44-9B85-CD881EEF06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95797" y="2488895"/>
            <a:ext cx="2528896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K</a:t>
            </a:r>
            <a:r>
              <a:rPr lang="en-US" baseline="-25000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B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(K</a:t>
            </a:r>
            <a:r>
              <a:rPr lang="en-US" baseline="-25000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A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(m)), plaintext</a:t>
            </a:r>
          </a:p>
        </p:txBody>
      </p:sp>
      <p:sp>
        <p:nvSpPr>
          <p:cNvPr id="6" name="Text Box 7">
            <a:extLst>
              <a:ext uri="{FF2B5EF4-FFF2-40B4-BE49-F238E27FC236}">
                <a16:creationId xmlns:a16="http://schemas.microsoft.com/office/drawing/2014/main" id="{39B6E6E8-7D4D-1A41-906F-88A2C0BD23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5352" y="2509282"/>
            <a:ext cx="2162772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K</a:t>
            </a:r>
            <a:r>
              <a:rPr lang="en-US" baseline="-25000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A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(m), ciphertext</a:t>
            </a:r>
          </a:p>
        </p:txBody>
      </p:sp>
      <p:grpSp>
        <p:nvGrpSpPr>
          <p:cNvPr id="7" name="Group 8">
            <a:extLst>
              <a:ext uri="{FF2B5EF4-FFF2-40B4-BE49-F238E27FC236}">
                <a16:creationId xmlns:a16="http://schemas.microsoft.com/office/drawing/2014/main" id="{02E11DF7-8252-AE43-8253-DF8CD829F943}"/>
              </a:ext>
            </a:extLst>
          </p:cNvPr>
          <p:cNvGrpSpPr>
            <a:grpSpLocks/>
          </p:cNvGrpSpPr>
          <p:nvPr/>
        </p:nvGrpSpPr>
        <p:grpSpPr bwMode="auto">
          <a:xfrm>
            <a:off x="3586911" y="1590966"/>
            <a:ext cx="531813" cy="608013"/>
            <a:chOff x="189" y="1789"/>
            <a:chExt cx="335" cy="383"/>
          </a:xfrm>
        </p:grpSpPr>
        <p:sp>
          <p:nvSpPr>
            <p:cNvPr id="8" name="Text Box 9">
              <a:extLst>
                <a:ext uri="{FF2B5EF4-FFF2-40B4-BE49-F238E27FC236}">
                  <a16:creationId xmlns:a16="http://schemas.microsoft.com/office/drawing/2014/main" id="{86F0A878-7F43-A442-B4FE-B1BDFA59A0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9" y="1789"/>
              <a:ext cx="246" cy="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K</a:t>
              </a:r>
            </a:p>
          </p:txBody>
        </p:sp>
        <p:sp>
          <p:nvSpPr>
            <p:cNvPr id="9" name="Text Box 10">
              <a:extLst>
                <a:ext uri="{FF2B5EF4-FFF2-40B4-BE49-F238E27FC236}">
                  <a16:creationId xmlns:a16="http://schemas.microsoft.com/office/drawing/2014/main" id="{E293D47C-B2ED-644D-844E-173A1DD934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" y="1922"/>
              <a:ext cx="23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A</a:t>
              </a:r>
            </a:p>
          </p:txBody>
        </p:sp>
      </p:grpSp>
      <p:sp>
        <p:nvSpPr>
          <p:cNvPr id="10" name="Rectangle 13">
            <a:extLst>
              <a:ext uri="{FF2B5EF4-FFF2-40B4-BE49-F238E27FC236}">
                <a16:creationId xmlns:a16="http://schemas.microsoft.com/office/drawing/2014/main" id="{0B3CF547-CEA6-4545-8367-C9613EA5CA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8799" y="2519654"/>
            <a:ext cx="1392238" cy="8032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Helvetica" pitchFamily="2" charset="0"/>
              <a:cs typeface="Arial" charset="0"/>
            </a:endParaRPr>
          </a:p>
        </p:txBody>
      </p:sp>
      <p:sp>
        <p:nvSpPr>
          <p:cNvPr id="11" name="Text Box 14">
            <a:extLst>
              <a:ext uri="{FF2B5EF4-FFF2-40B4-BE49-F238E27FC236}">
                <a16:creationId xmlns:a16="http://schemas.microsoft.com/office/drawing/2014/main" id="{586FC7C8-3A13-5C48-91EB-3B49D0D981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4199" y="2529179"/>
            <a:ext cx="13684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  <a:latin typeface="Helvetica" pitchFamily="2" charset="0"/>
                <a:cs typeface="Arial" charset="0"/>
              </a:rPr>
              <a:t>encryption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Helvetica" pitchFamily="2" charset="0"/>
                <a:cs typeface="Arial" charset="0"/>
              </a:rPr>
              <a:t>algorithm</a:t>
            </a:r>
          </a:p>
        </p:txBody>
      </p:sp>
      <p:sp>
        <p:nvSpPr>
          <p:cNvPr id="12" name="Rectangle 15">
            <a:extLst>
              <a:ext uri="{FF2B5EF4-FFF2-40B4-BE49-F238E27FC236}">
                <a16:creationId xmlns:a16="http://schemas.microsoft.com/office/drawing/2014/main" id="{DC2ACC29-1ACC-C24D-A495-1C20CD718E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0536" y="2532354"/>
            <a:ext cx="1377950" cy="8032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Helvetica" pitchFamily="2" charset="0"/>
              <a:cs typeface="Arial" charset="0"/>
            </a:endParaRPr>
          </a:p>
        </p:txBody>
      </p:sp>
      <p:sp>
        <p:nvSpPr>
          <p:cNvPr id="13" name="Text Box 16">
            <a:extLst>
              <a:ext uri="{FF2B5EF4-FFF2-40B4-BE49-F238E27FC236}">
                <a16:creationId xmlns:a16="http://schemas.microsoft.com/office/drawing/2014/main" id="{999FCA47-732E-1842-9923-4FC441E826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1174" y="2556166"/>
            <a:ext cx="14382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  <a:latin typeface="Helvetica" pitchFamily="2" charset="0"/>
                <a:cs typeface="Arial" charset="0"/>
              </a:rPr>
              <a:t>decryption 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Helvetica" pitchFamily="2" charset="0"/>
                <a:cs typeface="Arial" charset="0"/>
              </a:rPr>
              <a:t>algorithm</a:t>
            </a:r>
          </a:p>
        </p:txBody>
      </p:sp>
      <p:sp>
        <p:nvSpPr>
          <p:cNvPr id="14" name="Line 17">
            <a:extLst>
              <a:ext uri="{FF2B5EF4-FFF2-40B4-BE49-F238E27FC236}">
                <a16:creationId xmlns:a16="http://schemas.microsoft.com/office/drawing/2014/main" id="{6B9DEC4C-7491-064F-9B13-484475A7D0C2}"/>
              </a:ext>
            </a:extLst>
          </p:cNvPr>
          <p:cNvSpPr>
            <a:spLocks noChangeShapeType="1"/>
          </p:cNvSpPr>
          <p:nvPr/>
        </p:nvSpPr>
        <p:spPr bwMode="auto">
          <a:xfrm>
            <a:off x="4869611" y="2932404"/>
            <a:ext cx="2301875" cy="79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15" name="Freeform 18">
            <a:extLst>
              <a:ext uri="{FF2B5EF4-FFF2-40B4-BE49-F238E27FC236}">
                <a16:creationId xmlns:a16="http://schemas.microsoft.com/office/drawing/2014/main" id="{4DE4B055-A10B-0445-95DD-5A1F201D4191}"/>
              </a:ext>
            </a:extLst>
          </p:cNvPr>
          <p:cNvSpPr>
            <a:spLocks/>
          </p:cNvSpPr>
          <p:nvPr/>
        </p:nvSpPr>
        <p:spPr bwMode="auto">
          <a:xfrm>
            <a:off x="5349036" y="2984791"/>
            <a:ext cx="573088" cy="546100"/>
          </a:xfrm>
          <a:custGeom>
            <a:avLst/>
            <a:gdLst>
              <a:gd name="T0" fmla="*/ 0 w 344"/>
              <a:gd name="T1" fmla="*/ 0 h 789"/>
              <a:gd name="T2" fmla="*/ 458 w 344"/>
              <a:gd name="T3" fmla="*/ 11 h 789"/>
              <a:gd name="T4" fmla="*/ 484 w 344"/>
              <a:gd name="T5" fmla="*/ 64 h 789"/>
              <a:gd name="T6" fmla="*/ 0 60000 65536"/>
              <a:gd name="T7" fmla="*/ 0 60000 65536"/>
              <a:gd name="T8" fmla="*/ 0 60000 65536"/>
              <a:gd name="T9" fmla="*/ 0 w 344"/>
              <a:gd name="T10" fmla="*/ 0 h 789"/>
              <a:gd name="T11" fmla="*/ 344 w 344"/>
              <a:gd name="T12" fmla="*/ 789 h 7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44" h="789">
                <a:moveTo>
                  <a:pt x="0" y="0"/>
                </a:moveTo>
                <a:cubicBezTo>
                  <a:pt x="52" y="24"/>
                  <a:pt x="255" y="10"/>
                  <a:pt x="310" y="142"/>
                </a:cubicBezTo>
                <a:cubicBezTo>
                  <a:pt x="344" y="248"/>
                  <a:pt x="324" y="654"/>
                  <a:pt x="328" y="789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16" name="Freeform 19">
            <a:extLst>
              <a:ext uri="{FF2B5EF4-FFF2-40B4-BE49-F238E27FC236}">
                <a16:creationId xmlns:a16="http://schemas.microsoft.com/office/drawing/2014/main" id="{576E43A6-BD81-F24B-9A6A-9B5B4009E3C0}"/>
              </a:ext>
            </a:extLst>
          </p:cNvPr>
          <p:cNvSpPr>
            <a:spLocks/>
          </p:cNvSpPr>
          <p:nvPr/>
        </p:nvSpPr>
        <p:spPr bwMode="auto">
          <a:xfrm flipH="1">
            <a:off x="6023724" y="2983204"/>
            <a:ext cx="573088" cy="546100"/>
          </a:xfrm>
          <a:custGeom>
            <a:avLst/>
            <a:gdLst>
              <a:gd name="T0" fmla="*/ 0 w 344"/>
              <a:gd name="T1" fmla="*/ 0 h 789"/>
              <a:gd name="T2" fmla="*/ 458 w 344"/>
              <a:gd name="T3" fmla="*/ 11 h 789"/>
              <a:gd name="T4" fmla="*/ 484 w 344"/>
              <a:gd name="T5" fmla="*/ 64 h 789"/>
              <a:gd name="T6" fmla="*/ 0 60000 65536"/>
              <a:gd name="T7" fmla="*/ 0 60000 65536"/>
              <a:gd name="T8" fmla="*/ 0 60000 65536"/>
              <a:gd name="T9" fmla="*/ 0 w 344"/>
              <a:gd name="T10" fmla="*/ 0 h 789"/>
              <a:gd name="T11" fmla="*/ 344 w 344"/>
              <a:gd name="T12" fmla="*/ 789 h 7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44" h="789">
                <a:moveTo>
                  <a:pt x="0" y="0"/>
                </a:moveTo>
                <a:cubicBezTo>
                  <a:pt x="52" y="24"/>
                  <a:pt x="255" y="10"/>
                  <a:pt x="310" y="142"/>
                </a:cubicBezTo>
                <a:cubicBezTo>
                  <a:pt x="344" y="248"/>
                  <a:pt x="324" y="654"/>
                  <a:pt x="328" y="789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17" name="Line 20">
            <a:extLst>
              <a:ext uri="{FF2B5EF4-FFF2-40B4-BE49-F238E27FC236}">
                <a16:creationId xmlns:a16="http://schemas.microsoft.com/office/drawing/2014/main" id="{9D5EB46C-6A8B-4C4E-8E62-BDD610A32C7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39324" y="2140241"/>
            <a:ext cx="1588" cy="3921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18" name="Line 21">
            <a:extLst>
              <a:ext uri="{FF2B5EF4-FFF2-40B4-BE49-F238E27FC236}">
                <a16:creationId xmlns:a16="http://schemas.microsoft.com/office/drawing/2014/main" id="{3D1BA428-2D84-D14D-8165-433E43CA95C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409611" y="2110079"/>
            <a:ext cx="1588" cy="3921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19" name="Text Box 22">
            <a:extLst>
              <a:ext uri="{FF2B5EF4-FFF2-40B4-BE49-F238E27FC236}">
                <a16:creationId xmlns:a16="http://schemas.microsoft.com/office/drawing/2014/main" id="{656CEEF8-220E-2E43-BEC3-43D5770194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0774" y="1370304"/>
            <a:ext cx="1508125" cy="10064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Helvetica" pitchFamily="2" charset="0"/>
                <a:cs typeface="Arial" charset="0"/>
              </a:rPr>
              <a:t>Alice</a:t>
            </a:r>
            <a:r>
              <a:rPr lang="ja-JP" altLang="en-US">
                <a:latin typeface="Helvetica" pitchFamily="2" charset="0"/>
                <a:cs typeface="Arial" charset="0"/>
              </a:rPr>
              <a:t>’</a:t>
            </a:r>
            <a:r>
              <a:rPr lang="en-US" altLang="ja-JP" dirty="0">
                <a:latin typeface="Helvetica" pitchFamily="2" charset="0"/>
                <a:cs typeface="Arial" charset="0"/>
              </a:rPr>
              <a:t>s </a:t>
            </a:r>
          </a:p>
          <a:p>
            <a:r>
              <a:rPr lang="en-US" dirty="0">
                <a:latin typeface="Helvetica" pitchFamily="2" charset="0"/>
                <a:cs typeface="Arial" charset="0"/>
              </a:rPr>
              <a:t>encryption</a:t>
            </a:r>
          </a:p>
          <a:p>
            <a:r>
              <a:rPr lang="en-US" dirty="0">
                <a:latin typeface="Helvetica" pitchFamily="2" charset="0"/>
                <a:cs typeface="Arial" charset="0"/>
              </a:rPr>
              <a:t>key</a:t>
            </a:r>
          </a:p>
        </p:txBody>
      </p:sp>
      <p:sp>
        <p:nvSpPr>
          <p:cNvPr id="20" name="Text Box 23">
            <a:extLst>
              <a:ext uri="{FF2B5EF4-FFF2-40B4-BE49-F238E27FC236}">
                <a16:creationId xmlns:a16="http://schemas.microsoft.com/office/drawing/2014/main" id="{12308935-59D1-D948-B82E-A663DDF3AD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0911" y="1438566"/>
            <a:ext cx="1508125" cy="10064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Helvetica" pitchFamily="2" charset="0"/>
                <a:cs typeface="Arial" charset="0"/>
              </a:rPr>
              <a:t>Bob</a:t>
            </a:r>
            <a:r>
              <a:rPr lang="ja-JP" altLang="en-US">
                <a:latin typeface="Helvetica" pitchFamily="2" charset="0"/>
                <a:cs typeface="Arial" charset="0"/>
              </a:rPr>
              <a:t>’</a:t>
            </a:r>
            <a:r>
              <a:rPr lang="en-US" altLang="ja-JP" dirty="0">
                <a:latin typeface="Helvetica" pitchFamily="2" charset="0"/>
                <a:cs typeface="Arial" charset="0"/>
              </a:rPr>
              <a:t>s </a:t>
            </a:r>
          </a:p>
          <a:p>
            <a:r>
              <a:rPr lang="en-US" dirty="0">
                <a:latin typeface="Helvetica" pitchFamily="2" charset="0"/>
                <a:cs typeface="Arial" charset="0"/>
              </a:rPr>
              <a:t>decryption</a:t>
            </a:r>
          </a:p>
          <a:p>
            <a:r>
              <a:rPr lang="en-US" dirty="0">
                <a:latin typeface="Helvetica" pitchFamily="2" charset="0"/>
                <a:cs typeface="Arial" charset="0"/>
              </a:rPr>
              <a:t>key</a:t>
            </a:r>
          </a:p>
        </p:txBody>
      </p:sp>
      <p:grpSp>
        <p:nvGrpSpPr>
          <p:cNvPr id="21" name="Group 25">
            <a:extLst>
              <a:ext uri="{FF2B5EF4-FFF2-40B4-BE49-F238E27FC236}">
                <a16:creationId xmlns:a16="http://schemas.microsoft.com/office/drawing/2014/main" id="{74892796-90B8-624C-AE44-DD3AE23971DF}"/>
              </a:ext>
            </a:extLst>
          </p:cNvPr>
          <p:cNvGrpSpPr>
            <a:grpSpLocks/>
          </p:cNvGrpSpPr>
          <p:nvPr/>
        </p:nvGrpSpPr>
        <p:grpSpPr bwMode="auto">
          <a:xfrm>
            <a:off x="7260386" y="1721141"/>
            <a:ext cx="571500" cy="611188"/>
            <a:chOff x="189" y="1789"/>
            <a:chExt cx="360" cy="385"/>
          </a:xfrm>
        </p:grpSpPr>
        <p:sp>
          <p:nvSpPr>
            <p:cNvPr id="22" name="Text Box 26">
              <a:extLst>
                <a:ext uri="{FF2B5EF4-FFF2-40B4-BE49-F238E27FC236}">
                  <a16:creationId xmlns:a16="http://schemas.microsoft.com/office/drawing/2014/main" id="{FE266052-4709-9444-9BCC-2CB0C761F6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9" y="1789"/>
              <a:ext cx="246" cy="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K</a:t>
              </a:r>
            </a:p>
          </p:txBody>
        </p:sp>
        <p:sp>
          <p:nvSpPr>
            <p:cNvPr id="23" name="Text Box 27">
              <a:extLst>
                <a:ext uri="{FF2B5EF4-FFF2-40B4-BE49-F238E27FC236}">
                  <a16:creationId xmlns:a16="http://schemas.microsoft.com/office/drawing/2014/main" id="{C12C47AD-167A-8642-8DBD-16A72ED26D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" y="1922"/>
              <a:ext cx="22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B</a:t>
              </a:r>
            </a:p>
          </p:txBody>
        </p:sp>
      </p:grpSp>
      <p:sp>
        <p:nvSpPr>
          <p:cNvPr id="24" name="Line 28">
            <a:extLst>
              <a:ext uri="{FF2B5EF4-FFF2-40B4-BE49-F238E27FC236}">
                <a16:creationId xmlns:a16="http://schemas.microsoft.com/office/drawing/2014/main" id="{428FF30C-07ED-7E42-9B51-90195E5AF172}"/>
              </a:ext>
            </a:extLst>
          </p:cNvPr>
          <p:cNvSpPr>
            <a:spLocks noChangeShapeType="1"/>
          </p:cNvSpPr>
          <p:nvPr/>
        </p:nvSpPr>
        <p:spPr bwMode="auto">
          <a:xfrm>
            <a:off x="2704261" y="2957804"/>
            <a:ext cx="6746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25" name="Line 29">
            <a:extLst>
              <a:ext uri="{FF2B5EF4-FFF2-40B4-BE49-F238E27FC236}">
                <a16:creationId xmlns:a16="http://schemas.microsoft.com/office/drawing/2014/main" id="{90090A2C-E43F-CF45-A141-B3B0DEB27BF1}"/>
              </a:ext>
            </a:extLst>
          </p:cNvPr>
          <p:cNvSpPr>
            <a:spLocks noChangeShapeType="1"/>
          </p:cNvSpPr>
          <p:nvPr/>
        </p:nvSpPr>
        <p:spPr bwMode="auto">
          <a:xfrm>
            <a:off x="8700965" y="2944567"/>
            <a:ext cx="6746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pic>
        <p:nvPicPr>
          <p:cNvPr id="26" name="Picture 30" descr="BS00768_[1]">
            <a:extLst>
              <a:ext uri="{FF2B5EF4-FFF2-40B4-BE49-F238E27FC236}">
                <a16:creationId xmlns:a16="http://schemas.microsoft.com/office/drawing/2014/main" id="{1EF40799-C512-7A4F-B7CA-21D6734011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3642474" y="1368716"/>
            <a:ext cx="465138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31" descr="BS00768_[1]">
            <a:extLst>
              <a:ext uri="{FF2B5EF4-FFF2-40B4-BE49-F238E27FC236}">
                <a16:creationId xmlns:a16="http://schemas.microsoft.com/office/drawing/2014/main" id="{C7A8C960-3CEB-AD46-A7F2-2A43EF168B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7220699" y="1462379"/>
            <a:ext cx="465138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3D82ACD-7A13-1F42-98A3-8430DE2B6CD0}"/>
              </a:ext>
            </a:extLst>
          </p:cNvPr>
          <p:cNvSpPr txBox="1"/>
          <p:nvPr/>
        </p:nvSpPr>
        <p:spPr>
          <a:xfrm>
            <a:off x="2020641" y="1952122"/>
            <a:ext cx="16978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Helvetica" pitchFamily="2" charset="0"/>
              </a:rPr>
              <a:t>Alice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33E59F4-1B4B-7F4A-B288-4392969B5E16}"/>
              </a:ext>
            </a:extLst>
          </p:cNvPr>
          <p:cNvSpPr txBox="1"/>
          <p:nvPr/>
        </p:nvSpPr>
        <p:spPr>
          <a:xfrm>
            <a:off x="9392398" y="1965616"/>
            <a:ext cx="1139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Helvetica" pitchFamily="2" charset="0"/>
              </a:rPr>
              <a:t>Bob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75DBE88-BE5E-C147-AA2D-CAFC4C9CEA09}"/>
              </a:ext>
            </a:extLst>
          </p:cNvPr>
          <p:cNvSpPr txBox="1"/>
          <p:nvPr/>
        </p:nvSpPr>
        <p:spPr>
          <a:xfrm>
            <a:off x="5171610" y="3637636"/>
            <a:ext cx="16978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Trudy</a:t>
            </a:r>
          </a:p>
        </p:txBody>
      </p:sp>
    </p:spTree>
    <p:extLst>
      <p:ext uri="{BB962C8B-B14F-4D97-AF65-F5344CB8AC3E}">
        <p14:creationId xmlns:p14="http://schemas.microsoft.com/office/powerpoint/2010/main" val="4209940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E8E0E-C5B0-2D4A-90B9-ADA34486A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C424B-E52B-3D48-B1FA-E3FEFE265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9809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50521" y="1533673"/>
            <a:ext cx="11486367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br>
              <a:rPr lang="en-US" dirty="0">
                <a:ea typeface="ＭＳ Ｐゴシック" charset="0"/>
                <a:cs typeface="+mj-cs"/>
              </a:rPr>
            </a:br>
            <a:r>
              <a:rPr lang="en-US" dirty="0">
                <a:solidFill>
                  <a:srgbClr val="C00000"/>
                </a:solidFill>
                <a:ea typeface="ＭＳ Ｐゴシック" charset="0"/>
              </a:rPr>
              <a:t>Symmetric Key Cryptography</a:t>
            </a:r>
            <a:endParaRPr lang="en-US" dirty="0">
              <a:solidFill>
                <a:srgbClr val="C00000"/>
              </a:solidFill>
              <a:ea typeface="ＭＳ Ｐゴシック" charset="0"/>
              <a:cs typeface="+mj-cs"/>
            </a:endParaRP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11839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2B57-1ED5-904F-B568-DD5407385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Symmetric Key Cryptography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D6A12-8D84-6147-9BD7-5227547BE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94116"/>
          </a:xfrm>
        </p:spPr>
        <p:txBody>
          <a:bodyPr>
            <a:normAutofit fontScale="925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Alice and Bob use the same (symmetric) key, </a:t>
            </a:r>
            <a:r>
              <a:rPr lang="en-US" dirty="0">
                <a:solidFill>
                  <a:srgbClr val="C00000"/>
                </a:solidFill>
              </a:rPr>
              <a:t>K</a:t>
            </a:r>
            <a:r>
              <a:rPr lang="en-US" baseline="-25000" dirty="0">
                <a:solidFill>
                  <a:srgbClr val="C00000"/>
                </a:solidFill>
              </a:rPr>
              <a:t>S</a:t>
            </a:r>
          </a:p>
          <a:p>
            <a:r>
              <a:rPr lang="en-US" dirty="0"/>
              <a:t>Abuse notation: K</a:t>
            </a:r>
            <a:r>
              <a:rPr lang="en-US" baseline="-25000" dirty="0"/>
              <a:t>S</a:t>
            </a:r>
            <a:r>
              <a:rPr lang="en-US" dirty="0"/>
              <a:t>(m) at Alice’s side is encryption, K</a:t>
            </a:r>
            <a:r>
              <a:rPr lang="en-US" baseline="-25000" dirty="0"/>
              <a:t>S</a:t>
            </a:r>
            <a:r>
              <a:rPr lang="en-US" dirty="0"/>
              <a:t>(c) at Bob’s side is decryption</a:t>
            </a:r>
          </a:p>
          <a:p>
            <a:r>
              <a:rPr lang="en-US" dirty="0"/>
              <a:t>m = K</a:t>
            </a:r>
            <a:r>
              <a:rPr lang="en-US" baseline="-25000" dirty="0"/>
              <a:t>S</a:t>
            </a:r>
            <a:r>
              <a:rPr lang="en-US" dirty="0"/>
              <a:t>(K</a:t>
            </a:r>
            <a:r>
              <a:rPr lang="en-US" baseline="-25000" dirty="0"/>
              <a:t>S</a:t>
            </a:r>
            <a:r>
              <a:rPr lang="en-US" dirty="0"/>
              <a:t>(m))</a:t>
            </a:r>
          </a:p>
          <a:p>
            <a:r>
              <a:rPr lang="en-US" dirty="0"/>
              <a:t>Techniques of symmetric key crypto: </a:t>
            </a:r>
            <a:r>
              <a:rPr lang="en-US" dirty="0">
                <a:solidFill>
                  <a:srgbClr val="C00000"/>
                </a:solidFill>
              </a:rPr>
              <a:t>substitution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permutation</a:t>
            </a:r>
          </a:p>
          <a:p>
            <a:endParaRPr lang="en-US" dirty="0"/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0770CAFC-A899-3A46-9CF4-A467A0A990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0333" y="2858225"/>
            <a:ext cx="1494320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m, plaintext</a:t>
            </a:r>
          </a:p>
        </p:txBody>
      </p:sp>
      <p:sp>
        <p:nvSpPr>
          <p:cNvPr id="5" name="Text Box 6">
            <a:extLst>
              <a:ext uri="{FF2B5EF4-FFF2-40B4-BE49-F238E27FC236}">
                <a16:creationId xmlns:a16="http://schemas.microsoft.com/office/drawing/2014/main" id="{E6004C2F-E793-0749-B094-8BD9449688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02614" y="2810867"/>
            <a:ext cx="2528896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K</a:t>
            </a:r>
            <a:r>
              <a:rPr lang="en-US" baseline="-25000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S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(K</a:t>
            </a:r>
            <a:r>
              <a:rPr lang="en-US" baseline="-25000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S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(m)), plaintext</a:t>
            </a:r>
          </a:p>
        </p:txBody>
      </p:sp>
      <p:sp>
        <p:nvSpPr>
          <p:cNvPr id="6" name="Text Box 7">
            <a:extLst>
              <a:ext uri="{FF2B5EF4-FFF2-40B4-BE49-F238E27FC236}">
                <a16:creationId xmlns:a16="http://schemas.microsoft.com/office/drawing/2014/main" id="{8E0A4A7A-9332-6342-9D04-DE83CE3F69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2169" y="2831254"/>
            <a:ext cx="2162772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K</a:t>
            </a:r>
            <a:r>
              <a:rPr lang="en-US" baseline="-25000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S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(m), ciphertext</a:t>
            </a:r>
          </a:p>
        </p:txBody>
      </p:sp>
      <p:grpSp>
        <p:nvGrpSpPr>
          <p:cNvPr id="7" name="Group 8">
            <a:extLst>
              <a:ext uri="{FF2B5EF4-FFF2-40B4-BE49-F238E27FC236}">
                <a16:creationId xmlns:a16="http://schemas.microsoft.com/office/drawing/2014/main" id="{C4DD8776-89B0-8944-8A00-0DFF03FEA3BA}"/>
              </a:ext>
            </a:extLst>
          </p:cNvPr>
          <p:cNvGrpSpPr>
            <a:grpSpLocks/>
          </p:cNvGrpSpPr>
          <p:nvPr/>
        </p:nvGrpSpPr>
        <p:grpSpPr bwMode="auto">
          <a:xfrm>
            <a:off x="3393728" y="1912938"/>
            <a:ext cx="531813" cy="608013"/>
            <a:chOff x="189" y="1789"/>
            <a:chExt cx="335" cy="383"/>
          </a:xfrm>
        </p:grpSpPr>
        <p:sp>
          <p:nvSpPr>
            <p:cNvPr id="8" name="Text Box 9">
              <a:extLst>
                <a:ext uri="{FF2B5EF4-FFF2-40B4-BE49-F238E27FC236}">
                  <a16:creationId xmlns:a16="http://schemas.microsoft.com/office/drawing/2014/main" id="{37D74804-715F-D04B-BD97-7668B2973B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9" y="1789"/>
              <a:ext cx="246" cy="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K</a:t>
              </a:r>
            </a:p>
          </p:txBody>
        </p:sp>
        <p:sp>
          <p:nvSpPr>
            <p:cNvPr id="9" name="Text Box 10">
              <a:extLst>
                <a:ext uri="{FF2B5EF4-FFF2-40B4-BE49-F238E27FC236}">
                  <a16:creationId xmlns:a16="http://schemas.microsoft.com/office/drawing/2014/main" id="{D7D33D08-F602-FB41-A5AF-A6F56B856D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" y="1922"/>
              <a:ext cx="23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S</a:t>
              </a:r>
            </a:p>
          </p:txBody>
        </p:sp>
      </p:grpSp>
      <p:sp>
        <p:nvSpPr>
          <p:cNvPr id="10" name="Rectangle 13">
            <a:extLst>
              <a:ext uri="{FF2B5EF4-FFF2-40B4-BE49-F238E27FC236}">
                <a16:creationId xmlns:a16="http://schemas.microsoft.com/office/drawing/2014/main" id="{22FDB72C-E425-3D45-AD70-D19D0192E7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5616" y="2841626"/>
            <a:ext cx="1392238" cy="8032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Helvetica" pitchFamily="2" charset="0"/>
              <a:cs typeface="Arial" charset="0"/>
            </a:endParaRPr>
          </a:p>
        </p:txBody>
      </p:sp>
      <p:sp>
        <p:nvSpPr>
          <p:cNvPr id="11" name="Text Box 14">
            <a:extLst>
              <a:ext uri="{FF2B5EF4-FFF2-40B4-BE49-F238E27FC236}">
                <a16:creationId xmlns:a16="http://schemas.microsoft.com/office/drawing/2014/main" id="{B2851C7B-0C79-6E46-8903-A5CDF71F00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1016" y="2851151"/>
            <a:ext cx="13684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  <a:latin typeface="Helvetica" pitchFamily="2" charset="0"/>
                <a:cs typeface="Arial" charset="0"/>
              </a:rPr>
              <a:t>encryption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Helvetica" pitchFamily="2" charset="0"/>
                <a:cs typeface="Arial" charset="0"/>
              </a:rPr>
              <a:t>algorithm</a:t>
            </a:r>
          </a:p>
        </p:txBody>
      </p:sp>
      <p:sp>
        <p:nvSpPr>
          <p:cNvPr id="12" name="Rectangle 15">
            <a:extLst>
              <a:ext uri="{FF2B5EF4-FFF2-40B4-BE49-F238E27FC236}">
                <a16:creationId xmlns:a16="http://schemas.microsoft.com/office/drawing/2014/main" id="{91AA1F85-4D10-4043-9382-5CF4A2C615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7353" y="2854326"/>
            <a:ext cx="1377950" cy="8032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Helvetica" pitchFamily="2" charset="0"/>
              <a:cs typeface="Arial" charset="0"/>
            </a:endParaRPr>
          </a:p>
        </p:txBody>
      </p:sp>
      <p:sp>
        <p:nvSpPr>
          <p:cNvPr id="13" name="Text Box 16">
            <a:extLst>
              <a:ext uri="{FF2B5EF4-FFF2-40B4-BE49-F238E27FC236}">
                <a16:creationId xmlns:a16="http://schemas.microsoft.com/office/drawing/2014/main" id="{6316097B-1223-1049-BD47-CADCFAE7B7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7991" y="2878138"/>
            <a:ext cx="14382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  <a:latin typeface="Helvetica" pitchFamily="2" charset="0"/>
                <a:cs typeface="Arial" charset="0"/>
              </a:rPr>
              <a:t>decryption 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Helvetica" pitchFamily="2" charset="0"/>
                <a:cs typeface="Arial" charset="0"/>
              </a:rPr>
              <a:t>algorithm</a:t>
            </a:r>
          </a:p>
        </p:txBody>
      </p:sp>
      <p:sp>
        <p:nvSpPr>
          <p:cNvPr id="14" name="Line 17">
            <a:extLst>
              <a:ext uri="{FF2B5EF4-FFF2-40B4-BE49-F238E27FC236}">
                <a16:creationId xmlns:a16="http://schemas.microsoft.com/office/drawing/2014/main" id="{62206337-7593-1941-A74F-019729FDC5B5}"/>
              </a:ext>
            </a:extLst>
          </p:cNvPr>
          <p:cNvSpPr>
            <a:spLocks noChangeShapeType="1"/>
          </p:cNvSpPr>
          <p:nvPr/>
        </p:nvSpPr>
        <p:spPr bwMode="auto">
          <a:xfrm>
            <a:off x="4676428" y="3254376"/>
            <a:ext cx="2301875" cy="79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17" name="Line 20">
            <a:extLst>
              <a:ext uri="{FF2B5EF4-FFF2-40B4-BE49-F238E27FC236}">
                <a16:creationId xmlns:a16="http://schemas.microsoft.com/office/drawing/2014/main" id="{ED5665E7-61B9-6846-B470-F9658A54BA9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46141" y="2462213"/>
            <a:ext cx="1588" cy="3921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18" name="Line 21">
            <a:extLst>
              <a:ext uri="{FF2B5EF4-FFF2-40B4-BE49-F238E27FC236}">
                <a16:creationId xmlns:a16="http://schemas.microsoft.com/office/drawing/2014/main" id="{B9B09AD3-21FC-CD47-AECD-015B4C03C52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16428" y="2432051"/>
            <a:ext cx="1588" cy="3921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19" name="Text Box 22">
            <a:extLst>
              <a:ext uri="{FF2B5EF4-FFF2-40B4-BE49-F238E27FC236}">
                <a16:creationId xmlns:a16="http://schemas.microsoft.com/office/drawing/2014/main" id="{22FAC6AF-028C-3242-9DB1-C8E0D46E17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7591" y="1692276"/>
            <a:ext cx="1508125" cy="10064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Helvetica" pitchFamily="2" charset="0"/>
                <a:cs typeface="Arial" charset="0"/>
              </a:rPr>
              <a:t>Alice</a:t>
            </a:r>
            <a:r>
              <a:rPr lang="ja-JP" altLang="en-US">
                <a:latin typeface="Helvetica" pitchFamily="2" charset="0"/>
                <a:cs typeface="Arial" charset="0"/>
              </a:rPr>
              <a:t>’</a:t>
            </a:r>
            <a:r>
              <a:rPr lang="en-US" altLang="ja-JP" dirty="0">
                <a:latin typeface="Helvetica" pitchFamily="2" charset="0"/>
                <a:cs typeface="Arial" charset="0"/>
              </a:rPr>
              <a:t>s </a:t>
            </a:r>
          </a:p>
          <a:p>
            <a:r>
              <a:rPr lang="en-US" dirty="0">
                <a:latin typeface="Helvetica" pitchFamily="2" charset="0"/>
                <a:cs typeface="Arial" charset="0"/>
              </a:rPr>
              <a:t>encryption</a:t>
            </a:r>
          </a:p>
          <a:p>
            <a:r>
              <a:rPr lang="en-US" dirty="0">
                <a:latin typeface="Helvetica" pitchFamily="2" charset="0"/>
                <a:cs typeface="Arial" charset="0"/>
              </a:rPr>
              <a:t>key</a:t>
            </a:r>
          </a:p>
        </p:txBody>
      </p:sp>
      <p:sp>
        <p:nvSpPr>
          <p:cNvPr id="20" name="Text Box 23">
            <a:extLst>
              <a:ext uri="{FF2B5EF4-FFF2-40B4-BE49-F238E27FC236}">
                <a16:creationId xmlns:a16="http://schemas.microsoft.com/office/drawing/2014/main" id="{BB9149B7-D5BB-EC47-A43F-0C7CFC3315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7728" y="1760538"/>
            <a:ext cx="1508125" cy="10064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Helvetica" pitchFamily="2" charset="0"/>
                <a:cs typeface="Arial" charset="0"/>
              </a:rPr>
              <a:t>Bob</a:t>
            </a:r>
            <a:r>
              <a:rPr lang="ja-JP" altLang="en-US">
                <a:latin typeface="Helvetica" pitchFamily="2" charset="0"/>
                <a:cs typeface="Arial" charset="0"/>
              </a:rPr>
              <a:t>’</a:t>
            </a:r>
            <a:r>
              <a:rPr lang="en-US" altLang="ja-JP" dirty="0">
                <a:latin typeface="Helvetica" pitchFamily="2" charset="0"/>
                <a:cs typeface="Arial" charset="0"/>
              </a:rPr>
              <a:t>s </a:t>
            </a:r>
          </a:p>
          <a:p>
            <a:r>
              <a:rPr lang="en-US" dirty="0">
                <a:latin typeface="Helvetica" pitchFamily="2" charset="0"/>
                <a:cs typeface="Arial" charset="0"/>
              </a:rPr>
              <a:t>decryption</a:t>
            </a:r>
          </a:p>
          <a:p>
            <a:r>
              <a:rPr lang="en-US" dirty="0">
                <a:latin typeface="Helvetica" pitchFamily="2" charset="0"/>
                <a:cs typeface="Arial" charset="0"/>
              </a:rPr>
              <a:t>key</a:t>
            </a:r>
          </a:p>
        </p:txBody>
      </p:sp>
      <p:grpSp>
        <p:nvGrpSpPr>
          <p:cNvPr id="21" name="Group 25">
            <a:extLst>
              <a:ext uri="{FF2B5EF4-FFF2-40B4-BE49-F238E27FC236}">
                <a16:creationId xmlns:a16="http://schemas.microsoft.com/office/drawing/2014/main" id="{F6E8F6E3-248E-914B-998B-E9737D4D1CD7}"/>
              </a:ext>
            </a:extLst>
          </p:cNvPr>
          <p:cNvGrpSpPr>
            <a:grpSpLocks/>
          </p:cNvGrpSpPr>
          <p:nvPr/>
        </p:nvGrpSpPr>
        <p:grpSpPr bwMode="auto">
          <a:xfrm>
            <a:off x="7067203" y="2043113"/>
            <a:ext cx="571500" cy="611188"/>
            <a:chOff x="189" y="1789"/>
            <a:chExt cx="360" cy="385"/>
          </a:xfrm>
        </p:grpSpPr>
        <p:sp>
          <p:nvSpPr>
            <p:cNvPr id="22" name="Text Box 26">
              <a:extLst>
                <a:ext uri="{FF2B5EF4-FFF2-40B4-BE49-F238E27FC236}">
                  <a16:creationId xmlns:a16="http://schemas.microsoft.com/office/drawing/2014/main" id="{0CD2C0CE-B712-874C-8219-BF08257524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9" y="1789"/>
              <a:ext cx="246" cy="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K</a:t>
              </a:r>
            </a:p>
          </p:txBody>
        </p:sp>
        <p:sp>
          <p:nvSpPr>
            <p:cNvPr id="23" name="Text Box 27">
              <a:extLst>
                <a:ext uri="{FF2B5EF4-FFF2-40B4-BE49-F238E27FC236}">
                  <a16:creationId xmlns:a16="http://schemas.microsoft.com/office/drawing/2014/main" id="{3479AC59-D9B8-774A-A192-C5665700D3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" y="1922"/>
              <a:ext cx="22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S</a:t>
              </a:r>
            </a:p>
          </p:txBody>
        </p:sp>
      </p:grpSp>
      <p:sp>
        <p:nvSpPr>
          <p:cNvPr id="24" name="Line 28">
            <a:extLst>
              <a:ext uri="{FF2B5EF4-FFF2-40B4-BE49-F238E27FC236}">
                <a16:creationId xmlns:a16="http://schemas.microsoft.com/office/drawing/2014/main" id="{8C260187-153B-6D4B-B482-EF198515B810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1078" y="3279776"/>
            <a:ext cx="6746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25" name="Line 29">
            <a:extLst>
              <a:ext uri="{FF2B5EF4-FFF2-40B4-BE49-F238E27FC236}">
                <a16:creationId xmlns:a16="http://schemas.microsoft.com/office/drawing/2014/main" id="{66D45E6C-0772-E44C-A611-AC7B7AFF4834}"/>
              </a:ext>
            </a:extLst>
          </p:cNvPr>
          <p:cNvSpPr>
            <a:spLocks noChangeShapeType="1"/>
          </p:cNvSpPr>
          <p:nvPr/>
        </p:nvSpPr>
        <p:spPr bwMode="auto">
          <a:xfrm>
            <a:off x="8507782" y="3266539"/>
            <a:ext cx="6746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pic>
        <p:nvPicPr>
          <p:cNvPr id="26" name="Picture 30" descr="BS00768_[1]">
            <a:extLst>
              <a:ext uri="{FF2B5EF4-FFF2-40B4-BE49-F238E27FC236}">
                <a16:creationId xmlns:a16="http://schemas.microsoft.com/office/drawing/2014/main" id="{B66B6923-7CBB-A542-833E-B63DF1B864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3449291" y="1690688"/>
            <a:ext cx="465138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31" descr="BS00768_[1]">
            <a:extLst>
              <a:ext uri="{FF2B5EF4-FFF2-40B4-BE49-F238E27FC236}">
                <a16:creationId xmlns:a16="http://schemas.microsoft.com/office/drawing/2014/main" id="{E7A901D9-B9C2-844D-A650-C9007EB49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7027516" y="1784351"/>
            <a:ext cx="465138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9C41387-C07D-1349-862A-9DCC639139F9}"/>
              </a:ext>
            </a:extLst>
          </p:cNvPr>
          <p:cNvSpPr txBox="1"/>
          <p:nvPr/>
        </p:nvSpPr>
        <p:spPr>
          <a:xfrm>
            <a:off x="1827458" y="2274094"/>
            <a:ext cx="16978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Helvetica" pitchFamily="2" charset="0"/>
              </a:rPr>
              <a:t>Alice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638E182-A2A2-EB41-985A-B39A9B844A6E}"/>
              </a:ext>
            </a:extLst>
          </p:cNvPr>
          <p:cNvSpPr txBox="1"/>
          <p:nvPr/>
        </p:nvSpPr>
        <p:spPr>
          <a:xfrm>
            <a:off x="9199215" y="2287588"/>
            <a:ext cx="1139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Helvetica" pitchFamily="2" charset="0"/>
              </a:rPr>
              <a:t>Bob</a:t>
            </a:r>
          </a:p>
        </p:txBody>
      </p:sp>
    </p:spTree>
    <p:extLst>
      <p:ext uri="{BB962C8B-B14F-4D97-AF65-F5344CB8AC3E}">
        <p14:creationId xmlns:p14="http://schemas.microsoft.com/office/powerpoint/2010/main" val="2773101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CA860-6EC4-C243-AD9F-283262039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Security and the Network Stack</a:t>
            </a:r>
          </a:p>
        </p:txBody>
      </p:sp>
      <p:sp>
        <p:nvSpPr>
          <p:cNvPr id="4" name="Line 2">
            <a:extLst>
              <a:ext uri="{FF2B5EF4-FFF2-40B4-BE49-F238E27FC236}">
                <a16:creationId xmlns:a16="http://schemas.microsoft.com/office/drawing/2014/main" id="{7A6BCC61-2C8E-E347-99BF-C4E715401C62}"/>
              </a:ext>
            </a:extLst>
          </p:cNvPr>
          <p:cNvSpPr>
            <a:spLocks noChangeShapeType="1"/>
          </p:cNvSpPr>
          <p:nvPr/>
        </p:nvSpPr>
        <p:spPr bwMode="auto">
          <a:xfrm>
            <a:off x="1463675" y="2193625"/>
            <a:ext cx="0" cy="20621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D26F961-158E-3E48-BDD7-8E5671B51A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723724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dirty="0">
                <a:latin typeface="Arial" pitchFamily="34" charset="0"/>
              </a:rPr>
              <a:t>Application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8AE2840-4271-F149-9102-2492F8558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536524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dirty="0">
                <a:latin typeface="Arial" pitchFamily="34" charset="0"/>
              </a:rPr>
              <a:t>Transport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08DD137B-DE60-0F48-BBD8-BFCAD61D2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349324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dirty="0">
                <a:latin typeface="Arial" pitchFamily="34" charset="0"/>
              </a:rPr>
              <a:t>Network</a:t>
            </a:r>
            <a:endParaRPr lang="en-US" altLang="en-US" sz="2800" dirty="0">
              <a:latin typeface="Arial" pitchFamily="34" charset="0"/>
            </a:endParaRP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FE0B8930-93C7-DE4F-85D7-4AD7B77E0F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162124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dirty="0">
                <a:latin typeface="Arial" pitchFamily="34" charset="0"/>
              </a:rPr>
              <a:t>Link</a:t>
            </a:r>
          </a:p>
        </p:txBody>
      </p:sp>
      <p:grpSp>
        <p:nvGrpSpPr>
          <p:cNvPr id="10" name="Group 4">
            <a:extLst>
              <a:ext uri="{FF2B5EF4-FFF2-40B4-BE49-F238E27FC236}">
                <a16:creationId xmlns:a16="http://schemas.microsoft.com/office/drawing/2014/main" id="{5C7AD7A0-648E-AC45-AA0B-CE416DACEDF6}"/>
              </a:ext>
            </a:extLst>
          </p:cNvPr>
          <p:cNvGrpSpPr>
            <a:grpSpLocks/>
          </p:cNvGrpSpPr>
          <p:nvPr/>
        </p:nvGrpSpPr>
        <p:grpSpPr bwMode="auto">
          <a:xfrm>
            <a:off x="4370945" y="1815406"/>
            <a:ext cx="3876675" cy="2876551"/>
            <a:chOff x="1695" y="1256"/>
            <a:chExt cx="2442" cy="1812"/>
          </a:xfrm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F9F439AE-CFC1-AD49-80B7-9C4F5D6FF7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5" y="2681"/>
              <a:ext cx="184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300">
                  <a:latin typeface="Arial" panose="020B0604020202020204" pitchFamily="34" charset="0"/>
                </a:rPr>
                <a:t>…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6" name="Rectangle 6">
              <a:extLst>
                <a:ext uri="{FF2B5EF4-FFF2-40B4-BE49-F238E27FC236}">
                  <a16:creationId xmlns:a16="http://schemas.microsoft.com/office/drawing/2014/main" id="{E442ED24-2045-2C43-B296-305C8CB061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2" y="2681"/>
              <a:ext cx="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7" name="Rectangle 7">
              <a:extLst>
                <a:ext uri="{FF2B5EF4-FFF2-40B4-BE49-F238E27FC236}">
                  <a16:creationId xmlns:a16="http://schemas.microsoft.com/office/drawing/2014/main" id="{F1984004-451B-1448-AAA2-F3DC87D164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1" y="1294"/>
              <a:ext cx="24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FTP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8" name="Rectangle 8">
              <a:extLst>
                <a:ext uri="{FF2B5EF4-FFF2-40B4-BE49-F238E27FC236}">
                  <a16:creationId xmlns:a16="http://schemas.microsoft.com/office/drawing/2014/main" id="{DAF1F1B6-1E27-5C4E-BCEE-412B1D91BA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4" y="1295"/>
              <a:ext cx="38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Arial" panose="020B0604020202020204" pitchFamily="34" charset="0"/>
                </a:rPr>
                <a:t>HTTP</a:t>
              </a:r>
              <a:endParaRPr lang="en-US" altLang="en-US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19" name="Rectangle 9">
              <a:extLst>
                <a:ext uri="{FF2B5EF4-FFF2-40B4-BE49-F238E27FC236}">
                  <a16:creationId xmlns:a16="http://schemas.microsoft.com/office/drawing/2014/main" id="{EDD7FD37-B947-214E-BDA5-59CB4C0021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1309"/>
              <a:ext cx="35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SMTP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0" name="Rectangle 10">
              <a:extLst>
                <a:ext uri="{FF2B5EF4-FFF2-40B4-BE49-F238E27FC236}">
                  <a16:creationId xmlns:a16="http://schemas.microsoft.com/office/drawing/2014/main" id="{22639E96-CC83-834B-AB02-C70F3BC42E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1" y="1313"/>
              <a:ext cx="2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DNS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1" name="Rectangle 11">
              <a:extLst>
                <a:ext uri="{FF2B5EF4-FFF2-40B4-BE49-F238E27FC236}">
                  <a16:creationId xmlns:a16="http://schemas.microsoft.com/office/drawing/2014/main" id="{BAEF2F6E-EAF8-FD43-A365-5EE855050F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2" y="1785"/>
              <a:ext cx="25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TCP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2" name="Rectangle 12">
              <a:extLst>
                <a:ext uri="{FF2B5EF4-FFF2-40B4-BE49-F238E27FC236}">
                  <a16:creationId xmlns:a16="http://schemas.microsoft.com/office/drawing/2014/main" id="{EA4E49F1-482D-814D-9323-19469AAB78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8" y="1781"/>
              <a:ext cx="26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UDP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3" name="Rectangle 13">
              <a:extLst>
                <a:ext uri="{FF2B5EF4-FFF2-40B4-BE49-F238E27FC236}">
                  <a16:creationId xmlns:a16="http://schemas.microsoft.com/office/drawing/2014/main" id="{70859255-8C6D-F046-9B09-A957DE9EF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2" y="2264"/>
              <a:ext cx="1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IP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4" name="Rectangle 14">
              <a:extLst>
                <a:ext uri="{FF2B5EF4-FFF2-40B4-BE49-F238E27FC236}">
                  <a16:creationId xmlns:a16="http://schemas.microsoft.com/office/drawing/2014/main" id="{D9565A51-FB51-844E-8B8B-116A6C56BB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8" y="2770"/>
              <a:ext cx="38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802.11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5" name="Rectangle 15">
              <a:extLst>
                <a:ext uri="{FF2B5EF4-FFF2-40B4-BE49-F238E27FC236}">
                  <a16:creationId xmlns:a16="http://schemas.microsoft.com/office/drawing/2014/main" id="{CC657FD6-3948-A942-9F42-752C64D0CB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9" y="2835"/>
              <a:ext cx="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F7C605CB-D537-774E-9EC6-B7B0FA487E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8" y="2716"/>
              <a:ext cx="514" cy="249"/>
            </a:xfrm>
            <a:custGeom>
              <a:avLst/>
              <a:gdLst>
                <a:gd name="T0" fmla="*/ 510 w 514"/>
                <a:gd name="T1" fmla="*/ 246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0" y="246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Rectangle 17">
              <a:extLst>
                <a:ext uri="{FF2B5EF4-FFF2-40B4-BE49-F238E27FC236}">
                  <a16:creationId xmlns:a16="http://schemas.microsoft.com/office/drawing/2014/main" id="{772F81B6-AB33-334D-9EFD-B9048DB908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6" y="2766"/>
              <a:ext cx="32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802.3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8" name="Rectangle 19">
              <a:extLst>
                <a:ext uri="{FF2B5EF4-FFF2-40B4-BE49-F238E27FC236}">
                  <a16:creationId xmlns:a16="http://schemas.microsoft.com/office/drawing/2014/main" id="{00575451-3E1E-114A-938F-6DDB3DB6DE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5" y="2774"/>
              <a:ext cx="2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ATM</a:t>
              </a:r>
            </a:p>
          </p:txBody>
        </p:sp>
        <p:sp>
          <p:nvSpPr>
            <p:cNvPr id="29" name="Line 21">
              <a:extLst>
                <a:ext uri="{FF2B5EF4-FFF2-40B4-BE49-F238E27FC236}">
                  <a16:creationId xmlns:a16="http://schemas.microsoft.com/office/drawing/2014/main" id="{32673D35-C248-8F4A-B0CB-8975462A8E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2" y="1505"/>
              <a:ext cx="272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22">
              <a:extLst>
                <a:ext uri="{FF2B5EF4-FFF2-40B4-BE49-F238E27FC236}">
                  <a16:creationId xmlns:a16="http://schemas.microsoft.com/office/drawing/2014/main" id="{DE5DB7D8-E892-8646-8EE1-CB58BC808A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81" y="1505"/>
              <a:ext cx="211" cy="2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23">
              <a:extLst>
                <a:ext uri="{FF2B5EF4-FFF2-40B4-BE49-F238E27FC236}">
                  <a16:creationId xmlns:a16="http://schemas.microsoft.com/office/drawing/2014/main" id="{F71A5E4B-86E4-574A-8456-8343739CDC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86" y="1505"/>
              <a:ext cx="650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24">
              <a:extLst>
                <a:ext uri="{FF2B5EF4-FFF2-40B4-BE49-F238E27FC236}">
                  <a16:creationId xmlns:a16="http://schemas.microsoft.com/office/drawing/2014/main" id="{38BC7C19-3B3B-6E45-ACE6-82B2808EE2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77" y="1505"/>
              <a:ext cx="303" cy="2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25">
              <a:extLst>
                <a:ext uri="{FF2B5EF4-FFF2-40B4-BE49-F238E27FC236}">
                  <a16:creationId xmlns:a16="http://schemas.microsoft.com/office/drawing/2014/main" id="{553E9431-E0D3-A747-9313-81D231EE9A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9" y="1980"/>
              <a:ext cx="430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26">
              <a:extLst>
                <a:ext uri="{FF2B5EF4-FFF2-40B4-BE49-F238E27FC236}">
                  <a16:creationId xmlns:a16="http://schemas.microsoft.com/office/drawing/2014/main" id="{223108FC-9D77-FC48-8FD8-35589E472F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25" y="1980"/>
              <a:ext cx="441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27">
              <a:extLst>
                <a:ext uri="{FF2B5EF4-FFF2-40B4-BE49-F238E27FC236}">
                  <a16:creationId xmlns:a16="http://schemas.microsoft.com/office/drawing/2014/main" id="{415956D1-8718-4A41-B4FC-EA5AD82565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75" y="2459"/>
              <a:ext cx="686" cy="2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28">
              <a:extLst>
                <a:ext uri="{FF2B5EF4-FFF2-40B4-BE49-F238E27FC236}">
                  <a16:creationId xmlns:a16="http://schemas.microsoft.com/office/drawing/2014/main" id="{B3BA5B5F-DD3F-CD43-BCDD-5F65D47A9E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22" y="2459"/>
              <a:ext cx="81" cy="2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29">
              <a:extLst>
                <a:ext uri="{FF2B5EF4-FFF2-40B4-BE49-F238E27FC236}">
                  <a16:creationId xmlns:a16="http://schemas.microsoft.com/office/drawing/2014/main" id="{33DDCCD1-FBA6-C744-8EAC-92EE370186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44" y="2459"/>
              <a:ext cx="802" cy="2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6901B0E2-1CC6-C84C-A006-C8ECD9E685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5" y="2712"/>
              <a:ext cx="514" cy="253"/>
            </a:xfrm>
            <a:custGeom>
              <a:avLst/>
              <a:gdLst>
                <a:gd name="T0" fmla="*/ 514 w 514"/>
                <a:gd name="T1" fmla="*/ 250 h 253"/>
                <a:gd name="T2" fmla="*/ 514 w 514"/>
                <a:gd name="T3" fmla="*/ 0 h 253"/>
                <a:gd name="T4" fmla="*/ 0 w 514"/>
                <a:gd name="T5" fmla="*/ 0 h 253"/>
                <a:gd name="T6" fmla="*/ 0 w 514"/>
                <a:gd name="T7" fmla="*/ 253 h 253"/>
                <a:gd name="T8" fmla="*/ 514 w 514"/>
                <a:gd name="T9" fmla="*/ 253 h 253"/>
                <a:gd name="T10" fmla="*/ 514 w 514"/>
                <a:gd name="T11" fmla="*/ 253 h 2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53">
                  <a:moveTo>
                    <a:pt x="514" y="250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53"/>
                  </a:lnTo>
                  <a:lnTo>
                    <a:pt x="514" y="25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1E94C1D3-5E3D-C14B-BF77-34BFD63308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3" y="2716"/>
              <a:ext cx="513" cy="249"/>
            </a:xfrm>
            <a:custGeom>
              <a:avLst/>
              <a:gdLst>
                <a:gd name="T0" fmla="*/ 509 w 513"/>
                <a:gd name="T1" fmla="*/ 249 h 249"/>
                <a:gd name="T2" fmla="*/ 513 w 513"/>
                <a:gd name="T3" fmla="*/ 0 h 249"/>
                <a:gd name="T4" fmla="*/ 0 w 513"/>
                <a:gd name="T5" fmla="*/ 0 h 249"/>
                <a:gd name="T6" fmla="*/ 0 w 513"/>
                <a:gd name="T7" fmla="*/ 249 h 249"/>
                <a:gd name="T8" fmla="*/ 513 w 513"/>
                <a:gd name="T9" fmla="*/ 249 h 249"/>
                <a:gd name="T10" fmla="*/ 513 w 513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3" h="249">
                  <a:moveTo>
                    <a:pt x="509" y="249"/>
                  </a:moveTo>
                  <a:lnTo>
                    <a:pt x="513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3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F51049BC-78DE-F54E-A08E-B3CE215684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6" y="2210"/>
              <a:ext cx="513" cy="249"/>
            </a:xfrm>
            <a:custGeom>
              <a:avLst/>
              <a:gdLst>
                <a:gd name="T0" fmla="*/ 510 w 513"/>
                <a:gd name="T1" fmla="*/ 249 h 249"/>
                <a:gd name="T2" fmla="*/ 513 w 513"/>
                <a:gd name="T3" fmla="*/ 0 h 249"/>
                <a:gd name="T4" fmla="*/ 0 w 513"/>
                <a:gd name="T5" fmla="*/ 0 h 249"/>
                <a:gd name="T6" fmla="*/ 0 w 513"/>
                <a:gd name="T7" fmla="*/ 249 h 249"/>
                <a:gd name="T8" fmla="*/ 513 w 513"/>
                <a:gd name="T9" fmla="*/ 249 h 249"/>
                <a:gd name="T10" fmla="*/ 513 w 513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3" h="249">
                  <a:moveTo>
                    <a:pt x="510" y="249"/>
                  </a:moveTo>
                  <a:lnTo>
                    <a:pt x="513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3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18278FC8-CAB4-254A-B797-96AA9750E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731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8BA17029-A942-9644-96D6-DB79B70599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9" y="1727"/>
              <a:ext cx="518" cy="253"/>
            </a:xfrm>
            <a:custGeom>
              <a:avLst/>
              <a:gdLst>
                <a:gd name="T0" fmla="*/ 514 w 518"/>
                <a:gd name="T1" fmla="*/ 253 h 253"/>
                <a:gd name="T2" fmla="*/ 518 w 518"/>
                <a:gd name="T3" fmla="*/ 0 h 253"/>
                <a:gd name="T4" fmla="*/ 0 w 518"/>
                <a:gd name="T5" fmla="*/ 0 h 253"/>
                <a:gd name="T6" fmla="*/ 0 w 518"/>
                <a:gd name="T7" fmla="*/ 253 h 253"/>
                <a:gd name="T8" fmla="*/ 518 w 518"/>
                <a:gd name="T9" fmla="*/ 253 h 253"/>
                <a:gd name="T10" fmla="*/ 518 w 518"/>
                <a:gd name="T11" fmla="*/ 253 h 2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8" h="253">
                  <a:moveTo>
                    <a:pt x="514" y="253"/>
                  </a:moveTo>
                  <a:lnTo>
                    <a:pt x="518" y="0"/>
                  </a:lnTo>
                  <a:lnTo>
                    <a:pt x="0" y="0"/>
                  </a:lnTo>
                  <a:lnTo>
                    <a:pt x="0" y="253"/>
                  </a:lnTo>
                  <a:lnTo>
                    <a:pt x="518" y="25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FE225476-A171-3842-B79C-DB63C244C0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3" y="1256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5724BDE2-327A-E14F-82C8-B76C2587A2D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9" y="1256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648ACEE0-4BDD-434D-A266-29E893D294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9" y="1256"/>
              <a:ext cx="514" cy="249"/>
            </a:xfrm>
            <a:custGeom>
              <a:avLst/>
              <a:gdLst>
                <a:gd name="T0" fmla="*/ 510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0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46A18ED-5F2C-4A4D-B967-24EEF4AE8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5" y="1256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" name="Rectangle 1">
            <a:extLst>
              <a:ext uri="{FF2B5EF4-FFF2-40B4-BE49-F238E27FC236}">
                <a16:creationId xmlns:a16="http://schemas.microsoft.com/office/drawing/2014/main" id="{2431DD7F-4D47-2243-9A85-E8747D42B0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9056" y="1815406"/>
            <a:ext cx="914401" cy="395288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72C27ECF-D574-DD40-B0AF-4F136BCFDB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9057" y="1842013"/>
            <a:ext cx="9412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HTTPS</a:t>
            </a:r>
          </a:p>
        </p:txBody>
      </p:sp>
      <p:cxnSp>
        <p:nvCxnSpPr>
          <p:cNvPr id="13" name="Straight Connector 5">
            <a:extLst>
              <a:ext uri="{FF2B5EF4-FFF2-40B4-BE49-F238E27FC236}">
                <a16:creationId xmlns:a16="http://schemas.microsoft.com/office/drawing/2014/main" id="{F8717047-DCF3-7549-B73F-AFB852E6831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761344" y="2210694"/>
            <a:ext cx="1212850" cy="438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cxnSp>
      <p:pic>
        <p:nvPicPr>
          <p:cNvPr id="47" name="Picture 46" descr="A piece of cake on a plate&#10;&#10;Description automatically generated">
            <a:extLst>
              <a:ext uri="{FF2B5EF4-FFF2-40B4-BE49-F238E27FC236}">
                <a16:creationId xmlns:a16="http://schemas.microsoft.com/office/drawing/2014/main" id="{4B06EA11-850D-A44D-97D1-ACD51B0DD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4670" y="2378104"/>
            <a:ext cx="2265987" cy="169949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E47F2DB-3782-BC49-B97D-FFA6D39EBD0A}"/>
              </a:ext>
            </a:extLst>
          </p:cNvPr>
          <p:cNvSpPr/>
          <p:nvPr/>
        </p:nvSpPr>
        <p:spPr>
          <a:xfrm>
            <a:off x="2889504" y="1402080"/>
            <a:ext cx="5742432" cy="3474720"/>
          </a:xfrm>
          <a:prstGeom prst="rect">
            <a:avLst/>
          </a:prstGeom>
          <a:solidFill>
            <a:schemeClr val="bg1">
              <a:alpha val="92000"/>
            </a:schemeClr>
          </a:solidFill>
          <a:ln w="508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Helvetica" pitchFamily="2" charset="0"/>
              </a:rPr>
              <a:t>Security: cuts across all parts of the network stack!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051ED3-FBD0-9B4B-8640-E1DD4F1FE684}"/>
              </a:ext>
            </a:extLst>
          </p:cNvPr>
          <p:cNvSpPr/>
          <p:nvPr/>
        </p:nvSpPr>
        <p:spPr>
          <a:xfrm>
            <a:off x="10086975" y="2569469"/>
            <a:ext cx="528638" cy="1508125"/>
          </a:xfrm>
          <a:prstGeom prst="rect">
            <a:avLst/>
          </a:prstGeom>
          <a:solidFill>
            <a:schemeClr val="bg1"/>
          </a:solidFill>
          <a:ln w="508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48" name="Picture 47" descr="A picture containing tableware, spoon, black, knife&#10;&#10;Description automatically generated">
            <a:extLst>
              <a:ext uri="{FF2B5EF4-FFF2-40B4-BE49-F238E27FC236}">
                <a16:creationId xmlns:a16="http://schemas.microsoft.com/office/drawing/2014/main" id="{132CDA1B-C12E-964C-8DC6-CD95D9A61C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9652" y="2513722"/>
            <a:ext cx="1764011" cy="127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803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C665A-21E5-974A-9639-3ECC09AD4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Substitution-based ciphers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19D81-6232-924A-887A-38F409A11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4268"/>
          </a:xfrm>
        </p:spPr>
        <p:txBody>
          <a:bodyPr>
            <a:normAutofit/>
          </a:bodyPr>
          <a:lstStyle/>
          <a:p>
            <a:r>
              <a:rPr lang="en-US" dirty="0"/>
              <a:t>Monoalphabetic cipher: substitute one letter for another</a:t>
            </a:r>
          </a:p>
          <a:p>
            <a:r>
              <a:rPr lang="en-US" dirty="0"/>
              <a:t>Example 1: </a:t>
            </a:r>
            <a:r>
              <a:rPr lang="en-US" dirty="0">
                <a:solidFill>
                  <a:srgbClr val="C00000"/>
                </a:solidFill>
              </a:rPr>
              <a:t>Caesar cipher. </a:t>
            </a:r>
            <a:r>
              <a:rPr lang="en-US" dirty="0"/>
              <a:t>Replace each letter by letter shifted by some number of characters in the alphabet</a:t>
            </a:r>
          </a:p>
          <a:p>
            <a:pPr lvl="1"/>
            <a:r>
              <a:rPr lang="en-US" dirty="0"/>
              <a:t>Successor(2): a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c, b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d, …</a:t>
            </a:r>
          </a:p>
          <a:p>
            <a:pPr lvl="1"/>
            <a:r>
              <a:rPr lang="en-US" dirty="0"/>
              <a:t>Predecessor(3): a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x, b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y, c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z, d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a, …</a:t>
            </a:r>
          </a:p>
          <a:p>
            <a:r>
              <a:rPr lang="en-US" dirty="0"/>
              <a:t>Example 2. Generic substitution mapping cipher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Key: mapping from 26 letters to 26 letters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FE0FD32-565C-F44B-9C06-08D14988D0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1491" y="4587067"/>
            <a:ext cx="602921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plaintext:  abcdefghijklmnopqrstuvwxyz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A9B6565-E5E7-204D-83E1-31CBC93E45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5867" y="5366529"/>
            <a:ext cx="623600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ciphertext:  mnbvcxzasdfghjklpoiuytrewq</a:t>
            </a:r>
          </a:p>
        </p:txBody>
      </p:sp>
      <p:sp>
        <p:nvSpPr>
          <p:cNvPr id="6" name="Line 6">
            <a:extLst>
              <a:ext uri="{FF2B5EF4-FFF2-40B4-BE49-F238E27FC236}">
                <a16:creationId xmlns:a16="http://schemas.microsoft.com/office/drawing/2014/main" id="{C83F2984-D6CB-1C45-B407-512191130218}"/>
              </a:ext>
            </a:extLst>
          </p:cNvPr>
          <p:cNvSpPr>
            <a:spLocks noChangeShapeType="1"/>
          </p:cNvSpPr>
          <p:nvPr/>
        </p:nvSpPr>
        <p:spPr bwMode="auto">
          <a:xfrm>
            <a:off x="4230262" y="4996641"/>
            <a:ext cx="0" cy="493712"/>
          </a:xfrm>
          <a:prstGeom prst="line">
            <a:avLst/>
          </a:prstGeom>
          <a:noFill/>
          <a:ln w="508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7" name="Line 7">
            <a:extLst>
              <a:ext uri="{FF2B5EF4-FFF2-40B4-BE49-F238E27FC236}">
                <a16:creationId xmlns:a16="http://schemas.microsoft.com/office/drawing/2014/main" id="{D1830CA4-EA1F-2149-830E-FE9ADFE447CD}"/>
              </a:ext>
            </a:extLst>
          </p:cNvPr>
          <p:cNvSpPr>
            <a:spLocks noChangeShapeType="1"/>
          </p:cNvSpPr>
          <p:nvPr/>
        </p:nvSpPr>
        <p:spPr bwMode="auto">
          <a:xfrm>
            <a:off x="8325167" y="4996640"/>
            <a:ext cx="0" cy="493713"/>
          </a:xfrm>
          <a:prstGeom prst="line">
            <a:avLst/>
          </a:prstGeom>
          <a:noFill/>
          <a:ln w="508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99B52B-049B-B640-AFEC-675A9EA1CB60}"/>
              </a:ext>
            </a:extLst>
          </p:cNvPr>
          <p:cNvSpPr txBox="1"/>
          <p:nvPr/>
        </p:nvSpPr>
        <p:spPr>
          <a:xfrm>
            <a:off x="8966301" y="3155906"/>
            <a:ext cx="2937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“Easy” to guess the key by observing the ciphertext alone.</a:t>
            </a:r>
            <a:r>
              <a:rPr lang="en-US" sz="2000" dirty="0">
                <a:latin typeface="Helvetica" pitchFamily="2" charset="0"/>
              </a:rPr>
              <a:t> statistically analyze the language. Some letters are more common in plaintext than others, e.g., e and s are more common than k, j, or z</a:t>
            </a:r>
          </a:p>
        </p:txBody>
      </p:sp>
      <p:pic>
        <p:nvPicPr>
          <p:cNvPr id="9" name="Picture 25" descr="BS00768_[1]">
            <a:extLst>
              <a:ext uri="{FF2B5EF4-FFF2-40B4-BE49-F238E27FC236}">
                <a16:creationId xmlns:a16="http://schemas.microsoft.com/office/drawing/2014/main" id="{6822B7F6-FC9D-7545-AE75-D72D6D2E19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373063" y="6162647"/>
            <a:ext cx="465137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5376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7" grpId="0" animBg="1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05227-26AA-3E4F-B068-4078D41E0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Substitution-based ciphers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8DB19-0650-8B48-AB44-331F81B9F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/>
              <a:t>Example 3. </a:t>
            </a:r>
            <a:r>
              <a:rPr lang="en-US" dirty="0">
                <a:solidFill>
                  <a:srgbClr val="C00000"/>
                </a:solidFill>
              </a:rPr>
              <a:t>Polyalphabetic ciphers.</a:t>
            </a:r>
            <a:r>
              <a:rPr lang="en-US" dirty="0"/>
              <a:t> Use N monoalphabetic substitution ciphers with a pattern to </a:t>
            </a:r>
            <a:r>
              <a:rPr lang="en-US" dirty="0">
                <a:solidFill>
                  <a:srgbClr val="C00000"/>
                </a:solidFill>
              </a:rPr>
              <a:t>cycle between them</a:t>
            </a:r>
          </a:p>
          <a:p>
            <a:r>
              <a:rPr lang="en-US" dirty="0"/>
              <a:t>n substitution ciphers, M</a:t>
            </a:r>
            <a:r>
              <a:rPr lang="en-US" baseline="-25000" dirty="0"/>
              <a:t>1</a:t>
            </a:r>
            <a:r>
              <a:rPr lang="en-US" dirty="0"/>
              <a:t>,M</a:t>
            </a:r>
            <a:r>
              <a:rPr lang="en-US" baseline="-25000" dirty="0"/>
              <a:t>2</a:t>
            </a:r>
            <a:r>
              <a:rPr lang="en-US" dirty="0"/>
              <a:t>,…,M</a:t>
            </a:r>
            <a:r>
              <a:rPr lang="en-US" baseline="-25000" dirty="0"/>
              <a:t>n</a:t>
            </a:r>
          </a:p>
          <a:p>
            <a:r>
              <a:rPr lang="en-US" dirty="0"/>
              <a:t>Cycling pattern:</a:t>
            </a:r>
          </a:p>
          <a:p>
            <a:pPr lvl="1"/>
            <a:r>
              <a:rPr lang="en-US" dirty="0"/>
              <a:t>e.g., n=4: M</a:t>
            </a:r>
            <a:r>
              <a:rPr lang="en-US" baseline="-25000" dirty="0"/>
              <a:t>1</a:t>
            </a:r>
            <a:r>
              <a:rPr lang="en-US" dirty="0"/>
              <a:t>,M</a:t>
            </a:r>
            <a:r>
              <a:rPr lang="en-US" baseline="-25000" dirty="0"/>
              <a:t>3</a:t>
            </a:r>
            <a:r>
              <a:rPr lang="en-US" dirty="0"/>
              <a:t>,M</a:t>
            </a:r>
            <a:r>
              <a:rPr lang="en-US" baseline="-25000" dirty="0"/>
              <a:t>4</a:t>
            </a:r>
            <a:r>
              <a:rPr lang="en-US" dirty="0"/>
              <a:t>,M</a:t>
            </a:r>
            <a:r>
              <a:rPr lang="en-US" baseline="-25000" dirty="0"/>
              <a:t>3</a:t>
            </a:r>
            <a:r>
              <a:rPr lang="en-US" dirty="0"/>
              <a:t>,M</a:t>
            </a:r>
            <a:r>
              <a:rPr lang="en-US" baseline="-25000" dirty="0"/>
              <a:t>2</a:t>
            </a:r>
            <a:r>
              <a:rPr lang="en-US" dirty="0"/>
              <a:t>;   M</a:t>
            </a:r>
            <a:r>
              <a:rPr lang="en-US" baseline="-25000" dirty="0"/>
              <a:t>1</a:t>
            </a:r>
            <a:r>
              <a:rPr lang="en-US" dirty="0"/>
              <a:t>,M</a:t>
            </a:r>
            <a:r>
              <a:rPr lang="en-US" baseline="-25000" dirty="0"/>
              <a:t>3</a:t>
            </a:r>
            <a:r>
              <a:rPr lang="en-US" dirty="0"/>
              <a:t>,M</a:t>
            </a:r>
            <a:r>
              <a:rPr lang="en-US" baseline="-25000" dirty="0"/>
              <a:t>4</a:t>
            </a:r>
            <a:r>
              <a:rPr lang="en-US" dirty="0"/>
              <a:t>,M</a:t>
            </a:r>
            <a:r>
              <a:rPr lang="en-US" baseline="-25000" dirty="0"/>
              <a:t>3</a:t>
            </a:r>
            <a:r>
              <a:rPr lang="en-US" dirty="0"/>
              <a:t>,M</a:t>
            </a:r>
            <a:r>
              <a:rPr lang="en-US" baseline="-25000" dirty="0"/>
              <a:t>2</a:t>
            </a:r>
            <a:r>
              <a:rPr lang="en-US" dirty="0"/>
              <a:t>; ..</a:t>
            </a:r>
          </a:p>
          <a:p>
            <a:r>
              <a:rPr lang="en-US" dirty="0"/>
              <a:t>For each new plaintext symbol, use subsequent substitution pattern in cyclic pattern</a:t>
            </a:r>
          </a:p>
          <a:p>
            <a:pPr lvl="1"/>
            <a:r>
              <a:rPr lang="en-US" dirty="0"/>
              <a:t>Ciphertext for “dog”: substitute d from M</a:t>
            </a:r>
            <a:r>
              <a:rPr lang="en-US" baseline="-25000" dirty="0"/>
              <a:t>1</a:t>
            </a:r>
            <a:r>
              <a:rPr lang="en-US" dirty="0"/>
              <a:t>, o from M</a:t>
            </a:r>
            <a:r>
              <a:rPr lang="en-US" baseline="-25000" dirty="0"/>
              <a:t>3</a:t>
            </a:r>
            <a:r>
              <a:rPr lang="en-US" dirty="0"/>
              <a:t>, g from M</a:t>
            </a:r>
            <a:r>
              <a:rPr lang="en-US" baseline="-25000" dirty="0"/>
              <a:t>4</a:t>
            </a:r>
          </a:p>
          <a:p>
            <a:pPr lvl="1"/>
            <a:endParaRPr lang="en-US" sz="2800" i="1" baseline="-25000" dirty="0">
              <a:solidFill>
                <a:srgbClr val="008000"/>
              </a:solidFill>
            </a:endParaRPr>
          </a:p>
          <a:p>
            <a:r>
              <a:rPr lang="en-US" sz="3200" dirty="0">
                <a:solidFill>
                  <a:srgbClr val="C00000"/>
                </a:solidFill>
              </a:rPr>
              <a:t>Key: </a:t>
            </a:r>
            <a:r>
              <a:rPr lang="en-US" sz="3200" dirty="0"/>
              <a:t>n substitution ciphers, and the cyclic pattern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" name="Picture 25" descr="BS00768_[1]">
            <a:extLst>
              <a:ext uri="{FF2B5EF4-FFF2-40B4-BE49-F238E27FC236}">
                <a16:creationId xmlns:a16="http://schemas.microsoft.com/office/drawing/2014/main" id="{92512341-B7EA-4549-B305-33DAC8CFE5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373063" y="5814918"/>
            <a:ext cx="465137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6948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5FE83-2EC1-E84F-9137-FC189A9E6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Substitution-based ciphers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9296A-1AB6-704E-8567-2E5F09E70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5631"/>
          </a:xfrm>
        </p:spPr>
        <p:txBody>
          <a:bodyPr>
            <a:normAutofit/>
          </a:bodyPr>
          <a:lstStyle/>
          <a:p>
            <a:r>
              <a:rPr lang="en-US" dirty="0"/>
              <a:t>Example 4. </a:t>
            </a:r>
            <a:r>
              <a:rPr lang="en-US" dirty="0">
                <a:solidFill>
                  <a:srgbClr val="C00000"/>
                </a:solidFill>
              </a:rPr>
              <a:t>One-time pad. </a:t>
            </a:r>
          </a:p>
          <a:p>
            <a:pPr lvl="1"/>
            <a:r>
              <a:rPr lang="en-US" dirty="0"/>
              <a:t>XOR each bit of the plaintext with one bit of the shared key to generate the ciphertext: </a:t>
            </a:r>
            <a:r>
              <a:rPr lang="en-US" dirty="0">
                <a:solidFill>
                  <a:srgbClr val="C00000"/>
                </a:solidFill>
              </a:rPr>
              <a:t>ciphertext[</a:t>
            </a:r>
            <a:r>
              <a:rPr lang="en-US" dirty="0" err="1">
                <a:solidFill>
                  <a:srgbClr val="C00000"/>
                </a:solidFill>
              </a:rPr>
              <a:t>i</a:t>
            </a:r>
            <a:r>
              <a:rPr lang="en-US" dirty="0">
                <a:solidFill>
                  <a:srgbClr val="C00000"/>
                </a:solidFill>
              </a:rPr>
              <a:t>] = message[</a:t>
            </a:r>
            <a:r>
              <a:rPr lang="en-US" dirty="0" err="1">
                <a:solidFill>
                  <a:srgbClr val="C00000"/>
                </a:solidFill>
              </a:rPr>
              <a:t>i</a:t>
            </a:r>
            <a:r>
              <a:rPr lang="en-US" dirty="0">
                <a:solidFill>
                  <a:srgbClr val="C00000"/>
                </a:solidFill>
              </a:rPr>
              <a:t>] </a:t>
            </a:r>
            <a:r>
              <a:rPr lang="en-US" altLang="en-US" dirty="0">
                <a:solidFill>
                  <a:srgbClr val="C00000"/>
                </a:solidFill>
                <a:sym typeface="Symbol" panose="05050102010706020507" pitchFamily="18" charset="2"/>
              </a:rPr>
              <a:t></a:t>
            </a:r>
            <a:r>
              <a:rPr lang="en-US" dirty="0">
                <a:solidFill>
                  <a:srgbClr val="C00000"/>
                </a:solidFill>
              </a:rPr>
              <a:t> key-bits[</a:t>
            </a:r>
            <a:r>
              <a:rPr lang="en-US" dirty="0" err="1">
                <a:solidFill>
                  <a:srgbClr val="C00000"/>
                </a:solidFill>
              </a:rPr>
              <a:t>i</a:t>
            </a:r>
            <a:r>
              <a:rPr lang="en-US" dirty="0">
                <a:solidFill>
                  <a:srgbClr val="C00000"/>
                </a:solidFill>
              </a:rPr>
              <a:t>]</a:t>
            </a:r>
          </a:p>
          <a:p>
            <a:r>
              <a:rPr lang="en-US" dirty="0"/>
              <a:t>Key: a truly random bit string, same size as the message, never reused, held secret, and shared ahead of time</a:t>
            </a:r>
          </a:p>
          <a:p>
            <a:pPr lvl="1"/>
            <a:r>
              <a:rPr lang="en-US" dirty="0"/>
              <a:t>Polyalphabetic cipher taken to an extreme: moving randomly through randomly-chosen substitution ciphers</a:t>
            </a:r>
          </a:p>
          <a:p>
            <a:r>
              <a:rPr lang="en-US" dirty="0"/>
              <a:t>Statistically very hard to break:</a:t>
            </a:r>
          </a:p>
          <a:p>
            <a:pPr lvl="1"/>
            <a:r>
              <a:rPr lang="en-US" dirty="0"/>
              <a:t>All plaintexts are equally likely, since the key is truly random</a:t>
            </a:r>
          </a:p>
          <a:p>
            <a:pPr lvl="1"/>
            <a:r>
              <a:rPr lang="en-US" dirty="0"/>
              <a:t>Guessing one part of the plaintext reveals nothing about other parts</a:t>
            </a:r>
          </a:p>
          <a:p>
            <a:r>
              <a:rPr lang="en-US" dirty="0"/>
              <a:t>Claude Shannon: a cipher that achieves “perfect secrecy”</a:t>
            </a:r>
          </a:p>
        </p:txBody>
      </p:sp>
      <p:pic>
        <p:nvPicPr>
          <p:cNvPr id="4" name="Picture 25" descr="BS00768_[1]">
            <a:extLst>
              <a:ext uri="{FF2B5EF4-FFF2-40B4-BE49-F238E27FC236}">
                <a16:creationId xmlns:a16="http://schemas.microsoft.com/office/drawing/2014/main" id="{CDF9A1F2-B577-E34A-9AF3-6B92519BF9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218516" y="3308350"/>
            <a:ext cx="465137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5730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331BDDE3-C639-440D-890B-91C3B8AD10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Permutation-based ciphers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1DB52B9D-4A64-49D9-BA00-A1AE4B06B1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62158" y="1687335"/>
            <a:ext cx="10011619" cy="1007704"/>
          </a:xfrm>
        </p:spPr>
        <p:txBody>
          <a:bodyPr>
            <a:normAutofit/>
          </a:bodyPr>
          <a:lstStyle/>
          <a:p>
            <a:r>
              <a:rPr lang="en-US" altLang="en-US" sz="2400" dirty="0"/>
              <a:t>Instead of substituting letters in the plaintext, we </a:t>
            </a:r>
            <a:r>
              <a:rPr lang="en-US" altLang="en-US" sz="2400" dirty="0">
                <a:solidFill>
                  <a:srgbClr val="C00000"/>
                </a:solidFill>
              </a:rPr>
              <a:t>change their order</a:t>
            </a:r>
          </a:p>
          <a:p>
            <a:r>
              <a:rPr lang="en-US" altLang="en-US" sz="2400" dirty="0"/>
              <a:t>Key: the new order. Convenient to use a word to induce an order</a:t>
            </a:r>
          </a:p>
        </p:txBody>
      </p:sp>
      <p:sp>
        <p:nvSpPr>
          <p:cNvPr id="27652" name="Text Box 4">
            <a:extLst>
              <a:ext uri="{FF2B5EF4-FFF2-40B4-BE49-F238E27FC236}">
                <a16:creationId xmlns:a16="http://schemas.microsoft.com/office/drawing/2014/main" id="{57D41983-5870-40AA-A5A0-F95FF01FB8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4499" y="2872661"/>
            <a:ext cx="1685925" cy="228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lnSpc>
                <a:spcPct val="90000"/>
              </a:lnSpc>
              <a:buSzPct val="90000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ct val="90000"/>
              </a:lnSpc>
              <a:buSzPct val="90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lnSpc>
                <a:spcPct val="90000"/>
              </a:lnSpc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lnSpc>
                <a:spcPct val="90000"/>
              </a:lnSpc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 dirty="0">
                <a:latin typeface="Courier New" panose="02070309020205020404" pitchFamily="49" charset="0"/>
              </a:rPr>
              <a:t>A N D R E W</a:t>
            </a:r>
          </a:p>
          <a:p>
            <a:pPr eaLnBrk="1" hangingPunct="1"/>
            <a:r>
              <a:rPr lang="en-US" altLang="en-US" sz="1800" u="sng" dirty="0">
                <a:latin typeface="Courier New" panose="02070309020205020404" pitchFamily="49" charset="0"/>
              </a:rPr>
              <a:t>1 4 2 5 3 6</a:t>
            </a:r>
            <a:endParaRPr lang="en-US" altLang="en-US" sz="1800" dirty="0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z="1800" dirty="0">
                <a:latin typeface="Courier New" panose="02070309020205020404" pitchFamily="49" charset="0"/>
              </a:rPr>
              <a:t>t h </a:t>
            </a:r>
            <a:r>
              <a:rPr lang="en-US" altLang="en-US" sz="1800" dirty="0" err="1">
                <a:latin typeface="Courier New" panose="02070309020205020404" pitchFamily="49" charset="0"/>
              </a:rPr>
              <a:t>i</a:t>
            </a:r>
            <a:r>
              <a:rPr lang="en-US" altLang="en-US" sz="1800" dirty="0">
                <a:latin typeface="Courier New" panose="02070309020205020404" pitchFamily="49" charset="0"/>
              </a:rPr>
              <a:t> s </a:t>
            </a:r>
            <a:r>
              <a:rPr lang="en-US" altLang="en-US" sz="1800" dirty="0" err="1">
                <a:latin typeface="Courier New" panose="02070309020205020404" pitchFamily="49" charset="0"/>
              </a:rPr>
              <a:t>i</a:t>
            </a:r>
            <a:r>
              <a:rPr lang="en-US" altLang="en-US" sz="1800" dirty="0">
                <a:latin typeface="Courier New" panose="02070309020205020404" pitchFamily="49" charset="0"/>
              </a:rPr>
              <a:t> s</a:t>
            </a:r>
          </a:p>
          <a:p>
            <a:pPr eaLnBrk="1" hangingPunct="1"/>
            <a:r>
              <a:rPr lang="en-US" altLang="en-US" sz="1800" dirty="0">
                <a:latin typeface="Courier New" panose="02070309020205020404" pitchFamily="49" charset="0"/>
              </a:rPr>
              <a:t>a m e s s a</a:t>
            </a:r>
          </a:p>
          <a:p>
            <a:pPr eaLnBrk="1" hangingPunct="1"/>
            <a:r>
              <a:rPr lang="en-US" altLang="en-US" sz="1800" dirty="0">
                <a:latin typeface="Courier New" panose="02070309020205020404" pitchFamily="49" charset="0"/>
              </a:rPr>
              <a:t>g e </a:t>
            </a:r>
            <a:r>
              <a:rPr lang="en-US" altLang="en-US" sz="1800" dirty="0" err="1">
                <a:latin typeface="Courier New" panose="02070309020205020404" pitchFamily="49" charset="0"/>
              </a:rPr>
              <a:t>i</a:t>
            </a:r>
            <a:r>
              <a:rPr lang="en-US" altLang="en-US" sz="1800" dirty="0">
                <a:latin typeface="Courier New" panose="02070309020205020404" pitchFamily="49" charset="0"/>
              </a:rPr>
              <a:t> w o u</a:t>
            </a:r>
          </a:p>
          <a:p>
            <a:pPr eaLnBrk="1" hangingPunct="1"/>
            <a:r>
              <a:rPr lang="en-US" altLang="en-US" sz="1800" dirty="0">
                <a:latin typeface="Courier New" panose="02070309020205020404" pitchFamily="49" charset="0"/>
              </a:rPr>
              <a:t>l d l </a:t>
            </a:r>
            <a:r>
              <a:rPr lang="en-US" altLang="en-US" sz="1800" dirty="0" err="1">
                <a:latin typeface="Courier New" panose="02070309020205020404" pitchFamily="49" charset="0"/>
              </a:rPr>
              <a:t>i</a:t>
            </a:r>
            <a:r>
              <a:rPr lang="en-US" altLang="en-US" sz="1800" dirty="0">
                <a:latin typeface="Courier New" panose="02070309020205020404" pitchFamily="49" charset="0"/>
              </a:rPr>
              <a:t> k e</a:t>
            </a:r>
          </a:p>
          <a:p>
            <a:pPr eaLnBrk="1" hangingPunct="1"/>
            <a:r>
              <a:rPr lang="en-US" altLang="en-US" sz="1800" dirty="0">
                <a:latin typeface="Courier New" panose="02070309020205020404" pitchFamily="49" charset="0"/>
              </a:rPr>
              <a:t>t o e n c r</a:t>
            </a:r>
          </a:p>
          <a:p>
            <a:pPr eaLnBrk="1" hangingPunct="1"/>
            <a:r>
              <a:rPr lang="en-US" altLang="en-US" sz="1800" dirty="0">
                <a:latin typeface="Courier New" panose="02070309020205020404" pitchFamily="49" charset="0"/>
              </a:rPr>
              <a:t>y p t n o w</a:t>
            </a:r>
          </a:p>
        </p:txBody>
      </p:sp>
      <p:sp>
        <p:nvSpPr>
          <p:cNvPr id="27653" name="Text Box 5">
            <a:extLst>
              <a:ext uri="{FF2B5EF4-FFF2-40B4-BE49-F238E27FC236}">
                <a16:creationId xmlns:a16="http://schemas.microsoft.com/office/drawing/2014/main" id="{D47354B8-8D9C-4E36-B63F-95D8BF675D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0557" y="2824134"/>
            <a:ext cx="7081443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lnSpc>
                <a:spcPct val="90000"/>
              </a:lnSpc>
              <a:buSzPct val="90000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ct val="90000"/>
              </a:lnSpc>
              <a:buSzPct val="90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lnSpc>
                <a:spcPct val="90000"/>
              </a:lnSpc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lnSpc>
                <a:spcPct val="90000"/>
              </a:lnSpc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dirty="0">
                <a:latin typeface="Helvetica" pitchFamily="2" charset="0"/>
              </a:rPr>
              <a:t>Say the key = ANDREW. </a:t>
            </a:r>
          </a:p>
          <a:p>
            <a:pPr eaLnBrk="1" hangingPunct="1"/>
            <a:r>
              <a:rPr lang="en-US" altLang="en-US" sz="2400" dirty="0">
                <a:latin typeface="Helvetica" pitchFamily="2" charset="0"/>
              </a:rPr>
              <a:t>Sorted in alphabetical order, this is ADENRW. </a:t>
            </a:r>
          </a:p>
          <a:p>
            <a:pPr eaLnBrk="1" hangingPunct="1"/>
            <a:r>
              <a:rPr lang="en-US" altLang="en-US" sz="2400" dirty="0">
                <a:latin typeface="Helvetica" pitchFamily="2" charset="0"/>
              </a:rPr>
              <a:t>We need to permute each 6-letter part of the message as follows:</a:t>
            </a:r>
          </a:p>
          <a:p>
            <a:pPr eaLnBrk="1" hangingPunct="1"/>
            <a:r>
              <a:rPr lang="en-US" altLang="en-US" sz="2400" dirty="0">
                <a:latin typeface="Helvetica" pitchFamily="2" charset="0"/>
              </a:rPr>
              <a:t>1</a:t>
            </a:r>
            <a:r>
              <a:rPr lang="en-US" altLang="en-US" sz="2400" baseline="30000" dirty="0">
                <a:latin typeface="Helvetica" pitchFamily="2" charset="0"/>
              </a:rPr>
              <a:t>st</a:t>
            </a:r>
            <a:r>
              <a:rPr lang="en-US" altLang="en-US" sz="2400" dirty="0">
                <a:latin typeface="Helvetica" pitchFamily="2" charset="0"/>
              </a:rPr>
              <a:t> letter of plaintext </a:t>
            </a:r>
            <a:r>
              <a:rPr lang="en-US" altLang="en-US" sz="2400" dirty="0">
                <a:latin typeface="Helvetica" pitchFamily="2" charset="0"/>
                <a:sym typeface="Wingdings" pitchFamily="2" charset="2"/>
              </a:rPr>
              <a:t></a:t>
            </a:r>
            <a:r>
              <a:rPr lang="en-US" altLang="en-US" sz="2400" dirty="0">
                <a:latin typeface="Helvetica" pitchFamily="2" charset="0"/>
              </a:rPr>
              <a:t> 1</a:t>
            </a:r>
            <a:r>
              <a:rPr lang="en-US" altLang="en-US" sz="2400" baseline="30000" dirty="0">
                <a:latin typeface="Helvetica" pitchFamily="2" charset="0"/>
              </a:rPr>
              <a:t>st</a:t>
            </a:r>
            <a:r>
              <a:rPr lang="en-US" altLang="en-US" sz="2400" dirty="0">
                <a:latin typeface="Helvetica" pitchFamily="2" charset="0"/>
              </a:rPr>
              <a:t> letter of ciphertext</a:t>
            </a:r>
          </a:p>
          <a:p>
            <a:pPr eaLnBrk="1" hangingPunct="1"/>
            <a:r>
              <a:rPr lang="en-US" altLang="en-US" sz="2400" dirty="0">
                <a:latin typeface="Helvetica" pitchFamily="2" charset="0"/>
              </a:rPr>
              <a:t>2</a:t>
            </a:r>
            <a:r>
              <a:rPr lang="en-US" altLang="en-US" sz="2400" baseline="30000" dirty="0">
                <a:latin typeface="Helvetica" pitchFamily="2" charset="0"/>
              </a:rPr>
              <a:t>nd</a:t>
            </a:r>
            <a:r>
              <a:rPr lang="en-US" altLang="en-US" sz="2400" dirty="0">
                <a:latin typeface="Helvetica" pitchFamily="2" charset="0"/>
              </a:rPr>
              <a:t> letter of plaintext </a:t>
            </a:r>
            <a:r>
              <a:rPr lang="en-US" altLang="en-US" sz="2400" dirty="0">
                <a:latin typeface="Helvetica" pitchFamily="2" charset="0"/>
                <a:sym typeface="Wingdings" pitchFamily="2" charset="2"/>
              </a:rPr>
              <a:t></a:t>
            </a:r>
            <a:r>
              <a:rPr lang="en-US" altLang="en-US" sz="2400" dirty="0">
                <a:latin typeface="Helvetica" pitchFamily="2" charset="0"/>
              </a:rPr>
              <a:t> 4</a:t>
            </a:r>
            <a:r>
              <a:rPr lang="en-US" altLang="en-US" sz="2400" baseline="30000" dirty="0">
                <a:latin typeface="Helvetica" pitchFamily="2" charset="0"/>
              </a:rPr>
              <a:t>th</a:t>
            </a:r>
            <a:r>
              <a:rPr lang="en-US" altLang="en-US" sz="2400" dirty="0">
                <a:latin typeface="Helvetica" pitchFamily="2" charset="0"/>
              </a:rPr>
              <a:t> letter of ciphertext</a:t>
            </a:r>
          </a:p>
          <a:p>
            <a:pPr eaLnBrk="1" hangingPunct="1"/>
            <a:r>
              <a:rPr lang="en-US" altLang="en-US" sz="2400" dirty="0">
                <a:latin typeface="Helvetica" pitchFamily="2" charset="0"/>
              </a:rPr>
              <a:t>3</a:t>
            </a:r>
            <a:r>
              <a:rPr lang="en-US" altLang="en-US" sz="2400" baseline="30000" dirty="0">
                <a:latin typeface="Helvetica" pitchFamily="2" charset="0"/>
              </a:rPr>
              <a:t>rd</a:t>
            </a:r>
            <a:r>
              <a:rPr lang="en-US" altLang="en-US" sz="2400" dirty="0">
                <a:latin typeface="Helvetica" pitchFamily="2" charset="0"/>
              </a:rPr>
              <a:t> letter of plaintext </a:t>
            </a:r>
            <a:r>
              <a:rPr lang="en-US" altLang="en-US" sz="2400" dirty="0">
                <a:latin typeface="Helvetica" pitchFamily="2" charset="0"/>
                <a:sym typeface="Wingdings" pitchFamily="2" charset="2"/>
              </a:rPr>
              <a:t></a:t>
            </a:r>
            <a:r>
              <a:rPr lang="en-US" altLang="en-US" sz="2400" dirty="0">
                <a:latin typeface="Helvetica" pitchFamily="2" charset="0"/>
              </a:rPr>
              <a:t> 2</a:t>
            </a:r>
            <a:r>
              <a:rPr lang="en-US" altLang="en-US" sz="2400" baseline="30000" dirty="0">
                <a:latin typeface="Helvetica" pitchFamily="2" charset="0"/>
              </a:rPr>
              <a:t>nd</a:t>
            </a:r>
            <a:r>
              <a:rPr lang="en-US" altLang="en-US" sz="2400" dirty="0">
                <a:latin typeface="Helvetica" pitchFamily="2" charset="0"/>
              </a:rPr>
              <a:t> letter of ciphertext, etc.</a:t>
            </a:r>
          </a:p>
          <a:p>
            <a:pPr eaLnBrk="1" hangingPunct="1"/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27654" name="Rectangle 6">
            <a:extLst>
              <a:ext uri="{FF2B5EF4-FFF2-40B4-BE49-F238E27FC236}">
                <a16:creationId xmlns:a16="http://schemas.microsoft.com/office/drawing/2014/main" id="{29C0A17C-250D-41C5-A79A-9B0E7143E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226" y="6149975"/>
            <a:ext cx="11370208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lnSpc>
                <a:spcPct val="90000"/>
              </a:lnSpc>
              <a:buSzPct val="90000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ct val="90000"/>
              </a:lnSpc>
              <a:buSzPct val="90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lnSpc>
                <a:spcPct val="90000"/>
              </a:lnSpc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lnSpc>
                <a:spcPct val="90000"/>
              </a:lnSpc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US" altLang="en-US" sz="2400" dirty="0"/>
              <a:t>Possible to guess the key by analyzing structure of language and common letters.</a:t>
            </a:r>
          </a:p>
        </p:txBody>
      </p:sp>
      <p:pic>
        <p:nvPicPr>
          <p:cNvPr id="7" name="Picture 25" descr="BS00768_[1]">
            <a:extLst>
              <a:ext uri="{FF2B5EF4-FFF2-40B4-BE49-F238E27FC236}">
                <a16:creationId xmlns:a16="http://schemas.microsoft.com/office/drawing/2014/main" id="{78A73533-0128-414B-A9D0-D66876B210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349566" y="2191187"/>
            <a:ext cx="465137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6D8A781-183D-3241-A32D-92EDB6452FF3}"/>
              </a:ext>
            </a:extLst>
          </p:cNvPr>
          <p:cNvSpPr txBox="1"/>
          <p:nvPr/>
        </p:nvSpPr>
        <p:spPr>
          <a:xfrm>
            <a:off x="472226" y="5545306"/>
            <a:ext cx="11511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 dirty="0" err="1">
                <a:latin typeface="Helvetica" pitchFamily="2" charset="0"/>
              </a:rPr>
              <a:t>thisisamessageiwouldliketoencryptnow</a:t>
            </a:r>
            <a:r>
              <a:rPr lang="en-US" altLang="en-US" sz="2400" dirty="0">
                <a:latin typeface="Helvetica" pitchFamily="2" charset="0"/>
              </a:rPr>
              <a:t> </a:t>
            </a:r>
            <a:r>
              <a:rPr lang="en-US" altLang="en-US" sz="2400" dirty="0">
                <a:latin typeface="Helvetica" pitchFamily="2" charset="0"/>
                <a:sym typeface="Wingdings" pitchFamily="2" charset="2"/>
              </a:rPr>
              <a:t> </a:t>
            </a:r>
            <a:r>
              <a:rPr lang="en-US" altLang="en-US" sz="2400" dirty="0" err="1">
                <a:latin typeface="Helvetica" pitchFamily="2" charset="0"/>
              </a:rPr>
              <a:t>tiihssaesmsagioewullkdietecdnrytopnw</a:t>
            </a:r>
            <a:endParaRPr lang="en-US" sz="24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688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4" grpId="0"/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7BCAC-C8FB-7F45-AD47-1ACB3BA0C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and Block Ciphers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D62E3C-8A93-164A-B298-4E5A190661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5990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AF9021D4-96CC-4289-834F-7CC9961E31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Two types of symmetric ciphers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2E23543C-BA07-4FC4-BCFE-4CAAEC8DA6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Stream ciphers</a:t>
            </a:r>
          </a:p>
          <a:p>
            <a:pPr lvl="1"/>
            <a:r>
              <a:rPr lang="en-US" altLang="en-US" dirty="0"/>
              <a:t>Encrypt one bit at time, possibly with some dependence on prior bits</a:t>
            </a:r>
          </a:p>
          <a:p>
            <a:endParaRPr lang="en-US" altLang="en-US" dirty="0"/>
          </a:p>
          <a:p>
            <a:r>
              <a:rPr lang="en-US" altLang="en-US" dirty="0"/>
              <a:t>Block ciphers</a:t>
            </a:r>
          </a:p>
          <a:p>
            <a:pPr lvl="1"/>
            <a:r>
              <a:rPr lang="en-US" altLang="en-US" dirty="0"/>
              <a:t>Break plaintext message in equal-size blocks</a:t>
            </a:r>
          </a:p>
          <a:p>
            <a:pPr lvl="1"/>
            <a:r>
              <a:rPr lang="en-US" altLang="en-US" dirty="0"/>
              <a:t>Encrypt each block as a unit, typically independently</a:t>
            </a:r>
          </a:p>
        </p:txBody>
      </p:sp>
    </p:spTree>
    <p:extLst>
      <p:ext uri="{BB962C8B-B14F-4D97-AF65-F5344CB8AC3E}">
        <p14:creationId xmlns:p14="http://schemas.microsoft.com/office/powerpoint/2010/main" val="187018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238B9EDF-EEE7-4D85-BC30-955122972A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Stream Ciphers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82C8A3F9-1EEE-476E-BE82-6325589B21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3168649"/>
            <a:ext cx="10817180" cy="3486787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Combine each bit of keystream with bit of plaintext to get one bit of ciphertext</a:t>
            </a:r>
          </a:p>
          <a:p>
            <a:r>
              <a:rPr lang="en-US" altLang="en-US" dirty="0"/>
              <a:t>m(</a:t>
            </a:r>
            <a:r>
              <a:rPr lang="en-US" altLang="en-US" dirty="0" err="1"/>
              <a:t>i</a:t>
            </a:r>
            <a:r>
              <a:rPr lang="en-US" altLang="en-US" dirty="0"/>
              <a:t>) = </a:t>
            </a:r>
            <a:r>
              <a:rPr lang="en-US" altLang="en-US" dirty="0" err="1"/>
              <a:t>i</a:t>
            </a:r>
            <a:r>
              <a:rPr lang="en-US" altLang="en-US" baseline="30000" dirty="0" err="1"/>
              <a:t>th</a:t>
            </a:r>
            <a:r>
              <a:rPr lang="en-US" altLang="en-US" dirty="0"/>
              <a:t> bit of message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dirty="0" err="1"/>
              <a:t>ks</a:t>
            </a:r>
            <a:r>
              <a:rPr lang="en-US" altLang="en-US" dirty="0"/>
              <a:t>(</a:t>
            </a:r>
            <a:r>
              <a:rPr lang="en-US" altLang="en-US" dirty="0" err="1"/>
              <a:t>i</a:t>
            </a:r>
            <a:r>
              <a:rPr lang="en-US" altLang="en-US" dirty="0"/>
              <a:t>) = </a:t>
            </a:r>
            <a:r>
              <a:rPr lang="en-US" altLang="en-US" dirty="0" err="1"/>
              <a:t>i</a:t>
            </a:r>
            <a:r>
              <a:rPr lang="en-US" altLang="en-US" baseline="30000" dirty="0" err="1"/>
              <a:t>th</a:t>
            </a:r>
            <a:r>
              <a:rPr lang="en-US" altLang="en-US" dirty="0"/>
              <a:t> bit of keystream, c(</a:t>
            </a:r>
            <a:r>
              <a:rPr lang="en-US" altLang="en-US" dirty="0" err="1"/>
              <a:t>i</a:t>
            </a:r>
            <a:r>
              <a:rPr lang="en-US" altLang="en-US" dirty="0"/>
              <a:t>) = </a:t>
            </a:r>
            <a:r>
              <a:rPr lang="en-US" altLang="en-US" dirty="0" err="1"/>
              <a:t>i</a:t>
            </a:r>
            <a:r>
              <a:rPr lang="en-US" altLang="en-US" baseline="30000" dirty="0" err="1"/>
              <a:t>th</a:t>
            </a:r>
            <a:r>
              <a:rPr lang="en-US" altLang="en-US" dirty="0"/>
              <a:t> bit of ciphertext</a:t>
            </a:r>
          </a:p>
          <a:p>
            <a:r>
              <a:rPr lang="en-US" altLang="en-US" dirty="0"/>
              <a:t>Encryption: c(</a:t>
            </a:r>
            <a:r>
              <a:rPr lang="en-US" altLang="en-US" dirty="0" err="1"/>
              <a:t>i</a:t>
            </a:r>
            <a:r>
              <a:rPr lang="en-US" altLang="en-US" dirty="0"/>
              <a:t>) = </a:t>
            </a:r>
            <a:r>
              <a:rPr lang="en-US" altLang="en-US" dirty="0" err="1"/>
              <a:t>ks</a:t>
            </a:r>
            <a:r>
              <a:rPr lang="en-US" altLang="en-US" dirty="0"/>
              <a:t>(</a:t>
            </a:r>
            <a:r>
              <a:rPr lang="en-US" altLang="en-US" dirty="0" err="1"/>
              <a:t>i</a:t>
            </a:r>
            <a:r>
              <a:rPr lang="en-US" altLang="en-US" dirty="0"/>
              <a:t>) </a:t>
            </a:r>
            <a:r>
              <a:rPr lang="en-US" altLang="en-US" dirty="0">
                <a:sym typeface="Symbol" panose="05050102010706020507" pitchFamily="18" charset="2"/>
              </a:rPr>
              <a:t></a:t>
            </a:r>
            <a:r>
              <a:rPr lang="en-US" altLang="en-US" dirty="0"/>
              <a:t> m(</a:t>
            </a:r>
            <a:r>
              <a:rPr lang="en-US" altLang="en-US" dirty="0" err="1"/>
              <a:t>i</a:t>
            </a:r>
            <a:r>
              <a:rPr lang="en-US" altLang="en-US" dirty="0"/>
              <a:t>)   (</a:t>
            </a:r>
            <a:r>
              <a:rPr lang="en-US" altLang="en-US" dirty="0">
                <a:sym typeface="Symbol" panose="05050102010706020507" pitchFamily="18" charset="2"/>
              </a:rPr>
              <a:t></a:t>
            </a:r>
            <a:r>
              <a:rPr lang="en-US" altLang="en-US" dirty="0"/>
              <a:t> = XOR)</a:t>
            </a:r>
          </a:p>
          <a:p>
            <a:r>
              <a:rPr lang="en-US" altLang="en-US" dirty="0"/>
              <a:t>Decryption: m(</a:t>
            </a:r>
            <a:r>
              <a:rPr lang="en-US" altLang="en-US" dirty="0" err="1"/>
              <a:t>i</a:t>
            </a:r>
            <a:r>
              <a:rPr lang="en-US" altLang="en-US" dirty="0"/>
              <a:t>) = </a:t>
            </a:r>
            <a:r>
              <a:rPr lang="en-US" altLang="en-US" dirty="0" err="1"/>
              <a:t>ks</a:t>
            </a:r>
            <a:r>
              <a:rPr lang="en-US" altLang="en-US" dirty="0"/>
              <a:t>(</a:t>
            </a:r>
            <a:r>
              <a:rPr lang="en-US" altLang="en-US" dirty="0" err="1"/>
              <a:t>i</a:t>
            </a:r>
            <a:r>
              <a:rPr lang="en-US" altLang="en-US" dirty="0"/>
              <a:t>) </a:t>
            </a:r>
            <a:r>
              <a:rPr lang="en-US" altLang="en-US" dirty="0">
                <a:sym typeface="Symbol" panose="05050102010706020507" pitchFamily="18" charset="2"/>
              </a:rPr>
              <a:t></a:t>
            </a:r>
            <a:r>
              <a:rPr lang="en-US" altLang="en-US" dirty="0"/>
              <a:t> c(</a:t>
            </a:r>
            <a:r>
              <a:rPr lang="en-US" altLang="en-US" dirty="0" err="1"/>
              <a:t>i</a:t>
            </a:r>
            <a:r>
              <a:rPr lang="en-US" altLang="en-US" dirty="0"/>
              <a:t>) </a:t>
            </a:r>
          </a:p>
          <a:p>
            <a:r>
              <a:rPr lang="en-US" altLang="en-US" dirty="0"/>
              <a:t>Very similar to one-time pad, except that the key is generated using a </a:t>
            </a:r>
            <a:r>
              <a:rPr lang="en-US" altLang="en-US" dirty="0">
                <a:solidFill>
                  <a:srgbClr val="C00000"/>
                </a:solidFill>
              </a:rPr>
              <a:t>pseudorandom </a:t>
            </a:r>
            <a:r>
              <a:rPr lang="en-US" altLang="en-US" dirty="0"/>
              <a:t>keystream generator</a:t>
            </a:r>
          </a:p>
        </p:txBody>
      </p:sp>
      <p:sp>
        <p:nvSpPr>
          <p:cNvPr id="32772" name="Rectangle 4">
            <a:extLst>
              <a:ext uri="{FF2B5EF4-FFF2-40B4-BE49-F238E27FC236}">
                <a16:creationId xmlns:a16="http://schemas.microsoft.com/office/drawing/2014/main" id="{ADC2ABA5-347C-4F9D-9162-31B88D8266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2514" y="1727200"/>
            <a:ext cx="1450975" cy="914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lnSpc>
                <a:spcPct val="90000"/>
              </a:lnSpc>
              <a:buSzPct val="90000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ct val="90000"/>
              </a:lnSpc>
              <a:buSzPct val="90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lnSpc>
                <a:spcPct val="90000"/>
              </a:lnSpc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lnSpc>
                <a:spcPct val="90000"/>
              </a:lnSpc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>
              <a:latin typeface="Helvetica" pitchFamily="2" charset="0"/>
            </a:endParaRPr>
          </a:p>
        </p:txBody>
      </p:sp>
      <p:sp>
        <p:nvSpPr>
          <p:cNvPr id="32773" name="Text Box 5">
            <a:extLst>
              <a:ext uri="{FF2B5EF4-FFF2-40B4-BE49-F238E27FC236}">
                <a16:creationId xmlns:a16="http://schemas.microsoft.com/office/drawing/2014/main" id="{8FCA86BB-C71F-4AC4-8990-FE72078F62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7529" y="1824039"/>
            <a:ext cx="136608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lnSpc>
                <a:spcPct val="90000"/>
              </a:lnSpc>
              <a:buSzPct val="90000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ct val="90000"/>
              </a:lnSpc>
              <a:buSzPct val="90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lnSpc>
                <a:spcPct val="90000"/>
              </a:lnSpc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lnSpc>
                <a:spcPct val="90000"/>
              </a:lnSpc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dirty="0">
                <a:solidFill>
                  <a:schemeClr val="bg1"/>
                </a:solidFill>
                <a:latin typeface="Helvetica" pitchFamily="2" charset="0"/>
              </a:rPr>
              <a:t>keystream</a:t>
            </a:r>
          </a:p>
          <a:p>
            <a:pPr algn="ctr" eaLnBrk="1" hangingPunct="1"/>
            <a:r>
              <a:rPr lang="en-US" altLang="en-US" sz="2000" dirty="0">
                <a:solidFill>
                  <a:schemeClr val="bg1"/>
                </a:solidFill>
                <a:latin typeface="Helvetica" pitchFamily="2" charset="0"/>
              </a:rPr>
              <a:t>generator</a:t>
            </a:r>
          </a:p>
        </p:txBody>
      </p:sp>
      <p:sp>
        <p:nvSpPr>
          <p:cNvPr id="32774" name="Line 6">
            <a:extLst>
              <a:ext uri="{FF2B5EF4-FFF2-40B4-BE49-F238E27FC236}">
                <a16:creationId xmlns:a16="http://schemas.microsoft.com/office/drawing/2014/main" id="{19536FFD-ACCD-4C52-AA52-8E9B84FB6368}"/>
              </a:ext>
            </a:extLst>
          </p:cNvPr>
          <p:cNvSpPr>
            <a:spLocks noChangeShapeType="1"/>
          </p:cNvSpPr>
          <p:nvPr/>
        </p:nvSpPr>
        <p:spPr bwMode="auto">
          <a:xfrm>
            <a:off x="3983039" y="2162175"/>
            <a:ext cx="877887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32775" name="Line 7">
            <a:extLst>
              <a:ext uri="{FF2B5EF4-FFF2-40B4-BE49-F238E27FC236}">
                <a16:creationId xmlns:a16="http://schemas.microsoft.com/office/drawing/2014/main" id="{91ECC09D-03D0-4C34-BE7B-14572ED5E0E0}"/>
              </a:ext>
            </a:extLst>
          </p:cNvPr>
          <p:cNvSpPr>
            <a:spLocks noChangeShapeType="1"/>
          </p:cNvSpPr>
          <p:nvPr/>
        </p:nvSpPr>
        <p:spPr bwMode="auto">
          <a:xfrm>
            <a:off x="6305550" y="2162175"/>
            <a:ext cx="852488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32776" name="Text Box 8">
            <a:extLst>
              <a:ext uri="{FF2B5EF4-FFF2-40B4-BE49-F238E27FC236}">
                <a16:creationId xmlns:a16="http://schemas.microsoft.com/office/drawing/2014/main" id="{C859A0D2-F911-4DE1-9622-CF8E2366E3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2554" y="1977927"/>
            <a:ext cx="177737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lnSpc>
                <a:spcPct val="90000"/>
              </a:lnSpc>
              <a:buSzPct val="90000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ct val="90000"/>
              </a:lnSpc>
              <a:buSzPct val="90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lnSpc>
                <a:spcPct val="90000"/>
              </a:lnSpc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lnSpc>
                <a:spcPct val="90000"/>
              </a:lnSpc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dirty="0">
                <a:latin typeface="Helvetica" pitchFamily="2" charset="0"/>
              </a:rPr>
              <a:t>Input key</a:t>
            </a:r>
          </a:p>
        </p:txBody>
      </p:sp>
      <p:sp>
        <p:nvSpPr>
          <p:cNvPr id="32777" name="Text Box 9">
            <a:extLst>
              <a:ext uri="{FF2B5EF4-FFF2-40B4-BE49-F238E27FC236}">
                <a16:creationId xmlns:a16="http://schemas.microsoft.com/office/drawing/2014/main" id="{61A26568-6827-4F72-9EF2-D628B45AAD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7089" y="1997075"/>
            <a:ext cx="136608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lnSpc>
                <a:spcPct val="90000"/>
              </a:lnSpc>
              <a:buSzPct val="90000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ct val="90000"/>
              </a:lnSpc>
              <a:buSzPct val="90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lnSpc>
                <a:spcPct val="90000"/>
              </a:lnSpc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lnSpc>
                <a:spcPct val="90000"/>
              </a:lnSpc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>
                <a:latin typeface="Helvetica" pitchFamily="2" charset="0"/>
              </a:rPr>
              <a:t>keystream</a:t>
            </a:r>
          </a:p>
        </p:txBody>
      </p:sp>
      <p:sp>
        <p:nvSpPr>
          <p:cNvPr id="32778" name="Text Box 10">
            <a:extLst>
              <a:ext uri="{FF2B5EF4-FFF2-40B4-BE49-F238E27FC236}">
                <a16:creationId xmlns:a16="http://schemas.microsoft.com/office/drawing/2014/main" id="{BC820E8A-D8BC-4587-A06D-3B2D85254E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1" y="1190625"/>
            <a:ext cx="196560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lnSpc>
                <a:spcPct val="90000"/>
              </a:lnSpc>
              <a:buSzPct val="90000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ct val="90000"/>
              </a:lnSpc>
              <a:buSzPct val="90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lnSpc>
                <a:spcPct val="90000"/>
              </a:lnSpc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lnSpc>
                <a:spcPct val="90000"/>
              </a:lnSpc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>
                <a:latin typeface="Helvetica" pitchFamily="2" charset="0"/>
              </a:rPr>
              <a:t>pseudo random</a:t>
            </a:r>
          </a:p>
        </p:txBody>
      </p:sp>
      <p:sp>
        <p:nvSpPr>
          <p:cNvPr id="32779" name="Line 11">
            <a:extLst>
              <a:ext uri="{FF2B5EF4-FFF2-40B4-BE49-F238E27FC236}">
                <a16:creationId xmlns:a16="http://schemas.microsoft.com/office/drawing/2014/main" id="{FC713725-B3F2-45E1-BC9C-488F013D7EF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52315" y="1517652"/>
            <a:ext cx="939086" cy="20954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2" name="Line 11">
            <a:extLst>
              <a:ext uri="{FF2B5EF4-FFF2-40B4-BE49-F238E27FC236}">
                <a16:creationId xmlns:a16="http://schemas.microsoft.com/office/drawing/2014/main" id="{2108983E-9FFD-4A49-B6EC-B3F2ED824CD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19345" y="1590735"/>
            <a:ext cx="191314" cy="38573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D596B8-8B9D-2945-B4D6-80FA8C460C90}"/>
              </a:ext>
            </a:extLst>
          </p:cNvPr>
          <p:cNvSpPr txBox="1"/>
          <p:nvPr/>
        </p:nvSpPr>
        <p:spPr>
          <a:xfrm>
            <a:off x="7819345" y="4467046"/>
            <a:ext cx="39519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This strategy adopted by the RC4 cipher, deployed in early </a:t>
            </a:r>
            <a:r>
              <a:rPr lang="en-US" dirty="0" err="1">
                <a:latin typeface="Helvetica" pitchFamily="2" charset="0"/>
              </a:rPr>
              <a:t>WiFi</a:t>
            </a:r>
            <a:r>
              <a:rPr lang="en-US" dirty="0">
                <a:latin typeface="Helvetica" pitchFamily="2" charset="0"/>
              </a:rPr>
              <a:t> security standards (WEP and WPA); later deemed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insecure</a:t>
            </a:r>
          </a:p>
        </p:txBody>
      </p:sp>
      <p:pic>
        <p:nvPicPr>
          <p:cNvPr id="14" name="Picture 25" descr="BS00768_[1]">
            <a:extLst>
              <a:ext uri="{FF2B5EF4-FFF2-40B4-BE49-F238E27FC236}">
                <a16:creationId xmlns:a16="http://schemas.microsoft.com/office/drawing/2014/main" id="{6E667FA0-8882-6E4B-9F00-EE44F787E0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3124089" y="2465372"/>
            <a:ext cx="465137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8982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2" grpId="0" animBg="1"/>
      <p:bldP spid="32773" grpId="0"/>
      <p:bldP spid="32774" grpId="0" animBg="1"/>
      <p:bldP spid="32775" grpId="0" animBg="1"/>
      <p:bldP spid="32776" grpId="0"/>
      <p:bldP spid="32777" grpId="0"/>
      <p:bldP spid="32778" grpId="0"/>
      <p:bldP spid="32779" grpId="0" animBg="1"/>
      <p:bldP spid="12" grpId="0" animBg="1"/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CAD2DD98-8A86-41C3-82C9-EA76DAD599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Block ciphers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15A2733E-A205-450D-AB9B-8D276171AA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1" y="1690688"/>
            <a:ext cx="10515600" cy="2590800"/>
          </a:xfrm>
        </p:spPr>
        <p:txBody>
          <a:bodyPr/>
          <a:lstStyle/>
          <a:p>
            <a:r>
              <a:rPr lang="en-US" altLang="en-US" dirty="0"/>
              <a:t>Message to be encrypted is processed in blocks of k bits (e.g., 64-bit blocks).</a:t>
            </a:r>
          </a:p>
          <a:p>
            <a:r>
              <a:rPr lang="en-US" altLang="en-US" dirty="0"/>
              <a:t>Example block substitution cipher: 1-to-1 mapping is used to map k-bit block of plaintext to k-bit block of ciphertext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/>
              <a:t>Example with k=3:</a:t>
            </a:r>
          </a:p>
          <a:p>
            <a:endParaRPr lang="en-US" altLang="en-US" dirty="0"/>
          </a:p>
        </p:txBody>
      </p:sp>
      <p:sp>
        <p:nvSpPr>
          <p:cNvPr id="34820" name="Text Box 4">
            <a:extLst>
              <a:ext uri="{FF2B5EF4-FFF2-40B4-BE49-F238E27FC236}">
                <a16:creationId xmlns:a16="http://schemas.microsoft.com/office/drawing/2014/main" id="{C8392C31-A742-491B-9A06-6DC5E33CB5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8035" y="4213509"/>
            <a:ext cx="1664238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lnSpc>
                <a:spcPct val="90000"/>
              </a:lnSpc>
              <a:buSzPct val="90000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ct val="90000"/>
              </a:lnSpc>
              <a:buSzPct val="90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lnSpc>
                <a:spcPct val="90000"/>
              </a:lnSpc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lnSpc>
                <a:spcPct val="90000"/>
              </a:lnSpc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u="sng" dirty="0">
                <a:latin typeface="Helvetica" pitchFamily="2" charset="0"/>
              </a:rPr>
              <a:t>input</a:t>
            </a:r>
            <a:r>
              <a:rPr lang="en-US" altLang="en-US" sz="2000" dirty="0">
                <a:latin typeface="Helvetica" pitchFamily="2" charset="0"/>
              </a:rPr>
              <a:t>   </a:t>
            </a:r>
            <a:r>
              <a:rPr lang="en-US" altLang="en-US" sz="2000" u="sng" dirty="0">
                <a:latin typeface="Helvetica" pitchFamily="2" charset="0"/>
              </a:rPr>
              <a:t>output</a:t>
            </a:r>
          </a:p>
          <a:p>
            <a:pPr eaLnBrk="1" hangingPunct="1"/>
            <a:r>
              <a:rPr lang="en-US" altLang="en-US" sz="2000" dirty="0">
                <a:latin typeface="Helvetica" pitchFamily="2" charset="0"/>
              </a:rPr>
              <a:t>000      110</a:t>
            </a:r>
          </a:p>
          <a:p>
            <a:pPr eaLnBrk="1" hangingPunct="1"/>
            <a:r>
              <a:rPr lang="en-US" altLang="en-US" sz="2000" dirty="0">
                <a:latin typeface="Helvetica" pitchFamily="2" charset="0"/>
              </a:rPr>
              <a:t>001       111</a:t>
            </a:r>
          </a:p>
          <a:p>
            <a:pPr eaLnBrk="1" hangingPunct="1"/>
            <a:r>
              <a:rPr lang="en-US" altLang="en-US" sz="2000" dirty="0">
                <a:latin typeface="Helvetica" pitchFamily="2" charset="0"/>
              </a:rPr>
              <a:t>010       101</a:t>
            </a:r>
          </a:p>
          <a:p>
            <a:pPr eaLnBrk="1" hangingPunct="1"/>
            <a:r>
              <a:rPr lang="en-US" altLang="en-US" sz="2000" dirty="0">
                <a:latin typeface="Helvetica" pitchFamily="2" charset="0"/>
              </a:rPr>
              <a:t>011       100</a:t>
            </a:r>
          </a:p>
          <a:p>
            <a:pPr eaLnBrk="1" hangingPunct="1"/>
            <a:endParaRPr lang="en-US" altLang="en-US" sz="2000" dirty="0">
              <a:latin typeface="Helvetica" pitchFamily="2" charset="0"/>
            </a:endParaRPr>
          </a:p>
        </p:txBody>
      </p:sp>
      <p:sp>
        <p:nvSpPr>
          <p:cNvPr id="34821" name="Text Box 5">
            <a:extLst>
              <a:ext uri="{FF2B5EF4-FFF2-40B4-BE49-F238E27FC236}">
                <a16:creationId xmlns:a16="http://schemas.microsoft.com/office/drawing/2014/main" id="{8B076436-1ECD-4783-A623-AE817EA172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3648" y="4213509"/>
            <a:ext cx="1664238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lnSpc>
                <a:spcPct val="90000"/>
              </a:lnSpc>
              <a:buSzPct val="90000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ct val="90000"/>
              </a:lnSpc>
              <a:buSzPct val="90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lnSpc>
                <a:spcPct val="90000"/>
              </a:lnSpc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lnSpc>
                <a:spcPct val="90000"/>
              </a:lnSpc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u="sng" dirty="0">
                <a:latin typeface="Helvetica" pitchFamily="2" charset="0"/>
              </a:rPr>
              <a:t>input</a:t>
            </a:r>
            <a:r>
              <a:rPr lang="en-US" altLang="en-US" sz="2000" dirty="0">
                <a:latin typeface="Helvetica" pitchFamily="2" charset="0"/>
              </a:rPr>
              <a:t>   </a:t>
            </a:r>
            <a:r>
              <a:rPr lang="en-US" altLang="en-US" sz="2000" u="sng" dirty="0">
                <a:latin typeface="Helvetica" pitchFamily="2" charset="0"/>
              </a:rPr>
              <a:t>output</a:t>
            </a:r>
          </a:p>
          <a:p>
            <a:pPr eaLnBrk="1" hangingPunct="1"/>
            <a:r>
              <a:rPr lang="en-US" altLang="en-US" sz="2000" dirty="0">
                <a:latin typeface="Helvetica" pitchFamily="2" charset="0"/>
              </a:rPr>
              <a:t>100      011</a:t>
            </a:r>
          </a:p>
          <a:p>
            <a:pPr eaLnBrk="1" hangingPunct="1"/>
            <a:r>
              <a:rPr lang="en-US" altLang="en-US" sz="2000" dirty="0">
                <a:latin typeface="Helvetica" pitchFamily="2" charset="0"/>
              </a:rPr>
              <a:t>101      010</a:t>
            </a:r>
          </a:p>
          <a:p>
            <a:pPr eaLnBrk="1" hangingPunct="1"/>
            <a:r>
              <a:rPr lang="en-US" altLang="en-US" sz="2000" dirty="0">
                <a:latin typeface="Helvetica" pitchFamily="2" charset="0"/>
              </a:rPr>
              <a:t>110      000</a:t>
            </a:r>
          </a:p>
          <a:p>
            <a:pPr eaLnBrk="1" hangingPunct="1"/>
            <a:r>
              <a:rPr lang="en-US" altLang="en-US" sz="2000" dirty="0">
                <a:latin typeface="Helvetica" pitchFamily="2" charset="0"/>
              </a:rPr>
              <a:t>111       001</a:t>
            </a:r>
          </a:p>
          <a:p>
            <a:pPr eaLnBrk="1" hangingPunct="1"/>
            <a:endParaRPr lang="en-US" altLang="en-US" sz="2000" dirty="0">
              <a:latin typeface="Helvetica" pitchFamily="2" charset="0"/>
            </a:endParaRPr>
          </a:p>
        </p:txBody>
      </p:sp>
      <p:sp>
        <p:nvSpPr>
          <p:cNvPr id="34822" name="Rectangle 6">
            <a:extLst>
              <a:ext uri="{FF2B5EF4-FFF2-40B4-BE49-F238E27FC236}">
                <a16:creationId xmlns:a16="http://schemas.microsoft.com/office/drawing/2014/main" id="{3A78CF68-03E6-4ED7-B450-FF05D772B3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94" y="5995658"/>
            <a:ext cx="61414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lnSpc>
                <a:spcPct val="90000"/>
              </a:lnSpc>
              <a:buSzPct val="90000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ct val="90000"/>
              </a:lnSpc>
              <a:buSzPct val="90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lnSpc>
                <a:spcPct val="90000"/>
              </a:lnSpc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lnSpc>
                <a:spcPct val="90000"/>
              </a:lnSpc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dirty="0">
                <a:latin typeface="Helvetica" pitchFamily="2" charset="0"/>
              </a:rPr>
              <a:t>Ciphertext for 0 1 0 1 1 0 0 0 1 1 1 1?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A0D9AE-A9B8-6848-8368-C73BFDF491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3641" y="5993735"/>
            <a:ext cx="283436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lnSpc>
                <a:spcPct val="90000"/>
              </a:lnSpc>
              <a:buSzPct val="90000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ct val="90000"/>
              </a:lnSpc>
              <a:buSzPct val="90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lnSpc>
                <a:spcPct val="90000"/>
              </a:lnSpc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lnSpc>
                <a:spcPct val="90000"/>
              </a:lnSpc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dirty="0">
                <a:solidFill>
                  <a:srgbClr val="C00000"/>
                </a:solidFill>
                <a:latin typeface="Helvetica" pitchFamily="2" charset="0"/>
              </a:rPr>
              <a:t>101 000 111 001</a:t>
            </a:r>
          </a:p>
        </p:txBody>
      </p:sp>
      <p:pic>
        <p:nvPicPr>
          <p:cNvPr id="8" name="Picture 25" descr="BS00768_[1]">
            <a:extLst>
              <a:ext uri="{FF2B5EF4-FFF2-40B4-BE49-F238E27FC236}">
                <a16:creationId xmlns:a16="http://schemas.microsoft.com/office/drawing/2014/main" id="{F3C8820C-9A77-C54C-AEE9-7562931876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2665502" y="4768260"/>
            <a:ext cx="465137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C056FD9-64E6-F248-95DA-405D28EA0AA7}"/>
              </a:ext>
            </a:extLst>
          </p:cNvPr>
          <p:cNvCxnSpPr>
            <a:cxnSpLocks/>
          </p:cNvCxnSpPr>
          <p:nvPr/>
        </p:nvCxnSpPr>
        <p:spPr>
          <a:xfrm>
            <a:off x="3850783" y="5872766"/>
            <a:ext cx="0" cy="811369"/>
          </a:xfrm>
          <a:prstGeom prst="line">
            <a:avLst/>
          </a:prstGeom>
          <a:ln w="254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3343DB0-A5E2-9B4E-AC0E-353460C62712}"/>
              </a:ext>
            </a:extLst>
          </p:cNvPr>
          <p:cNvCxnSpPr>
            <a:cxnSpLocks/>
          </p:cNvCxnSpPr>
          <p:nvPr/>
        </p:nvCxnSpPr>
        <p:spPr>
          <a:xfrm>
            <a:off x="4737279" y="5872766"/>
            <a:ext cx="0" cy="811369"/>
          </a:xfrm>
          <a:prstGeom prst="line">
            <a:avLst/>
          </a:prstGeom>
          <a:ln w="254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C30EF07-ABAC-1647-A226-94245BFBC314}"/>
              </a:ext>
            </a:extLst>
          </p:cNvPr>
          <p:cNvCxnSpPr>
            <a:cxnSpLocks/>
          </p:cNvCxnSpPr>
          <p:nvPr/>
        </p:nvCxnSpPr>
        <p:spPr>
          <a:xfrm>
            <a:off x="5613042" y="5872766"/>
            <a:ext cx="0" cy="811369"/>
          </a:xfrm>
          <a:prstGeom prst="line">
            <a:avLst/>
          </a:prstGeom>
          <a:ln w="254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6904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0" grpId="0"/>
      <p:bldP spid="34821" grpId="0"/>
      <p:bldP spid="34822" grpId="0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DA093818-2F90-4D3F-A3C0-05C7525FC7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Block ciphers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3FBCB55A-8732-42E0-AC51-47CA6343A3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825624"/>
            <a:ext cx="10701270" cy="487611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How many possible k-bit block substitution ciphers exist?</a:t>
            </a:r>
          </a:p>
          <a:p>
            <a:pPr lvl="1"/>
            <a:r>
              <a:rPr lang="en-US" altLang="en-US" dirty="0"/>
              <a:t>There are 2</a:t>
            </a:r>
            <a:r>
              <a:rPr lang="en-US" altLang="en-US" baseline="30000" dirty="0"/>
              <a:t>k</a:t>
            </a:r>
            <a:r>
              <a:rPr lang="en-US" altLang="en-US" dirty="0"/>
              <a:t> values that are permuted amongst themselves: 2</a:t>
            </a:r>
            <a:r>
              <a:rPr lang="en-US" altLang="en-US" baseline="30000" dirty="0"/>
              <a:t>k</a:t>
            </a:r>
            <a:r>
              <a:rPr lang="en-US" altLang="en-US" dirty="0"/>
              <a:t>!</a:t>
            </a:r>
          </a:p>
          <a:p>
            <a:pPr lvl="1"/>
            <a:r>
              <a:rPr lang="en-US" altLang="en-US" dirty="0"/>
              <a:t>k=3-bit inputs: 8! </a:t>
            </a:r>
            <a:r>
              <a:rPr lang="en-US" altLang="en-US" dirty="0">
                <a:sym typeface="Wingdings" pitchFamily="2" charset="2"/>
              </a:rPr>
              <a:t></a:t>
            </a:r>
            <a:r>
              <a:rPr lang="en-US" altLang="en-US" dirty="0"/>
              <a:t> 40,320.  Not that many. </a:t>
            </a:r>
          </a:p>
          <a:p>
            <a:pPr lvl="1"/>
            <a:r>
              <a:rPr lang="en-US" altLang="en-US" dirty="0"/>
              <a:t>But huge for k=64.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Using a table for substitution is impractical</a:t>
            </a:r>
          </a:p>
          <a:p>
            <a:pPr lvl="1"/>
            <a:r>
              <a:rPr lang="en-US" altLang="en-US" dirty="0"/>
              <a:t>k=64: need 2</a:t>
            </a:r>
            <a:r>
              <a:rPr lang="en-US" altLang="en-US" baseline="30000" dirty="0"/>
              <a:t>64</a:t>
            </a:r>
            <a:r>
              <a:rPr lang="en-US" altLang="en-US" dirty="0"/>
              <a:t>-entry table; each entry has 64 bits</a:t>
            </a:r>
          </a:p>
          <a:p>
            <a:r>
              <a:rPr lang="en-US" altLang="en-US" dirty="0"/>
              <a:t>Instead, use a function that simulates a randomly permuted table</a:t>
            </a:r>
          </a:p>
          <a:p>
            <a:r>
              <a:rPr lang="en-US" altLang="en-US" dirty="0"/>
              <a:t>Some heavily used symmetric ciphers are block-based, e.g., AES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90892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63342E74-1310-4870-8B7D-FBD58CAD28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Summary of symmetric key ciphers so far</a:t>
            </a:r>
            <a:endParaRPr lang="en-US" altLang="en-US" sz="3200" i="1" dirty="0"/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F4097F68-DFDC-4B80-9D18-3BD7F61ACE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825624"/>
            <a:ext cx="10515600" cy="503237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Assume a pre-shared key between two communicating parties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Key techniques: </a:t>
            </a:r>
            <a:r>
              <a:rPr lang="en-US" altLang="en-US" dirty="0">
                <a:solidFill>
                  <a:srgbClr val="C00000"/>
                </a:solidFill>
              </a:rPr>
              <a:t>substitution</a:t>
            </a:r>
            <a:r>
              <a:rPr lang="en-US" altLang="en-US" dirty="0"/>
              <a:t> and </a:t>
            </a:r>
            <a:r>
              <a:rPr lang="en-US" altLang="en-US" dirty="0">
                <a:solidFill>
                  <a:srgbClr val="C00000"/>
                </a:solidFill>
              </a:rPr>
              <a:t>permutation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Practical ciphers use a complex combination of the two</a:t>
            </a:r>
          </a:p>
          <a:p>
            <a:r>
              <a:rPr lang="en-US" altLang="en-US" dirty="0"/>
              <a:t>Data Encryption Standard (DES)</a:t>
            </a:r>
          </a:p>
          <a:p>
            <a:pPr lvl="1"/>
            <a:r>
              <a:rPr lang="en-US" altLang="en-US" dirty="0"/>
              <a:t>Multiple iterations of substitution and permutation using a 56-bit key</a:t>
            </a:r>
          </a:p>
          <a:p>
            <a:r>
              <a:rPr lang="en-US" altLang="en-US" dirty="0"/>
              <a:t>Advanced Encryption Standard (AES)</a:t>
            </a:r>
          </a:p>
          <a:p>
            <a:pPr lvl="1"/>
            <a:r>
              <a:rPr lang="en-US" altLang="en-US" dirty="0"/>
              <a:t>State of the art for symmetric key encryption. Hardware accelerated</a:t>
            </a:r>
          </a:p>
          <a:p>
            <a:pPr lvl="1"/>
            <a:r>
              <a:rPr lang="en-US" altLang="en-US" dirty="0"/>
              <a:t>A cool animation to understand the steps in AES: </a:t>
            </a:r>
            <a:r>
              <a:rPr lang="en-US" altLang="en-US" dirty="0">
                <a:hlinkClick r:id="rId2"/>
              </a:rPr>
              <a:t>https://formaestudio.com/rijndaelinspector/archivos/Rijndael_Animation_v4_eng-html5.html</a:t>
            </a:r>
            <a:r>
              <a:rPr lang="en-US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31286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DB26090E-F2D0-4013-9580-1EA481FB2D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Why network security?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F907660A-A054-4D91-82C4-EBB4F891E0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10515600" cy="4903788"/>
          </a:xfrm>
        </p:spPr>
        <p:txBody>
          <a:bodyPr>
            <a:normAutofit/>
          </a:bodyPr>
          <a:lstStyle/>
          <a:p>
            <a:r>
              <a:rPr lang="en-US" altLang="en-US" dirty="0"/>
              <a:t>The Internet is used for all sorts of things</a:t>
            </a:r>
          </a:p>
          <a:p>
            <a:pPr lvl="1"/>
            <a:r>
              <a:rPr lang="en-US" altLang="en-US" dirty="0"/>
              <a:t>Banking and commerce</a:t>
            </a:r>
          </a:p>
          <a:p>
            <a:pPr lvl="1"/>
            <a:r>
              <a:rPr lang="en-US" altLang="en-US" dirty="0"/>
              <a:t>Interconnecting electronic voting machines</a:t>
            </a:r>
          </a:p>
          <a:p>
            <a:pPr lvl="1"/>
            <a:r>
              <a:rPr lang="en-US" altLang="en-US" dirty="0"/>
              <a:t>Interacting with the Government, your employer, school, …</a:t>
            </a:r>
          </a:p>
          <a:p>
            <a:pPr lvl="1"/>
            <a:r>
              <a:rPr lang="en-US" altLang="en-US" dirty="0"/>
              <a:t>Shopping online, including essentials like milk or groceries</a:t>
            </a:r>
          </a:p>
          <a:p>
            <a:pPr lvl="1"/>
            <a:r>
              <a:rPr lang="en-US" altLang="en-US" dirty="0"/>
              <a:t>Sometimes, even basic social interactions require the Internet!</a:t>
            </a:r>
          </a:p>
          <a:p>
            <a:r>
              <a:rPr lang="en-US" altLang="en-US" dirty="0"/>
              <a:t>But malicious people share your network</a:t>
            </a:r>
          </a:p>
          <a:p>
            <a:pPr lvl="1"/>
            <a:r>
              <a:rPr lang="en-US" altLang="en-US" dirty="0"/>
              <a:t>People who want to snoop, pretend, steal</a:t>
            </a:r>
          </a:p>
          <a:p>
            <a:r>
              <a:rPr lang="en-US" altLang="en-US" dirty="0"/>
              <a:t>“Attacks” can be passive or active</a:t>
            </a:r>
          </a:p>
          <a:p>
            <a:pPr lvl="1"/>
            <a:r>
              <a:rPr lang="en-US" altLang="en-US" dirty="0"/>
              <a:t>Sit and snoop (e.g., credit card info)</a:t>
            </a:r>
          </a:p>
          <a:p>
            <a:pPr lvl="1"/>
            <a:r>
              <a:rPr lang="en-US" altLang="en-US" dirty="0"/>
              <a:t>Actively target (e.g., phishing)</a:t>
            </a:r>
          </a:p>
        </p:txBody>
      </p:sp>
    </p:spTree>
    <p:extLst>
      <p:ext uri="{BB962C8B-B14F-4D97-AF65-F5344CB8AC3E}">
        <p14:creationId xmlns:p14="http://schemas.microsoft.com/office/powerpoint/2010/main" val="1387975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7577D-B0BB-6840-8C66-948BADA24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02179-6C57-2A47-B24F-5497FDF1D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1220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50521" y="1533673"/>
            <a:ext cx="11486367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br>
              <a:rPr lang="en-US" dirty="0">
                <a:ea typeface="ＭＳ Ｐゴシック" charset="0"/>
                <a:cs typeface="+mj-cs"/>
              </a:rPr>
            </a:br>
            <a:r>
              <a:rPr lang="en-US" dirty="0">
                <a:solidFill>
                  <a:srgbClr val="C00000"/>
                </a:solidFill>
                <a:ea typeface="ＭＳ Ｐゴシック" charset="0"/>
                <a:cs typeface="+mj-cs"/>
              </a:rPr>
              <a:t>Improving Symmetric Key Crypto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61178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551A3-E2EB-9D4D-A037-0BAC7F2DD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Symmetric Key Cryptography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10A8A-5531-EE41-BC39-34622B7D1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6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Shared key at both ends, </a:t>
            </a:r>
            <a:r>
              <a:rPr lang="en-US" dirty="0">
                <a:solidFill>
                  <a:srgbClr val="C00000"/>
                </a:solidFill>
              </a:rPr>
              <a:t>K</a:t>
            </a:r>
            <a:r>
              <a:rPr lang="en-US" baseline="-25000" dirty="0">
                <a:solidFill>
                  <a:srgbClr val="C00000"/>
                </a:solidFill>
              </a:rPr>
              <a:t>S</a:t>
            </a:r>
          </a:p>
          <a:p>
            <a:r>
              <a:rPr lang="en-US" dirty="0"/>
              <a:t>Algorithms are typically easy to understand and implement</a:t>
            </a:r>
          </a:p>
          <a:p>
            <a:r>
              <a:rPr lang="en-US" dirty="0"/>
              <a:t>Achieves </a:t>
            </a:r>
            <a:r>
              <a:rPr lang="en-US" dirty="0">
                <a:solidFill>
                  <a:srgbClr val="C00000"/>
                </a:solidFill>
              </a:rPr>
              <a:t>confidentiality</a:t>
            </a:r>
            <a:r>
              <a:rPr lang="en-US" dirty="0"/>
              <a:t>: harder for Trudy to break ciphertext</a:t>
            </a:r>
          </a:p>
          <a:p>
            <a:r>
              <a:rPr lang="en-US" dirty="0"/>
              <a:t>However, fails to provide integrity, authentication, and non-repudiation</a:t>
            </a:r>
          </a:p>
          <a:p>
            <a:r>
              <a:rPr lang="en-US" dirty="0"/>
              <a:t>Requires a pre-shared key between Alice and Bob</a:t>
            </a: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2A9C6F84-BA50-B54F-A5FB-15D5ECC594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0333" y="2858225"/>
            <a:ext cx="1494320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m, plaintext</a:t>
            </a:r>
          </a:p>
        </p:txBody>
      </p:sp>
      <p:sp>
        <p:nvSpPr>
          <p:cNvPr id="5" name="Text Box 6">
            <a:extLst>
              <a:ext uri="{FF2B5EF4-FFF2-40B4-BE49-F238E27FC236}">
                <a16:creationId xmlns:a16="http://schemas.microsoft.com/office/drawing/2014/main" id="{74606772-29CE-4748-9C25-5202C59706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02614" y="2810867"/>
            <a:ext cx="2528896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K</a:t>
            </a:r>
            <a:r>
              <a:rPr lang="en-US" baseline="-25000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S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(K</a:t>
            </a:r>
            <a:r>
              <a:rPr lang="en-US" baseline="-25000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S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(m)), plaintext</a:t>
            </a:r>
          </a:p>
        </p:txBody>
      </p:sp>
      <p:sp>
        <p:nvSpPr>
          <p:cNvPr id="6" name="Text Box 7">
            <a:extLst>
              <a:ext uri="{FF2B5EF4-FFF2-40B4-BE49-F238E27FC236}">
                <a16:creationId xmlns:a16="http://schemas.microsoft.com/office/drawing/2014/main" id="{8633B1AE-975B-1F49-A2DA-07383AAE23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2169" y="2831254"/>
            <a:ext cx="2162772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K</a:t>
            </a:r>
            <a:r>
              <a:rPr lang="en-US" baseline="-25000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S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(m), ciphertext</a:t>
            </a:r>
          </a:p>
        </p:txBody>
      </p:sp>
      <p:grpSp>
        <p:nvGrpSpPr>
          <p:cNvPr id="7" name="Group 8">
            <a:extLst>
              <a:ext uri="{FF2B5EF4-FFF2-40B4-BE49-F238E27FC236}">
                <a16:creationId xmlns:a16="http://schemas.microsoft.com/office/drawing/2014/main" id="{70F31940-B9F8-4C46-B063-13CF046E07D2}"/>
              </a:ext>
            </a:extLst>
          </p:cNvPr>
          <p:cNvGrpSpPr>
            <a:grpSpLocks/>
          </p:cNvGrpSpPr>
          <p:nvPr/>
        </p:nvGrpSpPr>
        <p:grpSpPr bwMode="auto">
          <a:xfrm>
            <a:off x="3393728" y="1912938"/>
            <a:ext cx="531813" cy="608013"/>
            <a:chOff x="189" y="1789"/>
            <a:chExt cx="335" cy="383"/>
          </a:xfrm>
        </p:grpSpPr>
        <p:sp>
          <p:nvSpPr>
            <p:cNvPr id="8" name="Text Box 9">
              <a:extLst>
                <a:ext uri="{FF2B5EF4-FFF2-40B4-BE49-F238E27FC236}">
                  <a16:creationId xmlns:a16="http://schemas.microsoft.com/office/drawing/2014/main" id="{EE8E7F4F-C8F9-AF41-8C6C-15F85322B2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9" y="1789"/>
              <a:ext cx="246" cy="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K</a:t>
              </a:r>
            </a:p>
          </p:txBody>
        </p:sp>
        <p:sp>
          <p:nvSpPr>
            <p:cNvPr id="9" name="Text Box 10">
              <a:extLst>
                <a:ext uri="{FF2B5EF4-FFF2-40B4-BE49-F238E27FC236}">
                  <a16:creationId xmlns:a16="http://schemas.microsoft.com/office/drawing/2014/main" id="{20AC31F1-D651-8B4B-BD64-B1FE21EE5B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" y="1922"/>
              <a:ext cx="23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S</a:t>
              </a:r>
            </a:p>
          </p:txBody>
        </p:sp>
      </p:grpSp>
      <p:sp>
        <p:nvSpPr>
          <p:cNvPr id="10" name="Rectangle 13">
            <a:extLst>
              <a:ext uri="{FF2B5EF4-FFF2-40B4-BE49-F238E27FC236}">
                <a16:creationId xmlns:a16="http://schemas.microsoft.com/office/drawing/2014/main" id="{A47D8872-8813-D740-93DA-FE7C3404F4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5616" y="2841626"/>
            <a:ext cx="1392238" cy="8032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Helvetica" pitchFamily="2" charset="0"/>
              <a:cs typeface="Arial" charset="0"/>
            </a:endParaRPr>
          </a:p>
        </p:txBody>
      </p:sp>
      <p:sp>
        <p:nvSpPr>
          <p:cNvPr id="11" name="Text Box 14">
            <a:extLst>
              <a:ext uri="{FF2B5EF4-FFF2-40B4-BE49-F238E27FC236}">
                <a16:creationId xmlns:a16="http://schemas.microsoft.com/office/drawing/2014/main" id="{053B3DA9-3CE8-884C-9EA9-441B822EDA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1016" y="2851151"/>
            <a:ext cx="13684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  <a:latin typeface="Helvetica" pitchFamily="2" charset="0"/>
                <a:cs typeface="Arial" charset="0"/>
              </a:rPr>
              <a:t>encryption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Helvetica" pitchFamily="2" charset="0"/>
                <a:cs typeface="Arial" charset="0"/>
              </a:rPr>
              <a:t>algorithm</a:t>
            </a:r>
          </a:p>
        </p:txBody>
      </p:sp>
      <p:sp>
        <p:nvSpPr>
          <p:cNvPr id="12" name="Rectangle 15">
            <a:extLst>
              <a:ext uri="{FF2B5EF4-FFF2-40B4-BE49-F238E27FC236}">
                <a16:creationId xmlns:a16="http://schemas.microsoft.com/office/drawing/2014/main" id="{5307DE65-26A2-4440-B6E3-3EBE32EE30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7353" y="2854326"/>
            <a:ext cx="1377950" cy="8032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Helvetica" pitchFamily="2" charset="0"/>
              <a:cs typeface="Arial" charset="0"/>
            </a:endParaRPr>
          </a:p>
        </p:txBody>
      </p:sp>
      <p:sp>
        <p:nvSpPr>
          <p:cNvPr id="13" name="Text Box 16">
            <a:extLst>
              <a:ext uri="{FF2B5EF4-FFF2-40B4-BE49-F238E27FC236}">
                <a16:creationId xmlns:a16="http://schemas.microsoft.com/office/drawing/2014/main" id="{A73F6AB1-D23B-9F47-97B3-B165C6B680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7991" y="2878138"/>
            <a:ext cx="14382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  <a:latin typeface="Helvetica" pitchFamily="2" charset="0"/>
                <a:cs typeface="Arial" charset="0"/>
              </a:rPr>
              <a:t>decryption 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Helvetica" pitchFamily="2" charset="0"/>
                <a:cs typeface="Arial" charset="0"/>
              </a:rPr>
              <a:t>algorithm</a:t>
            </a:r>
          </a:p>
        </p:txBody>
      </p:sp>
      <p:sp>
        <p:nvSpPr>
          <p:cNvPr id="14" name="Line 17">
            <a:extLst>
              <a:ext uri="{FF2B5EF4-FFF2-40B4-BE49-F238E27FC236}">
                <a16:creationId xmlns:a16="http://schemas.microsoft.com/office/drawing/2014/main" id="{9916444C-5CF6-1F41-97CC-BFD6B34E2A6C}"/>
              </a:ext>
            </a:extLst>
          </p:cNvPr>
          <p:cNvSpPr>
            <a:spLocks noChangeShapeType="1"/>
          </p:cNvSpPr>
          <p:nvPr/>
        </p:nvSpPr>
        <p:spPr bwMode="auto">
          <a:xfrm>
            <a:off x="4676428" y="3254376"/>
            <a:ext cx="2301875" cy="79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15" name="Line 20">
            <a:extLst>
              <a:ext uri="{FF2B5EF4-FFF2-40B4-BE49-F238E27FC236}">
                <a16:creationId xmlns:a16="http://schemas.microsoft.com/office/drawing/2014/main" id="{8E841B36-DDDA-3B43-BB0B-C1E7A472944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46141" y="2462213"/>
            <a:ext cx="1588" cy="3921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16" name="Line 21">
            <a:extLst>
              <a:ext uri="{FF2B5EF4-FFF2-40B4-BE49-F238E27FC236}">
                <a16:creationId xmlns:a16="http://schemas.microsoft.com/office/drawing/2014/main" id="{09D9D775-C204-B14E-BF10-38E6473992C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16428" y="2432051"/>
            <a:ext cx="1588" cy="3921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17" name="Text Box 22">
            <a:extLst>
              <a:ext uri="{FF2B5EF4-FFF2-40B4-BE49-F238E27FC236}">
                <a16:creationId xmlns:a16="http://schemas.microsoft.com/office/drawing/2014/main" id="{7416AE82-D774-6A48-BA35-E989C18027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7591" y="1692276"/>
            <a:ext cx="1508125" cy="10064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Helvetica" pitchFamily="2" charset="0"/>
                <a:cs typeface="Arial" charset="0"/>
              </a:rPr>
              <a:t>Alice</a:t>
            </a:r>
            <a:r>
              <a:rPr lang="ja-JP" altLang="en-US">
                <a:latin typeface="Helvetica" pitchFamily="2" charset="0"/>
                <a:cs typeface="Arial" charset="0"/>
              </a:rPr>
              <a:t>’</a:t>
            </a:r>
            <a:r>
              <a:rPr lang="en-US" altLang="ja-JP" dirty="0">
                <a:latin typeface="Helvetica" pitchFamily="2" charset="0"/>
                <a:cs typeface="Arial" charset="0"/>
              </a:rPr>
              <a:t>s </a:t>
            </a:r>
          </a:p>
          <a:p>
            <a:r>
              <a:rPr lang="en-US" dirty="0">
                <a:latin typeface="Helvetica" pitchFamily="2" charset="0"/>
                <a:cs typeface="Arial" charset="0"/>
              </a:rPr>
              <a:t>encryption</a:t>
            </a:r>
          </a:p>
          <a:p>
            <a:r>
              <a:rPr lang="en-US" dirty="0">
                <a:latin typeface="Helvetica" pitchFamily="2" charset="0"/>
                <a:cs typeface="Arial" charset="0"/>
              </a:rPr>
              <a:t>key</a:t>
            </a:r>
          </a:p>
        </p:txBody>
      </p:sp>
      <p:sp>
        <p:nvSpPr>
          <p:cNvPr id="18" name="Text Box 23">
            <a:extLst>
              <a:ext uri="{FF2B5EF4-FFF2-40B4-BE49-F238E27FC236}">
                <a16:creationId xmlns:a16="http://schemas.microsoft.com/office/drawing/2014/main" id="{F862A2FA-CF94-764A-BDF5-60BB002BC2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7728" y="1760538"/>
            <a:ext cx="1508125" cy="10064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Helvetica" pitchFamily="2" charset="0"/>
                <a:cs typeface="Arial" charset="0"/>
              </a:rPr>
              <a:t>Bob</a:t>
            </a:r>
            <a:r>
              <a:rPr lang="ja-JP" altLang="en-US">
                <a:latin typeface="Helvetica" pitchFamily="2" charset="0"/>
                <a:cs typeface="Arial" charset="0"/>
              </a:rPr>
              <a:t>’</a:t>
            </a:r>
            <a:r>
              <a:rPr lang="en-US" altLang="ja-JP" dirty="0">
                <a:latin typeface="Helvetica" pitchFamily="2" charset="0"/>
                <a:cs typeface="Arial" charset="0"/>
              </a:rPr>
              <a:t>s </a:t>
            </a:r>
          </a:p>
          <a:p>
            <a:r>
              <a:rPr lang="en-US" dirty="0">
                <a:latin typeface="Helvetica" pitchFamily="2" charset="0"/>
                <a:cs typeface="Arial" charset="0"/>
              </a:rPr>
              <a:t>decryption</a:t>
            </a:r>
          </a:p>
          <a:p>
            <a:r>
              <a:rPr lang="en-US" dirty="0">
                <a:latin typeface="Helvetica" pitchFamily="2" charset="0"/>
                <a:cs typeface="Arial" charset="0"/>
              </a:rPr>
              <a:t>key</a:t>
            </a:r>
          </a:p>
        </p:txBody>
      </p:sp>
      <p:grpSp>
        <p:nvGrpSpPr>
          <p:cNvPr id="19" name="Group 25">
            <a:extLst>
              <a:ext uri="{FF2B5EF4-FFF2-40B4-BE49-F238E27FC236}">
                <a16:creationId xmlns:a16="http://schemas.microsoft.com/office/drawing/2014/main" id="{91FB8E8B-B991-E546-A434-7D00A87C4D3B}"/>
              </a:ext>
            </a:extLst>
          </p:cNvPr>
          <p:cNvGrpSpPr>
            <a:grpSpLocks/>
          </p:cNvGrpSpPr>
          <p:nvPr/>
        </p:nvGrpSpPr>
        <p:grpSpPr bwMode="auto">
          <a:xfrm>
            <a:off x="7067203" y="2043113"/>
            <a:ext cx="571500" cy="611188"/>
            <a:chOff x="189" y="1789"/>
            <a:chExt cx="360" cy="385"/>
          </a:xfrm>
        </p:grpSpPr>
        <p:sp>
          <p:nvSpPr>
            <p:cNvPr id="20" name="Text Box 26">
              <a:extLst>
                <a:ext uri="{FF2B5EF4-FFF2-40B4-BE49-F238E27FC236}">
                  <a16:creationId xmlns:a16="http://schemas.microsoft.com/office/drawing/2014/main" id="{D6A94ADB-8D3B-2B4A-AD4C-39C6D2013B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9" y="1789"/>
              <a:ext cx="246" cy="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K</a:t>
              </a:r>
            </a:p>
          </p:txBody>
        </p:sp>
        <p:sp>
          <p:nvSpPr>
            <p:cNvPr id="21" name="Text Box 27">
              <a:extLst>
                <a:ext uri="{FF2B5EF4-FFF2-40B4-BE49-F238E27FC236}">
                  <a16:creationId xmlns:a16="http://schemas.microsoft.com/office/drawing/2014/main" id="{3C35E5A0-8190-F744-AF5E-4D7F474655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" y="1922"/>
              <a:ext cx="22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S</a:t>
              </a:r>
            </a:p>
          </p:txBody>
        </p:sp>
      </p:grpSp>
      <p:sp>
        <p:nvSpPr>
          <p:cNvPr id="22" name="Line 28">
            <a:extLst>
              <a:ext uri="{FF2B5EF4-FFF2-40B4-BE49-F238E27FC236}">
                <a16:creationId xmlns:a16="http://schemas.microsoft.com/office/drawing/2014/main" id="{58095FC8-D37E-5B48-B148-907C806A29D5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1078" y="3279776"/>
            <a:ext cx="6746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23" name="Line 29">
            <a:extLst>
              <a:ext uri="{FF2B5EF4-FFF2-40B4-BE49-F238E27FC236}">
                <a16:creationId xmlns:a16="http://schemas.microsoft.com/office/drawing/2014/main" id="{CEF68772-6949-E947-8753-08089B346A60}"/>
              </a:ext>
            </a:extLst>
          </p:cNvPr>
          <p:cNvSpPr>
            <a:spLocks noChangeShapeType="1"/>
          </p:cNvSpPr>
          <p:nvPr/>
        </p:nvSpPr>
        <p:spPr bwMode="auto">
          <a:xfrm>
            <a:off x="8507782" y="3266539"/>
            <a:ext cx="6746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pic>
        <p:nvPicPr>
          <p:cNvPr id="24" name="Picture 30" descr="BS00768_[1]">
            <a:extLst>
              <a:ext uri="{FF2B5EF4-FFF2-40B4-BE49-F238E27FC236}">
                <a16:creationId xmlns:a16="http://schemas.microsoft.com/office/drawing/2014/main" id="{BD17A774-1392-1B48-91DD-B587AA052A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3449291" y="1690688"/>
            <a:ext cx="465138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31" descr="BS00768_[1]">
            <a:extLst>
              <a:ext uri="{FF2B5EF4-FFF2-40B4-BE49-F238E27FC236}">
                <a16:creationId xmlns:a16="http://schemas.microsoft.com/office/drawing/2014/main" id="{115815E3-E691-7144-965A-343335B34C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7027516" y="1784351"/>
            <a:ext cx="465138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261EA27-D5F6-E746-92FB-29D87186B72F}"/>
              </a:ext>
            </a:extLst>
          </p:cNvPr>
          <p:cNvSpPr txBox="1"/>
          <p:nvPr/>
        </p:nvSpPr>
        <p:spPr>
          <a:xfrm>
            <a:off x="1827458" y="2274094"/>
            <a:ext cx="16978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Helvetica" pitchFamily="2" charset="0"/>
              </a:rPr>
              <a:t>Alice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EE0EAA0-5538-B34A-A083-5E27689A52A0}"/>
              </a:ext>
            </a:extLst>
          </p:cNvPr>
          <p:cNvSpPr txBox="1"/>
          <p:nvPr/>
        </p:nvSpPr>
        <p:spPr>
          <a:xfrm>
            <a:off x="9199215" y="2287588"/>
            <a:ext cx="1139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Helvetica" pitchFamily="2" charset="0"/>
              </a:rPr>
              <a:t>Bob</a:t>
            </a:r>
          </a:p>
        </p:txBody>
      </p:sp>
      <p:sp>
        <p:nvSpPr>
          <p:cNvPr id="28" name="Freeform 18">
            <a:extLst>
              <a:ext uri="{FF2B5EF4-FFF2-40B4-BE49-F238E27FC236}">
                <a16:creationId xmlns:a16="http://schemas.microsoft.com/office/drawing/2014/main" id="{1ACD435E-1DC2-914E-BF02-8D0C54CBD73C}"/>
              </a:ext>
            </a:extLst>
          </p:cNvPr>
          <p:cNvSpPr>
            <a:spLocks/>
          </p:cNvSpPr>
          <p:nvPr/>
        </p:nvSpPr>
        <p:spPr bwMode="auto">
          <a:xfrm>
            <a:off x="5073664" y="3375977"/>
            <a:ext cx="573088" cy="183199"/>
          </a:xfrm>
          <a:custGeom>
            <a:avLst/>
            <a:gdLst>
              <a:gd name="T0" fmla="*/ 0 w 344"/>
              <a:gd name="T1" fmla="*/ 0 h 789"/>
              <a:gd name="T2" fmla="*/ 458 w 344"/>
              <a:gd name="T3" fmla="*/ 11 h 789"/>
              <a:gd name="T4" fmla="*/ 484 w 344"/>
              <a:gd name="T5" fmla="*/ 64 h 789"/>
              <a:gd name="T6" fmla="*/ 0 60000 65536"/>
              <a:gd name="T7" fmla="*/ 0 60000 65536"/>
              <a:gd name="T8" fmla="*/ 0 60000 65536"/>
              <a:gd name="T9" fmla="*/ 0 w 344"/>
              <a:gd name="T10" fmla="*/ 0 h 789"/>
              <a:gd name="T11" fmla="*/ 344 w 344"/>
              <a:gd name="T12" fmla="*/ 789 h 7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44" h="789">
                <a:moveTo>
                  <a:pt x="0" y="0"/>
                </a:moveTo>
                <a:cubicBezTo>
                  <a:pt x="52" y="24"/>
                  <a:pt x="255" y="10"/>
                  <a:pt x="310" y="142"/>
                </a:cubicBezTo>
                <a:cubicBezTo>
                  <a:pt x="344" y="248"/>
                  <a:pt x="324" y="654"/>
                  <a:pt x="328" y="789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29" name="Freeform 19">
            <a:extLst>
              <a:ext uri="{FF2B5EF4-FFF2-40B4-BE49-F238E27FC236}">
                <a16:creationId xmlns:a16="http://schemas.microsoft.com/office/drawing/2014/main" id="{003AEAF0-6E59-BE4B-B00F-F0EADC148F56}"/>
              </a:ext>
            </a:extLst>
          </p:cNvPr>
          <p:cNvSpPr>
            <a:spLocks/>
          </p:cNvSpPr>
          <p:nvPr/>
        </p:nvSpPr>
        <p:spPr bwMode="auto">
          <a:xfrm flipH="1">
            <a:off x="5896723" y="3361768"/>
            <a:ext cx="573088" cy="197408"/>
          </a:xfrm>
          <a:custGeom>
            <a:avLst/>
            <a:gdLst>
              <a:gd name="T0" fmla="*/ 0 w 344"/>
              <a:gd name="T1" fmla="*/ 0 h 789"/>
              <a:gd name="T2" fmla="*/ 458 w 344"/>
              <a:gd name="T3" fmla="*/ 11 h 789"/>
              <a:gd name="T4" fmla="*/ 484 w 344"/>
              <a:gd name="T5" fmla="*/ 64 h 789"/>
              <a:gd name="T6" fmla="*/ 0 60000 65536"/>
              <a:gd name="T7" fmla="*/ 0 60000 65536"/>
              <a:gd name="T8" fmla="*/ 0 60000 65536"/>
              <a:gd name="T9" fmla="*/ 0 w 344"/>
              <a:gd name="T10" fmla="*/ 0 h 789"/>
              <a:gd name="T11" fmla="*/ 344 w 344"/>
              <a:gd name="T12" fmla="*/ 789 h 7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44" h="789">
                <a:moveTo>
                  <a:pt x="0" y="0"/>
                </a:moveTo>
                <a:cubicBezTo>
                  <a:pt x="52" y="24"/>
                  <a:pt x="255" y="10"/>
                  <a:pt x="310" y="142"/>
                </a:cubicBezTo>
                <a:cubicBezTo>
                  <a:pt x="344" y="248"/>
                  <a:pt x="324" y="654"/>
                  <a:pt x="328" y="789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6A99A29-CDE2-3445-8F8A-7B1795209683}"/>
              </a:ext>
            </a:extLst>
          </p:cNvPr>
          <p:cNvSpPr txBox="1"/>
          <p:nvPr/>
        </p:nvSpPr>
        <p:spPr>
          <a:xfrm>
            <a:off x="4947794" y="3552781"/>
            <a:ext cx="1697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Trudy</a:t>
            </a:r>
          </a:p>
        </p:txBody>
      </p:sp>
    </p:spTree>
    <p:extLst>
      <p:ext uri="{BB962C8B-B14F-4D97-AF65-F5344CB8AC3E}">
        <p14:creationId xmlns:p14="http://schemas.microsoft.com/office/powerpoint/2010/main" val="2987598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C8D1C-3547-A748-AC00-0D623C597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Attempting authentication with symmetric key crypto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E1B890-2BD9-F845-B2C0-9E03B52595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7448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2DCB0-FE56-8942-B9BF-BDE253B47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example: Login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830BB-533B-9E45-872D-FB0B70BC2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Bob runs a login server to provide access to protected resources</a:t>
            </a:r>
          </a:p>
          <a:p>
            <a:endParaRPr lang="en-US" dirty="0"/>
          </a:p>
          <a:p>
            <a:r>
              <a:rPr lang="en-US" dirty="0"/>
              <a:t>Alice must present a password to login</a:t>
            </a:r>
          </a:p>
          <a:p>
            <a:endParaRPr lang="en-US" dirty="0"/>
          </a:p>
          <a:p>
            <a:r>
              <a:rPr lang="en-US" dirty="0"/>
              <a:t>Exchange of password implemented using symmetric key cryptography on top of block ciphers</a:t>
            </a:r>
          </a:p>
        </p:txBody>
      </p:sp>
    </p:spTree>
    <p:extLst>
      <p:ext uri="{BB962C8B-B14F-4D97-AF65-F5344CB8AC3E}">
        <p14:creationId xmlns:p14="http://schemas.microsoft.com/office/powerpoint/2010/main" val="879989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DED5A12F-E895-4ECC-A04D-01D7A29A04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Simple authentication strategy</a:t>
            </a:r>
          </a:p>
        </p:txBody>
      </p:sp>
      <p:sp>
        <p:nvSpPr>
          <p:cNvPr id="143365" name="Line 5">
            <a:extLst>
              <a:ext uri="{FF2B5EF4-FFF2-40B4-BE49-F238E27FC236}">
                <a16:creationId xmlns:a16="http://schemas.microsoft.com/office/drawing/2014/main" id="{972C6929-B741-4504-A3D1-D59A2DA5DC5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54699" y="1965079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43366" name="Line 6">
            <a:extLst>
              <a:ext uri="{FF2B5EF4-FFF2-40B4-BE49-F238E27FC236}">
                <a16:creationId xmlns:a16="http://schemas.microsoft.com/office/drawing/2014/main" id="{DBE3CADD-9156-4DD2-9E97-D339EBACD98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978499" y="2574679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41989" name="Rectangle 7">
            <a:extLst>
              <a:ext uri="{FF2B5EF4-FFF2-40B4-BE49-F238E27FC236}">
                <a16:creationId xmlns:a16="http://schemas.microsoft.com/office/drawing/2014/main" id="{045C2CA9-3CF7-45E3-A006-DD4E134BA6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7757" y="2334024"/>
            <a:ext cx="107433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1pPr>
            <a:lvl2pPr marL="742950" indent="-28575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2pPr>
            <a:lvl3pPr marL="11430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3pPr>
            <a:lvl4pPr marL="16002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4pPr>
            <a:lvl5pPr marL="20574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3200" b="0" dirty="0">
                <a:solidFill>
                  <a:srgbClr val="C00000"/>
                </a:solidFill>
                <a:latin typeface="Helvetica" pitchFamily="2" charset="0"/>
                <a:ea typeface="MS PGothic" panose="020B0600070205080204" pitchFamily="34" charset="-128"/>
              </a:rPr>
              <a:t>Alice</a:t>
            </a:r>
          </a:p>
        </p:txBody>
      </p:sp>
      <p:sp>
        <p:nvSpPr>
          <p:cNvPr id="41990" name="Rectangle 8">
            <a:extLst>
              <a:ext uri="{FF2B5EF4-FFF2-40B4-BE49-F238E27FC236}">
                <a16:creationId xmlns:a16="http://schemas.microsoft.com/office/drawing/2014/main" id="{E15F6ABA-0024-46DA-AFC0-563FEC5F47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18731" y="2317802"/>
            <a:ext cx="91403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1pPr>
            <a:lvl2pPr marL="742950" indent="-28575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2pPr>
            <a:lvl3pPr marL="11430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3pPr>
            <a:lvl4pPr marL="16002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4pPr>
            <a:lvl5pPr marL="20574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3200" b="0" dirty="0">
                <a:solidFill>
                  <a:srgbClr val="C00000"/>
                </a:solidFill>
                <a:latin typeface="Helvetica" pitchFamily="2" charset="0"/>
                <a:ea typeface="MS PGothic" panose="020B0600070205080204" pitchFamily="34" charset="-128"/>
              </a:rPr>
              <a:t>Bob</a:t>
            </a:r>
          </a:p>
        </p:txBody>
      </p:sp>
      <p:sp>
        <p:nvSpPr>
          <p:cNvPr id="143369" name="Line 9">
            <a:extLst>
              <a:ext uri="{FF2B5EF4-FFF2-40B4-BE49-F238E27FC236}">
                <a16:creationId xmlns:a16="http://schemas.microsoft.com/office/drawing/2014/main" id="{A9128F2B-80F5-4EE5-97E8-E5CAB797A79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54699" y="3260479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43370" name="Rectangle 10">
            <a:extLst>
              <a:ext uri="{FF2B5EF4-FFF2-40B4-BE49-F238E27FC236}">
                <a16:creationId xmlns:a16="http://schemas.microsoft.com/office/drawing/2014/main" id="{ECF0A057-D6D9-4C7D-B0D4-B7F76F46A0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2451" y="1429447"/>
            <a:ext cx="20513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1pPr>
            <a:lvl2pPr marL="742950" indent="-28575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2pPr>
            <a:lvl3pPr marL="11430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3pPr>
            <a:lvl4pPr marL="16002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4pPr>
            <a:lvl5pPr marL="20574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400" b="0" dirty="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rPr>
              <a:t>“Login:  Alice”</a:t>
            </a:r>
          </a:p>
        </p:txBody>
      </p:sp>
      <p:sp>
        <p:nvSpPr>
          <p:cNvPr id="143371" name="Rectangle 11">
            <a:extLst>
              <a:ext uri="{FF2B5EF4-FFF2-40B4-BE49-F238E27FC236}">
                <a16:creationId xmlns:a16="http://schemas.microsoft.com/office/drawing/2014/main" id="{8AF86D25-5DB5-4148-9604-208405FCF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3068" y="2103192"/>
            <a:ext cx="253146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1pPr>
            <a:lvl2pPr marL="742950" indent="-28575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2pPr>
            <a:lvl3pPr marL="11430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3pPr>
            <a:lvl4pPr marL="16002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4pPr>
            <a:lvl5pPr marL="20574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400" b="0" dirty="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rPr>
              <a:t>Password please</a:t>
            </a:r>
          </a:p>
        </p:txBody>
      </p:sp>
      <p:sp>
        <p:nvSpPr>
          <p:cNvPr id="143372" name="Rectangle 12">
            <a:extLst>
              <a:ext uri="{FF2B5EF4-FFF2-40B4-BE49-F238E27FC236}">
                <a16:creationId xmlns:a16="http://schemas.microsoft.com/office/drawing/2014/main" id="{00EF7850-08DC-4548-95DA-13FB8D4408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9099" y="2779467"/>
            <a:ext cx="309033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1pPr>
            <a:lvl2pPr marL="742950" indent="-28575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2pPr>
            <a:lvl3pPr marL="11430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3pPr>
            <a:lvl4pPr marL="16002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4pPr>
            <a:lvl5pPr marL="20574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400" b="0" dirty="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rPr>
              <a:t>K</a:t>
            </a:r>
            <a:r>
              <a:rPr lang="en-US" altLang="en-US" sz="2400" b="0" baseline="-25000" dirty="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rPr>
              <a:t>S</a:t>
            </a:r>
            <a:r>
              <a:rPr lang="en-US" altLang="en-US" sz="2400" b="0" dirty="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rPr>
              <a:t>(Alice’s password)</a:t>
            </a:r>
          </a:p>
        </p:txBody>
      </p:sp>
      <p:sp>
        <p:nvSpPr>
          <p:cNvPr id="143374" name="Rectangle 14">
            <a:extLst>
              <a:ext uri="{FF2B5EF4-FFF2-40B4-BE49-F238E27FC236}">
                <a16:creationId xmlns:a16="http://schemas.microsoft.com/office/drawing/2014/main" id="{03337E85-14CE-4267-9F5A-C002C9F3D8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82149" y="4343399"/>
            <a:ext cx="9382538" cy="21494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en-US" dirty="0"/>
              <a:t>Alice’s password is encrypted, and hence protected from Trudy</a:t>
            </a:r>
          </a:p>
          <a:p>
            <a:pPr>
              <a:defRPr/>
            </a:pPr>
            <a:r>
              <a:rPr lang="en-US" altLang="en-US" dirty="0"/>
              <a:t>Assuming Bob is trusted, Bob can decrypt the password using the shared secret key K</a:t>
            </a:r>
            <a:r>
              <a:rPr lang="en-US" altLang="en-US" baseline="-25000" dirty="0"/>
              <a:t>S</a:t>
            </a:r>
          </a:p>
        </p:txBody>
      </p:sp>
      <p:sp>
        <p:nvSpPr>
          <p:cNvPr id="14" name="Line 15">
            <a:extLst>
              <a:ext uri="{FF2B5EF4-FFF2-40B4-BE49-F238E27FC236}">
                <a16:creationId xmlns:a16="http://schemas.microsoft.com/office/drawing/2014/main" id="{D2C613E6-B188-9248-BDE4-33CFE1D4F966}"/>
              </a:ext>
            </a:extLst>
          </p:cNvPr>
          <p:cNvSpPr>
            <a:spLocks noChangeShapeType="1"/>
          </p:cNvSpPr>
          <p:nvPr/>
        </p:nvSpPr>
        <p:spPr bwMode="auto">
          <a:xfrm>
            <a:off x="6368603" y="3260479"/>
            <a:ext cx="0" cy="609600"/>
          </a:xfrm>
          <a:prstGeom prst="line">
            <a:avLst/>
          </a:prstGeom>
          <a:noFill/>
          <a:ln w="50800">
            <a:solidFill>
              <a:srgbClr val="C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7">
            <a:extLst>
              <a:ext uri="{FF2B5EF4-FFF2-40B4-BE49-F238E27FC236}">
                <a16:creationId xmlns:a16="http://schemas.microsoft.com/office/drawing/2014/main" id="{794DA55F-F9ED-D340-829C-7A42CCA58C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3532" y="3814352"/>
            <a:ext cx="121642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1pPr>
            <a:lvl2pPr marL="742950" indent="-28575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2pPr>
            <a:lvl3pPr marL="11430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3pPr>
            <a:lvl4pPr marL="16002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4pPr>
            <a:lvl5pPr marL="20574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3200" b="0" dirty="0">
                <a:solidFill>
                  <a:srgbClr val="C00000"/>
                </a:solidFill>
                <a:latin typeface="Helvetica" pitchFamily="2" charset="0"/>
                <a:ea typeface="MS PGothic" panose="020B0600070205080204" pitchFamily="34" charset="-128"/>
              </a:rPr>
              <a:t>Trudy</a:t>
            </a:r>
          </a:p>
        </p:txBody>
      </p:sp>
    </p:spTree>
    <p:extLst>
      <p:ext uri="{BB962C8B-B14F-4D97-AF65-F5344CB8AC3E}">
        <p14:creationId xmlns:p14="http://schemas.microsoft.com/office/powerpoint/2010/main" val="3579588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3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3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1433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35295232" presetClass="entr" presetSubtype="41302668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3" dur="500"/>
                                        <p:tgtEl>
                                          <p:spTgt spid="1433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70" grpId="0" autoUpdateAnimBg="0"/>
      <p:bldP spid="143371" grpId="0" autoUpdateAnimBg="0"/>
      <p:bldP spid="143372" grpId="0" autoUpdateAnimBg="0"/>
      <p:bldP spid="143374" grpId="0" uiExpand="1" build="p" autoUpdateAnimBg="0"/>
      <p:bldP spid="1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DED5A12F-E895-4ECC-A04D-01D7A29A04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However, subject to </a:t>
            </a:r>
            <a:r>
              <a:rPr lang="en-US" altLang="en-US" dirty="0">
                <a:solidFill>
                  <a:srgbClr val="C00000"/>
                </a:solidFill>
              </a:rPr>
              <a:t>replay attack</a:t>
            </a:r>
          </a:p>
        </p:txBody>
      </p:sp>
      <p:sp>
        <p:nvSpPr>
          <p:cNvPr id="143365" name="Line 5">
            <a:extLst>
              <a:ext uri="{FF2B5EF4-FFF2-40B4-BE49-F238E27FC236}">
                <a16:creationId xmlns:a16="http://schemas.microsoft.com/office/drawing/2014/main" id="{972C6929-B741-4504-A3D1-D59A2DA5DC5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54699" y="1965079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43366" name="Line 6">
            <a:extLst>
              <a:ext uri="{FF2B5EF4-FFF2-40B4-BE49-F238E27FC236}">
                <a16:creationId xmlns:a16="http://schemas.microsoft.com/office/drawing/2014/main" id="{DBE3CADD-9156-4DD2-9E97-D339EBACD98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978499" y="2574679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41989" name="Rectangle 7">
            <a:extLst>
              <a:ext uri="{FF2B5EF4-FFF2-40B4-BE49-F238E27FC236}">
                <a16:creationId xmlns:a16="http://schemas.microsoft.com/office/drawing/2014/main" id="{045C2CA9-3CF7-45E3-A006-DD4E134BA6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7757" y="2334024"/>
            <a:ext cx="107433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1pPr>
            <a:lvl2pPr marL="742950" indent="-28575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2pPr>
            <a:lvl3pPr marL="11430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3pPr>
            <a:lvl4pPr marL="16002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4pPr>
            <a:lvl5pPr marL="20574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3200" b="0" dirty="0">
                <a:solidFill>
                  <a:srgbClr val="C00000"/>
                </a:solidFill>
                <a:latin typeface="Helvetica" pitchFamily="2" charset="0"/>
                <a:ea typeface="MS PGothic" panose="020B0600070205080204" pitchFamily="34" charset="-128"/>
              </a:rPr>
              <a:t>Alice</a:t>
            </a:r>
          </a:p>
        </p:txBody>
      </p:sp>
      <p:sp>
        <p:nvSpPr>
          <p:cNvPr id="41990" name="Rectangle 8">
            <a:extLst>
              <a:ext uri="{FF2B5EF4-FFF2-40B4-BE49-F238E27FC236}">
                <a16:creationId xmlns:a16="http://schemas.microsoft.com/office/drawing/2014/main" id="{E15F6ABA-0024-46DA-AFC0-563FEC5F47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18731" y="2317802"/>
            <a:ext cx="91403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1pPr>
            <a:lvl2pPr marL="742950" indent="-28575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2pPr>
            <a:lvl3pPr marL="11430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3pPr>
            <a:lvl4pPr marL="16002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4pPr>
            <a:lvl5pPr marL="20574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3200" b="0" dirty="0">
                <a:solidFill>
                  <a:srgbClr val="C00000"/>
                </a:solidFill>
                <a:latin typeface="Helvetica" pitchFamily="2" charset="0"/>
                <a:ea typeface="MS PGothic" panose="020B0600070205080204" pitchFamily="34" charset="-128"/>
              </a:rPr>
              <a:t>Bob</a:t>
            </a:r>
          </a:p>
        </p:txBody>
      </p:sp>
      <p:sp>
        <p:nvSpPr>
          <p:cNvPr id="143369" name="Line 9">
            <a:extLst>
              <a:ext uri="{FF2B5EF4-FFF2-40B4-BE49-F238E27FC236}">
                <a16:creationId xmlns:a16="http://schemas.microsoft.com/office/drawing/2014/main" id="{A9128F2B-80F5-4EE5-97E8-E5CAB797A79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54699" y="3260479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43370" name="Rectangle 10">
            <a:extLst>
              <a:ext uri="{FF2B5EF4-FFF2-40B4-BE49-F238E27FC236}">
                <a16:creationId xmlns:a16="http://schemas.microsoft.com/office/drawing/2014/main" id="{ECF0A057-D6D9-4C7D-B0D4-B7F76F46A0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2451" y="1429447"/>
            <a:ext cx="20513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1pPr>
            <a:lvl2pPr marL="742950" indent="-28575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2pPr>
            <a:lvl3pPr marL="11430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3pPr>
            <a:lvl4pPr marL="16002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4pPr>
            <a:lvl5pPr marL="20574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400" b="0" dirty="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rPr>
              <a:t>“Login:  Alice”</a:t>
            </a:r>
          </a:p>
        </p:txBody>
      </p:sp>
      <p:sp>
        <p:nvSpPr>
          <p:cNvPr id="143371" name="Rectangle 11">
            <a:extLst>
              <a:ext uri="{FF2B5EF4-FFF2-40B4-BE49-F238E27FC236}">
                <a16:creationId xmlns:a16="http://schemas.microsoft.com/office/drawing/2014/main" id="{8AF86D25-5DB5-4148-9604-208405FCF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3068" y="2103192"/>
            <a:ext cx="253146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1pPr>
            <a:lvl2pPr marL="742950" indent="-28575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2pPr>
            <a:lvl3pPr marL="11430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3pPr>
            <a:lvl4pPr marL="16002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4pPr>
            <a:lvl5pPr marL="20574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400" b="0" dirty="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rPr>
              <a:t>Password please</a:t>
            </a:r>
          </a:p>
        </p:txBody>
      </p:sp>
      <p:sp>
        <p:nvSpPr>
          <p:cNvPr id="143372" name="Rectangle 12">
            <a:extLst>
              <a:ext uri="{FF2B5EF4-FFF2-40B4-BE49-F238E27FC236}">
                <a16:creationId xmlns:a16="http://schemas.microsoft.com/office/drawing/2014/main" id="{00EF7850-08DC-4548-95DA-13FB8D4408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9099" y="2779467"/>
            <a:ext cx="309033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1pPr>
            <a:lvl2pPr marL="742950" indent="-28575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2pPr>
            <a:lvl3pPr marL="11430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3pPr>
            <a:lvl4pPr marL="16002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4pPr>
            <a:lvl5pPr marL="20574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400" b="0" dirty="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rPr>
              <a:t>K</a:t>
            </a:r>
            <a:r>
              <a:rPr lang="en-US" altLang="en-US" sz="2400" b="0" baseline="-25000" dirty="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rPr>
              <a:t>S</a:t>
            </a:r>
            <a:r>
              <a:rPr lang="en-US" altLang="en-US" sz="2400" b="0" dirty="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rPr>
              <a:t>(Alice’s password)</a:t>
            </a:r>
          </a:p>
        </p:txBody>
      </p:sp>
      <p:sp>
        <p:nvSpPr>
          <p:cNvPr id="143374" name="Rectangle 14">
            <a:extLst>
              <a:ext uri="{FF2B5EF4-FFF2-40B4-BE49-F238E27FC236}">
                <a16:creationId xmlns:a16="http://schemas.microsoft.com/office/drawing/2014/main" id="{03337E85-14CE-4267-9F5A-C002C9F3D8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37862" y="5171305"/>
            <a:ext cx="9382538" cy="124188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en-US" dirty="0"/>
              <a:t>Trudy can store the observed ciphertext K</a:t>
            </a:r>
            <a:r>
              <a:rPr lang="en-US" altLang="en-US" baseline="-25000" dirty="0"/>
              <a:t>S</a:t>
            </a:r>
            <a:r>
              <a:rPr lang="en-US" altLang="en-US" dirty="0"/>
              <a:t>(password), and </a:t>
            </a:r>
            <a:r>
              <a:rPr lang="en-US" altLang="en-US" dirty="0">
                <a:solidFill>
                  <a:srgbClr val="C00000"/>
                </a:solidFill>
              </a:rPr>
              <a:t>replay it later</a:t>
            </a:r>
            <a:r>
              <a:rPr lang="en-US" altLang="en-US" dirty="0"/>
              <a:t> to gain access to Bob’s server</a:t>
            </a:r>
          </a:p>
        </p:txBody>
      </p:sp>
      <p:sp>
        <p:nvSpPr>
          <p:cNvPr id="14" name="Line 15">
            <a:extLst>
              <a:ext uri="{FF2B5EF4-FFF2-40B4-BE49-F238E27FC236}">
                <a16:creationId xmlns:a16="http://schemas.microsoft.com/office/drawing/2014/main" id="{D2C613E6-B188-9248-BDE4-33CFE1D4F966}"/>
              </a:ext>
            </a:extLst>
          </p:cNvPr>
          <p:cNvSpPr>
            <a:spLocks noChangeShapeType="1"/>
          </p:cNvSpPr>
          <p:nvPr/>
        </p:nvSpPr>
        <p:spPr bwMode="auto">
          <a:xfrm>
            <a:off x="6368603" y="3260479"/>
            <a:ext cx="0" cy="609600"/>
          </a:xfrm>
          <a:prstGeom prst="line">
            <a:avLst/>
          </a:prstGeom>
          <a:noFill/>
          <a:ln w="50800">
            <a:solidFill>
              <a:srgbClr val="C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7">
            <a:extLst>
              <a:ext uri="{FF2B5EF4-FFF2-40B4-BE49-F238E27FC236}">
                <a16:creationId xmlns:a16="http://schemas.microsoft.com/office/drawing/2014/main" id="{794DA55F-F9ED-D340-829C-7A42CCA58C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3532" y="3814352"/>
            <a:ext cx="121642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1pPr>
            <a:lvl2pPr marL="742950" indent="-28575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2pPr>
            <a:lvl3pPr marL="11430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3pPr>
            <a:lvl4pPr marL="16002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4pPr>
            <a:lvl5pPr marL="20574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3200" b="0" dirty="0">
                <a:solidFill>
                  <a:srgbClr val="C00000"/>
                </a:solidFill>
                <a:latin typeface="Helvetica" pitchFamily="2" charset="0"/>
                <a:ea typeface="MS PGothic" panose="020B0600070205080204" pitchFamily="34" charset="-128"/>
              </a:rPr>
              <a:t>Trudy</a:t>
            </a:r>
          </a:p>
        </p:txBody>
      </p:sp>
      <p:sp>
        <p:nvSpPr>
          <p:cNvPr id="16" name="Rectangle 12">
            <a:extLst>
              <a:ext uri="{FF2B5EF4-FFF2-40B4-BE49-F238E27FC236}">
                <a16:creationId xmlns:a16="http://schemas.microsoft.com/office/drawing/2014/main" id="{275B8FED-DB6F-0E41-A0FE-505B7758F1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4699" y="4391737"/>
            <a:ext cx="392710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1pPr>
            <a:lvl2pPr marL="742950" indent="-28575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2pPr>
            <a:lvl3pPr marL="11430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3pPr>
            <a:lvl4pPr marL="16002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4pPr>
            <a:lvl5pPr marL="20574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400" b="0" dirty="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rPr>
              <a:t>Store: K</a:t>
            </a:r>
            <a:r>
              <a:rPr lang="en-US" altLang="en-US" sz="2400" b="0" baseline="-25000" dirty="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rPr>
              <a:t>S</a:t>
            </a:r>
            <a:r>
              <a:rPr lang="en-US" altLang="en-US" sz="2400" b="0" dirty="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rPr>
              <a:t>(Alice’s password)</a:t>
            </a:r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E540AC86-5B84-E247-BC38-32D6BB84B3C3}"/>
              </a:ext>
            </a:extLst>
          </p:cNvPr>
          <p:cNvSpPr/>
          <p:nvPr/>
        </p:nvSpPr>
        <p:spPr>
          <a:xfrm>
            <a:off x="7753082" y="3129567"/>
            <a:ext cx="2021983" cy="804542"/>
          </a:xfrm>
          <a:custGeom>
            <a:avLst/>
            <a:gdLst>
              <a:gd name="connsiteX0" fmla="*/ 0 w 2021983"/>
              <a:gd name="connsiteY0" fmla="*/ 759854 h 804542"/>
              <a:gd name="connsiteX1" fmla="*/ 1210614 w 2021983"/>
              <a:gd name="connsiteY1" fmla="*/ 721217 h 804542"/>
              <a:gd name="connsiteX2" fmla="*/ 2021983 w 2021983"/>
              <a:gd name="connsiteY2" fmla="*/ 0 h 804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21983" h="804542">
                <a:moveTo>
                  <a:pt x="0" y="759854"/>
                </a:moveTo>
                <a:cubicBezTo>
                  <a:pt x="436808" y="803856"/>
                  <a:pt x="873617" y="847859"/>
                  <a:pt x="1210614" y="721217"/>
                </a:cubicBezTo>
                <a:cubicBezTo>
                  <a:pt x="1547611" y="594575"/>
                  <a:pt x="1949003" y="197476"/>
                  <a:pt x="2021983" y="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6593C255-ED38-F844-A6C2-BCC5123FD7F6}"/>
              </a:ext>
            </a:extLst>
          </p:cNvPr>
          <p:cNvSpPr>
            <a:spLocks noChangeArrowheads="1"/>
          </p:cNvSpPr>
          <p:nvPr/>
        </p:nvSpPr>
        <p:spPr bwMode="auto">
          <a:xfrm rot="20070663">
            <a:off x="8195836" y="3259393"/>
            <a:ext cx="133158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1pPr>
            <a:lvl2pPr marL="742950" indent="-28575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2pPr>
            <a:lvl3pPr marL="11430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3pPr>
            <a:lvl4pPr marL="16002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4pPr>
            <a:lvl5pPr marL="20574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400" b="0" dirty="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rPr>
              <a:t>I’m Alice</a:t>
            </a: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B7FA1693-BF57-7D45-96F2-4D0E38E3F2E0}"/>
              </a:ext>
            </a:extLst>
          </p:cNvPr>
          <p:cNvSpPr/>
          <p:nvPr/>
        </p:nvSpPr>
        <p:spPr>
          <a:xfrm>
            <a:off x="7804598" y="3361387"/>
            <a:ext cx="2421228" cy="927936"/>
          </a:xfrm>
          <a:custGeom>
            <a:avLst/>
            <a:gdLst>
              <a:gd name="connsiteX0" fmla="*/ 2421228 w 2421228"/>
              <a:gd name="connsiteY0" fmla="*/ 0 h 927936"/>
              <a:gd name="connsiteX1" fmla="*/ 1519707 w 2421228"/>
              <a:gd name="connsiteY1" fmla="*/ 824248 h 927936"/>
              <a:gd name="connsiteX2" fmla="*/ 0 w 2421228"/>
              <a:gd name="connsiteY2" fmla="*/ 888642 h 927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21228" h="927936">
                <a:moveTo>
                  <a:pt x="2421228" y="0"/>
                </a:moveTo>
                <a:cubicBezTo>
                  <a:pt x="2172236" y="338070"/>
                  <a:pt x="1923245" y="676141"/>
                  <a:pt x="1519707" y="824248"/>
                </a:cubicBezTo>
                <a:cubicBezTo>
                  <a:pt x="1116169" y="972355"/>
                  <a:pt x="558084" y="930498"/>
                  <a:pt x="0" y="888642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BFBA5F8C-8019-0341-BA72-6B8A986459FC}"/>
              </a:ext>
            </a:extLst>
          </p:cNvPr>
          <p:cNvSpPr>
            <a:spLocks noChangeArrowheads="1"/>
          </p:cNvSpPr>
          <p:nvPr/>
        </p:nvSpPr>
        <p:spPr bwMode="auto">
          <a:xfrm rot="20070663">
            <a:off x="8741570" y="3720499"/>
            <a:ext cx="104067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1pPr>
            <a:lvl2pPr marL="742950" indent="-28575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2pPr>
            <a:lvl3pPr marL="11430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3pPr>
            <a:lvl4pPr marL="16002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4pPr>
            <a:lvl5pPr marL="20574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400" b="0" dirty="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rPr>
              <a:t>Pass?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9BFE9A16-F6CC-8E45-81D7-6733BB3E4916}"/>
              </a:ext>
            </a:extLst>
          </p:cNvPr>
          <p:cNvSpPr/>
          <p:nvPr/>
        </p:nvSpPr>
        <p:spPr>
          <a:xfrm>
            <a:off x="7920507" y="3503054"/>
            <a:ext cx="2807594" cy="1327105"/>
          </a:xfrm>
          <a:custGeom>
            <a:avLst/>
            <a:gdLst>
              <a:gd name="connsiteX0" fmla="*/ 0 w 2807594"/>
              <a:gd name="connsiteY0" fmla="*/ 1210614 h 1327105"/>
              <a:gd name="connsiteX1" fmla="*/ 1712890 w 2807594"/>
              <a:gd name="connsiteY1" fmla="*/ 1210614 h 1327105"/>
              <a:gd name="connsiteX2" fmla="*/ 2807594 w 2807594"/>
              <a:gd name="connsiteY2" fmla="*/ 0 h 1327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07594" h="1327105">
                <a:moveTo>
                  <a:pt x="0" y="1210614"/>
                </a:moveTo>
                <a:cubicBezTo>
                  <a:pt x="622479" y="1311498"/>
                  <a:pt x="1244958" y="1412383"/>
                  <a:pt x="1712890" y="1210614"/>
                </a:cubicBezTo>
                <a:cubicBezTo>
                  <a:pt x="2180822" y="1008845"/>
                  <a:pt x="2494208" y="504422"/>
                  <a:pt x="2807594" y="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0">
            <a:extLst>
              <a:ext uri="{FF2B5EF4-FFF2-40B4-BE49-F238E27FC236}">
                <a16:creationId xmlns:a16="http://schemas.microsoft.com/office/drawing/2014/main" id="{C7EFC906-7D56-3943-BB01-32E4448DDDB4}"/>
              </a:ext>
            </a:extLst>
          </p:cNvPr>
          <p:cNvSpPr>
            <a:spLocks noChangeArrowheads="1"/>
          </p:cNvSpPr>
          <p:nvPr/>
        </p:nvSpPr>
        <p:spPr bwMode="auto">
          <a:xfrm rot="20070663">
            <a:off x="8821987" y="4190285"/>
            <a:ext cx="138211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1pPr>
            <a:lvl2pPr marL="742950" indent="-28575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2pPr>
            <a:lvl3pPr marL="11430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3pPr>
            <a:lvl4pPr marL="16002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4pPr>
            <a:lvl5pPr marL="20574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400" b="0" dirty="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rPr>
              <a:t>K</a:t>
            </a:r>
            <a:r>
              <a:rPr lang="en-US" altLang="en-US" sz="2400" b="0" baseline="-25000" dirty="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rPr>
              <a:t>S</a:t>
            </a:r>
            <a:r>
              <a:rPr lang="en-US" altLang="en-US" sz="2400" b="0" dirty="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rPr>
              <a:t>(pass)</a:t>
            </a:r>
          </a:p>
        </p:txBody>
      </p:sp>
    </p:spTree>
    <p:extLst>
      <p:ext uri="{BB962C8B-B14F-4D97-AF65-F5344CB8AC3E}">
        <p14:creationId xmlns:p14="http://schemas.microsoft.com/office/powerpoint/2010/main" val="2076004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1433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1433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1433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1433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1433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1433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5" grpId="0" animBg="1"/>
      <p:bldP spid="143366" grpId="0" animBg="1"/>
      <p:bldP spid="143369" grpId="0" animBg="1"/>
      <p:bldP spid="143370" grpId="0"/>
      <p:bldP spid="143371" grpId="0"/>
      <p:bldP spid="143372" grpId="0"/>
      <p:bldP spid="14" grpId="0" animBg="1"/>
      <p:bldP spid="16" grpId="0" autoUpdateAnimBg="0"/>
      <p:bldP spid="2" grpId="0" animBg="1"/>
      <p:bldP spid="17" grpId="0"/>
      <p:bldP spid="3" grpId="0" animBg="1"/>
      <p:bldP spid="18" grpId="0"/>
      <p:bldP spid="4" grpId="0" animBg="1"/>
      <p:bldP spid="2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17E82-563D-2846-9B58-AF51A969D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Preventing replay attacks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E4147-11EE-CD48-92A1-D57C960D2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77789" cy="4858510"/>
          </a:xfrm>
        </p:spPr>
        <p:txBody>
          <a:bodyPr>
            <a:normAutofit/>
          </a:bodyPr>
          <a:lstStyle/>
          <a:p>
            <a:r>
              <a:rPr lang="en-US" dirty="0"/>
              <a:t>Key idea: Vary the ciphertext for the same plaintext sent at different times.</a:t>
            </a:r>
          </a:p>
          <a:p>
            <a:endParaRPr lang="en-US" dirty="0"/>
          </a:p>
          <a:p>
            <a:r>
              <a:rPr lang="en-US" dirty="0"/>
              <a:t>Make the ciphertext depend on a one-time value, randomly chosen by Bob.</a:t>
            </a:r>
          </a:p>
          <a:p>
            <a:pPr lvl="1"/>
            <a:r>
              <a:rPr lang="en-US" dirty="0"/>
              <a:t>e.g., a random number generated by Bob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Nonce</a:t>
            </a:r>
            <a:r>
              <a:rPr lang="en-US" dirty="0"/>
              <a:t>: a “number used once only”</a:t>
            </a:r>
          </a:p>
          <a:p>
            <a:endParaRPr lang="en-US" dirty="0"/>
          </a:p>
          <a:p>
            <a:r>
              <a:rPr lang="en-US" dirty="0"/>
              <a:t>Alice must combine the password with the nonce before encryption</a:t>
            </a:r>
          </a:p>
        </p:txBody>
      </p:sp>
    </p:spTree>
    <p:extLst>
      <p:ext uri="{BB962C8B-B14F-4D97-AF65-F5344CB8AC3E}">
        <p14:creationId xmlns:p14="http://schemas.microsoft.com/office/powerpoint/2010/main" val="4081561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DED5A12F-E895-4ECC-A04D-01D7A29A04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Challenge-Response with Nonce</a:t>
            </a:r>
          </a:p>
        </p:txBody>
      </p:sp>
      <p:sp>
        <p:nvSpPr>
          <p:cNvPr id="143365" name="Line 5">
            <a:extLst>
              <a:ext uri="{FF2B5EF4-FFF2-40B4-BE49-F238E27FC236}">
                <a16:creationId xmlns:a16="http://schemas.microsoft.com/office/drawing/2014/main" id="{972C6929-B741-4504-A3D1-D59A2DA5DC5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54699" y="1965079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43366" name="Line 6">
            <a:extLst>
              <a:ext uri="{FF2B5EF4-FFF2-40B4-BE49-F238E27FC236}">
                <a16:creationId xmlns:a16="http://schemas.microsoft.com/office/drawing/2014/main" id="{DBE3CADD-9156-4DD2-9E97-D339EBACD98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978499" y="2574679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41989" name="Rectangle 7">
            <a:extLst>
              <a:ext uri="{FF2B5EF4-FFF2-40B4-BE49-F238E27FC236}">
                <a16:creationId xmlns:a16="http://schemas.microsoft.com/office/drawing/2014/main" id="{045C2CA9-3CF7-45E3-A006-DD4E134BA6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7757" y="2334024"/>
            <a:ext cx="107433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1pPr>
            <a:lvl2pPr marL="742950" indent="-28575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2pPr>
            <a:lvl3pPr marL="11430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3pPr>
            <a:lvl4pPr marL="16002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4pPr>
            <a:lvl5pPr marL="20574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3200" b="0" dirty="0">
                <a:solidFill>
                  <a:srgbClr val="C00000"/>
                </a:solidFill>
                <a:latin typeface="Helvetica" pitchFamily="2" charset="0"/>
                <a:ea typeface="MS PGothic" panose="020B0600070205080204" pitchFamily="34" charset="-128"/>
              </a:rPr>
              <a:t>Alice</a:t>
            </a:r>
          </a:p>
        </p:txBody>
      </p:sp>
      <p:sp>
        <p:nvSpPr>
          <p:cNvPr id="41990" name="Rectangle 8">
            <a:extLst>
              <a:ext uri="{FF2B5EF4-FFF2-40B4-BE49-F238E27FC236}">
                <a16:creationId xmlns:a16="http://schemas.microsoft.com/office/drawing/2014/main" id="{E15F6ABA-0024-46DA-AFC0-563FEC5F47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18731" y="2317802"/>
            <a:ext cx="91403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1pPr>
            <a:lvl2pPr marL="742950" indent="-28575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2pPr>
            <a:lvl3pPr marL="11430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3pPr>
            <a:lvl4pPr marL="16002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4pPr>
            <a:lvl5pPr marL="20574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3200" b="0" dirty="0">
                <a:solidFill>
                  <a:srgbClr val="C00000"/>
                </a:solidFill>
                <a:latin typeface="Helvetica" pitchFamily="2" charset="0"/>
                <a:ea typeface="MS PGothic" panose="020B0600070205080204" pitchFamily="34" charset="-128"/>
              </a:rPr>
              <a:t>Bob</a:t>
            </a:r>
          </a:p>
        </p:txBody>
      </p:sp>
      <p:sp>
        <p:nvSpPr>
          <p:cNvPr id="143369" name="Line 9">
            <a:extLst>
              <a:ext uri="{FF2B5EF4-FFF2-40B4-BE49-F238E27FC236}">
                <a16:creationId xmlns:a16="http://schemas.microsoft.com/office/drawing/2014/main" id="{A9128F2B-80F5-4EE5-97E8-E5CAB797A79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54699" y="3260479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43370" name="Rectangle 10">
            <a:extLst>
              <a:ext uri="{FF2B5EF4-FFF2-40B4-BE49-F238E27FC236}">
                <a16:creationId xmlns:a16="http://schemas.microsoft.com/office/drawing/2014/main" id="{ECF0A057-D6D9-4C7D-B0D4-B7F76F46A0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2451" y="1429447"/>
            <a:ext cx="20513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1pPr>
            <a:lvl2pPr marL="742950" indent="-28575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2pPr>
            <a:lvl3pPr marL="11430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3pPr>
            <a:lvl4pPr marL="16002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4pPr>
            <a:lvl5pPr marL="20574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400" b="0" dirty="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rPr>
              <a:t>“Login:  Alice”</a:t>
            </a:r>
          </a:p>
        </p:txBody>
      </p:sp>
      <p:sp>
        <p:nvSpPr>
          <p:cNvPr id="143371" name="Rectangle 11">
            <a:extLst>
              <a:ext uri="{FF2B5EF4-FFF2-40B4-BE49-F238E27FC236}">
                <a16:creationId xmlns:a16="http://schemas.microsoft.com/office/drawing/2014/main" id="{8AF86D25-5DB5-4148-9604-208405FCF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6907" y="2053278"/>
            <a:ext cx="398378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1pPr>
            <a:lvl2pPr marL="742950" indent="-28575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2pPr>
            <a:lvl3pPr marL="11430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3pPr>
            <a:lvl4pPr marL="16002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4pPr>
            <a:lvl5pPr marL="20574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400" b="0" dirty="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rPr>
              <a:t>“Password please” + </a:t>
            </a:r>
            <a:r>
              <a:rPr lang="en-US" altLang="en-US" sz="2400" b="0" dirty="0">
                <a:solidFill>
                  <a:srgbClr val="C00000"/>
                </a:solidFill>
                <a:latin typeface="Helvetica" pitchFamily="2" charset="0"/>
                <a:ea typeface="MS PGothic" panose="020B0600070205080204" pitchFamily="34" charset="-128"/>
              </a:rPr>
              <a:t>Nonce</a:t>
            </a:r>
          </a:p>
        </p:txBody>
      </p:sp>
      <p:sp>
        <p:nvSpPr>
          <p:cNvPr id="143372" name="Rectangle 12">
            <a:extLst>
              <a:ext uri="{FF2B5EF4-FFF2-40B4-BE49-F238E27FC236}">
                <a16:creationId xmlns:a16="http://schemas.microsoft.com/office/drawing/2014/main" id="{00EF7850-08DC-4548-95DA-13FB8D4408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6907" y="2724601"/>
            <a:ext cx="408259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1pPr>
            <a:lvl2pPr marL="742950" indent="-28575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2pPr>
            <a:lvl3pPr marL="11430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3pPr>
            <a:lvl4pPr marL="16002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4pPr>
            <a:lvl5pPr marL="20574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400" b="0" dirty="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rPr>
              <a:t>K</a:t>
            </a:r>
            <a:r>
              <a:rPr lang="en-US" altLang="en-US" sz="2400" b="0" baseline="-25000" dirty="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rPr>
              <a:t>S</a:t>
            </a:r>
            <a:r>
              <a:rPr lang="en-US" altLang="en-US" sz="2400" b="0" dirty="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rPr>
              <a:t>(Alice’s password</a:t>
            </a:r>
            <a:r>
              <a:rPr lang="en-US" altLang="en-US" sz="2400" b="0" dirty="0">
                <a:solidFill>
                  <a:srgbClr val="C00000"/>
                </a:solidFill>
                <a:latin typeface="Helvetica" pitchFamily="2" charset="0"/>
                <a:ea typeface="MS PGothic" panose="020B0600070205080204" pitchFamily="34" charset="-128"/>
              </a:rPr>
              <a:t>, Nonce</a:t>
            </a:r>
            <a:r>
              <a:rPr lang="en-US" altLang="en-US" sz="2400" b="0" dirty="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rPr>
              <a:t>)</a:t>
            </a:r>
          </a:p>
        </p:txBody>
      </p:sp>
      <p:sp>
        <p:nvSpPr>
          <p:cNvPr id="143374" name="Rectangle 14">
            <a:extLst>
              <a:ext uri="{FF2B5EF4-FFF2-40B4-BE49-F238E27FC236}">
                <a16:creationId xmlns:a16="http://schemas.microsoft.com/office/drawing/2014/main" id="{03337E85-14CE-4267-9F5A-C002C9F3D8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67341" y="4423951"/>
            <a:ext cx="10746715" cy="243404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en-US" dirty="0"/>
              <a:t>The nonce changes each authentication attempt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dirty="0"/>
              <a:t>Trudy cannot reply an earlier ciphertext to produce a valid password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dirty="0"/>
              <a:t>The nonce is different, so the expected ciphertext is different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dirty="0"/>
              <a:t>Nonces don’t have to be confidential</a:t>
            </a:r>
          </a:p>
        </p:txBody>
      </p:sp>
      <p:sp>
        <p:nvSpPr>
          <p:cNvPr id="14" name="Line 15">
            <a:extLst>
              <a:ext uri="{FF2B5EF4-FFF2-40B4-BE49-F238E27FC236}">
                <a16:creationId xmlns:a16="http://schemas.microsoft.com/office/drawing/2014/main" id="{D2C613E6-B188-9248-BDE4-33CFE1D4F966}"/>
              </a:ext>
            </a:extLst>
          </p:cNvPr>
          <p:cNvSpPr>
            <a:spLocks noChangeShapeType="1"/>
          </p:cNvSpPr>
          <p:nvPr/>
        </p:nvSpPr>
        <p:spPr bwMode="auto">
          <a:xfrm>
            <a:off x="6368603" y="3260479"/>
            <a:ext cx="0" cy="609600"/>
          </a:xfrm>
          <a:prstGeom prst="line">
            <a:avLst/>
          </a:prstGeom>
          <a:noFill/>
          <a:ln w="50800">
            <a:solidFill>
              <a:srgbClr val="C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7">
            <a:extLst>
              <a:ext uri="{FF2B5EF4-FFF2-40B4-BE49-F238E27FC236}">
                <a16:creationId xmlns:a16="http://schemas.microsoft.com/office/drawing/2014/main" id="{794DA55F-F9ED-D340-829C-7A42CCA58C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3532" y="3814352"/>
            <a:ext cx="121642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1pPr>
            <a:lvl2pPr marL="742950" indent="-28575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2pPr>
            <a:lvl3pPr marL="11430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3pPr>
            <a:lvl4pPr marL="16002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4pPr>
            <a:lvl5pPr marL="20574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3200" b="0" dirty="0">
                <a:solidFill>
                  <a:srgbClr val="C00000"/>
                </a:solidFill>
                <a:latin typeface="Helvetica" pitchFamily="2" charset="0"/>
                <a:ea typeface="MS PGothic" panose="020B0600070205080204" pitchFamily="34" charset="-128"/>
              </a:rPr>
              <a:t>Trudy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C3F42218-27B1-4B4D-8C0E-ED04CBAF7EEA}"/>
              </a:ext>
            </a:extLst>
          </p:cNvPr>
          <p:cNvSpPr/>
          <p:nvPr/>
        </p:nvSpPr>
        <p:spPr>
          <a:xfrm>
            <a:off x="7128955" y="2916542"/>
            <a:ext cx="2421228" cy="927936"/>
          </a:xfrm>
          <a:custGeom>
            <a:avLst/>
            <a:gdLst>
              <a:gd name="connsiteX0" fmla="*/ 2421228 w 2421228"/>
              <a:gd name="connsiteY0" fmla="*/ 0 h 927936"/>
              <a:gd name="connsiteX1" fmla="*/ 1519707 w 2421228"/>
              <a:gd name="connsiteY1" fmla="*/ 824248 h 927936"/>
              <a:gd name="connsiteX2" fmla="*/ 0 w 2421228"/>
              <a:gd name="connsiteY2" fmla="*/ 888642 h 927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21228" h="927936">
                <a:moveTo>
                  <a:pt x="2421228" y="0"/>
                </a:moveTo>
                <a:cubicBezTo>
                  <a:pt x="2172236" y="338070"/>
                  <a:pt x="1923245" y="676141"/>
                  <a:pt x="1519707" y="824248"/>
                </a:cubicBezTo>
                <a:cubicBezTo>
                  <a:pt x="1116169" y="972355"/>
                  <a:pt x="558084" y="930498"/>
                  <a:pt x="0" y="888642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9BFE20E9-298D-3144-AB74-DD0827F08830}"/>
              </a:ext>
            </a:extLst>
          </p:cNvPr>
          <p:cNvSpPr>
            <a:spLocks noChangeArrowheads="1"/>
          </p:cNvSpPr>
          <p:nvPr/>
        </p:nvSpPr>
        <p:spPr bwMode="auto">
          <a:xfrm rot="20070663">
            <a:off x="7962536" y="3275654"/>
            <a:ext cx="124745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1pPr>
            <a:lvl2pPr marL="742950" indent="-28575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2pPr>
            <a:lvl3pPr marL="11430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3pPr>
            <a:lvl4pPr marL="16002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4pPr>
            <a:lvl5pPr marL="20574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400" b="0" dirty="0">
                <a:solidFill>
                  <a:srgbClr val="C00000"/>
                </a:solidFill>
                <a:latin typeface="Helvetica" pitchFamily="2" charset="0"/>
                <a:ea typeface="MS PGothic" panose="020B0600070205080204" pitchFamily="34" charset="-128"/>
              </a:rPr>
              <a:t>Nonce2</a:t>
            </a: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51DC7C60-5590-5F4C-A7E6-E6CE51756A2B}"/>
              </a:ext>
            </a:extLst>
          </p:cNvPr>
          <p:cNvSpPr/>
          <p:nvPr/>
        </p:nvSpPr>
        <p:spPr>
          <a:xfrm>
            <a:off x="7425170" y="3123015"/>
            <a:ext cx="2807594" cy="1327105"/>
          </a:xfrm>
          <a:custGeom>
            <a:avLst/>
            <a:gdLst>
              <a:gd name="connsiteX0" fmla="*/ 0 w 2807594"/>
              <a:gd name="connsiteY0" fmla="*/ 1210614 h 1327105"/>
              <a:gd name="connsiteX1" fmla="*/ 1712890 w 2807594"/>
              <a:gd name="connsiteY1" fmla="*/ 1210614 h 1327105"/>
              <a:gd name="connsiteX2" fmla="*/ 2807594 w 2807594"/>
              <a:gd name="connsiteY2" fmla="*/ 0 h 1327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07594" h="1327105">
                <a:moveTo>
                  <a:pt x="0" y="1210614"/>
                </a:moveTo>
                <a:cubicBezTo>
                  <a:pt x="622479" y="1311498"/>
                  <a:pt x="1244958" y="1412383"/>
                  <a:pt x="1712890" y="1210614"/>
                </a:cubicBezTo>
                <a:cubicBezTo>
                  <a:pt x="2180822" y="1008845"/>
                  <a:pt x="2494208" y="504422"/>
                  <a:pt x="2807594" y="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8EAC5E3D-0E99-D44F-B0C3-C5D019683A71}"/>
              </a:ext>
            </a:extLst>
          </p:cNvPr>
          <p:cNvSpPr>
            <a:spLocks noChangeArrowheads="1"/>
          </p:cNvSpPr>
          <p:nvPr/>
        </p:nvSpPr>
        <p:spPr bwMode="auto">
          <a:xfrm rot="20070663">
            <a:off x="7703929" y="3534906"/>
            <a:ext cx="261481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1pPr>
            <a:lvl2pPr marL="742950" indent="-28575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2pPr>
            <a:lvl3pPr marL="11430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3pPr>
            <a:lvl4pPr marL="16002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4pPr>
            <a:lvl5pPr marL="20574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400" b="0" dirty="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rPr>
              <a:t>K</a:t>
            </a:r>
            <a:r>
              <a:rPr lang="en-US" altLang="en-US" sz="2400" b="0" baseline="-25000" dirty="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rPr>
              <a:t>S</a:t>
            </a:r>
            <a:r>
              <a:rPr lang="en-US" altLang="en-US" sz="2400" b="0" dirty="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rPr>
              <a:t>(pass, </a:t>
            </a:r>
            <a:r>
              <a:rPr lang="en-US" altLang="en-US" sz="2400" b="0" dirty="0">
                <a:solidFill>
                  <a:srgbClr val="C00000"/>
                </a:solidFill>
                <a:latin typeface="Helvetica" pitchFamily="2" charset="0"/>
                <a:ea typeface="MS PGothic" panose="020B0600070205080204" pitchFamily="34" charset="-128"/>
              </a:rPr>
              <a:t>Nonce1</a:t>
            </a:r>
            <a:r>
              <a:rPr lang="en-US" altLang="en-US" sz="2400" b="0" dirty="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rPr>
              <a:t>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0FA4B70-3E3B-684D-AAE5-DC8095DAAAD1}"/>
              </a:ext>
            </a:extLst>
          </p:cNvPr>
          <p:cNvGrpSpPr/>
          <p:nvPr/>
        </p:nvGrpSpPr>
        <p:grpSpPr>
          <a:xfrm>
            <a:off x="10226631" y="2949482"/>
            <a:ext cx="604696" cy="473567"/>
            <a:chOff x="10290831" y="2955433"/>
            <a:chExt cx="604696" cy="473567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1697CBCB-171A-6844-A920-C7A341DD6D1B}"/>
                </a:ext>
              </a:extLst>
            </p:cNvPr>
            <p:cNvCxnSpPr/>
            <p:nvPr/>
          </p:nvCxnSpPr>
          <p:spPr>
            <a:xfrm>
              <a:off x="10290831" y="2955433"/>
              <a:ext cx="604696" cy="473567"/>
            </a:xfrm>
            <a:prstGeom prst="line">
              <a:avLst/>
            </a:prstGeom>
            <a:ln w="1016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C57A4F2-B278-0E40-8F8C-19BA8B5656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310534" y="2965858"/>
              <a:ext cx="563179" cy="463142"/>
            </a:xfrm>
            <a:prstGeom prst="line">
              <a:avLst/>
            </a:prstGeom>
            <a:ln w="1016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37039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3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3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1433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9" dur="500"/>
                                        <p:tgtEl>
                                          <p:spTgt spid="1433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35295232" presetClass="entr" presetSubtype="41302668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8" dur="500"/>
                                        <p:tgtEl>
                                          <p:spTgt spid="1433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9" dur="500"/>
                                        <p:tgtEl>
                                          <p:spTgt spid="1433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70" grpId="0" autoUpdateAnimBg="0"/>
      <p:bldP spid="143371" grpId="0" autoUpdateAnimBg="0"/>
      <p:bldP spid="143372" grpId="0" autoUpdateAnimBg="0"/>
      <p:bldP spid="143374" grpId="0" uiExpand="1" build="p" autoUpdateAnimBg="0"/>
      <p:bldP spid="15" grpId="0"/>
      <p:bldP spid="16" grpId="0" animBg="1"/>
      <p:bldP spid="17" grpId="0"/>
      <p:bldP spid="18" grpId="0" animBg="1"/>
      <p:bldP spid="1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783F0-34CF-E346-A19B-52226C5CC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Protecting against general replay attacks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985519-0D1D-7A44-8684-814ACA9277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451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key aspects of network security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60499"/>
            <a:ext cx="11039061" cy="5032376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buFont typeface="Wingdings" charset="0"/>
              <a:buNone/>
            </a:pPr>
            <a:r>
              <a:rPr lang="en-US" sz="3200" dirty="0">
                <a:solidFill>
                  <a:srgbClr val="C00000"/>
                </a:solidFill>
              </a:rPr>
              <a:t>Confidentiality: </a:t>
            </a:r>
            <a:r>
              <a:rPr lang="en-US" sz="3200" dirty="0"/>
              <a:t>only the sender and the intended receiver should </a:t>
            </a:r>
            <a:r>
              <a:rPr lang="en-US" altLang="ja-JP" sz="3200" dirty="0"/>
              <a:t>understand the message contents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3200" dirty="0">
                <a:solidFill>
                  <a:srgbClr val="C00000"/>
                </a:solidFill>
              </a:rPr>
              <a:t>Integrity: </a:t>
            </a:r>
            <a:r>
              <a:rPr lang="en-US" sz="3200" dirty="0"/>
              <a:t>sender, receiver want to ensure message not altered (in transit, or afterwards) without detection</a:t>
            </a:r>
          </a:p>
          <a:p>
            <a:pPr>
              <a:lnSpc>
                <a:spcPct val="110000"/>
              </a:lnSpc>
              <a:buFont typeface="Wingdings" charset="0"/>
              <a:buNone/>
            </a:pPr>
            <a:r>
              <a:rPr lang="en-US" sz="3200" dirty="0">
                <a:solidFill>
                  <a:srgbClr val="C00000"/>
                </a:solidFill>
              </a:rPr>
              <a:t>Authentication: </a:t>
            </a:r>
            <a:r>
              <a:rPr lang="en-US" sz="3200" dirty="0"/>
              <a:t>confirm the identity of communicating parties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en-US" sz="3200" dirty="0">
                <a:solidFill>
                  <a:srgbClr val="C00000"/>
                </a:solidFill>
              </a:rPr>
              <a:t>Non-repudiation:</a:t>
            </a:r>
            <a:r>
              <a:rPr lang="en-US" altLang="en-US" sz="3200" dirty="0"/>
              <a:t> Once someone sends a message, or conducts a transaction, they can’t later deny the contents of that message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3200" dirty="0">
                <a:solidFill>
                  <a:srgbClr val="C00000"/>
                </a:solidFill>
              </a:rPr>
              <a:t>Availability:</a:t>
            </a:r>
            <a:r>
              <a:rPr lang="en-US" sz="3200" dirty="0"/>
              <a:t> sender and receiver able to communicate at all</a:t>
            </a:r>
          </a:p>
        </p:txBody>
      </p:sp>
    </p:spTree>
    <p:extLst>
      <p:ext uri="{BB962C8B-B14F-4D97-AF65-F5344CB8AC3E}">
        <p14:creationId xmlns:p14="http://schemas.microsoft.com/office/powerpoint/2010/main" val="3621477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7749F-6C81-A145-B9EC-043314FE0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Generally, repeated ciphertext is bad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F94C3-E804-A14E-83B2-BD9F11E499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/>
              <a:t>Real network protocols often have repeated plaintext</a:t>
            </a:r>
          </a:p>
          <a:p>
            <a:pPr lvl="1"/>
            <a:r>
              <a:rPr lang="en-US" dirty="0"/>
              <a:t>e.g., the same web page content for the login screen</a:t>
            </a:r>
          </a:p>
          <a:p>
            <a:pPr lvl="1"/>
            <a:r>
              <a:rPr lang="en-US" dirty="0"/>
              <a:t>e.g.,  application headers, like HTTP/1.1 GET</a:t>
            </a:r>
          </a:p>
          <a:p>
            <a:pPr lvl="1"/>
            <a:r>
              <a:rPr lang="en-US" dirty="0"/>
              <a:t>The problem is more general: not just about repeating passwords!</a:t>
            </a:r>
          </a:p>
          <a:p>
            <a:r>
              <a:rPr lang="en-US" dirty="0"/>
              <a:t>If the same plaintext shows up as the same ciphertext repeatedly, that can be used to break the cipher</a:t>
            </a:r>
          </a:p>
          <a:p>
            <a:r>
              <a:rPr lang="en-US" dirty="0"/>
              <a:t>Example: Block substitution ciphers: finding the mapping for one part of one block means other ciphertext can be reversed to guess plaintext of other blocks, and so on…</a:t>
            </a:r>
          </a:p>
          <a:p>
            <a:r>
              <a:rPr lang="en-US" dirty="0">
                <a:solidFill>
                  <a:srgbClr val="C00000"/>
                </a:solidFill>
              </a:rPr>
              <a:t>Idea: Can we use nonces for all messages?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Yes!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641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185C1-D4D7-F74A-A400-35EAD2505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However, naïve nonces are inefficient!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891EB-16A7-5443-AC43-F60FD7CAF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/>
              <a:t>Suppose nonce is used as follows: </a:t>
            </a:r>
          </a:p>
          <a:p>
            <a:pPr lvl="1"/>
            <a:r>
              <a:rPr lang="en-US" dirty="0"/>
              <a:t>Alice performs K</a:t>
            </a:r>
            <a:r>
              <a:rPr lang="en-US" baseline="-25000" dirty="0"/>
              <a:t>S</a:t>
            </a:r>
            <a:r>
              <a:rPr lang="en-US" dirty="0"/>
              <a:t>(message </a:t>
            </a:r>
            <a:r>
              <a:rPr lang="en-US" altLang="en-US" dirty="0">
                <a:sym typeface="Symbol" panose="05050102010706020507" pitchFamily="18" charset="2"/>
              </a:rPr>
              <a:t></a:t>
            </a:r>
            <a:r>
              <a:rPr lang="en-US" dirty="0"/>
              <a:t> nonce) before transmitting</a:t>
            </a:r>
          </a:p>
          <a:p>
            <a:pPr lvl="1"/>
            <a:r>
              <a:rPr lang="en-US" dirty="0"/>
              <a:t>If Alice must send N bits of plaintext, Bob must send N bits of nonce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Doubles the number of bits exchanged </a:t>
            </a:r>
            <a:r>
              <a:rPr lang="en-US" dirty="0"/>
              <a:t>overall!</a:t>
            </a:r>
          </a:p>
          <a:p>
            <a:r>
              <a:rPr lang="en-US" dirty="0"/>
              <a:t>Want to generate nonces automatically &amp; randomly @ Alice, but still have Bob agree on the nonces. How?</a:t>
            </a:r>
          </a:p>
          <a:p>
            <a:r>
              <a:rPr lang="en-US" dirty="0">
                <a:solidFill>
                  <a:srgbClr val="C00000"/>
                </a:solidFill>
              </a:rPr>
              <a:t>Cipher block chaining: </a:t>
            </a:r>
            <a:r>
              <a:rPr lang="en-US" dirty="0"/>
              <a:t>use the previous ciphertext as a nonce for the next plain text block</a:t>
            </a:r>
          </a:p>
          <a:p>
            <a:r>
              <a:rPr lang="en-US" dirty="0"/>
              <a:t>The first block uses an </a:t>
            </a:r>
            <a:r>
              <a:rPr lang="en-US" dirty="0">
                <a:solidFill>
                  <a:srgbClr val="C00000"/>
                </a:solidFill>
              </a:rPr>
              <a:t>Initialization Vector (IV): </a:t>
            </a:r>
            <a:r>
              <a:rPr lang="en-US" dirty="0"/>
              <a:t>only first nonce is sent explicitly by Bob</a:t>
            </a:r>
          </a:p>
          <a:p>
            <a:endParaRPr lang="en-US" dirty="0"/>
          </a:p>
          <a:p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719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B7F8DF6-A4B2-6B42-A7F3-90286945783A}"/>
              </a:ext>
            </a:extLst>
          </p:cNvPr>
          <p:cNvCxnSpPr/>
          <p:nvPr/>
        </p:nvCxnSpPr>
        <p:spPr>
          <a:xfrm flipH="1">
            <a:off x="2461985" y="5291070"/>
            <a:ext cx="7819624" cy="0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B19C54A-B359-A24B-B5DF-DF96783BB2C8}"/>
              </a:ext>
            </a:extLst>
          </p:cNvPr>
          <p:cNvCxnSpPr/>
          <p:nvPr/>
        </p:nvCxnSpPr>
        <p:spPr>
          <a:xfrm flipH="1">
            <a:off x="2419080" y="2395470"/>
            <a:ext cx="7819624" cy="0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A780071-5073-1C4F-AFEB-C7518FA23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Cipher block chaining: encryption @ Alice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0599AE-0FD9-074B-A8E4-9000E88B4A68}"/>
              </a:ext>
            </a:extLst>
          </p:cNvPr>
          <p:cNvSpPr/>
          <p:nvPr/>
        </p:nvSpPr>
        <p:spPr>
          <a:xfrm>
            <a:off x="1093602" y="3097487"/>
            <a:ext cx="1326524" cy="837127"/>
          </a:xfrm>
          <a:prstGeom prst="rect">
            <a:avLst/>
          </a:prstGeom>
          <a:noFill/>
          <a:ln w="50800">
            <a:solidFill>
              <a:schemeClr val="tx1"/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C00000"/>
                </a:solidFill>
                <a:latin typeface="Helvetica" pitchFamily="2" charset="0"/>
              </a:rPr>
              <a:t>IV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71E914-815A-7E4F-B9FE-654D04B8698E}"/>
              </a:ext>
            </a:extLst>
          </p:cNvPr>
          <p:cNvSpPr/>
          <p:nvPr/>
        </p:nvSpPr>
        <p:spPr>
          <a:xfrm>
            <a:off x="3977424" y="2019098"/>
            <a:ext cx="1326524" cy="837127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Helvetica" pitchFamily="2" charset="0"/>
              </a:rPr>
              <a:t>M1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7649F0-C3F1-3C42-A0AD-781341A1C73D}"/>
              </a:ext>
            </a:extLst>
          </p:cNvPr>
          <p:cNvSpPr/>
          <p:nvPr/>
        </p:nvSpPr>
        <p:spPr>
          <a:xfrm>
            <a:off x="3977424" y="3107025"/>
            <a:ext cx="1326524" cy="837127"/>
          </a:xfrm>
          <a:prstGeom prst="rect">
            <a:avLst/>
          </a:prstGeom>
          <a:noFill/>
          <a:ln w="50800">
            <a:noFill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3600" b="1" dirty="0">
                <a:solidFill>
                  <a:schemeClr val="tx1"/>
                </a:solidFill>
                <a:sym typeface="Symbol" panose="05050102010706020507" pitchFamily="18" charset="2"/>
              </a:rPr>
              <a:t></a:t>
            </a:r>
            <a:endParaRPr lang="en-US" sz="3600" b="1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28CF88-7435-0542-AC7A-4DCFBFFDFAD3}"/>
              </a:ext>
            </a:extLst>
          </p:cNvPr>
          <p:cNvSpPr/>
          <p:nvPr/>
        </p:nvSpPr>
        <p:spPr>
          <a:xfrm>
            <a:off x="3975276" y="4858890"/>
            <a:ext cx="1326524" cy="837127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Helvetica" pitchFamily="2" charset="0"/>
              </a:rPr>
              <a:t>C1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5C2A71-1FE4-354F-9A27-A4749C1C398E}"/>
              </a:ext>
            </a:extLst>
          </p:cNvPr>
          <p:cNvSpPr/>
          <p:nvPr/>
        </p:nvSpPr>
        <p:spPr>
          <a:xfrm>
            <a:off x="5958624" y="2019097"/>
            <a:ext cx="1326524" cy="837127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Helvetica" pitchFamily="2" charset="0"/>
              </a:rPr>
              <a:t>M2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A7BE6A-DEF7-BD4D-87CA-3E6AA80B5694}"/>
              </a:ext>
            </a:extLst>
          </p:cNvPr>
          <p:cNvSpPr/>
          <p:nvPr/>
        </p:nvSpPr>
        <p:spPr>
          <a:xfrm>
            <a:off x="7939824" y="2019097"/>
            <a:ext cx="1326524" cy="837127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Helvetica" pitchFamily="2" charset="0"/>
              </a:rPr>
              <a:t>M3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2412A-83F2-3440-B48E-2EB4838E81E2}"/>
              </a:ext>
            </a:extLst>
          </p:cNvPr>
          <p:cNvSpPr/>
          <p:nvPr/>
        </p:nvSpPr>
        <p:spPr>
          <a:xfrm>
            <a:off x="5958624" y="4858890"/>
            <a:ext cx="1326524" cy="837127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Helvetica" pitchFamily="2" charset="0"/>
              </a:rPr>
              <a:t>C2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49600F7-4907-DD43-AD22-B7911AC74C51}"/>
              </a:ext>
            </a:extLst>
          </p:cNvPr>
          <p:cNvSpPr/>
          <p:nvPr/>
        </p:nvSpPr>
        <p:spPr>
          <a:xfrm>
            <a:off x="7939824" y="4858889"/>
            <a:ext cx="1326524" cy="837127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Helvetica" pitchFamily="2" charset="0"/>
              </a:rPr>
              <a:t>C3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4C0EF84-7E66-9744-947A-CD9BA9635054}"/>
              </a:ext>
            </a:extLst>
          </p:cNvPr>
          <p:cNvSpPr/>
          <p:nvPr/>
        </p:nvSpPr>
        <p:spPr>
          <a:xfrm>
            <a:off x="5958624" y="3107024"/>
            <a:ext cx="1326524" cy="837127"/>
          </a:xfrm>
          <a:prstGeom prst="rect">
            <a:avLst/>
          </a:prstGeom>
          <a:noFill/>
          <a:ln w="50800">
            <a:noFill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3600" b="1" dirty="0">
                <a:solidFill>
                  <a:schemeClr val="tx1"/>
                </a:solidFill>
                <a:sym typeface="Symbol" panose="05050102010706020507" pitchFamily="18" charset="2"/>
              </a:rPr>
              <a:t></a:t>
            </a:r>
            <a:endParaRPr lang="en-US" sz="3600" b="1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0F50774-145F-C04C-8863-7E66BF42ED8E}"/>
              </a:ext>
            </a:extLst>
          </p:cNvPr>
          <p:cNvSpPr/>
          <p:nvPr/>
        </p:nvSpPr>
        <p:spPr>
          <a:xfrm>
            <a:off x="7939824" y="3107023"/>
            <a:ext cx="1326524" cy="837127"/>
          </a:xfrm>
          <a:prstGeom prst="rect">
            <a:avLst/>
          </a:prstGeom>
          <a:noFill/>
          <a:ln w="50800">
            <a:noFill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3600" b="1" dirty="0">
                <a:solidFill>
                  <a:schemeClr val="tx1"/>
                </a:solidFill>
                <a:sym typeface="Symbol" panose="05050102010706020507" pitchFamily="18" charset="2"/>
              </a:rPr>
              <a:t></a:t>
            </a:r>
            <a:endParaRPr lang="en-US" sz="3600" b="1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6CFDE3-2A7A-D04F-9F63-1A5E78727259}"/>
              </a:ext>
            </a:extLst>
          </p:cNvPr>
          <p:cNvSpPr/>
          <p:nvPr/>
        </p:nvSpPr>
        <p:spPr>
          <a:xfrm>
            <a:off x="3975276" y="3838571"/>
            <a:ext cx="1326524" cy="837127"/>
          </a:xfrm>
          <a:prstGeom prst="rect">
            <a:avLst/>
          </a:prstGeom>
          <a:noFill/>
          <a:ln w="50800">
            <a:noFill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Helvetica" pitchFamily="2" charset="0"/>
              </a:rPr>
              <a:t>Encrypt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89B1DD4-34DD-954B-9348-66FAF7B1939C}"/>
              </a:ext>
            </a:extLst>
          </p:cNvPr>
          <p:cNvSpPr/>
          <p:nvPr/>
        </p:nvSpPr>
        <p:spPr>
          <a:xfrm>
            <a:off x="5958624" y="3838571"/>
            <a:ext cx="1326524" cy="837127"/>
          </a:xfrm>
          <a:prstGeom prst="rect">
            <a:avLst/>
          </a:prstGeom>
          <a:noFill/>
          <a:ln w="50800">
            <a:noFill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Helvetica" pitchFamily="2" charset="0"/>
              </a:rPr>
              <a:t>Encrypt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1AE2B06-821B-BE4F-B836-22725269B2D0}"/>
              </a:ext>
            </a:extLst>
          </p:cNvPr>
          <p:cNvSpPr/>
          <p:nvPr/>
        </p:nvSpPr>
        <p:spPr>
          <a:xfrm>
            <a:off x="7939824" y="3838571"/>
            <a:ext cx="1326524" cy="837127"/>
          </a:xfrm>
          <a:prstGeom prst="rect">
            <a:avLst/>
          </a:prstGeom>
          <a:noFill/>
          <a:ln w="50800">
            <a:noFill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Helvetica" pitchFamily="2" charset="0"/>
              </a:rPr>
              <a:t>Encrypt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E9C9D34-99BE-8649-B004-8D164704F5DE}"/>
              </a:ext>
            </a:extLst>
          </p:cNvPr>
          <p:cNvCxnSpPr>
            <a:cxnSpLocks/>
          </p:cNvCxnSpPr>
          <p:nvPr/>
        </p:nvCxnSpPr>
        <p:spPr>
          <a:xfrm>
            <a:off x="2419080" y="3525586"/>
            <a:ext cx="2114283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87C5631-3921-FF48-A5C9-A70527FC46C9}"/>
              </a:ext>
            </a:extLst>
          </p:cNvPr>
          <p:cNvCxnSpPr/>
          <p:nvPr/>
        </p:nvCxnSpPr>
        <p:spPr>
          <a:xfrm flipV="1">
            <a:off x="5177307" y="3631842"/>
            <a:ext cx="1326524" cy="1227047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BDC2F85-65E7-8A4B-9044-ED57B1D2DB9B}"/>
              </a:ext>
            </a:extLst>
          </p:cNvPr>
          <p:cNvCxnSpPr/>
          <p:nvPr/>
        </p:nvCxnSpPr>
        <p:spPr>
          <a:xfrm flipV="1">
            <a:off x="7169239" y="3631841"/>
            <a:ext cx="1326524" cy="122704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F40C9A6-137D-1448-A31A-ACFA1A903021}"/>
              </a:ext>
            </a:extLst>
          </p:cNvPr>
          <p:cNvCxnSpPr/>
          <p:nvPr/>
        </p:nvCxnSpPr>
        <p:spPr>
          <a:xfrm flipV="1">
            <a:off x="9150439" y="3618960"/>
            <a:ext cx="1326524" cy="122704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17D9E4A-1592-094E-93D7-8A462C176439}"/>
              </a:ext>
            </a:extLst>
          </p:cNvPr>
          <p:cNvCxnSpPr>
            <a:stCxn id="5" idx="2"/>
          </p:cNvCxnSpPr>
          <p:nvPr/>
        </p:nvCxnSpPr>
        <p:spPr>
          <a:xfrm flipH="1">
            <a:off x="4638538" y="2856225"/>
            <a:ext cx="2148" cy="57277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ABDA2E6-FB22-914E-8FF6-816E771FC6D1}"/>
              </a:ext>
            </a:extLst>
          </p:cNvPr>
          <p:cNvCxnSpPr/>
          <p:nvPr/>
        </p:nvCxnSpPr>
        <p:spPr>
          <a:xfrm flipH="1">
            <a:off x="6620812" y="2870606"/>
            <a:ext cx="2148" cy="57277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FA713CF-F337-A249-9C4E-8A103F38643F}"/>
              </a:ext>
            </a:extLst>
          </p:cNvPr>
          <p:cNvCxnSpPr/>
          <p:nvPr/>
        </p:nvCxnSpPr>
        <p:spPr>
          <a:xfrm flipH="1">
            <a:off x="8602012" y="2898245"/>
            <a:ext cx="2148" cy="57277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59D5D35-7379-8D41-A52C-1ABDD405FD9E}"/>
              </a:ext>
            </a:extLst>
          </p:cNvPr>
          <p:cNvCxnSpPr>
            <a:cxnSpLocks/>
          </p:cNvCxnSpPr>
          <p:nvPr/>
        </p:nvCxnSpPr>
        <p:spPr>
          <a:xfrm>
            <a:off x="4638538" y="3679800"/>
            <a:ext cx="0" cy="43533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4A57687-D0C9-E246-B6C2-6CF0567DC59E}"/>
              </a:ext>
            </a:extLst>
          </p:cNvPr>
          <p:cNvCxnSpPr>
            <a:cxnSpLocks/>
          </p:cNvCxnSpPr>
          <p:nvPr/>
        </p:nvCxnSpPr>
        <p:spPr>
          <a:xfrm>
            <a:off x="6620812" y="3679800"/>
            <a:ext cx="0" cy="43533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FC89F0E-6E77-5546-9896-295304B32FEA}"/>
              </a:ext>
            </a:extLst>
          </p:cNvPr>
          <p:cNvCxnSpPr>
            <a:cxnSpLocks/>
          </p:cNvCxnSpPr>
          <p:nvPr/>
        </p:nvCxnSpPr>
        <p:spPr>
          <a:xfrm>
            <a:off x="8602012" y="3679799"/>
            <a:ext cx="0" cy="43533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FB570ED-BB0D-C246-A5D1-7236FC495131}"/>
              </a:ext>
            </a:extLst>
          </p:cNvPr>
          <p:cNvCxnSpPr>
            <a:cxnSpLocks/>
          </p:cNvCxnSpPr>
          <p:nvPr/>
        </p:nvCxnSpPr>
        <p:spPr>
          <a:xfrm>
            <a:off x="8602012" y="4458031"/>
            <a:ext cx="0" cy="43533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55A1547-F167-AF44-AC13-054977BF7787}"/>
              </a:ext>
            </a:extLst>
          </p:cNvPr>
          <p:cNvCxnSpPr>
            <a:cxnSpLocks/>
          </p:cNvCxnSpPr>
          <p:nvPr/>
        </p:nvCxnSpPr>
        <p:spPr>
          <a:xfrm>
            <a:off x="6617590" y="4458030"/>
            <a:ext cx="0" cy="43533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C70F92C-6700-264B-9485-18597690EA6D}"/>
              </a:ext>
            </a:extLst>
          </p:cNvPr>
          <p:cNvCxnSpPr>
            <a:cxnSpLocks/>
          </p:cNvCxnSpPr>
          <p:nvPr/>
        </p:nvCxnSpPr>
        <p:spPr>
          <a:xfrm>
            <a:off x="4638538" y="4430791"/>
            <a:ext cx="0" cy="43533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88731BD-533B-244C-AB71-53DE642691F5}"/>
              </a:ext>
            </a:extLst>
          </p:cNvPr>
          <p:cNvSpPr txBox="1"/>
          <p:nvPr/>
        </p:nvSpPr>
        <p:spPr>
          <a:xfrm>
            <a:off x="945495" y="4030681"/>
            <a:ext cx="18030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Sent by Bob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12A111C-B271-FA4B-9B75-7D67631761E3}"/>
              </a:ext>
            </a:extLst>
          </p:cNvPr>
          <p:cNvSpPr txBox="1"/>
          <p:nvPr/>
        </p:nvSpPr>
        <p:spPr>
          <a:xfrm>
            <a:off x="10381446" y="2222591"/>
            <a:ext cx="1497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Plaintext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8CC3D3F-7D7F-244D-A1BB-DD2BBC8CD296}"/>
              </a:ext>
            </a:extLst>
          </p:cNvPr>
          <p:cNvSpPr txBox="1"/>
          <p:nvPr/>
        </p:nvSpPr>
        <p:spPr>
          <a:xfrm>
            <a:off x="10381446" y="5046619"/>
            <a:ext cx="1621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Ciphertext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556FCE5-FE24-BD48-83D3-AD80810356F2}"/>
              </a:ext>
            </a:extLst>
          </p:cNvPr>
          <p:cNvSpPr txBox="1"/>
          <p:nvPr/>
        </p:nvSpPr>
        <p:spPr>
          <a:xfrm rot="18967374">
            <a:off x="5183750" y="3534893"/>
            <a:ext cx="1120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Serve as nonce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3F9AAE7-DA75-9349-B6D4-775296115282}"/>
              </a:ext>
            </a:extLst>
          </p:cNvPr>
          <p:cNvSpPr txBox="1"/>
          <p:nvPr/>
        </p:nvSpPr>
        <p:spPr>
          <a:xfrm>
            <a:off x="3058732" y="5842337"/>
            <a:ext cx="30887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 pitchFamily="2" charset="0"/>
              </a:rPr>
              <a:t>C1 </a:t>
            </a:r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depends on the first nonce</a:t>
            </a:r>
            <a:r>
              <a:rPr lang="en-US" sz="2000" dirty="0">
                <a:latin typeface="Helvetica" pitchFamily="2" charset="0"/>
              </a:rPr>
              <a:t>, IV, not just the plaintext M1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12CF94F-8DCE-164F-A3F2-5FAE602ECEB2}"/>
              </a:ext>
            </a:extLst>
          </p:cNvPr>
          <p:cNvSpPr/>
          <p:nvPr/>
        </p:nvSpPr>
        <p:spPr>
          <a:xfrm>
            <a:off x="10027276" y="3097486"/>
            <a:ext cx="1326524" cy="837127"/>
          </a:xfrm>
          <a:prstGeom prst="rect">
            <a:avLst/>
          </a:prstGeom>
          <a:noFill/>
          <a:ln w="50800">
            <a:noFill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3600" b="1" dirty="0">
                <a:solidFill>
                  <a:schemeClr val="tx1"/>
                </a:solidFill>
                <a:sym typeface="Symbol" panose="05050102010706020507" pitchFamily="18" charset="2"/>
              </a:rPr>
              <a:t>…</a:t>
            </a:r>
            <a:endParaRPr lang="en-US" sz="3600" b="1" dirty="0">
              <a:solidFill>
                <a:schemeClr val="tx1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1069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 animBg="1"/>
      <p:bldP spid="8" grpId="0" animBg="1"/>
      <p:bldP spid="9" grpId="0" animBg="1"/>
      <p:bldP spid="11" grpId="0" animBg="1"/>
      <p:bldP spid="12" grpId="0" animBg="1"/>
      <p:bldP spid="14" grpId="0"/>
      <p:bldP spid="15" grpId="0"/>
      <p:bldP spid="16" grpId="0"/>
      <p:bldP spid="17" grpId="0"/>
      <p:bldP spid="18" grpId="0"/>
      <p:bldP spid="39" grpId="0"/>
      <p:bldP spid="42" grpId="0"/>
      <p:bldP spid="43" grpId="0"/>
      <p:bldP spid="50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EDB64-E989-544B-8695-9F13737CA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Agreeing on a shared key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0A22E1-7045-EE46-B78E-36CD9025CB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3383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0C274-A354-304C-9E6F-E0C9B2A50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agree on a shared secret key?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66DFD-3AD3-4749-8185-900E167CA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48795"/>
          </a:xfrm>
        </p:spPr>
        <p:txBody>
          <a:bodyPr>
            <a:normAutofit/>
          </a:bodyPr>
          <a:lstStyle/>
          <a:p>
            <a:r>
              <a:rPr lang="en-US" dirty="0"/>
              <a:t>In reality: two parties may meet in person or communicate “out of band” to exchange shared key</a:t>
            </a:r>
          </a:p>
          <a:p>
            <a:r>
              <a:rPr lang="en-US" dirty="0"/>
              <a:t>Often, communicating parties may never meet in person</a:t>
            </a:r>
          </a:p>
          <a:p>
            <a:pPr lvl="1"/>
            <a:r>
              <a:rPr lang="en-US" dirty="0"/>
              <a:t>It’s very common not to meet someone you talk to over the Internet</a:t>
            </a:r>
          </a:p>
          <a:p>
            <a:pPr lvl="1"/>
            <a:r>
              <a:rPr lang="en-US" dirty="0"/>
              <a:t>Amazon? Your bank?</a:t>
            </a:r>
          </a:p>
          <a:p>
            <a:r>
              <a:rPr lang="en-US" dirty="0"/>
              <a:t>And what if the shared secret is stolen?</a:t>
            </a:r>
          </a:p>
          <a:p>
            <a:pPr lvl="1"/>
            <a:r>
              <a:rPr lang="en-US" dirty="0"/>
              <a:t>Must exchange keys securely again!</a:t>
            </a:r>
          </a:p>
          <a:p>
            <a:r>
              <a:rPr lang="en-US" dirty="0"/>
              <a:t>Q: how to exchange keys securely over an insecure network?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C5EBE0-D5C2-E849-98D7-8BD883F5497A}"/>
              </a:ext>
            </a:extLst>
          </p:cNvPr>
          <p:cNvSpPr txBox="1"/>
          <p:nvPr/>
        </p:nvSpPr>
        <p:spPr>
          <a:xfrm>
            <a:off x="1899064" y="5894683"/>
            <a:ext cx="8160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Next lecture: Public key cryptography</a:t>
            </a:r>
          </a:p>
        </p:txBody>
      </p:sp>
    </p:spTree>
    <p:extLst>
      <p:ext uri="{BB962C8B-B14F-4D97-AF65-F5344CB8AC3E}">
        <p14:creationId xmlns:p14="http://schemas.microsoft.com/office/powerpoint/2010/main" val="1090354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B4238-0F65-5A48-A712-BDA3078BC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33118-7E18-B34F-9A3C-FA1DFF7D6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990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3768C-966B-DD40-AA2F-CAC94C77C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Friends and enemies: Alice, Bob, Trudy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B63B1-3559-6445-9B49-B5607E0B3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Two parties, Bob and Alice, want to communicate </a:t>
            </a:r>
            <a:r>
              <a:rPr lang="en-US" altLang="ja-JP" sz="3200" dirty="0"/>
              <a:t>securely</a:t>
            </a:r>
          </a:p>
          <a:p>
            <a:pPr lvl="1"/>
            <a:r>
              <a:rPr lang="en-US" sz="2800" dirty="0"/>
              <a:t>Often used in network security examples</a:t>
            </a:r>
          </a:p>
          <a:p>
            <a:r>
              <a:rPr lang="en-US" sz="3200" dirty="0"/>
              <a:t>Trudy (intruder) may intercept, delete, add messages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699B79AA-5C00-A845-9F17-FF82A893C9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4422" y="4782812"/>
            <a:ext cx="1293813" cy="803275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Helvetica" pitchFamily="2" charset="0"/>
              <a:cs typeface="Arial" charset="0"/>
            </a:endParaRPr>
          </a:p>
        </p:txBody>
      </p:sp>
      <p:sp>
        <p:nvSpPr>
          <p:cNvPr id="8" name="Text Box 12">
            <a:extLst>
              <a:ext uri="{FF2B5EF4-FFF2-40B4-BE49-F238E27FC236}">
                <a16:creationId xmlns:a16="http://schemas.microsoft.com/office/drawing/2014/main" id="{7307F903-6412-B94A-ABAB-06CDF54C18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8722" y="4812974"/>
            <a:ext cx="9683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Helvetica" pitchFamily="2" charset="0"/>
                <a:cs typeface="Arial" charset="0"/>
              </a:rPr>
              <a:t>secure</a:t>
            </a:r>
          </a:p>
          <a:p>
            <a:r>
              <a:rPr lang="en-US" dirty="0">
                <a:solidFill>
                  <a:schemeClr val="bg1"/>
                </a:solidFill>
                <a:latin typeface="Helvetica" pitchFamily="2" charset="0"/>
                <a:cs typeface="Arial" charset="0"/>
              </a:rPr>
              <a:t>sender</a:t>
            </a:r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8BEE2643-5B17-9043-8D68-51E2D2A4B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6159" y="4795512"/>
            <a:ext cx="1293812" cy="803275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Helvetica" pitchFamily="2" charset="0"/>
              <a:cs typeface="Arial" charset="0"/>
            </a:endParaRPr>
          </a:p>
        </p:txBody>
      </p:sp>
      <p:sp>
        <p:nvSpPr>
          <p:cNvPr id="10" name="Text Box 14">
            <a:extLst>
              <a:ext uri="{FF2B5EF4-FFF2-40B4-BE49-F238E27FC236}">
                <a16:creationId xmlns:a16="http://schemas.microsoft.com/office/drawing/2014/main" id="{FB0886C9-4E3C-F948-A906-79F36754C4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67658" y="4839960"/>
            <a:ext cx="10969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Helvetica" pitchFamily="2" charset="0"/>
                <a:cs typeface="Arial" charset="0"/>
              </a:rPr>
              <a:t>secure</a:t>
            </a:r>
          </a:p>
          <a:p>
            <a:r>
              <a:rPr lang="en-US" dirty="0">
                <a:solidFill>
                  <a:schemeClr val="bg1"/>
                </a:solidFill>
                <a:latin typeface="Helvetica" pitchFamily="2" charset="0"/>
                <a:cs typeface="Arial" charset="0"/>
              </a:rPr>
              <a:t>receiver</a:t>
            </a:r>
          </a:p>
        </p:txBody>
      </p:sp>
      <p:sp>
        <p:nvSpPr>
          <p:cNvPr id="11" name="Text Box 18">
            <a:extLst>
              <a:ext uri="{FF2B5EF4-FFF2-40B4-BE49-F238E27FC236}">
                <a16:creationId xmlns:a16="http://schemas.microsoft.com/office/drawing/2014/main" id="{313BC218-726C-5949-8F29-795C84A513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8835" y="4038273"/>
            <a:ext cx="10826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Helvetica" pitchFamily="2" charset="0"/>
                <a:cs typeface="Arial" charset="0"/>
              </a:rPr>
              <a:t>channel</a:t>
            </a:r>
          </a:p>
        </p:txBody>
      </p:sp>
      <p:sp>
        <p:nvSpPr>
          <p:cNvPr id="12" name="Line 19">
            <a:extLst>
              <a:ext uri="{FF2B5EF4-FFF2-40B4-BE49-F238E27FC236}">
                <a16:creationId xmlns:a16="http://schemas.microsoft.com/office/drawing/2014/main" id="{E6B7260D-7A1F-9543-AD78-B886B9D18812}"/>
              </a:ext>
            </a:extLst>
          </p:cNvPr>
          <p:cNvSpPr>
            <a:spLocks noChangeShapeType="1"/>
          </p:cNvSpPr>
          <p:nvPr/>
        </p:nvSpPr>
        <p:spPr bwMode="auto">
          <a:xfrm>
            <a:off x="5094797" y="4460549"/>
            <a:ext cx="238125" cy="449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13" name="Rectangle 21">
            <a:extLst>
              <a:ext uri="{FF2B5EF4-FFF2-40B4-BE49-F238E27FC236}">
                <a16:creationId xmlns:a16="http://schemas.microsoft.com/office/drawing/2014/main" id="{EF03CD08-2ED4-9044-AF94-3FE68CC239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8235" y="4981249"/>
            <a:ext cx="2447925" cy="366713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Helvetica" pitchFamily="2" charset="0"/>
              <a:cs typeface="Arial" charset="0"/>
            </a:endParaRPr>
          </a:p>
        </p:txBody>
      </p:sp>
      <p:sp>
        <p:nvSpPr>
          <p:cNvPr id="14" name="Line 17">
            <a:extLst>
              <a:ext uri="{FF2B5EF4-FFF2-40B4-BE49-F238E27FC236}">
                <a16:creationId xmlns:a16="http://schemas.microsoft.com/office/drawing/2014/main" id="{4CA1AF33-4260-0048-B15A-A67D43FCD3A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01097" y="5193973"/>
            <a:ext cx="2460625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15" name="Text Box 23">
            <a:extLst>
              <a:ext uri="{FF2B5EF4-FFF2-40B4-BE49-F238E27FC236}">
                <a16:creationId xmlns:a16="http://schemas.microsoft.com/office/drawing/2014/main" id="{ADDAD048-9616-4E4F-90B1-DA0DE77D10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6597" y="3995411"/>
            <a:ext cx="18891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dirty="0">
                <a:latin typeface="Helvetica" pitchFamily="2" charset="0"/>
                <a:cs typeface="Arial" charset="0"/>
              </a:rPr>
              <a:t>data, control messages</a:t>
            </a:r>
          </a:p>
        </p:txBody>
      </p:sp>
      <p:sp>
        <p:nvSpPr>
          <p:cNvPr id="16" name="Line 24">
            <a:extLst>
              <a:ext uri="{FF2B5EF4-FFF2-40B4-BE49-F238E27FC236}">
                <a16:creationId xmlns:a16="http://schemas.microsoft.com/office/drawing/2014/main" id="{5E184061-A909-194C-A082-5382D8E231F1}"/>
              </a:ext>
            </a:extLst>
          </p:cNvPr>
          <p:cNvSpPr>
            <a:spLocks noChangeShapeType="1"/>
          </p:cNvSpPr>
          <p:nvPr/>
        </p:nvSpPr>
        <p:spPr bwMode="auto">
          <a:xfrm>
            <a:off x="6372735" y="4612949"/>
            <a:ext cx="223837" cy="517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17" name="Freeform 25">
            <a:extLst>
              <a:ext uri="{FF2B5EF4-FFF2-40B4-BE49-F238E27FC236}">
                <a16:creationId xmlns:a16="http://schemas.microsoft.com/office/drawing/2014/main" id="{864DBFAB-6E5A-064F-9C43-8649A5B2337C}"/>
              </a:ext>
            </a:extLst>
          </p:cNvPr>
          <p:cNvSpPr>
            <a:spLocks/>
          </p:cNvSpPr>
          <p:nvPr/>
        </p:nvSpPr>
        <p:spPr bwMode="auto">
          <a:xfrm>
            <a:off x="5180521" y="5233661"/>
            <a:ext cx="573088" cy="914400"/>
          </a:xfrm>
          <a:custGeom>
            <a:avLst/>
            <a:gdLst>
              <a:gd name="T0" fmla="*/ 0 w 344"/>
              <a:gd name="T1" fmla="*/ 0 h 789"/>
              <a:gd name="T2" fmla="*/ 2147483647 w 344"/>
              <a:gd name="T3" fmla="*/ 2147483647 h 789"/>
              <a:gd name="T4" fmla="*/ 2147483647 w 344"/>
              <a:gd name="T5" fmla="*/ 2147483647 h 789"/>
              <a:gd name="T6" fmla="*/ 0 60000 65536"/>
              <a:gd name="T7" fmla="*/ 0 60000 65536"/>
              <a:gd name="T8" fmla="*/ 0 60000 65536"/>
              <a:gd name="T9" fmla="*/ 0 w 344"/>
              <a:gd name="T10" fmla="*/ 0 h 789"/>
              <a:gd name="T11" fmla="*/ 344 w 344"/>
              <a:gd name="T12" fmla="*/ 789 h 7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44" h="789">
                <a:moveTo>
                  <a:pt x="0" y="0"/>
                </a:moveTo>
                <a:cubicBezTo>
                  <a:pt x="52" y="24"/>
                  <a:pt x="255" y="10"/>
                  <a:pt x="310" y="142"/>
                </a:cubicBezTo>
                <a:cubicBezTo>
                  <a:pt x="344" y="248"/>
                  <a:pt x="324" y="654"/>
                  <a:pt x="328" y="789"/>
                </a:cubicBezTo>
              </a:path>
            </a:pathLst>
          </a:cu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18" name="Freeform 26">
            <a:extLst>
              <a:ext uri="{FF2B5EF4-FFF2-40B4-BE49-F238E27FC236}">
                <a16:creationId xmlns:a16="http://schemas.microsoft.com/office/drawing/2014/main" id="{61E5B3A8-AF8B-264C-BD29-74A17CBB1CC4}"/>
              </a:ext>
            </a:extLst>
          </p:cNvPr>
          <p:cNvSpPr>
            <a:spLocks/>
          </p:cNvSpPr>
          <p:nvPr/>
        </p:nvSpPr>
        <p:spPr bwMode="auto">
          <a:xfrm flipH="1">
            <a:off x="5855210" y="5232073"/>
            <a:ext cx="573087" cy="914400"/>
          </a:xfrm>
          <a:custGeom>
            <a:avLst/>
            <a:gdLst>
              <a:gd name="T0" fmla="*/ 0 w 344"/>
              <a:gd name="T1" fmla="*/ 0 h 789"/>
              <a:gd name="T2" fmla="*/ 2147483647 w 344"/>
              <a:gd name="T3" fmla="*/ 2147483647 h 789"/>
              <a:gd name="T4" fmla="*/ 2147483647 w 344"/>
              <a:gd name="T5" fmla="*/ 2147483647 h 789"/>
              <a:gd name="T6" fmla="*/ 0 60000 65536"/>
              <a:gd name="T7" fmla="*/ 0 60000 65536"/>
              <a:gd name="T8" fmla="*/ 0 60000 65536"/>
              <a:gd name="T9" fmla="*/ 0 w 344"/>
              <a:gd name="T10" fmla="*/ 0 h 789"/>
              <a:gd name="T11" fmla="*/ 344 w 344"/>
              <a:gd name="T12" fmla="*/ 789 h 7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44" h="789">
                <a:moveTo>
                  <a:pt x="0" y="0"/>
                </a:moveTo>
                <a:cubicBezTo>
                  <a:pt x="52" y="24"/>
                  <a:pt x="255" y="10"/>
                  <a:pt x="310" y="142"/>
                </a:cubicBezTo>
                <a:cubicBezTo>
                  <a:pt x="344" y="248"/>
                  <a:pt x="324" y="654"/>
                  <a:pt x="328" y="789"/>
                </a:cubicBezTo>
              </a:path>
            </a:pathLst>
          </a:cu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19" name="Line 27">
            <a:extLst>
              <a:ext uri="{FF2B5EF4-FFF2-40B4-BE49-F238E27FC236}">
                <a16:creationId xmlns:a16="http://schemas.microsoft.com/office/drawing/2014/main" id="{54E5F1D9-17BE-0C47-80D9-9AFE0429C64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05596" y="5163811"/>
            <a:ext cx="8143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20" name="Text Box 28">
            <a:extLst>
              <a:ext uri="{FF2B5EF4-FFF2-40B4-BE49-F238E27FC236}">
                <a16:creationId xmlns:a16="http://schemas.microsoft.com/office/drawing/2014/main" id="{D14A5657-65E8-D742-815F-5A52F9C278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0897" y="4893936"/>
            <a:ext cx="6842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Helvetica" pitchFamily="2" charset="0"/>
                <a:cs typeface="Arial" charset="0"/>
              </a:rPr>
              <a:t>data</a:t>
            </a:r>
          </a:p>
        </p:txBody>
      </p:sp>
      <p:sp>
        <p:nvSpPr>
          <p:cNvPr id="21" name="Line 29">
            <a:extLst>
              <a:ext uri="{FF2B5EF4-FFF2-40B4-BE49-F238E27FC236}">
                <a16:creationId xmlns:a16="http://schemas.microsoft.com/office/drawing/2014/main" id="{E1F71366-4791-0441-B77E-E42FD27A0FB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412671" y="5133648"/>
            <a:ext cx="8143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22" name="Text Box 30">
            <a:extLst>
              <a:ext uri="{FF2B5EF4-FFF2-40B4-BE49-F238E27FC236}">
                <a16:creationId xmlns:a16="http://schemas.microsoft.com/office/drawing/2014/main" id="{10CC8CB9-1F1B-D846-B6C9-094A77E1FB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00072" y="4863773"/>
            <a:ext cx="6842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Helvetica" pitchFamily="2" charset="0"/>
                <a:cs typeface="Arial" charset="0"/>
              </a:rPr>
              <a:t>data</a:t>
            </a:r>
          </a:p>
        </p:txBody>
      </p:sp>
      <p:sp>
        <p:nvSpPr>
          <p:cNvPr id="23" name="Text Box 31">
            <a:extLst>
              <a:ext uri="{FF2B5EF4-FFF2-40B4-BE49-F238E27FC236}">
                <a16:creationId xmlns:a16="http://schemas.microsoft.com/office/drawing/2014/main" id="{525305A7-D9B1-9442-B209-4C0457F557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3247" y="4165929"/>
            <a:ext cx="9637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800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Alice</a:t>
            </a:r>
          </a:p>
        </p:txBody>
      </p:sp>
      <p:sp>
        <p:nvSpPr>
          <p:cNvPr id="24" name="Text Box 32">
            <a:extLst>
              <a:ext uri="{FF2B5EF4-FFF2-40B4-BE49-F238E27FC236}">
                <a16:creationId xmlns:a16="http://schemas.microsoft.com/office/drawing/2014/main" id="{573E3A9F-F59D-944D-A6CB-83A5E3E891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2371" y="4177042"/>
            <a:ext cx="82426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800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Bob</a:t>
            </a:r>
          </a:p>
        </p:txBody>
      </p:sp>
      <p:sp>
        <p:nvSpPr>
          <p:cNvPr id="25" name="Text Box 33">
            <a:extLst>
              <a:ext uri="{FF2B5EF4-FFF2-40B4-BE49-F238E27FC236}">
                <a16:creationId xmlns:a16="http://schemas.microsoft.com/office/drawing/2014/main" id="{1C3EF249-1CD1-414A-A6A2-B2A660B391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1089" y="6334780"/>
            <a:ext cx="109164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800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Trudy</a:t>
            </a:r>
            <a:endParaRPr lang="en-US" dirty="0">
              <a:solidFill>
                <a:srgbClr val="C00000"/>
              </a:solidFill>
              <a:latin typeface="Helvetica" pitchFamily="2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899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/>
      <p:bldP spid="12" grpId="0" animBg="1"/>
      <p:bldP spid="13" grpId="0" animBg="1"/>
      <p:bldP spid="14" grpId="0" animBg="1"/>
      <p:bldP spid="15" grpId="0"/>
      <p:bldP spid="16" grpId="0" animBg="1"/>
      <p:bldP spid="17" grpId="0" animBg="1"/>
      <p:bldP spid="18" grpId="0" animBg="1"/>
      <p:bldP spid="19" grpId="0" animBg="1"/>
      <p:bldP spid="20" grpId="0"/>
      <p:bldP spid="21" grpId="0" animBg="1"/>
      <p:bldP spid="22" grpId="0"/>
      <p:bldP spid="23" grpId="0"/>
      <p:bldP spid="24" grpId="0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Who/what might Bob and Alice be?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1169" y="1993738"/>
            <a:ext cx="10790319" cy="451878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Real humans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Web browser/server for electronic transactions</a:t>
            </a:r>
          </a:p>
          <a:p>
            <a:pPr lvl="1"/>
            <a:r>
              <a:rPr lang="en-US" dirty="0"/>
              <a:t>e.g., on-line purchases, or online banking</a:t>
            </a:r>
          </a:p>
          <a:p>
            <a:pPr>
              <a:lnSpc>
                <a:spcPct val="90000"/>
              </a:lnSpc>
            </a:pPr>
            <a:r>
              <a:rPr lang="en-US" dirty="0"/>
              <a:t>DNS clients and servers</a:t>
            </a:r>
          </a:p>
          <a:p>
            <a:pPr>
              <a:lnSpc>
                <a:spcPct val="90000"/>
              </a:lnSpc>
            </a:pPr>
            <a:r>
              <a:rPr lang="en-US" dirty="0"/>
              <a:t>Routers exchanging routing table updates</a:t>
            </a:r>
          </a:p>
          <a:p>
            <a:pPr>
              <a:lnSpc>
                <a:spcPct val="90000"/>
              </a:lnSpc>
            </a:pPr>
            <a:r>
              <a:rPr lang="en-US" dirty="0"/>
              <a:t>Two mail clients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Many other examples!</a:t>
            </a:r>
          </a:p>
        </p:txBody>
      </p:sp>
    </p:spTree>
    <p:extLst>
      <p:ext uri="{BB962C8B-B14F-4D97-AF65-F5344CB8AC3E}">
        <p14:creationId xmlns:p14="http://schemas.microsoft.com/office/powerpoint/2010/main" val="1258418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5DFEF-F97E-5347-808E-ECC44416E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might Trudy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52429-B867-1E48-94C6-6042BF188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Eavesdrop: </a:t>
            </a:r>
            <a:r>
              <a:rPr lang="en-US" sz="3200" dirty="0"/>
              <a:t>intercept messages</a:t>
            </a:r>
          </a:p>
          <a:p>
            <a:r>
              <a:rPr lang="en-US" sz="3200" dirty="0">
                <a:solidFill>
                  <a:srgbClr val="C00000"/>
                </a:solidFill>
              </a:rPr>
              <a:t>Entity in the middle:</a:t>
            </a:r>
            <a:r>
              <a:rPr lang="en-US" sz="3200" dirty="0"/>
              <a:t> actively </a:t>
            </a:r>
            <a:r>
              <a:rPr lang="en-US" sz="3200" dirty="0">
                <a:solidFill>
                  <a:srgbClr val="C00000"/>
                </a:solidFill>
              </a:rPr>
              <a:t>insert</a:t>
            </a:r>
            <a:r>
              <a:rPr lang="en-US" sz="3200" dirty="0"/>
              <a:t> messages into connection</a:t>
            </a:r>
          </a:p>
          <a:p>
            <a:r>
              <a:rPr lang="en-US" sz="3200" dirty="0">
                <a:solidFill>
                  <a:srgbClr val="C00000"/>
                </a:solidFill>
              </a:rPr>
              <a:t>Impersonation: </a:t>
            </a:r>
            <a:r>
              <a:rPr lang="en-US" sz="3200" dirty="0"/>
              <a:t>can fake (spoof) source address in packet (or any field in packet)</a:t>
            </a:r>
          </a:p>
          <a:p>
            <a:r>
              <a:rPr lang="en-US" sz="3200" dirty="0">
                <a:solidFill>
                  <a:srgbClr val="C00000"/>
                </a:solidFill>
              </a:rPr>
              <a:t>Hijacking: </a:t>
            </a:r>
            <a:r>
              <a:rPr lang="ja-JP" altLang="en-US" sz="3200"/>
              <a:t>“</a:t>
            </a:r>
            <a:r>
              <a:rPr lang="en-US" altLang="ja-JP" sz="3200" dirty="0"/>
              <a:t>take over</a:t>
            </a:r>
            <a:r>
              <a:rPr lang="ja-JP" altLang="en-US" sz="3200"/>
              <a:t>”</a:t>
            </a:r>
            <a:r>
              <a:rPr lang="en-US" altLang="ja-JP" sz="3200" dirty="0"/>
              <a:t> ongoing connection by removing sender or receiver, inserting itself in place</a:t>
            </a:r>
          </a:p>
          <a:p>
            <a:r>
              <a:rPr lang="en-US" sz="3200" dirty="0">
                <a:solidFill>
                  <a:srgbClr val="C00000"/>
                </a:solidFill>
              </a:rPr>
              <a:t>Denial of service: </a:t>
            </a:r>
            <a:r>
              <a:rPr lang="en-US" sz="3200" dirty="0"/>
              <a:t>prevent service from being used by others (e.g., by overloading resources)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11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593EF-7280-AA41-B0B0-6B5AAF5DF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will learn in the next lectures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584EB-E346-9C49-90CD-9BA1CACC1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9500"/>
          </a:xfrm>
        </p:spPr>
        <p:txBody>
          <a:bodyPr>
            <a:normAutofit/>
          </a:bodyPr>
          <a:lstStyle/>
          <a:p>
            <a:r>
              <a:rPr lang="en-US" sz="3200" dirty="0"/>
              <a:t>Principles of network security</a:t>
            </a:r>
          </a:p>
          <a:p>
            <a:pPr lvl="1"/>
            <a:r>
              <a:rPr lang="en-US" sz="2800" dirty="0"/>
              <a:t>Primitives for confidentiality,  authentication, integrity, non-repudiation</a:t>
            </a:r>
          </a:p>
          <a:p>
            <a:endParaRPr lang="en-US" sz="3200" dirty="0"/>
          </a:p>
          <a:p>
            <a:r>
              <a:rPr lang="en-US" sz="3200" dirty="0"/>
              <a:t>How to apply these principles to secure:</a:t>
            </a:r>
          </a:p>
          <a:p>
            <a:pPr lvl="1"/>
            <a:r>
              <a:rPr lang="en-US" sz="2800" dirty="0"/>
              <a:t>An application: e-mail</a:t>
            </a:r>
          </a:p>
          <a:p>
            <a:pPr lvl="1"/>
            <a:r>
              <a:rPr lang="en-US" sz="2800" dirty="0"/>
              <a:t>Transport: TLS (Transport Layer Security for TCP)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55368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D5830-C3C5-BC40-961D-519140EC2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security is a broad area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5131C-0C9C-1247-9290-B735AF542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en-US" dirty="0"/>
              <a:t>Many exciting topics!</a:t>
            </a:r>
          </a:p>
          <a:p>
            <a:r>
              <a:rPr lang="en-US" dirty="0"/>
              <a:t>Security for apps and transport protocols: e.g., QUIC</a:t>
            </a:r>
          </a:p>
          <a:p>
            <a:r>
              <a:rPr lang="en-US" dirty="0"/>
              <a:t>Security at all layers: Network layer (e.g., </a:t>
            </a:r>
            <a:r>
              <a:rPr lang="en-US" dirty="0" err="1"/>
              <a:t>IPSec</a:t>
            </a:r>
            <a:r>
              <a:rPr lang="en-US" dirty="0"/>
              <a:t>, VPNs); Link layer (e.g., WPA)</a:t>
            </a:r>
          </a:p>
          <a:p>
            <a:r>
              <a:rPr lang="en-US" dirty="0"/>
              <a:t>Security for protocols, e.g., DNSSEC, BGPSEC</a:t>
            </a:r>
          </a:p>
          <a:p>
            <a:r>
              <a:rPr lang="en-US" dirty="0"/>
              <a:t>Operational security: how to secure a network</a:t>
            </a:r>
          </a:p>
          <a:p>
            <a:pPr lvl="1"/>
            <a:r>
              <a:rPr lang="en-US" dirty="0"/>
              <a:t>Firewalls, intrusion detection/prevention, data breach security, …</a:t>
            </a:r>
          </a:p>
          <a:p>
            <a:r>
              <a:rPr lang="en-US" dirty="0"/>
              <a:t>Covering these and other topics in network &amp; system security would require its own set of courses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457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50800">
          <a:solidFill>
            <a:schemeClr val="tx1"/>
          </a:solidFill>
          <a:tailEnd type="none" w="lg" len="lg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 smtClean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22274</TotalTime>
  <Words>2695</Words>
  <Application>Microsoft Office PowerPoint</Application>
  <PresentationFormat>Widescreen</PresentationFormat>
  <Paragraphs>447</Paragraphs>
  <Slides>45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Arial</vt:lpstr>
      <vt:lpstr>Calibri</vt:lpstr>
      <vt:lpstr>Courier New</vt:lpstr>
      <vt:lpstr>Helvetica</vt:lpstr>
      <vt:lpstr>Times New Roman</vt:lpstr>
      <vt:lpstr>Wingdings</vt:lpstr>
      <vt:lpstr>Office Theme</vt:lpstr>
      <vt:lpstr>CS 488 Network Security: Introduction</vt:lpstr>
      <vt:lpstr>Security and the Network Stack</vt:lpstr>
      <vt:lpstr>Why network security?</vt:lpstr>
      <vt:lpstr>Some key aspects of network security</vt:lpstr>
      <vt:lpstr>Friends and enemies: Alice, Bob, Trudy</vt:lpstr>
      <vt:lpstr>Who/what might Bob and Alice be?</vt:lpstr>
      <vt:lpstr>What might Trudy do?</vt:lpstr>
      <vt:lpstr>What we will learn in the next lectures</vt:lpstr>
      <vt:lpstr>Network security is a broad area</vt:lpstr>
      <vt:lpstr>PowerPoint Presentation</vt:lpstr>
      <vt:lpstr> Cryptography: Introduction</vt:lpstr>
      <vt:lpstr>Confidentiality</vt:lpstr>
      <vt:lpstr>Terminology of Cryptography</vt:lpstr>
      <vt:lpstr>Terminology of Cryptography</vt:lpstr>
      <vt:lpstr>Algorithms and Keys</vt:lpstr>
      <vt:lpstr>Two kinds of cryptography</vt:lpstr>
      <vt:lpstr>PowerPoint Presentation</vt:lpstr>
      <vt:lpstr> Symmetric Key Cryptography</vt:lpstr>
      <vt:lpstr>Symmetric Key Cryptography</vt:lpstr>
      <vt:lpstr>Substitution-based ciphers</vt:lpstr>
      <vt:lpstr>Substitution-based ciphers</vt:lpstr>
      <vt:lpstr>Substitution-based ciphers</vt:lpstr>
      <vt:lpstr>Permutation-based ciphers</vt:lpstr>
      <vt:lpstr>Stream and Block Ciphers</vt:lpstr>
      <vt:lpstr>Two types of symmetric ciphers</vt:lpstr>
      <vt:lpstr>Stream Ciphers</vt:lpstr>
      <vt:lpstr>Block ciphers</vt:lpstr>
      <vt:lpstr>Block ciphers</vt:lpstr>
      <vt:lpstr>Summary of symmetric key ciphers so far</vt:lpstr>
      <vt:lpstr>PowerPoint Presentation</vt:lpstr>
      <vt:lpstr> Improving Symmetric Key Crypto</vt:lpstr>
      <vt:lpstr>Review: Symmetric Key Cryptography</vt:lpstr>
      <vt:lpstr>Attempting authentication with symmetric key crypto</vt:lpstr>
      <vt:lpstr>An example: Login system</vt:lpstr>
      <vt:lpstr>Simple authentication strategy</vt:lpstr>
      <vt:lpstr>However, subject to replay attack</vt:lpstr>
      <vt:lpstr>Preventing replay attacks</vt:lpstr>
      <vt:lpstr>Challenge-Response with Nonce</vt:lpstr>
      <vt:lpstr>Protecting against general replay attacks</vt:lpstr>
      <vt:lpstr>Generally, repeated ciphertext is bad</vt:lpstr>
      <vt:lpstr>However, naïve nonces are inefficient!</vt:lpstr>
      <vt:lpstr>Cipher block chaining: encryption @ Alice</vt:lpstr>
      <vt:lpstr>Agreeing on a shared key</vt:lpstr>
      <vt:lpstr>How to agree on a shared secret key?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Narayana Ganapathy</dc:creator>
  <cp:lastModifiedBy>jun</cp:lastModifiedBy>
  <cp:revision>11702</cp:revision>
  <dcterms:created xsi:type="dcterms:W3CDTF">2019-01-23T03:40:12Z</dcterms:created>
  <dcterms:modified xsi:type="dcterms:W3CDTF">2021-06-14T22:56:57Z</dcterms:modified>
</cp:coreProperties>
</file>