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659" r:id="rId2"/>
    <p:sldId id="614" r:id="rId3"/>
    <p:sldId id="781" r:id="rId4"/>
    <p:sldId id="782" r:id="rId5"/>
    <p:sldId id="1236" r:id="rId6"/>
    <p:sldId id="1237" r:id="rId7"/>
    <p:sldId id="1233" r:id="rId8"/>
    <p:sldId id="1198" r:id="rId9"/>
    <p:sldId id="1199" r:id="rId10"/>
    <p:sldId id="1200" r:id="rId11"/>
    <p:sldId id="1234" r:id="rId12"/>
    <p:sldId id="1239" r:id="rId13"/>
    <p:sldId id="1241" r:id="rId14"/>
    <p:sldId id="1132" r:id="rId15"/>
    <p:sldId id="1244" r:id="rId16"/>
    <p:sldId id="1243" r:id="rId17"/>
    <p:sldId id="1245" r:id="rId18"/>
    <p:sldId id="1253" r:id="rId19"/>
    <p:sldId id="1235" r:id="rId20"/>
    <p:sldId id="797" r:id="rId21"/>
    <p:sldId id="1258" r:id="rId22"/>
    <p:sldId id="798" r:id="rId23"/>
    <p:sldId id="1238" r:id="rId24"/>
    <p:sldId id="1136" r:id="rId25"/>
    <p:sldId id="1137" r:id="rId26"/>
    <p:sldId id="1168" r:id="rId27"/>
    <p:sldId id="1169" r:id="rId28"/>
    <p:sldId id="1170" r:id="rId29"/>
    <p:sldId id="1257" r:id="rId30"/>
    <p:sldId id="1242" r:id="rId31"/>
    <p:sldId id="1246" r:id="rId32"/>
    <p:sldId id="1248" r:id="rId33"/>
    <p:sldId id="1222" r:id="rId34"/>
    <p:sldId id="1223" r:id="rId35"/>
    <p:sldId id="1250" r:id="rId36"/>
    <p:sldId id="1249" r:id="rId37"/>
    <p:sldId id="1224" r:id="rId38"/>
    <p:sldId id="1225" r:id="rId39"/>
    <p:sldId id="1226" r:id="rId40"/>
    <p:sldId id="1227" r:id="rId41"/>
    <p:sldId id="1252" r:id="rId42"/>
    <p:sldId id="1231" r:id="rId43"/>
    <p:sldId id="92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15"/>
    <p:restoredTop sz="94664"/>
  </p:normalViewPr>
  <p:slideViewPr>
    <p:cSldViewPr snapToGrid="0" snapToObjects="1">
      <p:cViewPr varScale="1">
        <p:scale>
          <a:sx n="86" d="100"/>
          <a:sy n="86" d="100"/>
        </p:scale>
        <p:origin x="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0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827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7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90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56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21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29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68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22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1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5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69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5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1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latest/staging/crc32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2408" y="1533673"/>
            <a:ext cx="1100448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Networks and the Internet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14-1: Intro to link layer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Prepared by: Jun Yuan</a:t>
            </a: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765512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MAC address allocation administered by IEEE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manufacturer buys portion of MAC address space (to assure uniqueness)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Analogy: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MAC address: like Social Security Number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IP address: like postal address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MAC is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flat address</a:t>
            </a:r>
            <a:r>
              <a:rPr lang="en-US" sz="3200" dirty="0">
                <a:latin typeface="Helvetica" pitchFamily="2" charset="0"/>
              </a:rPr>
              <a:t>: portability 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e.g., can move interface from one Ethernet LAN to another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Recall: IP address is not portable: depends on IP network to which node is attached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54BC-5A9D-DF4E-A924-9D4ABD8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9779-342E-BD40-A97B-60EE9911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</p:spTree>
    <p:extLst>
      <p:ext uri="{BB962C8B-B14F-4D97-AF65-F5344CB8AC3E}">
        <p14:creationId xmlns:p14="http://schemas.microsoft.com/office/powerpoint/2010/main" val="20690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E1B1-DF83-5542-96B4-2777BA31764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This lecture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6EA-AA0A-9540-A8E1-D632323DC809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32647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services: there’s more!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636858" y="1491872"/>
            <a:ext cx="11151487" cy="517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2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Reliable delivery between adjacent nodes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Seldom used on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low bit-error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links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Not strictly needed for functionality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 optimization that significantly improves performance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over pure end-to-end reliable delivery over high-error-rate links (e.g., wireless)</a:t>
            </a:r>
          </a:p>
          <a:p>
            <a:pPr lvl="1">
              <a:buClr>
                <a:schemeClr val="tx1"/>
              </a:buClr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pacing between adjacent sending and receiving nodes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Used in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lossless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link layer technologies (e.g.,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Infiniband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, lossless Ethernet)</a:t>
            </a:r>
          </a:p>
          <a:p>
            <a:pPr lvl="1">
              <a:buClr>
                <a:schemeClr val="tx1"/>
              </a:buCl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pPr marL="130175" indent="0" algn="ctr">
              <a:buClr>
                <a:schemeClr val="tx1"/>
              </a:buClr>
              <a:buNone/>
              <a:defRPr/>
            </a:pPr>
            <a:r>
              <a:rPr lang="en-US" dirty="0">
                <a:latin typeface="Helvetica" pitchFamily="2" charset="0"/>
              </a:rPr>
              <a:t>Not covered in this course</a:t>
            </a: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E1B1-DF83-5542-96B4-2777BA31764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Encoding, error detection, and error correction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6EA-AA0A-9540-A8E1-D632323DC809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4C0-665E-1040-ABCA-EEB976EB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9EA6-FE9D-394B-A112-2480AC34F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1ACE-AE57-6249-98B0-3A51A62696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44" y="1813812"/>
            <a:ext cx="11911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Encoding, Error Detection, 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and Correction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Recall: Link layer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</p:spTree>
    <p:extLst>
      <p:ext uri="{BB962C8B-B14F-4D97-AF65-F5344CB8AC3E}">
        <p14:creationId xmlns:p14="http://schemas.microsoft.com/office/powerpoint/2010/main" val="6296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275-CF02-8D4F-B990-D08FF35B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digital and physical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FA68-0B66-4C48-9BAC-FD4D2788A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45579" y="55825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link layer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link-local delivery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getting packets from one side of the link to the other.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05637-0650-C24E-964A-CA79CED6F01B}"/>
              </a:ext>
            </a:extLst>
          </p:cNvPr>
          <p:cNvSpPr txBox="1"/>
          <p:nvPr/>
        </p:nvSpPr>
        <p:spPr>
          <a:xfrm>
            <a:off x="4731307" y="499293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1B9D9-3EA7-DD43-8956-74DDC88FBF23}"/>
              </a:ext>
            </a:extLst>
          </p:cNvPr>
          <p:cNvCxnSpPr>
            <a:cxnSpLocks/>
          </p:cNvCxnSpPr>
          <p:nvPr/>
        </p:nvCxnSpPr>
        <p:spPr>
          <a:xfrm flipH="1" flipV="1">
            <a:off x="5031347" y="4651192"/>
            <a:ext cx="179386" cy="242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23557-2114-8243-AAC5-3D606F321D4B}"/>
              </a:ext>
            </a:extLst>
          </p:cNvPr>
          <p:cNvCxnSpPr>
            <a:cxnSpLocks/>
          </p:cNvCxnSpPr>
          <p:nvPr/>
        </p:nvCxnSpPr>
        <p:spPr>
          <a:xfrm flipV="1">
            <a:off x="5794933" y="4668704"/>
            <a:ext cx="282013" cy="22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7321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Encoding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Decoding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2471" y="1883161"/>
            <a:ext cx="10060523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Signals propagate over a physical medium</a:t>
            </a:r>
          </a:p>
          <a:p>
            <a:pPr lvl="1">
              <a:defRPr/>
            </a:pPr>
            <a:r>
              <a:rPr lang="en-US" sz="2800" dirty="0"/>
              <a:t>modulate electromagnetic waves</a:t>
            </a:r>
          </a:p>
          <a:p>
            <a:pPr lvl="1">
              <a:defRPr/>
            </a:pPr>
            <a:r>
              <a:rPr lang="en-US" sz="2800" dirty="0"/>
              <a:t>e.g., vary voltage</a:t>
            </a:r>
          </a:p>
          <a:p>
            <a:pPr eaLnBrk="1" hangingPunct="1">
              <a:defRPr/>
            </a:pPr>
            <a:r>
              <a:rPr lang="en-US" dirty="0"/>
              <a:t>Encode binary data onto signals</a:t>
            </a:r>
          </a:p>
          <a:p>
            <a:pPr lvl="1">
              <a:defRPr/>
            </a:pPr>
            <a:r>
              <a:rPr lang="en-US" sz="2800" dirty="0"/>
              <a:t>e.g., 0 as low signal and 1 as high signal</a:t>
            </a:r>
          </a:p>
          <a:p>
            <a:pPr lvl="1">
              <a:defRPr/>
            </a:pPr>
            <a:r>
              <a:rPr lang="en-US" sz="2800" dirty="0"/>
              <a:t>known as </a:t>
            </a:r>
            <a:r>
              <a:rPr lang="en-US" sz="2800" dirty="0">
                <a:solidFill>
                  <a:srgbClr val="C00000"/>
                </a:solidFill>
              </a:rPr>
              <a:t>Non-Return to zero</a:t>
            </a:r>
            <a:r>
              <a:rPr lang="en-US" sz="2800" dirty="0"/>
              <a:t> (NRZ)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629930" y="5372100"/>
            <a:ext cx="6362700" cy="1120775"/>
            <a:chOff x="912" y="3024"/>
            <a:chExt cx="4008" cy="70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009" y="302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Bits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912" y="3557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NRZ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4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64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8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0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3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5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746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96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18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40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36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384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0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42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5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47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135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1583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>
              <a:off x="1803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2019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2244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2460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685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>
              <a:off x="2905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3121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334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356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788" y="3212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4028" y="3212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4223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444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664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>
              <a:off x="4880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1322" y="3438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98"/>
                <a:gd name="T64" fmla="*/ 0 h 221"/>
                <a:gd name="T65" fmla="*/ 3598 w 3598"/>
                <a:gd name="T66" fmla="*/ 221 h 2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0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8D55-5396-6542-ABDC-4A2A5D02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665A-A82D-9B42-82D7-D09A3896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54"/>
            <a:ext cx="10515600" cy="4351338"/>
          </a:xfrm>
        </p:spPr>
        <p:txBody>
          <a:bodyPr/>
          <a:lstStyle/>
          <a:p>
            <a:r>
              <a:rPr lang="en-US" dirty="0"/>
              <a:t>Receiver needs to know when a symbol begins and ends</a:t>
            </a:r>
          </a:p>
          <a:p>
            <a:r>
              <a:rPr lang="en-US" dirty="0"/>
              <a:t>One approach: send a clock signal together with data signal</a:t>
            </a:r>
          </a:p>
          <a:p>
            <a:pPr lvl="1"/>
            <a:r>
              <a:rPr lang="en-US" dirty="0"/>
              <a:t>Lowers data rate by 2x!</a:t>
            </a:r>
          </a:p>
          <a:p>
            <a:r>
              <a:rPr lang="en-US" dirty="0"/>
              <a:t>Another approach: look for </a:t>
            </a:r>
            <a:r>
              <a:rPr lang="en-US" dirty="0">
                <a:solidFill>
                  <a:srgbClr val="C00000"/>
                </a:solidFill>
              </a:rPr>
              <a:t>transitions</a:t>
            </a:r>
            <a:r>
              <a:rPr lang="en-US" dirty="0"/>
              <a:t> in the data signal to re-synchronize the clock</a:t>
            </a:r>
          </a:p>
          <a:p>
            <a:r>
              <a:rPr lang="en-US" dirty="0">
                <a:solidFill>
                  <a:srgbClr val="C00000"/>
                </a:solidFill>
              </a:rPr>
              <a:t>Long strings of 0s and 1s </a:t>
            </a:r>
            <a:r>
              <a:rPr lang="en-US" dirty="0"/>
              <a:t>make synchronization challenging</a:t>
            </a:r>
          </a:p>
          <a:p>
            <a:r>
              <a:rPr lang="en-US" dirty="0"/>
              <a:t>It’s like trying to dance in sync without a beat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3BB361-FBF1-E54B-8514-CE9A5141F2A2}"/>
              </a:ext>
            </a:extLst>
          </p:cNvPr>
          <p:cNvSpPr txBox="1"/>
          <p:nvPr/>
        </p:nvSpPr>
        <p:spPr>
          <a:xfrm>
            <a:off x="2264528" y="4971738"/>
            <a:ext cx="223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C54109-19F2-EA49-BF97-F5702D781DC4}"/>
              </a:ext>
            </a:extLst>
          </p:cNvPr>
          <p:cNvGrpSpPr/>
          <p:nvPr/>
        </p:nvGrpSpPr>
        <p:grpSpPr>
          <a:xfrm>
            <a:off x="2175361" y="5825764"/>
            <a:ext cx="2462213" cy="706438"/>
            <a:chOff x="2175361" y="5695134"/>
            <a:chExt cx="2462213" cy="706438"/>
          </a:xfrm>
        </p:grpSpPr>
        <p:sp>
          <p:nvSpPr>
            <p:cNvPr id="78" name="Line 23">
              <a:extLst>
                <a:ext uri="{FF2B5EF4-FFF2-40B4-BE49-F238E27FC236}">
                  <a16:creationId xmlns:a16="http://schemas.microsoft.com/office/drawing/2014/main" id="{C05BAD72-2F57-6449-A18A-CD9E09B5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361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>
              <a:extLst>
                <a:ext uri="{FF2B5EF4-FFF2-40B4-BE49-F238E27FC236}">
                  <a16:creationId xmlns:a16="http://schemas.microsoft.com/office/drawing/2014/main" id="{1BC4C6AB-0705-BB49-BE50-D84F02C8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549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>
              <a:extLst>
                <a:ext uri="{FF2B5EF4-FFF2-40B4-BE49-F238E27FC236}">
                  <a16:creationId xmlns:a16="http://schemas.microsoft.com/office/drawing/2014/main" id="{9B8276DC-A478-6744-93D6-CB098F0D3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7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1683A491-4D45-AE47-81C1-EF1C2CF0E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6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7">
              <a:extLst>
                <a:ext uri="{FF2B5EF4-FFF2-40B4-BE49-F238E27FC236}">
                  <a16:creationId xmlns:a16="http://schemas.microsoft.com/office/drawing/2014/main" id="{B5D9852C-B6F5-FA4A-8753-33CD5E494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886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E8ABC291-64A3-4948-87CE-A34266AF9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786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4BE3D74C-19E3-2D4C-B671-DB5129C16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974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26DCB48-F719-FC4B-AF2A-E9218215F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224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5B97B-C048-174F-8C37-606FB989EE23}"/>
              </a:ext>
            </a:extLst>
          </p:cNvPr>
          <p:cNvCxnSpPr>
            <a:cxnSpLocks/>
          </p:cNvCxnSpPr>
          <p:nvPr/>
        </p:nvCxnSpPr>
        <p:spPr>
          <a:xfrm>
            <a:off x="2175361" y="6532202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9DB926-DE92-1546-B80A-2970EA3CF171}"/>
              </a:ext>
            </a:extLst>
          </p:cNvPr>
          <p:cNvCxnSpPr>
            <a:cxnSpLocks/>
          </p:cNvCxnSpPr>
          <p:nvPr/>
        </p:nvCxnSpPr>
        <p:spPr>
          <a:xfrm>
            <a:off x="2532549" y="6168256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27B70B-C558-8E4C-818B-EA1064CE39A6}"/>
              </a:ext>
            </a:extLst>
          </p:cNvPr>
          <p:cNvCxnSpPr>
            <a:cxnSpLocks/>
          </p:cNvCxnSpPr>
          <p:nvPr/>
        </p:nvCxnSpPr>
        <p:spPr>
          <a:xfrm>
            <a:off x="2524611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611197-C546-A741-9FC4-A1A5AA5441AD}"/>
              </a:ext>
            </a:extLst>
          </p:cNvPr>
          <p:cNvCxnSpPr>
            <a:cxnSpLocks/>
          </p:cNvCxnSpPr>
          <p:nvPr/>
        </p:nvCxnSpPr>
        <p:spPr>
          <a:xfrm>
            <a:off x="4291609" y="6155193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010891-AE0B-924F-8A56-EAE426E4DC05}"/>
              </a:ext>
            </a:extLst>
          </p:cNvPr>
          <p:cNvCxnSpPr>
            <a:cxnSpLocks/>
          </p:cNvCxnSpPr>
          <p:nvPr/>
        </p:nvCxnSpPr>
        <p:spPr>
          <a:xfrm>
            <a:off x="2888149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FD2E20-D730-8045-B412-2F2CD7FBF5DC}"/>
              </a:ext>
            </a:extLst>
          </p:cNvPr>
          <p:cNvCxnSpPr>
            <a:cxnSpLocks/>
          </p:cNvCxnSpPr>
          <p:nvPr/>
        </p:nvCxnSpPr>
        <p:spPr>
          <a:xfrm>
            <a:off x="3245337" y="6181319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AAC25CA-1315-6945-8EC0-44CC45D9971E}"/>
              </a:ext>
            </a:extLst>
          </p:cNvPr>
          <p:cNvCxnSpPr>
            <a:cxnSpLocks/>
          </p:cNvCxnSpPr>
          <p:nvPr/>
        </p:nvCxnSpPr>
        <p:spPr>
          <a:xfrm>
            <a:off x="3602525" y="617955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45C8D7F-2528-3C4A-996C-CA161FA1F8A6}"/>
              </a:ext>
            </a:extLst>
          </p:cNvPr>
          <p:cNvCxnSpPr>
            <a:cxnSpLocks/>
          </p:cNvCxnSpPr>
          <p:nvPr/>
        </p:nvCxnSpPr>
        <p:spPr>
          <a:xfrm>
            <a:off x="3934421" y="617955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8D60E49-A7BD-2C4E-9EE6-8B684D862AA2}"/>
              </a:ext>
            </a:extLst>
          </p:cNvPr>
          <p:cNvCxnSpPr>
            <a:cxnSpLocks/>
          </p:cNvCxnSpPr>
          <p:nvPr/>
        </p:nvCxnSpPr>
        <p:spPr>
          <a:xfrm>
            <a:off x="4274036" y="6532202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7">
            <a:extLst>
              <a:ext uri="{FF2B5EF4-FFF2-40B4-BE49-F238E27FC236}">
                <a16:creationId xmlns:a16="http://schemas.microsoft.com/office/drawing/2014/main" id="{E64DE958-2770-DD4A-BB44-2467438E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712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F72D57B2-C3F3-8247-B923-0C067910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550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3" name="Rectangle 9">
            <a:extLst>
              <a:ext uri="{FF2B5EF4-FFF2-40B4-BE49-F238E27FC236}">
                <a16:creationId xmlns:a16="http://schemas.microsoft.com/office/drawing/2014/main" id="{B515AE3D-571D-BA46-A00B-3B4CFDE3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00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10">
            <a:extLst>
              <a:ext uri="{FF2B5EF4-FFF2-40B4-BE49-F238E27FC236}">
                <a16:creationId xmlns:a16="http://schemas.microsoft.com/office/drawing/2014/main" id="{19F3197A-42F6-1A4E-AFD1-A35E1B3C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50" y="545077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5" name="Rectangle 11">
            <a:extLst>
              <a:ext uri="{FF2B5EF4-FFF2-40B4-BE49-F238E27FC236}">
                <a16:creationId xmlns:a16="http://schemas.microsoft.com/office/drawing/2014/main" id="{BB01C7BB-4FB3-084A-93A4-7E6F83B6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87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12">
            <a:extLst>
              <a:ext uri="{FF2B5EF4-FFF2-40B4-BE49-F238E27FC236}">
                <a16:creationId xmlns:a16="http://schemas.microsoft.com/office/drawing/2014/main" id="{5695E146-7740-9E46-8EC7-A1433C77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137" y="5450773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13">
            <a:extLst>
              <a:ext uri="{FF2B5EF4-FFF2-40B4-BE49-F238E27FC236}">
                <a16:creationId xmlns:a16="http://schemas.microsoft.com/office/drawing/2014/main" id="{010E6166-F200-204B-9A4F-4A101430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037" y="545077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B30A6D9A-E797-6D4F-B094-F6660E0A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56" y="5450773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Bits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E45A0560-8EDD-AD41-8BDE-D9E15339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06" y="6245136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NRZ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F94DB7-A174-254A-8D92-8A0A6D336634}"/>
              </a:ext>
            </a:extLst>
          </p:cNvPr>
          <p:cNvSpPr txBox="1"/>
          <p:nvPr/>
        </p:nvSpPr>
        <p:spPr>
          <a:xfrm>
            <a:off x="6895925" y="4959310"/>
            <a:ext cx="223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88D08F3-E199-4D46-8599-3B9A51FC7A46}"/>
              </a:ext>
            </a:extLst>
          </p:cNvPr>
          <p:cNvGrpSpPr/>
          <p:nvPr/>
        </p:nvGrpSpPr>
        <p:grpSpPr>
          <a:xfrm>
            <a:off x="6806758" y="5813336"/>
            <a:ext cx="2462213" cy="706438"/>
            <a:chOff x="2175361" y="5695134"/>
            <a:chExt cx="2462213" cy="706438"/>
          </a:xfrm>
        </p:grpSpPr>
        <p:sp>
          <p:nvSpPr>
            <p:cNvPr id="112" name="Line 23">
              <a:extLst>
                <a:ext uri="{FF2B5EF4-FFF2-40B4-BE49-F238E27FC236}">
                  <a16:creationId xmlns:a16="http://schemas.microsoft.com/office/drawing/2014/main" id="{23A899D2-DE0D-784C-85C9-8B708D2B6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361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4">
              <a:extLst>
                <a:ext uri="{FF2B5EF4-FFF2-40B4-BE49-F238E27FC236}">
                  <a16:creationId xmlns:a16="http://schemas.microsoft.com/office/drawing/2014/main" id="{AC4904C1-DC26-214C-9214-D14CBD2BB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549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5">
              <a:extLst>
                <a:ext uri="{FF2B5EF4-FFF2-40B4-BE49-F238E27FC236}">
                  <a16:creationId xmlns:a16="http://schemas.microsoft.com/office/drawing/2014/main" id="{4F50C019-54EE-444D-8900-9066C74C6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799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9">
              <a:extLst>
                <a:ext uri="{FF2B5EF4-FFF2-40B4-BE49-F238E27FC236}">
                  <a16:creationId xmlns:a16="http://schemas.microsoft.com/office/drawing/2014/main" id="{A60B810D-0901-6244-8F56-625EE4373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974" y="5695134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5F4FC11F-887B-C145-BDE4-CC5C1FF9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224" y="5695134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E2138A-0FA0-FC42-A75E-529C692A78B4}"/>
              </a:ext>
            </a:extLst>
          </p:cNvPr>
          <p:cNvCxnSpPr>
            <a:cxnSpLocks/>
          </p:cNvCxnSpPr>
          <p:nvPr/>
        </p:nvCxnSpPr>
        <p:spPr>
          <a:xfrm>
            <a:off x="6806758" y="6519774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83A124-9DD7-D744-A41A-F994521E87DD}"/>
              </a:ext>
            </a:extLst>
          </p:cNvPr>
          <p:cNvCxnSpPr>
            <a:cxnSpLocks/>
          </p:cNvCxnSpPr>
          <p:nvPr/>
        </p:nvCxnSpPr>
        <p:spPr>
          <a:xfrm>
            <a:off x="7163946" y="6155828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C63FF21-5E12-9A43-9EAA-3A87FDE29B13}"/>
              </a:ext>
            </a:extLst>
          </p:cNvPr>
          <p:cNvCxnSpPr>
            <a:cxnSpLocks/>
          </p:cNvCxnSpPr>
          <p:nvPr/>
        </p:nvCxnSpPr>
        <p:spPr>
          <a:xfrm>
            <a:off x="7156008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33A02D8-7A95-4F4A-865A-42EEB834EAAB}"/>
              </a:ext>
            </a:extLst>
          </p:cNvPr>
          <p:cNvCxnSpPr>
            <a:cxnSpLocks/>
          </p:cNvCxnSpPr>
          <p:nvPr/>
        </p:nvCxnSpPr>
        <p:spPr>
          <a:xfrm>
            <a:off x="8923006" y="6142765"/>
            <a:ext cx="0" cy="3770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FEDADE1-B7CD-7B4D-B710-4280DA993F54}"/>
              </a:ext>
            </a:extLst>
          </p:cNvPr>
          <p:cNvCxnSpPr>
            <a:cxnSpLocks/>
          </p:cNvCxnSpPr>
          <p:nvPr/>
        </p:nvCxnSpPr>
        <p:spPr>
          <a:xfrm>
            <a:off x="7519546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FE5BAF7-F999-4D49-9A15-B95F0B3FEBE1}"/>
              </a:ext>
            </a:extLst>
          </p:cNvPr>
          <p:cNvCxnSpPr>
            <a:cxnSpLocks/>
          </p:cNvCxnSpPr>
          <p:nvPr/>
        </p:nvCxnSpPr>
        <p:spPr>
          <a:xfrm>
            <a:off x="7876734" y="6168891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5D6954-5D1F-8848-99D5-FD887A8C0B82}"/>
              </a:ext>
            </a:extLst>
          </p:cNvPr>
          <p:cNvCxnSpPr>
            <a:cxnSpLocks/>
          </p:cNvCxnSpPr>
          <p:nvPr/>
        </p:nvCxnSpPr>
        <p:spPr>
          <a:xfrm>
            <a:off x="8233922" y="6167123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B278E5-3B44-144D-B98E-9F5D70AEC1E1}"/>
              </a:ext>
            </a:extLst>
          </p:cNvPr>
          <p:cNvCxnSpPr>
            <a:cxnSpLocks/>
          </p:cNvCxnSpPr>
          <p:nvPr/>
        </p:nvCxnSpPr>
        <p:spPr>
          <a:xfrm>
            <a:off x="8565818" y="6167123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E43DCF-ED3C-D442-95E4-58E0B4E00006}"/>
              </a:ext>
            </a:extLst>
          </p:cNvPr>
          <p:cNvCxnSpPr>
            <a:cxnSpLocks/>
          </p:cNvCxnSpPr>
          <p:nvPr/>
        </p:nvCxnSpPr>
        <p:spPr>
          <a:xfrm>
            <a:off x="8905433" y="6519774"/>
            <a:ext cx="3571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7">
            <a:extLst>
              <a:ext uri="{FF2B5EF4-FFF2-40B4-BE49-F238E27FC236}">
                <a16:creationId xmlns:a16="http://schemas.microsoft.com/office/drawing/2014/main" id="{2E64BD37-9C84-CF45-9D3F-C22CDD13D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109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5F2A18A2-592B-344D-B310-F0B4C5E83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947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1" name="Rectangle 9">
            <a:extLst>
              <a:ext uri="{FF2B5EF4-FFF2-40B4-BE49-F238E27FC236}">
                <a16:creationId xmlns:a16="http://schemas.microsoft.com/office/drawing/2014/main" id="{FC596291-EE03-EE4A-9C16-944D9BFB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197" y="543834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32" name="Rectangle 10">
            <a:extLst>
              <a:ext uri="{FF2B5EF4-FFF2-40B4-BE49-F238E27FC236}">
                <a16:creationId xmlns:a16="http://schemas.microsoft.com/office/drawing/2014/main" id="{6977458B-61E8-1843-A232-76890986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035" y="5438345"/>
            <a:ext cx="192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...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3" name="Rectangle 11">
            <a:extLst>
              <a:ext uri="{FF2B5EF4-FFF2-40B4-BE49-F238E27FC236}">
                <a16:creationId xmlns:a16="http://schemas.microsoft.com/office/drawing/2014/main" id="{D279731E-787D-5A45-840F-8C526731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663" y="5438345"/>
            <a:ext cx="192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...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5" name="Rectangle 13">
            <a:extLst>
              <a:ext uri="{FF2B5EF4-FFF2-40B4-BE49-F238E27FC236}">
                <a16:creationId xmlns:a16="http://schemas.microsoft.com/office/drawing/2014/main" id="{E10312DD-B7E1-D547-89C4-09C0378C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434" y="54383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EFDF23B8-96BA-EA4D-A093-C8688EC7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753" y="543834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Bits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37" name="Rectangle 6">
            <a:extLst>
              <a:ext uri="{FF2B5EF4-FFF2-40B4-BE49-F238E27FC236}">
                <a16:creationId xmlns:a16="http://schemas.microsoft.com/office/drawing/2014/main" id="{4BD791D2-E11D-8246-8F06-7D5070A1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303" y="6232708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NRZ</a:t>
            </a:r>
            <a:endParaRPr lang="en-US" altLang="en-US" sz="2400" dirty="0">
              <a:latin typeface="Helvetica" pitchFamily="2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B504C417-B4F2-8243-A46F-2522C922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51" y="4899222"/>
            <a:ext cx="1078246" cy="1078246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AD9608E-0B76-FF4F-8BA4-22F486C6D9CB}"/>
              </a:ext>
            </a:extLst>
          </p:cNvPr>
          <p:cNvSpPr txBox="1"/>
          <p:nvPr/>
        </p:nvSpPr>
        <p:spPr>
          <a:xfrm>
            <a:off x="9523457" y="6122927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How many 1s?</a:t>
            </a:r>
          </a:p>
        </p:txBody>
      </p:sp>
    </p:spTree>
    <p:extLst>
      <p:ext uri="{BB962C8B-B14F-4D97-AF65-F5344CB8AC3E}">
        <p14:creationId xmlns:p14="http://schemas.microsoft.com/office/powerpoint/2010/main" val="258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ea typeface="+mj-ea"/>
                <a:cs typeface="+mj-cs"/>
              </a:rPr>
              <a:t>Self-clocking</a:t>
            </a:r>
            <a:r>
              <a:rPr lang="en-US" dirty="0">
                <a:ea typeface="+mj-ea"/>
                <a:cs typeface="+mj-cs"/>
              </a:rPr>
              <a:t> encoding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136903" y="1757222"/>
            <a:ext cx="4048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Bits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2976565" y="2577960"/>
            <a:ext cx="501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NRZ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2911478" y="3305035"/>
            <a:ext cx="6111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Clock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2300290" y="3973372"/>
            <a:ext cx="12779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Manchester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2897190" y="4678222"/>
            <a:ext cx="5683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NRZI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0" name="Freeform 9"/>
          <p:cNvSpPr>
            <a:spLocks/>
          </p:cNvSpPr>
          <p:nvPr/>
        </p:nvSpPr>
        <p:spPr bwMode="auto">
          <a:xfrm>
            <a:off x="3689353" y="3843197"/>
            <a:ext cx="369888" cy="355600"/>
          </a:xfrm>
          <a:custGeom>
            <a:avLst/>
            <a:gdLst>
              <a:gd name="T0" fmla="*/ 0 w 233"/>
              <a:gd name="T1" fmla="*/ 224 h 224"/>
              <a:gd name="T2" fmla="*/ 119 w 233"/>
              <a:gd name="T3" fmla="*/ 224 h 224"/>
              <a:gd name="T4" fmla="*/ 119 w 233"/>
              <a:gd name="T5" fmla="*/ 0 h 224"/>
              <a:gd name="T6" fmla="*/ 233 w 233"/>
              <a:gd name="T7" fmla="*/ 0 h 224"/>
              <a:gd name="T8" fmla="*/ 233 w 233"/>
              <a:gd name="T9" fmla="*/ 224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4"/>
              <a:gd name="T17" fmla="*/ 233 w 233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4">
                <a:moveTo>
                  <a:pt x="0" y="224"/>
                </a:moveTo>
                <a:lnTo>
                  <a:pt x="119" y="224"/>
                </a:lnTo>
                <a:lnTo>
                  <a:pt x="119" y="0"/>
                </a:lnTo>
                <a:lnTo>
                  <a:pt x="233" y="0"/>
                </a:lnTo>
                <a:lnTo>
                  <a:pt x="233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Freeform 10"/>
          <p:cNvSpPr>
            <a:spLocks/>
          </p:cNvSpPr>
          <p:nvPr/>
        </p:nvSpPr>
        <p:spPr bwMode="auto">
          <a:xfrm>
            <a:off x="4059240" y="3843197"/>
            <a:ext cx="1285875" cy="355600"/>
          </a:xfrm>
          <a:custGeom>
            <a:avLst/>
            <a:gdLst>
              <a:gd name="T0" fmla="*/ 806 w 810"/>
              <a:gd name="T1" fmla="*/ 224 h 224"/>
              <a:gd name="T2" fmla="*/ 810 w 810"/>
              <a:gd name="T3" fmla="*/ 0 h 224"/>
              <a:gd name="T4" fmla="*/ 572 w 810"/>
              <a:gd name="T5" fmla="*/ 0 h 224"/>
              <a:gd name="T6" fmla="*/ 572 w 810"/>
              <a:gd name="T7" fmla="*/ 224 h 224"/>
              <a:gd name="T8" fmla="*/ 343 w 810"/>
              <a:gd name="T9" fmla="*/ 224 h 224"/>
              <a:gd name="T10" fmla="*/ 343 w 810"/>
              <a:gd name="T11" fmla="*/ 224 h 224"/>
              <a:gd name="T12" fmla="*/ 343 w 810"/>
              <a:gd name="T13" fmla="*/ 0 h 224"/>
              <a:gd name="T14" fmla="*/ 115 w 810"/>
              <a:gd name="T15" fmla="*/ 0 h 224"/>
              <a:gd name="T16" fmla="*/ 115 w 810"/>
              <a:gd name="T17" fmla="*/ 224 h 224"/>
              <a:gd name="T18" fmla="*/ 0 w 810"/>
              <a:gd name="T19" fmla="*/ 224 h 2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10"/>
              <a:gd name="T31" fmla="*/ 0 h 224"/>
              <a:gd name="T32" fmla="*/ 810 w 810"/>
              <a:gd name="T33" fmla="*/ 224 h 2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10" h="224">
                <a:moveTo>
                  <a:pt x="806" y="224"/>
                </a:moveTo>
                <a:lnTo>
                  <a:pt x="810" y="0"/>
                </a:lnTo>
                <a:lnTo>
                  <a:pt x="572" y="0"/>
                </a:lnTo>
                <a:lnTo>
                  <a:pt x="572" y="224"/>
                </a:lnTo>
                <a:lnTo>
                  <a:pt x="343" y="224"/>
                </a:lnTo>
                <a:lnTo>
                  <a:pt x="343" y="0"/>
                </a:lnTo>
                <a:lnTo>
                  <a:pt x="115" y="0"/>
                </a:lnTo>
                <a:lnTo>
                  <a:pt x="115" y="224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Freeform 11"/>
          <p:cNvSpPr>
            <a:spLocks/>
          </p:cNvSpPr>
          <p:nvPr/>
        </p:nvSpPr>
        <p:spPr bwMode="auto">
          <a:xfrm>
            <a:off x="5338765" y="3843197"/>
            <a:ext cx="538163" cy="355600"/>
          </a:xfrm>
          <a:custGeom>
            <a:avLst/>
            <a:gdLst>
              <a:gd name="T0" fmla="*/ 0 w 339"/>
              <a:gd name="T1" fmla="*/ 224 h 224"/>
              <a:gd name="T2" fmla="*/ 110 w 339"/>
              <a:gd name="T3" fmla="*/ 224 h 224"/>
              <a:gd name="T4" fmla="*/ 110 w 339"/>
              <a:gd name="T5" fmla="*/ 0 h 224"/>
              <a:gd name="T6" fmla="*/ 224 w 339"/>
              <a:gd name="T7" fmla="*/ 0 h 224"/>
              <a:gd name="T8" fmla="*/ 224 w 339"/>
              <a:gd name="T9" fmla="*/ 224 h 224"/>
              <a:gd name="T10" fmla="*/ 339 w 339"/>
              <a:gd name="T11" fmla="*/ 224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24"/>
              <a:gd name="T20" fmla="*/ 339 w 339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24">
                <a:moveTo>
                  <a:pt x="0" y="224"/>
                </a:moveTo>
                <a:lnTo>
                  <a:pt x="110" y="224"/>
                </a:lnTo>
                <a:lnTo>
                  <a:pt x="110" y="0"/>
                </a:lnTo>
                <a:lnTo>
                  <a:pt x="224" y="0"/>
                </a:lnTo>
                <a:lnTo>
                  <a:pt x="224" y="224"/>
                </a:lnTo>
                <a:lnTo>
                  <a:pt x="339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Freeform 12"/>
          <p:cNvSpPr>
            <a:spLocks/>
          </p:cNvSpPr>
          <p:nvPr/>
        </p:nvSpPr>
        <p:spPr bwMode="auto">
          <a:xfrm>
            <a:off x="5876928" y="3843197"/>
            <a:ext cx="1263650" cy="355600"/>
          </a:xfrm>
          <a:custGeom>
            <a:avLst/>
            <a:gdLst>
              <a:gd name="T0" fmla="*/ 796 w 796"/>
              <a:gd name="T1" fmla="*/ 224 h 224"/>
              <a:gd name="T2" fmla="*/ 796 w 796"/>
              <a:gd name="T3" fmla="*/ 0 h 224"/>
              <a:gd name="T4" fmla="*/ 572 w 796"/>
              <a:gd name="T5" fmla="*/ 0 h 224"/>
              <a:gd name="T6" fmla="*/ 572 w 796"/>
              <a:gd name="T7" fmla="*/ 224 h 224"/>
              <a:gd name="T8" fmla="*/ 348 w 796"/>
              <a:gd name="T9" fmla="*/ 224 h 224"/>
              <a:gd name="T10" fmla="*/ 343 w 796"/>
              <a:gd name="T11" fmla="*/ 224 h 224"/>
              <a:gd name="T12" fmla="*/ 343 w 796"/>
              <a:gd name="T13" fmla="*/ 0 h 224"/>
              <a:gd name="T14" fmla="*/ 233 w 796"/>
              <a:gd name="T15" fmla="*/ 0 h 224"/>
              <a:gd name="T16" fmla="*/ 233 w 796"/>
              <a:gd name="T17" fmla="*/ 224 h 224"/>
              <a:gd name="T18" fmla="*/ 233 w 796"/>
              <a:gd name="T19" fmla="*/ 224 h 224"/>
              <a:gd name="T20" fmla="*/ 119 w 796"/>
              <a:gd name="T21" fmla="*/ 224 h 224"/>
              <a:gd name="T22" fmla="*/ 119 w 796"/>
              <a:gd name="T23" fmla="*/ 0 h 224"/>
              <a:gd name="T24" fmla="*/ 0 w 796"/>
              <a:gd name="T25" fmla="*/ 0 h 224"/>
              <a:gd name="T26" fmla="*/ 0 w 796"/>
              <a:gd name="T27" fmla="*/ 224 h 224"/>
              <a:gd name="T28" fmla="*/ 0 w 796"/>
              <a:gd name="T29" fmla="*/ 224 h 2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96"/>
              <a:gd name="T46" fmla="*/ 0 h 224"/>
              <a:gd name="T47" fmla="*/ 796 w 796"/>
              <a:gd name="T48" fmla="*/ 224 h 2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96" h="224">
                <a:moveTo>
                  <a:pt x="796" y="224"/>
                </a:moveTo>
                <a:lnTo>
                  <a:pt x="796" y="0"/>
                </a:lnTo>
                <a:lnTo>
                  <a:pt x="572" y="0"/>
                </a:lnTo>
                <a:lnTo>
                  <a:pt x="572" y="224"/>
                </a:lnTo>
                <a:lnTo>
                  <a:pt x="348" y="224"/>
                </a:lnTo>
                <a:lnTo>
                  <a:pt x="343" y="224"/>
                </a:lnTo>
                <a:lnTo>
                  <a:pt x="343" y="0"/>
                </a:lnTo>
                <a:lnTo>
                  <a:pt x="233" y="0"/>
                </a:lnTo>
                <a:lnTo>
                  <a:pt x="233" y="224"/>
                </a:lnTo>
                <a:lnTo>
                  <a:pt x="119" y="224"/>
                </a:lnTo>
                <a:lnTo>
                  <a:pt x="119" y="0"/>
                </a:ln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Freeform 13"/>
          <p:cNvSpPr>
            <a:spLocks/>
          </p:cNvSpPr>
          <p:nvPr/>
        </p:nvSpPr>
        <p:spPr bwMode="auto">
          <a:xfrm>
            <a:off x="7140578" y="3843197"/>
            <a:ext cx="741363" cy="355600"/>
          </a:xfrm>
          <a:custGeom>
            <a:avLst/>
            <a:gdLst>
              <a:gd name="T0" fmla="*/ 0 w 467"/>
              <a:gd name="T1" fmla="*/ 224 h 224"/>
              <a:gd name="T2" fmla="*/ 234 w 467"/>
              <a:gd name="T3" fmla="*/ 224 h 224"/>
              <a:gd name="T4" fmla="*/ 234 w 467"/>
              <a:gd name="T5" fmla="*/ 0 h 224"/>
              <a:gd name="T6" fmla="*/ 348 w 467"/>
              <a:gd name="T7" fmla="*/ 0 h 224"/>
              <a:gd name="T8" fmla="*/ 348 w 467"/>
              <a:gd name="T9" fmla="*/ 224 h 224"/>
              <a:gd name="T10" fmla="*/ 467 w 467"/>
              <a:gd name="T11" fmla="*/ 224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7"/>
              <a:gd name="T19" fmla="*/ 0 h 224"/>
              <a:gd name="T20" fmla="*/ 467 w 467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7" h="224">
                <a:moveTo>
                  <a:pt x="0" y="224"/>
                </a:moveTo>
                <a:lnTo>
                  <a:pt x="234" y="224"/>
                </a:lnTo>
                <a:lnTo>
                  <a:pt x="234" y="0"/>
                </a:lnTo>
                <a:lnTo>
                  <a:pt x="348" y="0"/>
                </a:lnTo>
                <a:lnTo>
                  <a:pt x="348" y="224"/>
                </a:lnTo>
                <a:lnTo>
                  <a:pt x="467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Freeform 14"/>
          <p:cNvSpPr>
            <a:spLocks/>
          </p:cNvSpPr>
          <p:nvPr/>
        </p:nvSpPr>
        <p:spPr bwMode="auto">
          <a:xfrm>
            <a:off x="7881940" y="3843197"/>
            <a:ext cx="1620838" cy="361950"/>
          </a:xfrm>
          <a:custGeom>
            <a:avLst/>
            <a:gdLst>
              <a:gd name="T0" fmla="*/ 1021 w 1021"/>
              <a:gd name="T1" fmla="*/ 228 h 228"/>
              <a:gd name="T2" fmla="*/ 1021 w 1021"/>
              <a:gd name="T3" fmla="*/ 0 h 228"/>
              <a:gd name="T4" fmla="*/ 911 w 1021"/>
              <a:gd name="T5" fmla="*/ 0 h 228"/>
              <a:gd name="T6" fmla="*/ 911 w 1021"/>
              <a:gd name="T7" fmla="*/ 224 h 228"/>
              <a:gd name="T8" fmla="*/ 797 w 1021"/>
              <a:gd name="T9" fmla="*/ 224 h 228"/>
              <a:gd name="T10" fmla="*/ 682 w 1021"/>
              <a:gd name="T11" fmla="*/ 224 h 228"/>
              <a:gd name="T12" fmla="*/ 682 w 1021"/>
              <a:gd name="T13" fmla="*/ 0 h 228"/>
              <a:gd name="T14" fmla="*/ 454 w 1021"/>
              <a:gd name="T15" fmla="*/ 0 h 228"/>
              <a:gd name="T16" fmla="*/ 454 w 1021"/>
              <a:gd name="T17" fmla="*/ 224 h 228"/>
              <a:gd name="T18" fmla="*/ 339 w 1021"/>
              <a:gd name="T19" fmla="*/ 224 h 228"/>
              <a:gd name="T20" fmla="*/ 339 w 1021"/>
              <a:gd name="T21" fmla="*/ 0 h 228"/>
              <a:gd name="T22" fmla="*/ 229 w 1021"/>
              <a:gd name="T23" fmla="*/ 0 h 228"/>
              <a:gd name="T24" fmla="*/ 229 w 1021"/>
              <a:gd name="T25" fmla="*/ 224 h 228"/>
              <a:gd name="T26" fmla="*/ 229 w 1021"/>
              <a:gd name="T27" fmla="*/ 224 h 228"/>
              <a:gd name="T28" fmla="*/ 115 w 1021"/>
              <a:gd name="T29" fmla="*/ 224 h 228"/>
              <a:gd name="T30" fmla="*/ 115 w 1021"/>
              <a:gd name="T31" fmla="*/ 0 h 228"/>
              <a:gd name="T32" fmla="*/ 0 w 1021"/>
              <a:gd name="T33" fmla="*/ 0 h 228"/>
              <a:gd name="T34" fmla="*/ 0 w 1021"/>
              <a:gd name="T35" fmla="*/ 224 h 2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1"/>
              <a:gd name="T55" fmla="*/ 0 h 228"/>
              <a:gd name="T56" fmla="*/ 1021 w 1021"/>
              <a:gd name="T57" fmla="*/ 228 h 22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1" h="228">
                <a:moveTo>
                  <a:pt x="1021" y="228"/>
                </a:moveTo>
                <a:lnTo>
                  <a:pt x="1021" y="0"/>
                </a:lnTo>
                <a:lnTo>
                  <a:pt x="911" y="0"/>
                </a:lnTo>
                <a:lnTo>
                  <a:pt x="911" y="224"/>
                </a:lnTo>
                <a:lnTo>
                  <a:pt x="797" y="224"/>
                </a:lnTo>
                <a:lnTo>
                  <a:pt x="682" y="224"/>
                </a:lnTo>
                <a:lnTo>
                  <a:pt x="682" y="0"/>
                </a:lnTo>
                <a:lnTo>
                  <a:pt x="454" y="0"/>
                </a:lnTo>
                <a:lnTo>
                  <a:pt x="454" y="224"/>
                </a:lnTo>
                <a:lnTo>
                  <a:pt x="339" y="224"/>
                </a:lnTo>
                <a:lnTo>
                  <a:pt x="339" y="0"/>
                </a:lnTo>
                <a:lnTo>
                  <a:pt x="229" y="0"/>
                </a:lnTo>
                <a:lnTo>
                  <a:pt x="229" y="224"/>
                </a:lnTo>
                <a:lnTo>
                  <a:pt x="115" y="224"/>
                </a:lnTo>
                <a:lnTo>
                  <a:pt x="115" y="0"/>
                </a:ln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38052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7" name="Rectangle 16"/>
          <p:cNvSpPr>
            <a:spLocks noChangeArrowheads="1"/>
          </p:cNvSpPr>
          <p:nvPr/>
        </p:nvSpPr>
        <p:spPr bwMode="auto">
          <a:xfrm>
            <a:off x="41687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8" name="Rectangle 17"/>
          <p:cNvSpPr>
            <a:spLocks noChangeArrowheads="1"/>
          </p:cNvSpPr>
          <p:nvPr/>
        </p:nvSpPr>
        <p:spPr bwMode="auto">
          <a:xfrm>
            <a:off x="45323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9" name="Rectangle 18"/>
          <p:cNvSpPr>
            <a:spLocks noChangeArrowheads="1"/>
          </p:cNvSpPr>
          <p:nvPr/>
        </p:nvSpPr>
        <p:spPr bwMode="auto">
          <a:xfrm>
            <a:off x="489585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0" name="Rectangle 19"/>
          <p:cNvSpPr>
            <a:spLocks noChangeArrowheads="1"/>
          </p:cNvSpPr>
          <p:nvPr/>
        </p:nvSpPr>
        <p:spPr bwMode="auto">
          <a:xfrm>
            <a:off x="525939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1" name="Rectangle 20"/>
          <p:cNvSpPr>
            <a:spLocks noChangeArrowheads="1"/>
          </p:cNvSpPr>
          <p:nvPr/>
        </p:nvSpPr>
        <p:spPr bwMode="auto">
          <a:xfrm>
            <a:off x="56213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2" name="Rectangle 21"/>
          <p:cNvSpPr>
            <a:spLocks noChangeArrowheads="1"/>
          </p:cNvSpPr>
          <p:nvPr/>
        </p:nvSpPr>
        <p:spPr bwMode="auto">
          <a:xfrm>
            <a:off x="59848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3" name="Rectangle 22"/>
          <p:cNvSpPr>
            <a:spLocks noChangeArrowheads="1"/>
          </p:cNvSpPr>
          <p:nvPr/>
        </p:nvSpPr>
        <p:spPr bwMode="auto">
          <a:xfrm>
            <a:off x="63484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671195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5" name="Rectangle 24"/>
          <p:cNvSpPr>
            <a:spLocks noChangeArrowheads="1"/>
          </p:cNvSpPr>
          <p:nvPr/>
        </p:nvSpPr>
        <p:spPr bwMode="auto">
          <a:xfrm>
            <a:off x="707549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743902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7" name="Rectangle 26"/>
          <p:cNvSpPr>
            <a:spLocks noChangeArrowheads="1"/>
          </p:cNvSpPr>
          <p:nvPr/>
        </p:nvSpPr>
        <p:spPr bwMode="auto">
          <a:xfrm>
            <a:off x="780256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8" name="Rectangle 27"/>
          <p:cNvSpPr>
            <a:spLocks noChangeArrowheads="1"/>
          </p:cNvSpPr>
          <p:nvPr/>
        </p:nvSpPr>
        <p:spPr bwMode="auto">
          <a:xfrm>
            <a:off x="8166103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9" name="Rectangle 28"/>
          <p:cNvSpPr>
            <a:spLocks noChangeArrowheads="1"/>
          </p:cNvSpPr>
          <p:nvPr/>
        </p:nvSpPr>
        <p:spPr bwMode="auto">
          <a:xfrm>
            <a:off x="8529640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0" name="Rectangle 29"/>
          <p:cNvSpPr>
            <a:spLocks noChangeArrowheads="1"/>
          </p:cNvSpPr>
          <p:nvPr/>
        </p:nvSpPr>
        <p:spPr bwMode="auto">
          <a:xfrm>
            <a:off x="8893178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1" name="Rectangle 30"/>
          <p:cNvSpPr>
            <a:spLocks noChangeArrowheads="1"/>
          </p:cNvSpPr>
          <p:nvPr/>
        </p:nvSpPr>
        <p:spPr bwMode="auto">
          <a:xfrm>
            <a:off x="9256715" y="1757222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2" name="Freeform 31"/>
          <p:cNvSpPr>
            <a:spLocks/>
          </p:cNvSpPr>
          <p:nvPr/>
        </p:nvSpPr>
        <p:spPr bwMode="auto">
          <a:xfrm>
            <a:off x="3695703" y="2425560"/>
            <a:ext cx="5807075" cy="357188"/>
          </a:xfrm>
          <a:custGeom>
            <a:avLst/>
            <a:gdLst>
              <a:gd name="T0" fmla="*/ 3658 w 3658"/>
              <a:gd name="T1" fmla="*/ 225 h 225"/>
              <a:gd name="T2" fmla="*/ 3434 w 3658"/>
              <a:gd name="T3" fmla="*/ 225 h 225"/>
              <a:gd name="T4" fmla="*/ 3434 w 3658"/>
              <a:gd name="T5" fmla="*/ 0 h 225"/>
              <a:gd name="T6" fmla="*/ 3210 w 3658"/>
              <a:gd name="T7" fmla="*/ 0 h 225"/>
              <a:gd name="T8" fmla="*/ 3210 w 3658"/>
              <a:gd name="T9" fmla="*/ 225 h 225"/>
              <a:gd name="T10" fmla="*/ 2289 w 3658"/>
              <a:gd name="T11" fmla="*/ 225 h 225"/>
              <a:gd name="T12" fmla="*/ 2289 w 3658"/>
              <a:gd name="T13" fmla="*/ 0 h 225"/>
              <a:gd name="T14" fmla="*/ 2056 w 3658"/>
              <a:gd name="T15" fmla="*/ 0 h 225"/>
              <a:gd name="T16" fmla="*/ 2056 w 3658"/>
              <a:gd name="T17" fmla="*/ 225 h 225"/>
              <a:gd name="T18" fmla="*/ 1832 w 3658"/>
              <a:gd name="T19" fmla="*/ 225 h 225"/>
              <a:gd name="T20" fmla="*/ 1832 w 3658"/>
              <a:gd name="T21" fmla="*/ 225 h 225"/>
              <a:gd name="T22" fmla="*/ 1832 w 3658"/>
              <a:gd name="T23" fmla="*/ 0 h 225"/>
              <a:gd name="T24" fmla="*/ 920 w 3658"/>
              <a:gd name="T25" fmla="*/ 0 h 225"/>
              <a:gd name="T26" fmla="*/ 920 w 3658"/>
              <a:gd name="T27" fmla="*/ 225 h 225"/>
              <a:gd name="T28" fmla="*/ 687 w 3658"/>
              <a:gd name="T29" fmla="*/ 225 h 225"/>
              <a:gd name="T30" fmla="*/ 687 w 3658"/>
              <a:gd name="T31" fmla="*/ 225 h 225"/>
              <a:gd name="T32" fmla="*/ 687 w 3658"/>
              <a:gd name="T33" fmla="*/ 0 h 225"/>
              <a:gd name="T34" fmla="*/ 463 w 3658"/>
              <a:gd name="T35" fmla="*/ 0 h 225"/>
              <a:gd name="T36" fmla="*/ 463 w 3658"/>
              <a:gd name="T37" fmla="*/ 225 h 225"/>
              <a:gd name="T38" fmla="*/ 0 w 3658"/>
              <a:gd name="T39" fmla="*/ 225 h 2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658"/>
              <a:gd name="T61" fmla="*/ 0 h 225"/>
              <a:gd name="T62" fmla="*/ 3658 w 3658"/>
              <a:gd name="T63" fmla="*/ 225 h 22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658" h="225">
                <a:moveTo>
                  <a:pt x="3658" y="225"/>
                </a:moveTo>
                <a:lnTo>
                  <a:pt x="3434" y="225"/>
                </a:lnTo>
                <a:lnTo>
                  <a:pt x="3434" y="0"/>
                </a:lnTo>
                <a:lnTo>
                  <a:pt x="3210" y="0"/>
                </a:lnTo>
                <a:lnTo>
                  <a:pt x="3210" y="225"/>
                </a:lnTo>
                <a:lnTo>
                  <a:pt x="2289" y="225"/>
                </a:lnTo>
                <a:lnTo>
                  <a:pt x="2289" y="0"/>
                </a:lnTo>
                <a:lnTo>
                  <a:pt x="2056" y="0"/>
                </a:lnTo>
                <a:lnTo>
                  <a:pt x="2056" y="225"/>
                </a:lnTo>
                <a:lnTo>
                  <a:pt x="1832" y="225"/>
                </a:lnTo>
                <a:lnTo>
                  <a:pt x="1832" y="0"/>
                </a:lnTo>
                <a:lnTo>
                  <a:pt x="920" y="0"/>
                </a:lnTo>
                <a:lnTo>
                  <a:pt x="920" y="225"/>
                </a:lnTo>
                <a:lnTo>
                  <a:pt x="687" y="225"/>
                </a:lnTo>
                <a:lnTo>
                  <a:pt x="687" y="0"/>
                </a:lnTo>
                <a:lnTo>
                  <a:pt x="463" y="0"/>
                </a:lnTo>
                <a:lnTo>
                  <a:pt x="463" y="225"/>
                </a:lnTo>
                <a:lnTo>
                  <a:pt x="0" y="225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Freeform 32"/>
          <p:cNvSpPr>
            <a:spLocks/>
          </p:cNvSpPr>
          <p:nvPr/>
        </p:nvSpPr>
        <p:spPr bwMode="auto">
          <a:xfrm>
            <a:off x="3689353" y="4525822"/>
            <a:ext cx="5813425" cy="363538"/>
          </a:xfrm>
          <a:custGeom>
            <a:avLst/>
            <a:gdLst>
              <a:gd name="T0" fmla="*/ 3662 w 3662"/>
              <a:gd name="T1" fmla="*/ 0 h 229"/>
              <a:gd name="T2" fmla="*/ 3328 w 3662"/>
              <a:gd name="T3" fmla="*/ 0 h 229"/>
              <a:gd name="T4" fmla="*/ 3328 w 3662"/>
              <a:gd name="T5" fmla="*/ 229 h 229"/>
              <a:gd name="T6" fmla="*/ 2179 w 3662"/>
              <a:gd name="T7" fmla="*/ 229 h 229"/>
              <a:gd name="T8" fmla="*/ 2179 w 3662"/>
              <a:gd name="T9" fmla="*/ 0 h 229"/>
              <a:gd name="T10" fmla="*/ 1726 w 3662"/>
              <a:gd name="T11" fmla="*/ 0 h 229"/>
              <a:gd name="T12" fmla="*/ 1726 w 3662"/>
              <a:gd name="T13" fmla="*/ 229 h 229"/>
              <a:gd name="T14" fmla="*/ 1497 w 3662"/>
              <a:gd name="T15" fmla="*/ 229 h 229"/>
              <a:gd name="T16" fmla="*/ 1497 w 3662"/>
              <a:gd name="T17" fmla="*/ 0 h 229"/>
              <a:gd name="T18" fmla="*/ 1263 w 3662"/>
              <a:gd name="T19" fmla="*/ 0 h 229"/>
              <a:gd name="T20" fmla="*/ 1263 w 3662"/>
              <a:gd name="T21" fmla="*/ 229 h 229"/>
              <a:gd name="T22" fmla="*/ 1039 w 3662"/>
              <a:gd name="T23" fmla="*/ 229 h 229"/>
              <a:gd name="T24" fmla="*/ 1039 w 3662"/>
              <a:gd name="T25" fmla="*/ 0 h 229"/>
              <a:gd name="T26" fmla="*/ 586 w 3662"/>
              <a:gd name="T27" fmla="*/ 0 h 229"/>
              <a:gd name="T28" fmla="*/ 586 w 3662"/>
              <a:gd name="T29" fmla="*/ 229 h 229"/>
              <a:gd name="T30" fmla="*/ 467 w 3662"/>
              <a:gd name="T31" fmla="*/ 229 h 229"/>
              <a:gd name="T32" fmla="*/ 0 w 3662"/>
              <a:gd name="T33" fmla="*/ 229 h 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62"/>
              <a:gd name="T52" fmla="*/ 0 h 229"/>
              <a:gd name="T53" fmla="*/ 3662 w 3662"/>
              <a:gd name="T54" fmla="*/ 229 h 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62" h="229">
                <a:moveTo>
                  <a:pt x="3662" y="0"/>
                </a:moveTo>
                <a:lnTo>
                  <a:pt x="3328" y="0"/>
                </a:lnTo>
                <a:lnTo>
                  <a:pt x="3328" y="229"/>
                </a:lnTo>
                <a:lnTo>
                  <a:pt x="2179" y="229"/>
                </a:lnTo>
                <a:lnTo>
                  <a:pt x="2179" y="0"/>
                </a:lnTo>
                <a:lnTo>
                  <a:pt x="1726" y="0"/>
                </a:lnTo>
                <a:lnTo>
                  <a:pt x="1726" y="229"/>
                </a:lnTo>
                <a:lnTo>
                  <a:pt x="1497" y="229"/>
                </a:lnTo>
                <a:lnTo>
                  <a:pt x="1497" y="0"/>
                </a:lnTo>
                <a:lnTo>
                  <a:pt x="1263" y="0"/>
                </a:lnTo>
                <a:lnTo>
                  <a:pt x="1263" y="229"/>
                </a:lnTo>
                <a:lnTo>
                  <a:pt x="1039" y="229"/>
                </a:lnTo>
                <a:lnTo>
                  <a:pt x="1039" y="0"/>
                </a:lnTo>
                <a:lnTo>
                  <a:pt x="586" y="0"/>
                </a:lnTo>
                <a:lnTo>
                  <a:pt x="586" y="229"/>
                </a:lnTo>
                <a:lnTo>
                  <a:pt x="467" y="229"/>
                </a:lnTo>
                <a:lnTo>
                  <a:pt x="0" y="229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Freeform 33"/>
          <p:cNvSpPr>
            <a:spLocks/>
          </p:cNvSpPr>
          <p:nvPr/>
        </p:nvSpPr>
        <p:spPr bwMode="auto">
          <a:xfrm>
            <a:off x="3689353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9 w 233"/>
              <a:gd name="T3" fmla="*/ 228 h 228"/>
              <a:gd name="T4" fmla="*/ 119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5" name="Freeform 34"/>
          <p:cNvSpPr>
            <a:spLocks/>
          </p:cNvSpPr>
          <p:nvPr/>
        </p:nvSpPr>
        <p:spPr bwMode="auto">
          <a:xfrm>
            <a:off x="4059240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0 w 234"/>
              <a:gd name="T3" fmla="*/ 228 h 228"/>
              <a:gd name="T4" fmla="*/ 110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Freeform 35"/>
          <p:cNvSpPr>
            <a:spLocks/>
          </p:cNvSpPr>
          <p:nvPr/>
        </p:nvSpPr>
        <p:spPr bwMode="auto">
          <a:xfrm>
            <a:off x="4422778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7" name="Freeform 36"/>
          <p:cNvSpPr>
            <a:spLocks/>
          </p:cNvSpPr>
          <p:nvPr/>
        </p:nvSpPr>
        <p:spPr bwMode="auto">
          <a:xfrm>
            <a:off x="4786315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8" name="Freeform 37"/>
          <p:cNvSpPr>
            <a:spLocks/>
          </p:cNvSpPr>
          <p:nvPr/>
        </p:nvSpPr>
        <p:spPr bwMode="auto">
          <a:xfrm>
            <a:off x="5149853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0 w 229"/>
              <a:gd name="T3" fmla="*/ 228 h 228"/>
              <a:gd name="T4" fmla="*/ 110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9" name="Freeform 38"/>
          <p:cNvSpPr>
            <a:spLocks/>
          </p:cNvSpPr>
          <p:nvPr/>
        </p:nvSpPr>
        <p:spPr bwMode="auto">
          <a:xfrm>
            <a:off x="5505453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9 w 234"/>
              <a:gd name="T3" fmla="*/ 228 h 228"/>
              <a:gd name="T4" fmla="*/ 119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Freeform 39"/>
          <p:cNvSpPr>
            <a:spLocks/>
          </p:cNvSpPr>
          <p:nvPr/>
        </p:nvSpPr>
        <p:spPr bwMode="auto">
          <a:xfrm>
            <a:off x="5876928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1" name="Freeform 40"/>
          <p:cNvSpPr>
            <a:spLocks/>
          </p:cNvSpPr>
          <p:nvPr/>
        </p:nvSpPr>
        <p:spPr bwMode="auto">
          <a:xfrm>
            <a:off x="6240465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2" name="Freeform 41"/>
          <p:cNvSpPr>
            <a:spLocks/>
          </p:cNvSpPr>
          <p:nvPr/>
        </p:nvSpPr>
        <p:spPr bwMode="auto">
          <a:xfrm>
            <a:off x="6604003" y="3174860"/>
            <a:ext cx="355600" cy="361950"/>
          </a:xfrm>
          <a:custGeom>
            <a:avLst/>
            <a:gdLst>
              <a:gd name="T0" fmla="*/ 0 w 224"/>
              <a:gd name="T1" fmla="*/ 224 h 228"/>
              <a:gd name="T2" fmla="*/ 114 w 224"/>
              <a:gd name="T3" fmla="*/ 228 h 228"/>
              <a:gd name="T4" fmla="*/ 114 w 224"/>
              <a:gd name="T5" fmla="*/ 0 h 228"/>
              <a:gd name="T6" fmla="*/ 224 w 224"/>
              <a:gd name="T7" fmla="*/ 0 h 228"/>
              <a:gd name="T8" fmla="*/ 224 w 22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8"/>
              <a:gd name="T17" fmla="*/ 224 w 22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4" y="0"/>
                </a:lnTo>
                <a:lnTo>
                  <a:pt x="22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3" name="Freeform 42"/>
          <p:cNvSpPr>
            <a:spLocks/>
          </p:cNvSpPr>
          <p:nvPr/>
        </p:nvSpPr>
        <p:spPr bwMode="auto">
          <a:xfrm>
            <a:off x="6959603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4" name="Freeform 43"/>
          <p:cNvSpPr>
            <a:spLocks/>
          </p:cNvSpPr>
          <p:nvPr/>
        </p:nvSpPr>
        <p:spPr bwMode="auto">
          <a:xfrm>
            <a:off x="7323140" y="3174860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5" name="Freeform 44"/>
          <p:cNvSpPr>
            <a:spLocks/>
          </p:cNvSpPr>
          <p:nvPr/>
        </p:nvSpPr>
        <p:spPr bwMode="auto">
          <a:xfrm>
            <a:off x="7686678" y="3174860"/>
            <a:ext cx="377825" cy="361950"/>
          </a:xfrm>
          <a:custGeom>
            <a:avLst/>
            <a:gdLst>
              <a:gd name="T0" fmla="*/ 0 w 238"/>
              <a:gd name="T1" fmla="*/ 224 h 228"/>
              <a:gd name="T2" fmla="*/ 114 w 238"/>
              <a:gd name="T3" fmla="*/ 228 h 228"/>
              <a:gd name="T4" fmla="*/ 114 w 238"/>
              <a:gd name="T5" fmla="*/ 0 h 228"/>
              <a:gd name="T6" fmla="*/ 238 w 238"/>
              <a:gd name="T7" fmla="*/ 0 h 228"/>
              <a:gd name="T8" fmla="*/ 238 w 238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228"/>
              <a:gd name="T17" fmla="*/ 238 w 238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8" y="0"/>
                </a:lnTo>
                <a:lnTo>
                  <a:pt x="238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6" name="Freeform 45"/>
          <p:cNvSpPr>
            <a:spLocks/>
          </p:cNvSpPr>
          <p:nvPr/>
        </p:nvSpPr>
        <p:spPr bwMode="auto">
          <a:xfrm>
            <a:off x="8064503" y="3174860"/>
            <a:ext cx="355600" cy="361950"/>
          </a:xfrm>
          <a:custGeom>
            <a:avLst/>
            <a:gdLst>
              <a:gd name="T0" fmla="*/ 0 w 224"/>
              <a:gd name="T1" fmla="*/ 224 h 228"/>
              <a:gd name="T2" fmla="*/ 110 w 224"/>
              <a:gd name="T3" fmla="*/ 228 h 228"/>
              <a:gd name="T4" fmla="*/ 110 w 224"/>
              <a:gd name="T5" fmla="*/ 0 h 228"/>
              <a:gd name="T6" fmla="*/ 224 w 224"/>
              <a:gd name="T7" fmla="*/ 0 h 228"/>
              <a:gd name="T8" fmla="*/ 224 w 22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8"/>
              <a:gd name="T17" fmla="*/ 224 w 22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24" y="0"/>
                </a:lnTo>
                <a:lnTo>
                  <a:pt x="22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7" name="Freeform 46"/>
          <p:cNvSpPr>
            <a:spLocks/>
          </p:cNvSpPr>
          <p:nvPr/>
        </p:nvSpPr>
        <p:spPr bwMode="auto">
          <a:xfrm>
            <a:off x="8420103" y="3174860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5 w 234"/>
              <a:gd name="T3" fmla="*/ 228 h 228"/>
              <a:gd name="T4" fmla="*/ 115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5" y="228"/>
                </a:lnTo>
                <a:lnTo>
                  <a:pt x="115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8" name="Freeform 47"/>
          <p:cNvSpPr>
            <a:spLocks/>
          </p:cNvSpPr>
          <p:nvPr/>
        </p:nvSpPr>
        <p:spPr bwMode="auto">
          <a:xfrm>
            <a:off x="8783640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9" name="Freeform 48"/>
          <p:cNvSpPr>
            <a:spLocks/>
          </p:cNvSpPr>
          <p:nvPr/>
        </p:nvSpPr>
        <p:spPr bwMode="auto">
          <a:xfrm>
            <a:off x="9139240" y="3174860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9 w 229"/>
              <a:gd name="T3" fmla="*/ 228 h 228"/>
              <a:gd name="T4" fmla="*/ 119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0" name="Line 49"/>
          <p:cNvSpPr>
            <a:spLocks noChangeShapeType="1"/>
          </p:cNvSpPr>
          <p:nvPr/>
        </p:nvSpPr>
        <p:spPr bwMode="auto">
          <a:xfrm>
            <a:off x="3689353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50"/>
          <p:cNvSpPr>
            <a:spLocks noChangeShapeType="1"/>
          </p:cNvSpPr>
          <p:nvPr/>
        </p:nvSpPr>
        <p:spPr bwMode="auto">
          <a:xfrm>
            <a:off x="4059240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51"/>
          <p:cNvSpPr>
            <a:spLocks noChangeShapeType="1"/>
          </p:cNvSpPr>
          <p:nvPr/>
        </p:nvSpPr>
        <p:spPr bwMode="auto">
          <a:xfrm>
            <a:off x="5505453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52"/>
          <p:cNvSpPr>
            <a:spLocks noChangeShapeType="1"/>
          </p:cNvSpPr>
          <p:nvPr/>
        </p:nvSpPr>
        <p:spPr bwMode="auto">
          <a:xfrm>
            <a:off x="5876928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53"/>
          <p:cNvSpPr>
            <a:spLocks noChangeShapeType="1"/>
          </p:cNvSpPr>
          <p:nvPr/>
        </p:nvSpPr>
        <p:spPr bwMode="auto">
          <a:xfrm>
            <a:off x="6240465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54"/>
          <p:cNvSpPr>
            <a:spLocks noChangeShapeType="1"/>
          </p:cNvSpPr>
          <p:nvPr/>
        </p:nvSpPr>
        <p:spPr bwMode="auto">
          <a:xfrm>
            <a:off x="66040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55"/>
          <p:cNvSpPr>
            <a:spLocks noChangeShapeType="1"/>
          </p:cNvSpPr>
          <p:nvPr/>
        </p:nvSpPr>
        <p:spPr bwMode="auto">
          <a:xfrm>
            <a:off x="69596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56"/>
          <p:cNvSpPr>
            <a:spLocks noChangeShapeType="1"/>
          </p:cNvSpPr>
          <p:nvPr/>
        </p:nvSpPr>
        <p:spPr bwMode="auto">
          <a:xfrm>
            <a:off x="7323140" y="2069960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57"/>
          <p:cNvSpPr>
            <a:spLocks noChangeShapeType="1"/>
          </p:cNvSpPr>
          <p:nvPr/>
        </p:nvSpPr>
        <p:spPr bwMode="auto">
          <a:xfrm>
            <a:off x="7693028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58"/>
          <p:cNvSpPr>
            <a:spLocks noChangeShapeType="1"/>
          </p:cNvSpPr>
          <p:nvPr/>
        </p:nvSpPr>
        <p:spPr bwMode="auto">
          <a:xfrm>
            <a:off x="8056565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59"/>
          <p:cNvSpPr>
            <a:spLocks noChangeShapeType="1"/>
          </p:cNvSpPr>
          <p:nvPr/>
        </p:nvSpPr>
        <p:spPr bwMode="auto">
          <a:xfrm>
            <a:off x="842010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60"/>
          <p:cNvSpPr>
            <a:spLocks noChangeShapeType="1"/>
          </p:cNvSpPr>
          <p:nvPr/>
        </p:nvSpPr>
        <p:spPr bwMode="auto">
          <a:xfrm>
            <a:off x="8783640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61"/>
          <p:cNvSpPr>
            <a:spLocks noChangeShapeType="1"/>
          </p:cNvSpPr>
          <p:nvPr/>
        </p:nvSpPr>
        <p:spPr bwMode="auto">
          <a:xfrm>
            <a:off x="9139240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62"/>
          <p:cNvSpPr>
            <a:spLocks noChangeShapeType="1"/>
          </p:cNvSpPr>
          <p:nvPr/>
        </p:nvSpPr>
        <p:spPr bwMode="auto">
          <a:xfrm>
            <a:off x="9502778" y="2069960"/>
            <a:ext cx="1588" cy="2876550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63"/>
          <p:cNvSpPr>
            <a:spLocks noChangeShapeType="1"/>
          </p:cNvSpPr>
          <p:nvPr/>
        </p:nvSpPr>
        <p:spPr bwMode="auto">
          <a:xfrm>
            <a:off x="4422778" y="2069960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64"/>
          <p:cNvSpPr>
            <a:spLocks noChangeShapeType="1"/>
          </p:cNvSpPr>
          <p:nvPr/>
        </p:nvSpPr>
        <p:spPr bwMode="auto">
          <a:xfrm>
            <a:off x="4786315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65"/>
          <p:cNvSpPr>
            <a:spLocks noChangeShapeType="1"/>
          </p:cNvSpPr>
          <p:nvPr/>
        </p:nvSpPr>
        <p:spPr bwMode="auto">
          <a:xfrm>
            <a:off x="5149853" y="2069960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Rectangle 66"/>
          <p:cNvSpPr>
            <a:spLocks noChangeArrowheads="1"/>
          </p:cNvSpPr>
          <p:nvPr/>
        </p:nvSpPr>
        <p:spPr bwMode="auto">
          <a:xfrm>
            <a:off x="2881499" y="4380818"/>
            <a:ext cx="7391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" pitchFamily="18" charset="0"/>
            </a:endParaRPr>
          </a:p>
        </p:txBody>
      </p:sp>
      <p:sp>
        <p:nvSpPr>
          <p:cNvPr id="7174" name="Text Box 67"/>
          <p:cNvSpPr txBox="1">
            <a:spLocks noChangeArrowheads="1"/>
          </p:cNvSpPr>
          <p:nvPr/>
        </p:nvSpPr>
        <p:spPr bwMode="auto">
          <a:xfrm>
            <a:off x="838200" y="4641709"/>
            <a:ext cx="1093847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Helvetica" pitchFamily="2" charset="0"/>
              </a:rPr>
              <a:t>Manchester encoding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</a:rPr>
              <a:t>0 encoded by a positive transition, 1 by a negative transition</a:t>
            </a:r>
            <a:endParaRPr lang="en-US" altLang="en-US" sz="2800" dirty="0">
              <a:latin typeface="Helvetica" pitchFamily="2" charset="0"/>
              <a:sym typeface="Wingdings" pitchFamily="2" charset="2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Construct using XOR(</a:t>
            </a:r>
            <a:r>
              <a:rPr lang="en-US" altLang="en-US" sz="2800" dirty="0" err="1">
                <a:latin typeface="Helvetica" pitchFamily="2" charset="0"/>
                <a:sym typeface="Wingdings" pitchFamily="2" charset="2"/>
              </a:rPr>
              <a:t>bit,clock</a:t>
            </a: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)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Used in early Ethernet standards (up to 10 Mbit/s)</a:t>
            </a:r>
            <a:endParaRPr lang="en-US" alt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204" grpId="0" animBg="1"/>
      <p:bldP spid="7205" grpId="0" animBg="1"/>
      <p:bldP spid="7206" grpId="0" animBg="1"/>
      <p:bldP spid="7207" grpId="0" animBg="1"/>
      <p:bldP spid="7208" grpId="0" animBg="1"/>
      <p:bldP spid="7209" grpId="0" animBg="1"/>
      <p:bldP spid="7210" grpId="0" animBg="1"/>
      <p:bldP spid="7211" grpId="0" animBg="1"/>
      <p:bldP spid="7212" grpId="0" animBg="1"/>
      <p:bldP spid="7213" grpId="0" animBg="1"/>
      <p:bldP spid="7214" grpId="0" animBg="1"/>
      <p:bldP spid="7215" grpId="0" animBg="1"/>
      <p:bldP spid="7216" grpId="0" animBg="1"/>
      <p:bldP spid="7217" grpId="0" animBg="1"/>
      <p:bldP spid="7218" grpId="0" animBg="1"/>
      <p:bldP spid="72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D78-6158-784C-842C-6B711795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&amp; Correction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1B36-653D-7244-A8D6-0EA68179A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Error detection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38149"/>
            <a:ext cx="98695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Helvetica" pitchFamily="2" charset="0"/>
              </a:rPr>
              <a:t>EDC: error detection and correction bits (e.g., redundancy)</a:t>
            </a:r>
          </a:p>
          <a:p>
            <a:pPr>
              <a:defRPr/>
            </a:pPr>
            <a:r>
              <a:rPr lang="en-US" sz="2800" i="0" dirty="0">
                <a:latin typeface="Helvetica" pitchFamily="2" charset="0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Error detection not 100% reliable!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protocol may miss some errors, but rarely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datagram</a:t>
              </a: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73534" cy="862266"/>
            <a:chOff x="1567043" y="4446000"/>
            <a:chExt cx="2373534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73534" cy="402510"/>
              <a:chOff x="1904400" y="5169547"/>
              <a:chExt cx="2373534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728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EDC</a:t>
                </a:r>
                <a:endParaRPr lang="en-US" dirty="0">
                  <a:latin typeface="Helvetica" pitchFamily="2" charset="0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3660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solidFill>
                    <a:schemeClr val="bg1"/>
                  </a:solidFill>
                  <a:latin typeface="Helvetica" pitchFamily="2" charset="0"/>
                </a:rPr>
                <a:t>b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</a:rPr>
                <a:t>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431243" cy="1033670"/>
            <a:chOff x="4661425" y="4717774"/>
            <a:chExt cx="2431243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431243" cy="402510"/>
              <a:chOff x="1904400" y="5169547"/>
              <a:chExt cx="2431243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D’</a:t>
                </a: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7857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EDC’</a:t>
                </a:r>
                <a:endParaRPr lang="en-US" dirty="0">
                  <a:latin typeface="Helvetica" pitchFamily="2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518497" cy="1040074"/>
            <a:chOff x="4996068" y="3670851"/>
            <a:chExt cx="2518497" cy="104007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40074"/>
              <a:chOff x="6718851" y="5632173"/>
              <a:chExt cx="1431235" cy="1040074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01392" y="5737183"/>
                <a:ext cx="1069524" cy="93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all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bits in D’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OK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N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133644" cy="495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detected </a:t>
              </a:r>
            </a:p>
            <a:p>
              <a:pPr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error</a:t>
              </a:r>
              <a:endParaRPr lang="en-US" sz="1600" dirty="0">
                <a:latin typeface="Helvetica" pitchFamily="2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7998"/>
            <a:chOff x="4658138" y="2928730"/>
            <a:chExt cx="1656522" cy="847998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61509" cy="27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Helvetica" pitchFamily="2" charset="0"/>
                </a:rPr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266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datagram</a:t>
                </a:r>
                <a:endParaRPr lang="en-US" dirty="0"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4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Parity checking</a:t>
            </a: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single bit parity</a:t>
            </a:r>
            <a:r>
              <a:rPr lang="en-US" sz="2800" i="0" dirty="0">
                <a:solidFill>
                  <a:srgbClr val="CC0000"/>
                </a:solidFill>
                <a:latin typeface="Helvetica" pitchFamily="2" charset="0"/>
              </a:rPr>
              <a:t>:</a:t>
            </a:r>
            <a:r>
              <a:rPr lang="en-US" sz="2800" b="1" i="0" dirty="0">
                <a:solidFill>
                  <a:srgbClr val="CC0000"/>
                </a:solidFill>
                <a:latin typeface="Helvetica" pitchFamily="2" charset="0"/>
              </a:rPr>
              <a:t> </a:t>
            </a:r>
          </a:p>
          <a:p>
            <a:pPr marL="342900" indent="-22542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3096321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3103465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715297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621697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619297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3102274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latin typeface="Helvetica" pitchFamily="2" charset="0"/>
                </a:rPr>
                <a:t>parity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Helvetica" pitchFamily="2" charset="0"/>
                </a:rPr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153995" y="3098019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555333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Helvetica" pitchFamily="2" charset="0"/>
              </a:rPr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521521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two-dimensional bit parity:</a:t>
            </a:r>
          </a:p>
          <a:p>
            <a:pPr marL="287338" indent="-16986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 detect </a:t>
            </a: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and correct </a:t>
            </a:r>
            <a:r>
              <a:rPr lang="en-US" sz="2400" i="0" dirty="0">
                <a:latin typeface="Helvetica" pitchFamily="2" charset="0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44595" y="2521227"/>
            <a:ext cx="3725178" cy="2259590"/>
            <a:chOff x="7386039" y="2584175"/>
            <a:chExt cx="3725178" cy="2259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64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702436" cy="1261499"/>
              <a:chOff x="6586330" y="2915478"/>
              <a:chExt cx="702436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702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Helvetica" pitchFamily="2" charset="0"/>
                  </a:rPr>
                  <a:t>d</a:t>
                </a:r>
                <a:r>
                  <a:rPr lang="en-US" sz="2000" baseline="-25000" dirty="0" err="1">
                    <a:latin typeface="Helvetica" pitchFamily="2" charset="0"/>
                  </a:rPr>
                  <a:t>i,j</a:t>
                </a:r>
                <a:endParaRPr lang="en-US" sz="2000" baseline="-25000" dirty="0">
                  <a:latin typeface="Helvetica" pitchFamily="2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640935"/>
              <a:chOff x="8262620" y="4431427"/>
              <a:chExt cx="2848597" cy="640935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702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2" charset="0"/>
                </a:rPr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386039" y="3998845"/>
              <a:ext cx="845103" cy="49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Helvetica" pitchFamily="2" charset="0"/>
                </a:rPr>
                <a:t>column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Helvetica" pitchFamily="2" charset="0"/>
                </a:rPr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4150979" y="4938063"/>
            <a:ext cx="2455585" cy="1220735"/>
            <a:chOff x="3800015" y="4868761"/>
            <a:chExt cx="2455585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345454" cy="1214161"/>
              <a:chOff x="6394173" y="4840358"/>
              <a:chExt cx="1345454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0 0 1 0 1  0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02163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7222435" y="4943606"/>
            <a:ext cx="3325124" cy="1623362"/>
            <a:chOff x="7222435" y="4943606"/>
            <a:chExt cx="3325124" cy="16233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94719" cy="1623362"/>
              <a:chOff x="5890374" y="4811085"/>
              <a:chExt cx="1794719" cy="1623362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94719" cy="1621571"/>
                <a:chOff x="4903522" y="4875335"/>
                <a:chExt cx="1794719" cy="1621571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345454" cy="1214161"/>
                  <a:chOff x="6394173" y="4840358"/>
                  <a:chExt cx="1345454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</a:t>
                    </a:r>
                    <a:r>
                      <a:rPr lang="en-US" dirty="0">
                        <a:solidFill>
                          <a:srgbClr val="FF0000"/>
                        </a:solidFill>
                        <a:latin typeface="Helvetica" pitchFamily="2" charset="0"/>
                      </a:rPr>
                      <a:t>0</a:t>
                    </a:r>
                    <a:r>
                      <a:rPr lang="en-US" dirty="0">
                        <a:latin typeface="Helvetica" pitchFamily="2" charset="0"/>
                      </a:rPr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0 0 1 0 1  0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926877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0334" y="6135973"/>
                  <a:ext cx="559769" cy="360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parity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59769" cy="360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parity</a:t>
                  </a:r>
                </a:p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2"/>
                <a:ext cx="1303277" cy="761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detected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and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correctable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latin typeface="Helvetica" pitchFamily="2" charset="0"/>
                </a:rPr>
                <a:t>single-bit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latin typeface="Helvetica" pitchFamily="2" charset="0"/>
                </a:rPr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9" y="4690758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Even parity: </a:t>
            </a:r>
            <a:r>
              <a:rPr lang="en-US" sz="2000" dirty="0">
                <a:latin typeface="Helvetica" pitchFamily="2" charset="0"/>
              </a:rPr>
              <a:t>set parity bit so there is an even 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Review: Transport (UDP/TCP)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treat contents of transport segment 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addition (roughly)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 if computed checksum equals checksum field value: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Yes: </a:t>
            </a:r>
            <a:r>
              <a:rPr lang="en-US" altLang="en-US" i="1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assume</a:t>
            </a:r>
            <a:r>
              <a:rPr lang="en-US" altLang="en-US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 no error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No: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declare error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more powerful error-detection coding than checksums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D: data bits (given, think of these as a binary number)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G: bit pattern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generator</a:t>
            </a:r>
            <a:r>
              <a:rPr lang="en-US" dirty="0">
                <a:latin typeface="Helvetica" pitchFamily="2" charset="0"/>
              </a:rPr>
              <a:t>), of </a:t>
            </a:r>
            <a:r>
              <a:rPr lang="en-US" i="1" dirty="0">
                <a:latin typeface="Helvetica" pitchFamily="2" charset="0"/>
              </a:rPr>
              <a:t>r+1 </a:t>
            </a:r>
            <a:r>
              <a:rPr lang="en-US" dirty="0">
                <a:latin typeface="Helvetica" pitchFamily="2" charset="0"/>
              </a:rPr>
              <a:t>bits </a:t>
            </a:r>
            <a:r>
              <a:rPr lang="en-US" sz="2400" dirty="0">
                <a:latin typeface="Helvetica" pitchFamily="2" charset="0"/>
              </a:rPr>
              <a:t>(</a:t>
            </a:r>
            <a:r>
              <a:rPr lang="en-US" dirty="0">
                <a:latin typeface="Helvetica" pitchFamily="2" charset="0"/>
              </a:rPr>
              <a:t>given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pPr lvl="2"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568411" y="4665030"/>
            <a:ext cx="11207577" cy="2192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>
                <a:latin typeface="Helvetica" pitchFamily="2" charset="0"/>
              </a:rPr>
              <a:t>Goal: choose </a:t>
            </a:r>
            <a:r>
              <a:rPr lang="en-US" i="1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CRC bits, R, such that &lt;D,R&gt; exactly divisible by G</a:t>
            </a:r>
          </a:p>
          <a:p>
            <a:pPr marL="130175" indent="0">
              <a:buNone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	Do all arithmetic mod 2: all additions, subtractions replaced by XOR</a:t>
            </a:r>
            <a:endParaRPr lang="en-US" dirty="0">
              <a:latin typeface="Helvetica" pitchFamily="2" charset="0"/>
            </a:endParaRP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can detect all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burst errors (continuous bit errors) </a:t>
            </a:r>
            <a:r>
              <a:rPr lang="en-US" dirty="0">
                <a:latin typeface="Helvetica" pitchFamily="2" charset="0"/>
              </a:rPr>
              <a:t>less than r+1 bits</a:t>
            </a: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widely used in practice (Ethernet, 802.11 </a:t>
            </a:r>
            <a:r>
              <a:rPr lang="en-US" dirty="0" err="1">
                <a:latin typeface="Helvetica" pitchFamily="2" charset="0"/>
              </a:rPr>
              <a:t>WiFi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1D1EF1-B83E-3146-8980-CE18A11B4B5A}"/>
              </a:ext>
            </a:extLst>
          </p:cNvPr>
          <p:cNvGrpSpPr/>
          <p:nvPr/>
        </p:nvGrpSpPr>
        <p:grpSpPr>
          <a:xfrm>
            <a:off x="2570392" y="2845970"/>
            <a:ext cx="7709222" cy="1627838"/>
            <a:chOff x="3954671" y="2770984"/>
            <a:chExt cx="7709222" cy="16278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879721" cy="1039787"/>
              <a:chOff x="2335669" y="2731227"/>
              <a:chExt cx="2879721" cy="1039787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367682" cy="644795"/>
                <a:chOff x="2714347" y="4114405"/>
                <a:chExt cx="1367682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36768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Helvetica" pitchFamily="2" charset="0"/>
                    </a:rPr>
                    <a:t>r</a:t>
                  </a:r>
                  <a:r>
                    <a:rPr lang="en-US" sz="2000" dirty="0">
                      <a:latin typeface="Helvetica" pitchFamily="2" charset="0"/>
                    </a:rPr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36608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" pitchFamily="2" charset="0"/>
                    </a:rPr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66714"/>
                <a:ext cx="2325599" cy="404300"/>
                <a:chOff x="1904400" y="5167757"/>
                <a:chExt cx="2325599" cy="404300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" pitchFamily="2" charset="0"/>
                    </a:rPr>
                    <a:t>D</a:t>
                  </a: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70659" y="5167757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C00000"/>
                      </a:solidFill>
                      <a:latin typeface="Helvetica" pitchFamily="2" charset="0"/>
                    </a:rPr>
                    <a:t>R</a:t>
                  </a:r>
                  <a:endParaRPr lang="en-US" dirty="0">
                    <a:solidFill>
                      <a:srgbClr val="C00000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704597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3541354" cy="502684"/>
              <a:chOff x="8759687" y="3087756"/>
              <a:chExt cx="3541354" cy="50268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35413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&lt;D,R&gt; = D  2</a:t>
                </a:r>
                <a:r>
                  <a:rPr lang="en-US" sz="2400" baseline="30000" dirty="0">
                    <a:latin typeface="Helvetica" pitchFamily="2" charset="0"/>
                  </a:rPr>
                  <a:t>r</a:t>
                </a:r>
                <a:r>
                  <a:rPr lang="en-US" sz="2400" dirty="0">
                    <a:latin typeface="Helvetica" pitchFamily="2" charset="0"/>
                  </a:rPr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10233077" y="3190330"/>
                <a:ext cx="2840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4CC24E-9903-3249-AB6B-172ECE48D762}"/>
                </a:ext>
              </a:extLst>
            </p:cNvPr>
            <p:cNvGrpSpPr/>
            <p:nvPr/>
          </p:nvGrpSpPr>
          <p:grpSpPr>
            <a:xfrm>
              <a:off x="6822988" y="3405809"/>
              <a:ext cx="4840905" cy="945369"/>
              <a:chOff x="7061526" y="3405809"/>
              <a:chExt cx="4840905" cy="945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932362-DCB4-EB40-9B1C-58CF349F31F1}"/>
                  </a:ext>
                </a:extLst>
              </p:cNvPr>
              <p:cNvSpPr txBox="1"/>
              <p:nvPr/>
            </p:nvSpPr>
            <p:spPr>
              <a:xfrm>
                <a:off x="8798911" y="3405809"/>
                <a:ext cx="155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bit pattern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334B737-73F4-0C4A-860A-265D4A3D7E47}"/>
                  </a:ext>
                </a:extLst>
              </p:cNvPr>
              <p:cNvSpPr txBox="1"/>
              <p:nvPr/>
            </p:nvSpPr>
            <p:spPr>
              <a:xfrm>
                <a:off x="8792284" y="3889513"/>
                <a:ext cx="3110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formula for bit pattern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3443DA-FCD3-914F-8EC2-A5BA2DA70B77}"/>
                  </a:ext>
                </a:extLst>
              </p:cNvPr>
              <p:cNvCxnSpPr/>
              <p:nvPr/>
            </p:nvCxnSpPr>
            <p:spPr>
              <a:xfrm>
                <a:off x="7606215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D8A448-DD38-3A4F-8E01-5FD4EA57E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526" y="3637722"/>
                <a:ext cx="171750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D6E8185-57C7-7740-94E5-A560594E8B00}"/>
              </a:ext>
            </a:extLst>
          </p:cNvPr>
          <p:cNvSpPr/>
          <p:nvPr/>
        </p:nvSpPr>
        <p:spPr>
          <a:xfrm>
            <a:off x="4554272" y="3322346"/>
            <a:ext cx="715617" cy="7156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3" y="1408043"/>
            <a:ext cx="4984888" cy="104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We want:</a:t>
            </a:r>
            <a:endParaRPr lang="en-US" sz="3200" dirty="0">
              <a:latin typeface="Helvetica" pitchFamily="2" charset="0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>
                <a:latin typeface="Helvetica" pitchFamily="2" charset="0"/>
              </a:rPr>
              <a:t>D</a:t>
            </a:r>
            <a:r>
              <a:rPr lang="en-US" sz="2800" i="1" baseline="26000" dirty="0">
                <a:latin typeface="Helvetica" pitchFamily="2" charset="0"/>
              </a:rPr>
              <a:t>.</a:t>
            </a:r>
            <a:r>
              <a:rPr lang="en-US" sz="2800" i="1" dirty="0">
                <a:latin typeface="Helvetica" pitchFamily="2" charset="0"/>
              </a:rPr>
              <a:t>2</a:t>
            </a:r>
            <a:r>
              <a:rPr lang="en-US" sz="2800" i="1" baseline="30000" dirty="0">
                <a:latin typeface="Helvetica" pitchFamily="2" charset="0"/>
              </a:rPr>
              <a:t>r</a:t>
            </a:r>
            <a:r>
              <a:rPr lang="en-US" sz="2800" i="1" dirty="0">
                <a:latin typeface="Helvetica" pitchFamily="2" charset="0"/>
              </a:rPr>
              <a:t>  XOR  R = </a:t>
            </a:r>
            <a:r>
              <a:rPr lang="en-US" sz="2800" i="1" dirty="0" err="1">
                <a:latin typeface="Helvetica" pitchFamily="2" charset="0"/>
              </a:rPr>
              <a:t>nG</a:t>
            </a:r>
            <a:endParaRPr lang="en-US" sz="2800" i="1" dirty="0">
              <a:latin typeface="Helvetica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569962" y="3881855"/>
            <a:ext cx="2788271" cy="830997"/>
            <a:chOff x="1783729" y="4359275"/>
            <a:chExt cx="2788271" cy="830997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</a:rPr>
                <a:t>D</a:t>
              </a:r>
              <a:r>
                <a:rPr lang="en-US" sz="2400" baseline="26000" dirty="0">
                  <a:latin typeface="Helvetica" pitchFamily="2" charset="0"/>
                </a:rPr>
                <a:t>.</a:t>
              </a:r>
              <a:r>
                <a:rPr lang="en-US" sz="2400" dirty="0">
                  <a:latin typeface="Helvetica" pitchFamily="2" charset="0"/>
                </a:rPr>
                <a:t>2</a:t>
              </a:r>
              <a:r>
                <a:rPr lang="en-US" sz="2400" baseline="30000" dirty="0">
                  <a:latin typeface="Helvetica" pitchFamily="2" charset="0"/>
                </a:rPr>
                <a:t>r</a:t>
              </a:r>
            </a:p>
            <a:p>
              <a:pPr algn="ctr">
                <a:defRPr/>
              </a:pPr>
              <a:r>
                <a:rPr lang="en-US" sz="2400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Helvetica" pitchFamily="2" charset="0"/>
                </a:rPr>
                <a:t>R</a:t>
              </a:r>
              <a:r>
                <a:rPr lang="en-US" dirty="0">
                  <a:latin typeface="Helvetica" pitchFamily="2" charset="0"/>
                </a:rPr>
                <a:t> = remainder </a:t>
              </a:r>
              <a:r>
                <a:rPr lang="en-US" sz="2400" dirty="0">
                  <a:latin typeface="Helvetica" pitchFamily="2" charset="0"/>
                </a:rPr>
                <a:t>[</a:t>
              </a:r>
              <a:r>
                <a:rPr lang="en-US" dirty="0">
                  <a:latin typeface="Helvetica" pitchFamily="2" charset="0"/>
                </a:rPr>
                <a:t>           </a:t>
              </a:r>
              <a:r>
                <a:rPr lang="en-US" sz="2400" dirty="0">
                  <a:latin typeface="Helvetica" pitchFamily="2" charset="0"/>
                </a:rPr>
                <a:t>]</a:t>
              </a: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584554" y="2344781"/>
            <a:ext cx="5172510" cy="3640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or equivalently:  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   if we divide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mod 2</a:t>
            </a:r>
            <a:r>
              <a:rPr lang="en-US" dirty="0">
                <a:latin typeface="Helvetica" pitchFamily="2" charset="0"/>
              </a:rPr>
              <a:t>) D</a:t>
            </a:r>
            <a:r>
              <a:rPr lang="en-US" baseline="26000" dirty="0">
                <a:latin typeface="Helvetica" pitchFamily="2" charset="0"/>
              </a:rPr>
              <a:t>.</a:t>
            </a:r>
            <a:r>
              <a:rPr lang="en-US" dirty="0">
                <a:latin typeface="Helvetica" pitchFamily="2" charset="0"/>
              </a:rPr>
              <a:t>2</a:t>
            </a:r>
            <a:r>
              <a:rPr lang="en-US" baseline="30000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by G, want remainder R to satisfy: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sz="3200" dirty="0">
              <a:latin typeface="Helvetica" pitchFamily="2" charset="0"/>
            </a:endParaRP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sz="3200" dirty="0">
              <a:latin typeface="Helvetica" pitchFamily="2" charset="0"/>
            </a:endParaRP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Perform long division to compute the remainder.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E.g., D = 101110, G = 1001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373048" y="304137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373049" y="24516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386299" y="275645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379673" y="333954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9073085" y="3664228"/>
            <a:ext cx="1714857" cy="2321049"/>
            <a:chOff x="8825948" y="3664228"/>
            <a:chExt cx="1714857" cy="232104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60297" y="5155096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60299" y="4856920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136977" y="5523612"/>
              <a:ext cx="1380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    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10045626" y="620533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10118665" y="5558534"/>
            <a:ext cx="271076" cy="1067470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380506" cy="1064637"/>
            <a:chOff x="6367670" y="1219201"/>
            <a:chExt cx="13805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690337" y="182217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5" y="1881809"/>
            <a:ext cx="3128873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64437" y="263718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C7D889-BAE0-5C4E-896D-53A3B7C8CB95}"/>
              </a:ext>
            </a:extLst>
          </p:cNvPr>
          <p:cNvCxnSpPr/>
          <p:nvPr/>
        </p:nvCxnSpPr>
        <p:spPr>
          <a:xfrm>
            <a:off x="9551234" y="2290463"/>
            <a:ext cx="0" cy="7705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F3CD02-0702-A148-B4AA-44EAF368D3A5}"/>
              </a:ext>
            </a:extLst>
          </p:cNvPr>
          <p:cNvCxnSpPr>
            <a:cxnSpLocks/>
          </p:cNvCxnSpPr>
          <p:nvPr/>
        </p:nvCxnSpPr>
        <p:spPr>
          <a:xfrm>
            <a:off x="9926055" y="2266743"/>
            <a:ext cx="0" cy="139748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70703-0F3D-F643-963C-A348141A4D18}"/>
              </a:ext>
            </a:extLst>
          </p:cNvPr>
          <p:cNvCxnSpPr>
            <a:cxnSpLocks/>
          </p:cNvCxnSpPr>
          <p:nvPr/>
        </p:nvCxnSpPr>
        <p:spPr>
          <a:xfrm>
            <a:off x="10257881" y="2290463"/>
            <a:ext cx="0" cy="19634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DC2FF1-84F7-9E4B-839B-DE17D063CD49}"/>
              </a:ext>
            </a:extLst>
          </p:cNvPr>
          <p:cNvCxnSpPr>
            <a:cxnSpLocks/>
          </p:cNvCxnSpPr>
          <p:nvPr/>
        </p:nvCxnSpPr>
        <p:spPr>
          <a:xfrm>
            <a:off x="10566738" y="2290463"/>
            <a:ext cx="31179" cy="256645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296267-5E72-DC46-86F4-B4A497D188C4}"/>
              </a:ext>
            </a:extLst>
          </p:cNvPr>
          <p:cNvCxnSpPr>
            <a:cxnSpLocks/>
          </p:cNvCxnSpPr>
          <p:nvPr/>
        </p:nvCxnSpPr>
        <p:spPr>
          <a:xfrm>
            <a:off x="9207554" y="2308552"/>
            <a:ext cx="0" cy="2010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0EC58B-CA7F-134D-A8E1-71C52C7C7021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8130648" y="3895061"/>
            <a:ext cx="942438" cy="7647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277B7F-C813-8E4D-B8B7-9870881F8A75}"/>
              </a:ext>
            </a:extLst>
          </p:cNvPr>
          <p:cNvSpPr txBox="1"/>
          <p:nvPr/>
        </p:nvSpPr>
        <p:spPr>
          <a:xfrm>
            <a:off x="6662156" y="4733731"/>
            <a:ext cx="231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Mod 2 arithmetic: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XOR, not subtraction.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C68FA-EA08-4548-A35A-51B8252BF122}"/>
              </a:ext>
            </a:extLst>
          </p:cNvPr>
          <p:cNvSpPr txBox="1"/>
          <p:nvPr/>
        </p:nvSpPr>
        <p:spPr>
          <a:xfrm>
            <a:off x="228693" y="6128379"/>
            <a:ext cx="904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How CRC is computed in software: </a:t>
            </a:r>
            <a:r>
              <a:rPr lang="en-US" dirty="0">
                <a:latin typeface="Helvetica" pitchFamily="2" charset="0"/>
                <a:hlinkClick r:id="rId3"/>
              </a:rPr>
              <a:t>https://www.kernel.org/doc/html/latest/staging/crc32.html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A283-D2D5-974C-AAB4-9BF191C6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0E7F-FA35-1F48-AFE7-BE2D057A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Self-clocking encoding useful to synchronize sender &amp; receiver</a:t>
            </a:r>
          </a:p>
          <a:p>
            <a:endParaRPr lang="en-US" dirty="0"/>
          </a:p>
          <a:p>
            <a:r>
              <a:rPr lang="en-US" dirty="0"/>
              <a:t>Error detection and correction mechanisms:</a:t>
            </a:r>
          </a:p>
          <a:p>
            <a:pPr lvl="1"/>
            <a:r>
              <a:rPr lang="en-US" dirty="0"/>
              <a:t>Parity bits: single or a few bits of error</a:t>
            </a:r>
          </a:p>
          <a:p>
            <a:pPr lvl="1"/>
            <a:r>
              <a:rPr lang="en-US" dirty="0"/>
              <a:t>CRCs: bursty errors up to a certain size</a:t>
            </a:r>
          </a:p>
          <a:p>
            <a:endParaRPr lang="en-US" dirty="0"/>
          </a:p>
          <a:p>
            <a:r>
              <a:rPr lang="en-US" dirty="0"/>
              <a:t>Error detection and correction codes widely used across many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900" y="1679576"/>
            <a:ext cx="5384430" cy="36433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/>
              <a:t>Terminology: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Endpoints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wired links, wireless links, local area networks (LANs)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(IP) datagram</a:t>
            </a: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endParaRPr lang="en-US" sz="2400" dirty="0"/>
          </a:p>
          <a:p>
            <a:pPr>
              <a:lnSpc>
                <a:spcPct val="100000"/>
              </a:lnSpc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838200" y="5299076"/>
            <a:ext cx="6456263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Helvetica" pitchFamily="2" charset="0"/>
              </a:rPr>
              <a:t>Link layer</a:t>
            </a:r>
            <a:r>
              <a:rPr lang="en-US" sz="2400" i="0" dirty="0">
                <a:latin typeface="Helvetica" pitchFamily="2" charset="0"/>
              </a:rPr>
              <a:t> has the responsibility of </a:t>
            </a:r>
          </a:p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transferring datagram from one node </a:t>
            </a:r>
          </a:p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to </a:t>
            </a:r>
            <a:r>
              <a:rPr lang="en-US" sz="2400" i="0" dirty="0">
                <a:solidFill>
                  <a:srgbClr val="CC0000"/>
                </a:solidFill>
                <a:latin typeface="Helvetica" pitchFamily="2" charset="0"/>
              </a:rPr>
              <a:t>physically adjacent</a:t>
            </a:r>
            <a:r>
              <a:rPr lang="en-US" sz="2400" i="0" dirty="0">
                <a:latin typeface="Helvetica" pitchFamily="2" charset="0"/>
              </a:rPr>
              <a:t> node over a link.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80070A7-C345-6F4E-A3A9-84CE682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EE16F-94F2-1F47-92E9-2B8ADDD33CC8}"/>
              </a:ext>
            </a:extLst>
          </p:cNvPr>
          <p:cNvSpPr txBox="1"/>
          <p:nvPr/>
        </p:nvSpPr>
        <p:spPr>
          <a:xfrm>
            <a:off x="6646219" y="6156324"/>
            <a:ext cx="532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Helvetica" pitchFamily="2" charset="0"/>
              </a:rPr>
              <a:t>Slides in this presentation were heavily adapted from those of Kurose and Ross, who own the copyright on the material.</a:t>
            </a:r>
          </a:p>
        </p:txBody>
      </p:sp>
    </p:spTree>
    <p:extLst>
      <p:ext uri="{BB962C8B-B14F-4D97-AF65-F5344CB8AC3E}">
        <p14:creationId xmlns:p14="http://schemas.microsoft.com/office/powerpoint/2010/main" val="23923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44CC-9CA9-574B-92EA-45AB87B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F5F8-AB55-3A40-8152-A8E45CC27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8337-5FB0-9D4F-B522-F312D6892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5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44" y="1813812"/>
            <a:ext cx="11911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Connecting Multiple Endpoints into a Single Network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78F26-B565-4BEC-960E-A318C6469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/>
              <a:t>A small organizational network today</a:t>
            </a:r>
            <a:endParaRPr lang="en-US" sz="4400" b="0" dirty="0"/>
          </a:p>
        </p:txBody>
      </p:sp>
      <p:sp>
        <p:nvSpPr>
          <p:cNvPr id="338" name="Freeform 81">
            <a:extLst>
              <a:ext uri="{FF2B5EF4-FFF2-40B4-BE49-F238E27FC236}">
                <a16:creationId xmlns:a16="http://schemas.microsoft.com/office/drawing/2014/main" id="{1DD2AEB4-851F-3544-B2F7-195B95897CCD}"/>
              </a:ext>
            </a:extLst>
          </p:cNvPr>
          <p:cNvSpPr>
            <a:spLocks/>
          </p:cNvSpPr>
          <p:nvPr/>
        </p:nvSpPr>
        <p:spPr bwMode="auto">
          <a:xfrm rot="5400000">
            <a:off x="4293252" y="22542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339" name="Line 33">
            <a:extLst>
              <a:ext uri="{FF2B5EF4-FFF2-40B4-BE49-F238E27FC236}">
                <a16:creationId xmlns:a16="http://schemas.microsoft.com/office/drawing/2014/main" id="{9C1D8CDE-7155-F441-98A2-3C45AB8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4678" y="3368675"/>
            <a:ext cx="2047875" cy="141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0" name="Line 34">
            <a:extLst>
              <a:ext uri="{FF2B5EF4-FFF2-40B4-BE49-F238E27FC236}">
                <a16:creationId xmlns:a16="http://schemas.microsoft.com/office/drawing/2014/main" id="{20739350-D08C-5A41-88F0-04FEE1E0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640" y="335597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1" name="Line 35">
            <a:extLst>
              <a:ext uri="{FF2B5EF4-FFF2-40B4-BE49-F238E27FC236}">
                <a16:creationId xmlns:a16="http://schemas.microsoft.com/office/drawing/2014/main" id="{C23179C1-50B5-DF48-96CD-F4BCBE2B87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315" y="3290888"/>
            <a:ext cx="18415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2" name="Line 59">
            <a:extLst>
              <a:ext uri="{FF2B5EF4-FFF2-40B4-BE49-F238E27FC236}">
                <a16:creationId xmlns:a16="http://schemas.microsoft.com/office/drawing/2014/main" id="{FEFC486E-98E8-D243-B2DA-33F74D0F1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1503" y="2673350"/>
            <a:ext cx="1223962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3" name="Line 60">
            <a:extLst>
              <a:ext uri="{FF2B5EF4-FFF2-40B4-BE49-F238E27FC236}">
                <a16:creationId xmlns:a16="http://schemas.microsoft.com/office/drawing/2014/main" id="{CCC7534E-E985-2943-898D-A4D514E53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5128" y="2351088"/>
            <a:ext cx="669925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4" name="Line 77">
            <a:extLst>
              <a:ext uri="{FF2B5EF4-FFF2-40B4-BE49-F238E27FC236}">
                <a16:creationId xmlns:a16="http://schemas.microsoft.com/office/drawing/2014/main" id="{AB6C4A41-CCC9-F54B-8FBA-C0BD388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340" y="2505075"/>
            <a:ext cx="862013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5" name="Line 78">
            <a:extLst>
              <a:ext uri="{FF2B5EF4-FFF2-40B4-BE49-F238E27FC236}">
                <a16:creationId xmlns:a16="http://schemas.microsoft.com/office/drawing/2014/main" id="{4A44EE39-C1D8-AE4F-8DD7-B92BE6639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9103" y="2401888"/>
            <a:ext cx="850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6" name="Text Box 79">
            <a:extLst>
              <a:ext uri="{FF2B5EF4-FFF2-40B4-BE49-F238E27FC236}">
                <a16:creationId xmlns:a16="http://schemas.microsoft.com/office/drawing/2014/main" id="{FBFB42CB-34E2-D24C-B58D-B3E37911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to 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networks</a:t>
            </a:r>
          </a:p>
        </p:txBody>
      </p:sp>
      <p:sp>
        <p:nvSpPr>
          <p:cNvPr id="347" name="Text Box 80">
            <a:extLst>
              <a:ext uri="{FF2B5EF4-FFF2-40B4-BE49-F238E27FC236}">
                <a16:creationId xmlns:a16="http://schemas.microsoft.com/office/drawing/2014/main" id="{E6535D94-AEC3-AD4D-8510-1EF310CA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router</a:t>
            </a:r>
          </a:p>
        </p:txBody>
      </p:sp>
      <p:sp>
        <p:nvSpPr>
          <p:cNvPr id="348" name="Text Box 82">
            <a:extLst>
              <a:ext uri="{FF2B5EF4-FFF2-40B4-BE49-F238E27FC236}">
                <a16:creationId xmlns:a16="http://schemas.microsoft.com/office/drawing/2014/main" id="{728FD7CE-1C4E-3742-901C-649915E6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590" y="3534948"/>
            <a:ext cx="2575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Single IP network</a:t>
            </a:r>
          </a:p>
        </p:txBody>
      </p:sp>
      <p:sp>
        <p:nvSpPr>
          <p:cNvPr id="349" name="Text Box 83">
            <a:extLst>
              <a:ext uri="{FF2B5EF4-FFF2-40B4-BE49-F238E27FC236}">
                <a16:creationId xmlns:a16="http://schemas.microsoft.com/office/drawing/2014/main" id="{E3A2D782-9E47-194D-A995-3E10BA0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mail server</a:t>
            </a:r>
          </a:p>
        </p:txBody>
      </p:sp>
      <p:sp>
        <p:nvSpPr>
          <p:cNvPr id="350" name="Text Box 84">
            <a:extLst>
              <a:ext uri="{FF2B5EF4-FFF2-40B4-BE49-F238E27FC236}">
                <a16:creationId xmlns:a16="http://schemas.microsoft.com/office/drawing/2014/main" id="{BF948EC1-0E64-1446-8EBB-3F705B66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web server</a:t>
            </a:r>
          </a:p>
        </p:txBody>
      </p:sp>
      <p:sp>
        <p:nvSpPr>
          <p:cNvPr id="351" name="Line 20">
            <a:extLst>
              <a:ext uri="{FF2B5EF4-FFF2-40B4-BE49-F238E27FC236}">
                <a16:creationId xmlns:a16="http://schemas.microsoft.com/office/drawing/2014/main" id="{CA36AD85-4F0F-B949-9B2B-9D467D7BC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878" y="47355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2" name="Line 21">
            <a:extLst>
              <a:ext uri="{FF2B5EF4-FFF2-40B4-BE49-F238E27FC236}">
                <a16:creationId xmlns:a16="http://schemas.microsoft.com/office/drawing/2014/main" id="{2C2F95BF-E0B6-CF4E-AC71-5428A58F0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6228" y="4783138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3" name="Line 22">
            <a:extLst>
              <a:ext uri="{FF2B5EF4-FFF2-40B4-BE49-F238E27FC236}">
                <a16:creationId xmlns:a16="http://schemas.microsoft.com/office/drawing/2014/main" id="{4B6A0F97-8361-514F-ABF1-10DAB9513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8" y="481171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54" name="Group 44">
            <a:extLst>
              <a:ext uri="{FF2B5EF4-FFF2-40B4-BE49-F238E27FC236}">
                <a16:creationId xmlns:a16="http://schemas.microsoft.com/office/drawing/2014/main" id="{941C3232-2EC1-3E45-861B-43206D07B044}"/>
              </a:ext>
            </a:extLst>
          </p:cNvPr>
          <p:cNvGrpSpPr>
            <a:grpSpLocks/>
          </p:cNvGrpSpPr>
          <p:nvPr/>
        </p:nvGrpSpPr>
        <p:grpSpPr bwMode="auto"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id="355" name="Picture 45" descr="desktop_computer_stylized_medium">
              <a:extLst>
                <a:ext uri="{FF2B5EF4-FFF2-40B4-BE49-F238E27FC236}">
                  <a16:creationId xmlns:a16="http://schemas.microsoft.com/office/drawing/2014/main" id="{56C4DE76-422A-3F41-B5E3-7E3F0577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id="{102BD1D2-8765-F94B-AE22-07E54C03C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04CCA9C4-C7E7-0D49-8ED5-C0A424C22AFF}"/>
              </a:ext>
            </a:extLst>
          </p:cNvPr>
          <p:cNvGrpSpPr>
            <a:grpSpLocks/>
          </p:cNvGrpSpPr>
          <p:nvPr/>
        </p:nvGrpSpPr>
        <p:grpSpPr bwMode="auto"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id="358" name="Picture 45" descr="desktop_computer_stylized_medium">
              <a:extLst>
                <a:ext uri="{FF2B5EF4-FFF2-40B4-BE49-F238E27FC236}">
                  <a16:creationId xmlns:a16="http://schemas.microsoft.com/office/drawing/2014/main" id="{A1E987A4-00BB-DE46-B53A-3E267AED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105A5D6D-DF1C-E04D-AF77-07EB2A6B5B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60" name="Group 44">
            <a:extLst>
              <a:ext uri="{FF2B5EF4-FFF2-40B4-BE49-F238E27FC236}">
                <a16:creationId xmlns:a16="http://schemas.microsoft.com/office/drawing/2014/main" id="{B09E3AAA-200D-6348-AB8E-E9E0B74D373A}"/>
              </a:ext>
            </a:extLst>
          </p:cNvPr>
          <p:cNvGrpSpPr>
            <a:grpSpLocks/>
          </p:cNvGrpSpPr>
          <p:nvPr/>
        </p:nvGrpSpPr>
        <p:grpSpPr bwMode="auto"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id="361" name="Picture 45" descr="desktop_computer_stylized_medium">
              <a:extLst>
                <a:ext uri="{FF2B5EF4-FFF2-40B4-BE49-F238E27FC236}">
                  <a16:creationId xmlns:a16="http://schemas.microsoft.com/office/drawing/2014/main" id="{DC09FF8D-C636-6347-BC58-1E42C10B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CEDCE92-3307-C345-B156-BC62565D2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63" name="Line 21">
            <a:extLst>
              <a:ext uri="{FF2B5EF4-FFF2-40B4-BE49-F238E27FC236}">
                <a16:creationId xmlns:a16="http://schemas.microsoft.com/office/drawing/2014/main" id="{8707D218-BC2D-E147-BF42-31916D82F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4403" y="474186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4" name="Line 22">
            <a:extLst>
              <a:ext uri="{FF2B5EF4-FFF2-40B4-BE49-F238E27FC236}">
                <a16:creationId xmlns:a16="http://schemas.microsoft.com/office/drawing/2014/main" id="{8DA81E08-E605-2C4A-B116-07559D95D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178" y="523716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5" name="Line 22">
            <a:extLst>
              <a:ext uri="{FF2B5EF4-FFF2-40B4-BE49-F238E27FC236}">
                <a16:creationId xmlns:a16="http://schemas.microsoft.com/office/drawing/2014/main" id="{74B35603-8088-6343-A1DD-EFD3214E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90" y="52482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6" name="Line 20">
            <a:extLst>
              <a:ext uri="{FF2B5EF4-FFF2-40B4-BE49-F238E27FC236}">
                <a16:creationId xmlns:a16="http://schemas.microsoft.com/office/drawing/2014/main" id="{6DFE18D9-1340-4D4E-BCDA-2F5EB7328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390" y="51292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67" name="Group 44">
            <a:extLst>
              <a:ext uri="{FF2B5EF4-FFF2-40B4-BE49-F238E27FC236}">
                <a16:creationId xmlns:a16="http://schemas.microsoft.com/office/drawing/2014/main" id="{2BB0F214-8617-AC45-AF28-614088ABC5AF}"/>
              </a:ext>
            </a:extLst>
          </p:cNvPr>
          <p:cNvGrpSpPr>
            <a:grpSpLocks/>
          </p:cNvGrpSpPr>
          <p:nvPr/>
        </p:nvGrpSpPr>
        <p:grpSpPr bwMode="auto"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id="368" name="Picture 45" descr="desktop_computer_stylized_medium">
              <a:extLst>
                <a:ext uri="{FF2B5EF4-FFF2-40B4-BE49-F238E27FC236}">
                  <a16:creationId xmlns:a16="http://schemas.microsoft.com/office/drawing/2014/main" id="{D749DC47-C064-0840-8A4D-B6E7E9B42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" name="Freeform 46">
              <a:extLst>
                <a:ext uri="{FF2B5EF4-FFF2-40B4-BE49-F238E27FC236}">
                  <a16:creationId xmlns:a16="http://schemas.microsoft.com/office/drawing/2014/main" id="{798F3421-D990-3C41-BAEF-6AD50E20B4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70" name="Group 44">
            <a:extLst>
              <a:ext uri="{FF2B5EF4-FFF2-40B4-BE49-F238E27FC236}">
                <a16:creationId xmlns:a16="http://schemas.microsoft.com/office/drawing/2014/main" id="{490EB974-D8DC-2041-A57F-76393D20BB6D}"/>
              </a:ext>
            </a:extLst>
          </p:cNvPr>
          <p:cNvGrpSpPr>
            <a:grpSpLocks/>
          </p:cNvGrpSpPr>
          <p:nvPr/>
        </p:nvGrpSpPr>
        <p:grpSpPr bwMode="auto"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id="371" name="Picture 45" descr="desktop_computer_stylized_medium">
              <a:extLst>
                <a:ext uri="{FF2B5EF4-FFF2-40B4-BE49-F238E27FC236}">
                  <a16:creationId xmlns:a16="http://schemas.microsoft.com/office/drawing/2014/main" id="{1957017E-88FD-1641-944A-A44AF61D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5905493A-8F06-CA4E-98F5-D104CA730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75" name="Group 44">
            <a:extLst>
              <a:ext uri="{FF2B5EF4-FFF2-40B4-BE49-F238E27FC236}">
                <a16:creationId xmlns:a16="http://schemas.microsoft.com/office/drawing/2014/main" id="{546516DA-D987-804E-B9DE-22A3D14F68D4}"/>
              </a:ext>
            </a:extLst>
          </p:cNvPr>
          <p:cNvGrpSpPr>
            <a:grpSpLocks/>
          </p:cNvGrpSpPr>
          <p:nvPr/>
        </p:nvGrpSpPr>
        <p:grpSpPr bwMode="auto"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id="376" name="Picture 45" descr="desktop_computer_stylized_medium">
              <a:extLst>
                <a:ext uri="{FF2B5EF4-FFF2-40B4-BE49-F238E27FC236}">
                  <a16:creationId xmlns:a16="http://schemas.microsoft.com/office/drawing/2014/main" id="{4A582920-8075-9B41-9AD3-3968BFABB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5232BF48-896A-2440-A098-B901E4E7D2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78" name="Line 20">
            <a:extLst>
              <a:ext uri="{FF2B5EF4-FFF2-40B4-BE49-F238E27FC236}">
                <a16:creationId xmlns:a16="http://schemas.microsoft.com/office/drawing/2014/main" id="{DBEDF0CB-00D7-0548-824A-81E9C6FA5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453" y="500380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79" name="Line 21">
            <a:extLst>
              <a:ext uri="{FF2B5EF4-FFF2-40B4-BE49-F238E27FC236}">
                <a16:creationId xmlns:a16="http://schemas.microsoft.com/office/drawing/2014/main" id="{5327C553-0FC2-8C41-80DD-5D1C853FF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803" y="5051425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80" name="Line 22">
            <a:extLst>
              <a:ext uri="{FF2B5EF4-FFF2-40B4-BE49-F238E27FC236}">
                <a16:creationId xmlns:a16="http://schemas.microsoft.com/office/drawing/2014/main" id="{2522FB8B-3AB1-AB43-8650-28F7ACFDE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903" y="5080000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81" name="Group 44">
            <a:extLst>
              <a:ext uri="{FF2B5EF4-FFF2-40B4-BE49-F238E27FC236}">
                <a16:creationId xmlns:a16="http://schemas.microsoft.com/office/drawing/2014/main" id="{05CBF0A1-4254-5C4B-8A95-3790E40E52D6}"/>
              </a:ext>
            </a:extLst>
          </p:cNvPr>
          <p:cNvGrpSpPr>
            <a:grpSpLocks/>
          </p:cNvGrpSpPr>
          <p:nvPr/>
        </p:nvGrpSpPr>
        <p:grpSpPr bwMode="auto"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id="382" name="Picture 45" descr="desktop_computer_stylized_medium">
              <a:extLst>
                <a:ext uri="{FF2B5EF4-FFF2-40B4-BE49-F238E27FC236}">
                  <a16:creationId xmlns:a16="http://schemas.microsoft.com/office/drawing/2014/main" id="{48A3D65B-B90E-114C-B7F8-81813E2A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8C40008B-9985-4946-A656-DC94A014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84" name="Group 44">
            <a:extLst>
              <a:ext uri="{FF2B5EF4-FFF2-40B4-BE49-F238E27FC236}">
                <a16:creationId xmlns:a16="http://schemas.microsoft.com/office/drawing/2014/main" id="{48F1C933-4EBC-5043-9E08-EED2B5CD3B6B}"/>
              </a:ext>
            </a:extLst>
          </p:cNvPr>
          <p:cNvGrpSpPr>
            <a:grpSpLocks/>
          </p:cNvGrpSpPr>
          <p:nvPr/>
        </p:nvGrpSpPr>
        <p:grpSpPr bwMode="auto"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id="385" name="Picture 45" descr="desktop_computer_stylized_medium">
              <a:extLst>
                <a:ext uri="{FF2B5EF4-FFF2-40B4-BE49-F238E27FC236}">
                  <a16:creationId xmlns:a16="http://schemas.microsoft.com/office/drawing/2014/main" id="{DD47D611-8FDA-9145-8B8C-7E0DAF88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Freeform 46">
              <a:extLst>
                <a:ext uri="{FF2B5EF4-FFF2-40B4-BE49-F238E27FC236}">
                  <a16:creationId xmlns:a16="http://schemas.microsoft.com/office/drawing/2014/main" id="{2005903E-2F47-354D-9158-187170A92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87" name="Group 44">
            <a:extLst>
              <a:ext uri="{FF2B5EF4-FFF2-40B4-BE49-F238E27FC236}">
                <a16:creationId xmlns:a16="http://schemas.microsoft.com/office/drawing/2014/main" id="{442B24C8-889C-A148-AD4B-172A25362150}"/>
              </a:ext>
            </a:extLst>
          </p:cNvPr>
          <p:cNvGrpSpPr>
            <a:grpSpLocks/>
          </p:cNvGrpSpPr>
          <p:nvPr/>
        </p:nvGrpSpPr>
        <p:grpSpPr bwMode="auto"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id="388" name="Picture 45" descr="desktop_computer_stylized_medium">
              <a:extLst>
                <a:ext uri="{FF2B5EF4-FFF2-40B4-BE49-F238E27FC236}">
                  <a16:creationId xmlns:a16="http://schemas.microsoft.com/office/drawing/2014/main" id="{EE095724-2313-224E-A105-C354F085A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E5278B7E-CF34-8644-9800-2590E12D12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90" name="Line 20">
            <a:extLst>
              <a:ext uri="{FF2B5EF4-FFF2-40B4-BE49-F238E27FC236}">
                <a16:creationId xmlns:a16="http://schemas.microsoft.com/office/drawing/2014/main" id="{F31177A2-08FB-D649-8137-218BCBAA9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2928" y="5049838"/>
            <a:ext cx="606425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91" name="Line 21">
            <a:extLst>
              <a:ext uri="{FF2B5EF4-FFF2-40B4-BE49-F238E27FC236}">
                <a16:creationId xmlns:a16="http://schemas.microsoft.com/office/drawing/2014/main" id="{86917A5E-DF0C-3645-A831-E70C6AECB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378" y="50038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92" name="Line 22">
            <a:extLst>
              <a:ext uri="{FF2B5EF4-FFF2-40B4-BE49-F238E27FC236}">
                <a16:creationId xmlns:a16="http://schemas.microsoft.com/office/drawing/2014/main" id="{59638B79-290F-974B-AA54-66E4644B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478" y="50323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93" name="Group 44">
            <a:extLst>
              <a:ext uri="{FF2B5EF4-FFF2-40B4-BE49-F238E27FC236}">
                <a16:creationId xmlns:a16="http://schemas.microsoft.com/office/drawing/2014/main" id="{6DC045E6-78AD-5649-9438-E026B64715BA}"/>
              </a:ext>
            </a:extLst>
          </p:cNvPr>
          <p:cNvGrpSpPr>
            <a:grpSpLocks/>
          </p:cNvGrpSpPr>
          <p:nvPr/>
        </p:nvGrpSpPr>
        <p:grpSpPr bwMode="auto"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id="394" name="Picture 45" descr="desktop_computer_stylized_medium">
              <a:extLst>
                <a:ext uri="{FF2B5EF4-FFF2-40B4-BE49-F238E27FC236}">
                  <a16:creationId xmlns:a16="http://schemas.microsoft.com/office/drawing/2014/main" id="{08EEEF9C-176E-0740-8B83-5B2CC85C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" name="Freeform 46">
              <a:extLst>
                <a:ext uri="{FF2B5EF4-FFF2-40B4-BE49-F238E27FC236}">
                  <a16:creationId xmlns:a16="http://schemas.microsoft.com/office/drawing/2014/main" id="{CF428064-F6F1-E346-B336-6FAD5386D2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96" name="Group 44">
            <a:extLst>
              <a:ext uri="{FF2B5EF4-FFF2-40B4-BE49-F238E27FC236}">
                <a16:creationId xmlns:a16="http://schemas.microsoft.com/office/drawing/2014/main" id="{F7DC80A6-D9DB-F84F-9225-1A52CA48A6D5}"/>
              </a:ext>
            </a:extLst>
          </p:cNvPr>
          <p:cNvGrpSpPr>
            <a:grpSpLocks/>
          </p:cNvGrpSpPr>
          <p:nvPr/>
        </p:nvGrpSpPr>
        <p:grpSpPr bwMode="auto"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id="397" name="Picture 45" descr="desktop_computer_stylized_medium">
              <a:extLst>
                <a:ext uri="{FF2B5EF4-FFF2-40B4-BE49-F238E27FC236}">
                  <a16:creationId xmlns:a16="http://schemas.microsoft.com/office/drawing/2014/main" id="{5B916C64-22C9-964E-A895-2BB44265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8F1A2616-3F9C-1443-8FC2-598CBA077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99" name="Group 44">
            <a:extLst>
              <a:ext uri="{FF2B5EF4-FFF2-40B4-BE49-F238E27FC236}">
                <a16:creationId xmlns:a16="http://schemas.microsoft.com/office/drawing/2014/main" id="{164A88BF-33ED-D647-BB76-7AD2B2966070}"/>
              </a:ext>
            </a:extLst>
          </p:cNvPr>
          <p:cNvGrpSpPr>
            <a:grpSpLocks/>
          </p:cNvGrpSpPr>
          <p:nvPr/>
        </p:nvGrpSpPr>
        <p:grpSpPr bwMode="auto"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id="400" name="Picture 45" descr="desktop_computer_stylized_medium">
              <a:extLst>
                <a:ext uri="{FF2B5EF4-FFF2-40B4-BE49-F238E27FC236}">
                  <a16:creationId xmlns:a16="http://schemas.microsoft.com/office/drawing/2014/main" id="{6D8BE219-D629-4344-9062-A7BB61D9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860563F5-CC50-744F-87D1-5CFECCB56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403" name="Line 20">
            <a:extLst>
              <a:ext uri="{FF2B5EF4-FFF2-40B4-BE49-F238E27FC236}">
                <a16:creationId xmlns:a16="http://schemas.microsoft.com/office/drawing/2014/main" id="{0E474B3A-FCAF-C343-A649-E9B83258A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3478" y="50815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405" name="Group 44">
            <a:extLst>
              <a:ext uri="{FF2B5EF4-FFF2-40B4-BE49-F238E27FC236}">
                <a16:creationId xmlns:a16="http://schemas.microsoft.com/office/drawing/2014/main" id="{DEE37EF7-2C39-C140-B9D9-3CA9F1B65775}"/>
              </a:ext>
            </a:extLst>
          </p:cNvPr>
          <p:cNvGrpSpPr>
            <a:grpSpLocks/>
          </p:cNvGrpSpPr>
          <p:nvPr/>
        </p:nvGrpSpPr>
        <p:grpSpPr bwMode="auto"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id="406" name="Picture 45" descr="desktop_computer_stylized_medium">
              <a:extLst>
                <a:ext uri="{FF2B5EF4-FFF2-40B4-BE49-F238E27FC236}">
                  <a16:creationId xmlns:a16="http://schemas.microsoft.com/office/drawing/2014/main" id="{2D3AB814-7A31-8245-A0F5-F7361A6B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" name="Freeform 46">
              <a:extLst>
                <a:ext uri="{FF2B5EF4-FFF2-40B4-BE49-F238E27FC236}">
                  <a16:creationId xmlns:a16="http://schemas.microsoft.com/office/drawing/2014/main" id="{95F1AA1F-5CA8-1C4B-808E-D7B05ACF0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409" name="Group 906">
            <a:extLst>
              <a:ext uri="{FF2B5EF4-FFF2-40B4-BE49-F238E27FC236}">
                <a16:creationId xmlns:a16="http://schemas.microsoft.com/office/drawing/2014/main" id="{9FA00216-E422-F043-A6BC-D7F2D6292183}"/>
              </a:ext>
            </a:extLst>
          </p:cNvPr>
          <p:cNvGrpSpPr>
            <a:grpSpLocks/>
          </p:cNvGrpSpPr>
          <p:nvPr/>
        </p:nvGrpSpPr>
        <p:grpSpPr bwMode="auto"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410" name="Freeform 907">
              <a:extLst>
                <a:ext uri="{FF2B5EF4-FFF2-40B4-BE49-F238E27FC236}">
                  <a16:creationId xmlns:a16="http://schemas.microsoft.com/office/drawing/2014/main" id="{A6DCAB35-6772-A346-860B-3DEC4F19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1" name="Rectangle 908">
              <a:extLst>
                <a:ext uri="{FF2B5EF4-FFF2-40B4-BE49-F238E27FC236}">
                  <a16:creationId xmlns:a16="http://schemas.microsoft.com/office/drawing/2014/main" id="{AEDDB3DD-EAAE-AF4D-8BD3-0D7469DF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2" name="Freeform 909">
              <a:extLst>
                <a:ext uri="{FF2B5EF4-FFF2-40B4-BE49-F238E27FC236}">
                  <a16:creationId xmlns:a16="http://schemas.microsoft.com/office/drawing/2014/main" id="{222A8086-05CB-6D4D-B2D7-85C20BFF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3" name="Freeform 910">
              <a:extLst>
                <a:ext uri="{FF2B5EF4-FFF2-40B4-BE49-F238E27FC236}">
                  <a16:creationId xmlns:a16="http://schemas.microsoft.com/office/drawing/2014/main" id="{3CEAD03B-5C15-7242-8F96-B847E73D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4" name="Rectangle 911">
              <a:extLst>
                <a:ext uri="{FF2B5EF4-FFF2-40B4-BE49-F238E27FC236}">
                  <a16:creationId xmlns:a16="http://schemas.microsoft.com/office/drawing/2014/main" id="{BE2E6454-71F1-DB4F-BE07-4D20497A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5" name="Group 912">
              <a:extLst>
                <a:ext uri="{FF2B5EF4-FFF2-40B4-BE49-F238E27FC236}">
                  <a16:creationId xmlns:a16="http://schemas.microsoft.com/office/drawing/2014/main" id="{F1AC1EA4-26B9-C24D-B883-A8FE35EF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" name="AutoShape 913">
                <a:extLst>
                  <a:ext uri="{FF2B5EF4-FFF2-40B4-BE49-F238E27FC236}">
                    <a16:creationId xmlns:a16="http://schemas.microsoft.com/office/drawing/2014/main" id="{6B532944-5855-E44E-A4E9-213C05A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2" name="AutoShape 914">
                <a:extLst>
                  <a:ext uri="{FF2B5EF4-FFF2-40B4-BE49-F238E27FC236}">
                    <a16:creationId xmlns:a16="http://schemas.microsoft.com/office/drawing/2014/main" id="{E8DB8C4C-A541-224F-A24E-230E9ADA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6" name="Rectangle 915">
              <a:extLst>
                <a:ext uri="{FF2B5EF4-FFF2-40B4-BE49-F238E27FC236}">
                  <a16:creationId xmlns:a16="http://schemas.microsoft.com/office/drawing/2014/main" id="{FB0B862A-AC1F-C244-BE2A-3909E5F8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7" name="Group 916">
              <a:extLst>
                <a:ext uri="{FF2B5EF4-FFF2-40B4-BE49-F238E27FC236}">
                  <a16:creationId xmlns:a16="http://schemas.microsoft.com/office/drawing/2014/main" id="{C81C8D89-3C65-4940-881B-9EE41418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8" name="AutoShape 917">
                <a:extLst>
                  <a:ext uri="{FF2B5EF4-FFF2-40B4-BE49-F238E27FC236}">
                    <a16:creationId xmlns:a16="http://schemas.microsoft.com/office/drawing/2014/main" id="{970A92D1-DE3D-A746-82B2-D9CE1A64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0" name="AutoShape 918">
                <a:extLst>
                  <a:ext uri="{FF2B5EF4-FFF2-40B4-BE49-F238E27FC236}">
                    <a16:creationId xmlns:a16="http://schemas.microsoft.com/office/drawing/2014/main" id="{CBF27E18-7854-324C-AA43-69A4BA7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8" name="Rectangle 919">
              <a:extLst>
                <a:ext uri="{FF2B5EF4-FFF2-40B4-BE49-F238E27FC236}">
                  <a16:creationId xmlns:a16="http://schemas.microsoft.com/office/drawing/2014/main" id="{4C856C7C-9B4D-E34E-BEF8-6FE14DF3F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9" name="Rectangle 920">
              <a:extLst>
                <a:ext uri="{FF2B5EF4-FFF2-40B4-BE49-F238E27FC236}">
                  <a16:creationId xmlns:a16="http://schemas.microsoft.com/office/drawing/2014/main" id="{E75357F7-348C-7C46-AE06-7A7DF580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0" name="Group 921">
              <a:extLst>
                <a:ext uri="{FF2B5EF4-FFF2-40B4-BE49-F238E27FC236}">
                  <a16:creationId xmlns:a16="http://schemas.microsoft.com/office/drawing/2014/main" id="{FF488E2B-47A2-B440-A599-04535AB7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6" name="AutoShape 922">
                <a:extLst>
                  <a:ext uri="{FF2B5EF4-FFF2-40B4-BE49-F238E27FC236}">
                    <a16:creationId xmlns:a16="http://schemas.microsoft.com/office/drawing/2014/main" id="{415D750D-E3C1-6E4E-B4EC-3463E761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7" name="AutoShape 923">
                <a:extLst>
                  <a:ext uri="{FF2B5EF4-FFF2-40B4-BE49-F238E27FC236}">
                    <a16:creationId xmlns:a16="http://schemas.microsoft.com/office/drawing/2014/main" id="{37701C35-EF2F-B04C-BD54-87B4B16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1" name="Freeform 924">
              <a:extLst>
                <a:ext uri="{FF2B5EF4-FFF2-40B4-BE49-F238E27FC236}">
                  <a16:creationId xmlns:a16="http://schemas.microsoft.com/office/drawing/2014/main" id="{E22AAC27-6B47-3742-B283-B9A1BD5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422" name="Group 925">
              <a:extLst>
                <a:ext uri="{FF2B5EF4-FFF2-40B4-BE49-F238E27FC236}">
                  <a16:creationId xmlns:a16="http://schemas.microsoft.com/office/drawing/2014/main" id="{4FBE4506-2CCA-2F46-A053-51F3D09B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" name="AutoShape 926">
                <a:extLst>
                  <a:ext uri="{FF2B5EF4-FFF2-40B4-BE49-F238E27FC236}">
                    <a16:creationId xmlns:a16="http://schemas.microsoft.com/office/drawing/2014/main" id="{4AEB9237-7E7B-A84B-8DE4-0516B792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927">
                <a:extLst>
                  <a:ext uri="{FF2B5EF4-FFF2-40B4-BE49-F238E27FC236}">
                    <a16:creationId xmlns:a16="http://schemas.microsoft.com/office/drawing/2014/main" id="{E5DA622B-C9CC-BA47-961A-7980BB6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3" name="Rectangle 928">
              <a:extLst>
                <a:ext uri="{FF2B5EF4-FFF2-40B4-BE49-F238E27FC236}">
                  <a16:creationId xmlns:a16="http://schemas.microsoft.com/office/drawing/2014/main" id="{8706B57A-1C9E-8744-AB23-A6BA829A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Freeform 929">
              <a:extLst>
                <a:ext uri="{FF2B5EF4-FFF2-40B4-BE49-F238E27FC236}">
                  <a16:creationId xmlns:a16="http://schemas.microsoft.com/office/drawing/2014/main" id="{F32936CF-B1D3-E548-8F28-FA4ADA6E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5" name="Freeform 930">
              <a:extLst>
                <a:ext uri="{FF2B5EF4-FFF2-40B4-BE49-F238E27FC236}">
                  <a16:creationId xmlns:a16="http://schemas.microsoft.com/office/drawing/2014/main" id="{4BB4341B-5C57-D949-B418-C55712B1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6" name="Oval 931">
              <a:extLst>
                <a:ext uri="{FF2B5EF4-FFF2-40B4-BE49-F238E27FC236}">
                  <a16:creationId xmlns:a16="http://schemas.microsoft.com/office/drawing/2014/main" id="{394FB08B-5FA1-3048-8588-FBA0988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Freeform 932">
              <a:extLst>
                <a:ext uri="{FF2B5EF4-FFF2-40B4-BE49-F238E27FC236}">
                  <a16:creationId xmlns:a16="http://schemas.microsoft.com/office/drawing/2014/main" id="{29E6F9D3-F17E-A144-BBD9-7523BE3D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8" name="AutoShape 933">
              <a:extLst>
                <a:ext uri="{FF2B5EF4-FFF2-40B4-BE49-F238E27FC236}">
                  <a16:creationId xmlns:a16="http://schemas.microsoft.com/office/drawing/2014/main" id="{D7E1D2B9-3681-3047-A7AF-EECD875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9" name="AutoShape 934">
              <a:extLst>
                <a:ext uri="{FF2B5EF4-FFF2-40B4-BE49-F238E27FC236}">
                  <a16:creationId xmlns:a16="http://schemas.microsoft.com/office/drawing/2014/main" id="{C311279F-1D0A-2D4E-B6EB-9C1AE29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Oval 935">
              <a:extLst>
                <a:ext uri="{FF2B5EF4-FFF2-40B4-BE49-F238E27FC236}">
                  <a16:creationId xmlns:a16="http://schemas.microsoft.com/office/drawing/2014/main" id="{C5C3F5E3-0BBB-854A-A8B1-DEADB4DC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936">
              <a:extLst>
                <a:ext uri="{FF2B5EF4-FFF2-40B4-BE49-F238E27FC236}">
                  <a16:creationId xmlns:a16="http://schemas.microsoft.com/office/drawing/2014/main" id="{94E44572-FDAB-9D47-A897-89E0D3D3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2" name="Oval 937">
              <a:extLst>
                <a:ext uri="{FF2B5EF4-FFF2-40B4-BE49-F238E27FC236}">
                  <a16:creationId xmlns:a16="http://schemas.microsoft.com/office/drawing/2014/main" id="{73E691BA-07FF-3643-9EB3-CC062E94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3" name="Rectangle 938">
              <a:extLst>
                <a:ext uri="{FF2B5EF4-FFF2-40B4-BE49-F238E27FC236}">
                  <a16:creationId xmlns:a16="http://schemas.microsoft.com/office/drawing/2014/main" id="{9658C81D-C19E-F24D-B06A-39A73010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3" name="Group 906">
            <a:extLst>
              <a:ext uri="{FF2B5EF4-FFF2-40B4-BE49-F238E27FC236}">
                <a16:creationId xmlns:a16="http://schemas.microsoft.com/office/drawing/2014/main" id="{FFB99537-5E59-B644-AEB4-233A66C95366}"/>
              </a:ext>
            </a:extLst>
          </p:cNvPr>
          <p:cNvGrpSpPr>
            <a:grpSpLocks/>
          </p:cNvGrpSpPr>
          <p:nvPr/>
        </p:nvGrpSpPr>
        <p:grpSpPr bwMode="auto"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444" name="Freeform 907">
              <a:extLst>
                <a:ext uri="{FF2B5EF4-FFF2-40B4-BE49-F238E27FC236}">
                  <a16:creationId xmlns:a16="http://schemas.microsoft.com/office/drawing/2014/main" id="{BB807DDF-4DDF-6F4B-845D-CF6391B2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5" name="Rectangle 908">
              <a:extLst>
                <a:ext uri="{FF2B5EF4-FFF2-40B4-BE49-F238E27FC236}">
                  <a16:creationId xmlns:a16="http://schemas.microsoft.com/office/drawing/2014/main" id="{B7550DCD-25D6-154E-995F-FFFAE1F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Freeform 909">
              <a:extLst>
                <a:ext uri="{FF2B5EF4-FFF2-40B4-BE49-F238E27FC236}">
                  <a16:creationId xmlns:a16="http://schemas.microsoft.com/office/drawing/2014/main" id="{7410F70D-EA20-E144-83F7-22C56E47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7" name="Freeform 910">
              <a:extLst>
                <a:ext uri="{FF2B5EF4-FFF2-40B4-BE49-F238E27FC236}">
                  <a16:creationId xmlns:a16="http://schemas.microsoft.com/office/drawing/2014/main" id="{2276AAC4-1AF3-2146-A809-02D976615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8" name="Rectangle 911">
              <a:extLst>
                <a:ext uri="{FF2B5EF4-FFF2-40B4-BE49-F238E27FC236}">
                  <a16:creationId xmlns:a16="http://schemas.microsoft.com/office/drawing/2014/main" id="{04D7B686-975F-EC43-A7D8-457A254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49" name="Group 912">
              <a:extLst>
                <a:ext uri="{FF2B5EF4-FFF2-40B4-BE49-F238E27FC236}">
                  <a16:creationId xmlns:a16="http://schemas.microsoft.com/office/drawing/2014/main" id="{7F435D06-BA46-DB48-91BB-46CF713E2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4" name="AutoShape 913">
                <a:extLst>
                  <a:ext uri="{FF2B5EF4-FFF2-40B4-BE49-F238E27FC236}">
                    <a16:creationId xmlns:a16="http://schemas.microsoft.com/office/drawing/2014/main" id="{D8D71F51-73F7-694D-AA70-44AD27E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5" name="AutoShape 914">
                <a:extLst>
                  <a:ext uri="{FF2B5EF4-FFF2-40B4-BE49-F238E27FC236}">
                    <a16:creationId xmlns:a16="http://schemas.microsoft.com/office/drawing/2014/main" id="{2A4CD895-5D57-C846-B8B5-773EAD0F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915">
              <a:extLst>
                <a:ext uri="{FF2B5EF4-FFF2-40B4-BE49-F238E27FC236}">
                  <a16:creationId xmlns:a16="http://schemas.microsoft.com/office/drawing/2014/main" id="{8F0CEBF5-51C2-8F4E-A20F-D95B3F3D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1" name="Group 916">
              <a:extLst>
                <a:ext uri="{FF2B5EF4-FFF2-40B4-BE49-F238E27FC236}">
                  <a16:creationId xmlns:a16="http://schemas.microsoft.com/office/drawing/2014/main" id="{AB037EC5-0777-3348-B801-D80BB4A0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2" name="AutoShape 917">
                <a:extLst>
                  <a:ext uri="{FF2B5EF4-FFF2-40B4-BE49-F238E27FC236}">
                    <a16:creationId xmlns:a16="http://schemas.microsoft.com/office/drawing/2014/main" id="{57705BC2-4269-A546-A2F7-44D6E6F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3" name="AutoShape 918">
                <a:extLst>
                  <a:ext uri="{FF2B5EF4-FFF2-40B4-BE49-F238E27FC236}">
                    <a16:creationId xmlns:a16="http://schemas.microsoft.com/office/drawing/2014/main" id="{606F8FBB-6E7D-5240-AB6F-3743412B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2" name="Rectangle 919">
              <a:extLst>
                <a:ext uri="{FF2B5EF4-FFF2-40B4-BE49-F238E27FC236}">
                  <a16:creationId xmlns:a16="http://schemas.microsoft.com/office/drawing/2014/main" id="{8764B3B1-163F-6743-BB00-4BEBDFA76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Rectangle 920">
              <a:extLst>
                <a:ext uri="{FF2B5EF4-FFF2-40B4-BE49-F238E27FC236}">
                  <a16:creationId xmlns:a16="http://schemas.microsoft.com/office/drawing/2014/main" id="{31A39B1E-BEC2-484D-A529-ED02B246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4" name="Group 921">
              <a:extLst>
                <a:ext uri="{FF2B5EF4-FFF2-40B4-BE49-F238E27FC236}">
                  <a16:creationId xmlns:a16="http://schemas.microsoft.com/office/drawing/2014/main" id="{8518BA7E-0F47-1642-8C94-0EEF9F7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0" name="AutoShape 922">
                <a:extLst>
                  <a:ext uri="{FF2B5EF4-FFF2-40B4-BE49-F238E27FC236}">
                    <a16:creationId xmlns:a16="http://schemas.microsoft.com/office/drawing/2014/main" id="{93172085-A077-D449-B4F0-96416035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1" name="AutoShape 923">
                <a:extLst>
                  <a:ext uri="{FF2B5EF4-FFF2-40B4-BE49-F238E27FC236}">
                    <a16:creationId xmlns:a16="http://schemas.microsoft.com/office/drawing/2014/main" id="{9CD7E6D4-1563-CC47-9787-5045B582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5" name="Freeform 924">
              <a:extLst>
                <a:ext uri="{FF2B5EF4-FFF2-40B4-BE49-F238E27FC236}">
                  <a16:creationId xmlns:a16="http://schemas.microsoft.com/office/drawing/2014/main" id="{717941A9-04EE-C24B-86D5-FAD41723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456" name="Group 925">
              <a:extLst>
                <a:ext uri="{FF2B5EF4-FFF2-40B4-BE49-F238E27FC236}">
                  <a16:creationId xmlns:a16="http://schemas.microsoft.com/office/drawing/2014/main" id="{02A7942B-5E16-664A-AD8B-9FCCC81FD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8" name="AutoShape 926">
                <a:extLst>
                  <a:ext uri="{FF2B5EF4-FFF2-40B4-BE49-F238E27FC236}">
                    <a16:creationId xmlns:a16="http://schemas.microsoft.com/office/drawing/2014/main" id="{70D7759D-E01C-DE4B-90E5-9E27F2F4D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9" name="AutoShape 927">
                <a:extLst>
                  <a:ext uri="{FF2B5EF4-FFF2-40B4-BE49-F238E27FC236}">
                    <a16:creationId xmlns:a16="http://schemas.microsoft.com/office/drawing/2014/main" id="{52773811-A440-9246-B4E6-A2AB3D51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7" name="Rectangle 928">
              <a:extLst>
                <a:ext uri="{FF2B5EF4-FFF2-40B4-BE49-F238E27FC236}">
                  <a16:creationId xmlns:a16="http://schemas.microsoft.com/office/drawing/2014/main" id="{2B266F5F-A708-CB4C-8E5D-A7C3959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Freeform 929">
              <a:extLst>
                <a:ext uri="{FF2B5EF4-FFF2-40B4-BE49-F238E27FC236}">
                  <a16:creationId xmlns:a16="http://schemas.microsoft.com/office/drawing/2014/main" id="{5852E06D-545E-CA4C-8238-C649A61E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59" name="Freeform 930">
              <a:extLst>
                <a:ext uri="{FF2B5EF4-FFF2-40B4-BE49-F238E27FC236}">
                  <a16:creationId xmlns:a16="http://schemas.microsoft.com/office/drawing/2014/main" id="{42EE8B88-BF03-304C-9E14-BCBF64A2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60" name="Oval 931">
              <a:extLst>
                <a:ext uri="{FF2B5EF4-FFF2-40B4-BE49-F238E27FC236}">
                  <a16:creationId xmlns:a16="http://schemas.microsoft.com/office/drawing/2014/main" id="{74C7C49F-A655-9D4D-A31E-19619159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1" name="Freeform 932">
              <a:extLst>
                <a:ext uri="{FF2B5EF4-FFF2-40B4-BE49-F238E27FC236}">
                  <a16:creationId xmlns:a16="http://schemas.microsoft.com/office/drawing/2014/main" id="{927851E8-58B0-EE45-9D21-E7B0DCE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62" name="AutoShape 933">
              <a:extLst>
                <a:ext uri="{FF2B5EF4-FFF2-40B4-BE49-F238E27FC236}">
                  <a16:creationId xmlns:a16="http://schemas.microsoft.com/office/drawing/2014/main" id="{7EC4AB0D-E1AA-7347-A2C2-89F18F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3" name="AutoShape 934">
              <a:extLst>
                <a:ext uri="{FF2B5EF4-FFF2-40B4-BE49-F238E27FC236}">
                  <a16:creationId xmlns:a16="http://schemas.microsoft.com/office/drawing/2014/main" id="{1E4BDC9C-CD6F-0B4F-A99F-51B87F9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4" name="Oval 935">
              <a:extLst>
                <a:ext uri="{FF2B5EF4-FFF2-40B4-BE49-F238E27FC236}">
                  <a16:creationId xmlns:a16="http://schemas.microsoft.com/office/drawing/2014/main" id="{0B33FC98-AC2F-614C-9455-D77527D7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5" name="Oval 936">
              <a:extLst>
                <a:ext uri="{FF2B5EF4-FFF2-40B4-BE49-F238E27FC236}">
                  <a16:creationId xmlns:a16="http://schemas.microsoft.com/office/drawing/2014/main" id="{6FEEFCEB-E528-BB43-A2A5-DD1F31DB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6" name="Oval 937">
              <a:extLst>
                <a:ext uri="{FF2B5EF4-FFF2-40B4-BE49-F238E27FC236}">
                  <a16:creationId xmlns:a16="http://schemas.microsoft.com/office/drawing/2014/main" id="{495857E5-6CAF-F843-9D1C-1A92C264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7" name="Rectangle 938">
              <a:extLst>
                <a:ext uri="{FF2B5EF4-FFF2-40B4-BE49-F238E27FC236}">
                  <a16:creationId xmlns:a16="http://schemas.microsoft.com/office/drawing/2014/main" id="{9E0DC27B-37F7-D049-AA0C-9AB63EC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E3426FA-3482-5E4A-A528-0E8E566A4D7E}"/>
              </a:ext>
            </a:extLst>
          </p:cNvPr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B50E342-10AE-DD45-B84C-290673A4820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2BA9AB2A-EBFD-5D41-ACFD-A73D2D397A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5E7BF97-6EB0-9B4B-812E-F41672042DF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532D22AD-3B9D-DC46-94FD-EF7A344D65E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E3DA8968-5BE7-7A4D-B9D3-E505E57CD6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38F10849-6789-B147-9F87-B51CE4DE4E0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0484EB68-033C-1642-B24F-4A3A9B54A45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B87E7C-D7FD-D444-9A5D-25D76A2CE906}"/>
              </a:ext>
            </a:extLst>
          </p:cNvPr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BC20C5BE-F060-ED46-8005-38BC63A57B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rPr>
                <a:t>                   </a:t>
              </a: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E7D6CAC-C7AB-3943-99DE-0F0AA0F644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rPr>
                <a:t>              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D41025D-1978-4D43-9CC3-306E9010B7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52CB287C-BAC6-394B-8022-7463D50891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5DEB1CA4-CAC3-C240-9AAF-91D0139DA8B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C2693DA-778C-4944-919A-CF21C578E1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6DC7364-F4E4-CF49-BB2A-77390D7D6B7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B0CED86-761A-374B-AB2F-FCFDE7448080}"/>
              </a:ext>
            </a:extLst>
          </p:cNvPr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BBAA179-C5C9-934E-87E1-FA617CE006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29E590F-6825-9A40-A498-A44BF2188D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A3D89C3-8CC4-AA4C-8A47-636A30916C8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97371B1-6A40-1543-86A4-EE158E3D1C3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9607A7E-6C2B-1A4F-A0AC-371B2BF0E95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4992BAF-197D-0A46-B4D7-0A015D6E4E2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4ECF90B-EFDD-434F-8F31-3916EDC8747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E9A6FA6C-F6BD-FA40-BBDA-D7EA0AED53F2}"/>
              </a:ext>
            </a:extLst>
          </p:cNvPr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AE2F039-DD40-3A48-9AC8-9C2A99EEFA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D740F9F-16A3-B143-8C62-AC01C4B6EFA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222CD540-1DC4-CE47-8E55-94622339956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7BB2F9F3-42C5-C14F-874D-38916950811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F5CA110F-36BE-0544-8D7E-2DE8D4B4741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209D7ABC-C606-2A48-A8BD-7A7EE760D9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672D5EB4-39AD-D845-85C0-1E266B28683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77C9074-AE78-0E43-AFCC-F714715C1D80}"/>
              </a:ext>
            </a:extLst>
          </p:cNvPr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C2B1C24-ED53-7248-9224-FDF65E2FB02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B962A42-1C84-294B-971C-D6BB6C70822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507F2CE-D7DB-B34C-A5C0-1D0636D5EEE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37028B07-0480-9843-B746-F1C1B22906F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1531C185-F635-6D42-ADCA-E4BE28DB258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264F9469-1DC3-3C41-8274-0B629F42DC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C51DDA58-AB33-EB45-A6DC-64C2A9A27FF3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DFCCBC-22D3-2D40-9740-FFE6A5719573}"/>
              </a:ext>
            </a:extLst>
          </p:cNvPr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A98DD32-3395-6C44-9263-FD896166264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B4972D53-F88E-F841-9E16-8268923AB1F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8BF304D-88B6-4840-AEA5-FDE07CDB9B4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5D8F1ECA-65DB-0A40-8059-392C8EBB135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01153B8F-C99F-FD4D-AE0D-172E3D5276B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62AAEB46-CB40-6041-83A4-8D950D0F868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80F12A0B-3E4C-0444-989C-75899CBF68F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sp>
        <p:nvSpPr>
          <p:cNvPr id="183" name="Text Box 84">
            <a:extLst>
              <a:ext uri="{FF2B5EF4-FFF2-40B4-BE49-F238E27FC236}">
                <a16:creationId xmlns:a16="http://schemas.microsoft.com/office/drawing/2014/main" id="{21C74E29-F9DB-E842-855A-736C35CF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66" y="3355975"/>
            <a:ext cx="2047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Switches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107F2-A17F-B740-9BEC-7C76FAAADF9F}"/>
              </a:ext>
            </a:extLst>
          </p:cNvPr>
          <p:cNvSpPr txBox="1"/>
          <p:nvPr/>
        </p:nvSpPr>
        <p:spPr>
          <a:xfrm>
            <a:off x="953589" y="4088674"/>
            <a:ext cx="192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Located in switching closets, connect directly to endpoints.</a:t>
            </a:r>
          </a:p>
        </p:txBody>
      </p:sp>
    </p:spTree>
    <p:extLst>
      <p:ext uri="{BB962C8B-B14F-4D97-AF65-F5344CB8AC3E}">
        <p14:creationId xmlns:p14="http://schemas.microsoft.com/office/powerpoint/2010/main" val="14665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/>
      <p:bldP spid="347" grpId="0"/>
      <p:bldP spid="348" grpId="0"/>
      <p:bldP spid="349" grpId="0"/>
      <p:bldP spid="350" grpId="0"/>
      <p:bldP spid="351" grpId="0" animBg="1"/>
      <p:bldP spid="352" grpId="0" animBg="1"/>
      <p:bldP spid="353" grpId="0" animBg="1"/>
      <p:bldP spid="363" grpId="0" animBg="1"/>
      <p:bldP spid="364" grpId="0" animBg="1"/>
      <p:bldP spid="365" grpId="0" animBg="1"/>
      <p:bldP spid="366" grpId="0" animBg="1"/>
      <p:bldP spid="378" grpId="0" animBg="1"/>
      <p:bldP spid="379" grpId="0" animBg="1"/>
      <p:bldP spid="380" grpId="0" animBg="1"/>
      <p:bldP spid="390" grpId="0" animBg="1"/>
      <p:bldP spid="391" grpId="0" animBg="1"/>
      <p:bldP spid="392" grpId="0" animBg="1"/>
      <p:bldP spid="392" grpId="1" animBg="1"/>
      <p:bldP spid="403" grpId="0" animBg="1"/>
      <p:bldP spid="183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Switching</a:t>
            </a:r>
            <a:endParaRPr lang="en-US" sz="4400" b="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6"/>
            <a:ext cx="10756119" cy="531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switch</a:t>
            </a:r>
            <a:r>
              <a:rPr lang="en-US" sz="3200" dirty="0">
                <a:latin typeface="Helvetica" pitchFamily="2" charset="0"/>
              </a:rPr>
              <a:t> is a link-layer device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Examine incoming frame’s destination MAC address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Selectively forward frame to one-or-more outgoing links when frame is to be forwarded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Can store link layer frames in switch buffers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Transparent</a:t>
            </a:r>
            <a:r>
              <a:rPr lang="en-US" sz="3200" dirty="0">
                <a:latin typeface="Helvetica" pitchFamily="2" charset="0"/>
              </a:rPr>
              <a:t>: hosts unaware of presence of switches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Plug-and-play,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self-learning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Switches do not need to be configured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ea typeface="ＭＳ Ｐゴシック" charset="0"/>
              </a:rPr>
              <a:t>Switch: multiple simultaneous transmissions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4217751"/>
            <a:chOff x="7670306" y="1697644"/>
            <a:chExt cx="3884571" cy="421775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switch with six interfaces (1,2,3,4,5,6)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dirty="0">
                <a:latin typeface="Helvetica" pitchFamily="2" charset="0"/>
              </a:rPr>
              <a:t>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Same link layer protocol used on each incoming link</a:t>
            </a:r>
          </a:p>
          <a:p>
            <a:pPr lvl="1" indent="-293688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full duplex links</a:t>
            </a:r>
          </a:p>
          <a:p>
            <a:pPr lvl="1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medium access control needed (more next lecture)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switching: A-to-A’ and B-to-B</a:t>
            </a:r>
            <a:r>
              <a:rPr lang="en-US" altLang="ja-JP" dirty="0">
                <a:latin typeface="Helvetica" pitchFamily="2" charset="0"/>
              </a:rPr>
              <a:t>’</a:t>
            </a:r>
            <a:r>
              <a:rPr lang="en-US" dirty="0">
                <a:latin typeface="Helvetica" pitchFamily="2" charset="0"/>
              </a:rPr>
              <a:t> can transmit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simultaneously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ea typeface="ＭＳ Ｐゴシック" charset="0"/>
              </a:rPr>
              <a:t>Switch: multiple simultaneous transmissions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4217751"/>
            <a:chOff x="7670306" y="1697644"/>
            <a:chExt cx="3884571" cy="421775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switch with six interfaces (1,2,3,4,5,6)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dirty="0">
                <a:latin typeface="Helvetica" pitchFamily="2" charset="0"/>
              </a:rPr>
              <a:t>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Same link layer protocol used on each incoming link</a:t>
            </a:r>
          </a:p>
          <a:p>
            <a:pPr lvl="1" indent="-293688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full duplex links</a:t>
            </a:r>
          </a:p>
          <a:p>
            <a:pPr lvl="1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medium access control needed (more next lecture)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92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switching: A-to-A’ and B-to-B</a:t>
            </a:r>
            <a:r>
              <a:rPr lang="en-US" altLang="ja-JP" dirty="0">
                <a:latin typeface="Helvetica" pitchFamily="2" charset="0"/>
              </a:rPr>
              <a:t>’</a:t>
            </a:r>
            <a:r>
              <a:rPr lang="en-US" dirty="0">
                <a:latin typeface="Helvetica" pitchFamily="2" charset="0"/>
              </a:rPr>
              <a:t> can transmit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simultaneously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However, A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A’ and C  A’ can’t happen simultaneously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5" name="Left-Right Arrow 129">
            <a:extLst>
              <a:ext uri="{FF2B5EF4-FFF2-40B4-BE49-F238E27FC236}">
                <a16:creationId xmlns:a16="http://schemas.microsoft.com/office/drawing/2014/main" id="{562A64E9-CD12-454D-AA0B-6E61B7D09C81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E4B0F4CA-04D7-AE42-B94F-FE97CDF7DFF6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780AF7-BCF9-264F-BBC7-731D9754AAEA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52B7AC-F2DF-AF4E-B686-A17525D950D4}"/>
              </a:ext>
            </a:extLst>
          </p:cNvPr>
          <p:cNvCxnSpPr>
            <a:cxnSpLocks/>
          </p:cNvCxnSpPr>
          <p:nvPr/>
        </p:nvCxnSpPr>
        <p:spPr>
          <a:xfrm flipH="1">
            <a:off x="6997700" y="1920913"/>
            <a:ext cx="3898901" cy="3616287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2BA7CA-1816-474E-BB5C-48258342A296}"/>
              </a:ext>
            </a:extLst>
          </p:cNvPr>
          <p:cNvCxnSpPr>
            <a:cxnSpLocks/>
          </p:cNvCxnSpPr>
          <p:nvPr/>
        </p:nvCxnSpPr>
        <p:spPr>
          <a:xfrm flipH="1" flipV="1">
            <a:off x="6896102" y="1735000"/>
            <a:ext cx="4571998" cy="3548200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0C2-A968-A847-BE55-242DB5B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E1C2-5C28-8C43-9E47-2899EE1A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switches don’t need to be configured, how can switches route to the correct endpoints?</a:t>
            </a:r>
          </a:p>
          <a:p>
            <a:endParaRPr lang="en-US" dirty="0"/>
          </a:p>
          <a:p>
            <a:r>
              <a:rPr lang="en-US" dirty="0"/>
              <a:t>Process known as </a:t>
            </a:r>
            <a:r>
              <a:rPr lang="en-US" dirty="0">
                <a:solidFill>
                  <a:srgbClr val="C00000"/>
                </a:solidFill>
              </a:rPr>
              <a:t>MAC learning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layer-2 bridging</a:t>
            </a:r>
          </a:p>
          <a:p>
            <a:pPr lvl="1"/>
            <a:r>
              <a:rPr lang="en-US" dirty="0"/>
              <a:t>a configuration-free, </a:t>
            </a:r>
            <a:r>
              <a:rPr lang="en-US" dirty="0">
                <a:solidFill>
                  <a:srgbClr val="C00000"/>
                </a:solidFill>
              </a:rPr>
              <a:t>learning-based</a:t>
            </a:r>
            <a:r>
              <a:rPr lang="en-US" dirty="0"/>
              <a:t>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14816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Switch forwarding table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Ex: 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Each switch has a MAC table.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dirty="0">
                <a:latin typeface="Helvetica" pitchFamily="2" charset="0"/>
              </a:rPr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>
                <a:latin typeface="Helvetica" pitchFamily="2" charset="0"/>
              </a:rPr>
              <a:t>(MAC address of host, interface to reach host, timestamp)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looks like a forwarding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230" y="5661936"/>
            <a:ext cx="10304070" cy="69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How are entries created and maintained in the MAC table?</a:t>
            </a: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ＭＳ Ｐゴシック" charset="0"/>
              </a:rPr>
              <a:t>MAC </a:t>
            </a:r>
            <a:r>
              <a:rPr lang="en-US" b="0" kern="0" dirty="0">
                <a:ea typeface="ＭＳ Ｐゴシック" charset="0"/>
              </a:rPr>
              <a:t>learning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3200" dirty="0">
                <a:latin typeface="Helvetica" pitchFamily="2" charset="0"/>
              </a:rPr>
              <a:t>switch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learns</a:t>
            </a:r>
            <a:r>
              <a:rPr lang="en-US" sz="3200" dirty="0">
                <a:latin typeface="Helvetica" pitchFamily="2" charset="0"/>
              </a:rPr>
              <a:t> 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6" y="1001713"/>
            <a:ext cx="1462088" cy="714375"/>
            <a:chOff x="4406" y="331"/>
            <a:chExt cx="921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6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Helvetica" pitchFamily="2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>
                <a:latin typeface="Helvetica" pitchFamily="2" charset="0"/>
              </a:rPr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>
                <a:latin typeface="Helvetica" pitchFamily="2" charset="0"/>
              </a:rPr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ＭＳ Ｐゴシック" charset="0"/>
              </a:rPr>
              <a:t>MAC </a:t>
            </a:r>
            <a:r>
              <a:rPr lang="en-US" b="0" kern="0" dirty="0">
                <a:ea typeface="ＭＳ Ｐゴシック" charset="0"/>
              </a:rPr>
              <a:t>learning: frame forwarding</a:t>
            </a:r>
            <a:endParaRPr lang="en-US" sz="4400" b="0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when a frame received at switch:</a:t>
            </a:r>
            <a:endParaRPr lang="en-US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record incoming link,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source MAC</a:t>
            </a:r>
            <a:r>
              <a:rPr lang="en-US" sz="2800" dirty="0">
                <a:latin typeface="Helvetica" pitchFamily="2" charset="0"/>
              </a:rPr>
              <a:t> address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2. index switch table using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destination MAC</a:t>
            </a:r>
            <a:r>
              <a:rPr lang="en-US" sz="2800" dirty="0">
                <a:latin typeface="Helvetica" pitchFamily="2" charset="0"/>
              </a:rPr>
              <a:t> address</a:t>
            </a:r>
            <a:endParaRPr lang="en-US" sz="2800" b="1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3. if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entry found </a:t>
            </a:r>
            <a:r>
              <a:rPr lang="en-US" sz="2800" dirty="0">
                <a:latin typeface="Helvetica" pitchFamily="2" charset="0"/>
              </a:rPr>
              <a:t>for destination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  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b="1" dirty="0">
                <a:latin typeface="Helvetica" pitchFamily="2" charset="0"/>
              </a:rPr>
              <a:t>     </a:t>
            </a:r>
            <a:r>
              <a:rPr lang="en-US" sz="2800" dirty="0">
                <a:latin typeface="Helvetica" pitchFamily="2" charset="0"/>
              </a:rPr>
              <a:t>if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dirty="0">
                <a:latin typeface="Helvetica" pitchFamily="2" charset="0"/>
              </a:rPr>
              <a:t>destination on link from which frame arrived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       then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      else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forward frame </a:t>
            </a:r>
            <a:r>
              <a:rPr lang="en-US" sz="2800" dirty="0">
                <a:latin typeface="Helvetica" pitchFamily="2" charset="0"/>
              </a:rPr>
              <a:t>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</a:t>
            </a:r>
            <a:r>
              <a:rPr lang="en-US" sz="2800" b="1" dirty="0">
                <a:latin typeface="Helvetica" pitchFamily="2" charset="0"/>
              </a:rPr>
              <a:t>  </a:t>
            </a:r>
            <a:r>
              <a:rPr lang="en-US" sz="2800" dirty="0">
                <a:latin typeface="Helvetica" pitchFamily="2" charset="0"/>
              </a:rPr>
              <a:t>}</a:t>
            </a:r>
            <a:r>
              <a:rPr lang="en-US" sz="2800" b="1" dirty="0">
                <a:latin typeface="Helvetica" pitchFamily="2" charset="0"/>
              </a:rPr>
              <a:t>   </a:t>
            </a:r>
            <a:endParaRPr lang="en-US" sz="2800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 else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flood</a:t>
            </a:r>
            <a:r>
              <a:rPr lang="en-US" sz="2800" dirty="0">
                <a:latin typeface="Helvetica" pitchFamily="2" charset="0"/>
              </a:rPr>
              <a:t>  /* forward on all ports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Helvetica" pitchFamily="2" charset="0"/>
              </a:rPr>
              <a:t>  </a:t>
            </a: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DC5BEFBB-8761-2446-BB2C-9BB7408EF587}"/>
              </a:ext>
            </a:extLst>
          </p:cNvPr>
          <p:cNvGrpSpPr>
            <a:grpSpLocks/>
          </p:cNvGrpSpPr>
          <p:nvPr/>
        </p:nvGrpSpPr>
        <p:grpSpPr bwMode="auto">
          <a:xfrm>
            <a:off x="9537699" y="2580989"/>
            <a:ext cx="2463606" cy="1696022"/>
            <a:chOff x="3441" y="3154"/>
            <a:chExt cx="1996" cy="910"/>
          </a:xfrm>
        </p:grpSpPr>
        <p:sp>
          <p:nvSpPr>
            <p:cNvPr id="6" name="Rectangle 43">
              <a:extLst>
                <a:ext uri="{FF2B5EF4-FFF2-40B4-BE49-F238E27FC236}">
                  <a16:creationId xmlns:a16="http://schemas.microsoft.com/office/drawing/2014/main" id="{7F3E8294-B480-CE4A-BEEA-A588E120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9CA5BDFF-0E8A-B44E-8833-D51F2290C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99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Helvetica" pitchFamily="2" charset="0"/>
                  <a:cs typeface="Arial" charset="0"/>
                </a:rPr>
                <a:t>MAC        port       TTL</a:t>
              </a: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B6163286-84E4-6A45-AAE6-716BD2653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Line 45">
              <a:extLst>
                <a:ext uri="{FF2B5EF4-FFF2-40B4-BE49-F238E27FC236}">
                  <a16:creationId xmlns:a16="http://schemas.microsoft.com/office/drawing/2014/main" id="{91FFB770-DE3F-0849-B63E-333207A5E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" name="Line 46">
              <a:extLst>
                <a:ext uri="{FF2B5EF4-FFF2-40B4-BE49-F238E27FC236}">
                  <a16:creationId xmlns:a16="http://schemas.microsoft.com/office/drawing/2014/main" id="{74428AAA-BD4F-E041-8743-DB581B6A6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1" name="Group 53">
            <a:extLst>
              <a:ext uri="{FF2B5EF4-FFF2-40B4-BE49-F238E27FC236}">
                <a16:creationId xmlns:a16="http://schemas.microsoft.com/office/drawing/2014/main" id="{3E32ADC6-969F-4742-930E-8E20E15BFC52}"/>
              </a:ext>
            </a:extLst>
          </p:cNvPr>
          <p:cNvGrpSpPr>
            <a:grpSpLocks/>
          </p:cNvGrpSpPr>
          <p:nvPr/>
        </p:nvGrpSpPr>
        <p:grpSpPr bwMode="auto">
          <a:xfrm>
            <a:off x="9851164" y="3014377"/>
            <a:ext cx="1921762" cy="441711"/>
            <a:chOff x="2376" y="3383"/>
            <a:chExt cx="1557" cy="237"/>
          </a:xfrm>
        </p:grpSpPr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709B3005-2057-1A4C-8296-C2D13F9F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3" name="Text Box 50">
              <a:extLst>
                <a:ext uri="{FF2B5EF4-FFF2-40B4-BE49-F238E27FC236}">
                  <a16:creationId xmlns:a16="http://schemas.microsoft.com/office/drawing/2014/main" id="{3DFAD5D4-8143-854E-9239-25814E8F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4" name="Text Box 51">
              <a:extLst>
                <a:ext uri="{FF2B5EF4-FFF2-40B4-BE49-F238E27FC236}">
                  <a16:creationId xmlns:a16="http://schemas.microsoft.com/office/drawing/2014/main" id="{27AAB1D1-6B6F-EC44-81EE-DCEC3695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DA1D4-E9A6-D043-8C08-E77259EE0929}"/>
              </a:ext>
            </a:extLst>
          </p:cNvPr>
          <p:cNvSpPr txBox="1"/>
          <p:nvPr/>
        </p:nvSpPr>
        <p:spPr>
          <a:xfrm>
            <a:off x="354767" y="6130188"/>
            <a:ext cx="115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Flooding is only acceptable because all endpoints are in the same org/IP network.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412" y="1690687"/>
            <a:ext cx="5276334" cy="5013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Datagram transferred by different link layer protocols over different links</a:t>
            </a:r>
          </a:p>
          <a:p>
            <a:pPr lvl="1">
              <a:defRPr/>
            </a:pPr>
            <a:r>
              <a:rPr lang="en-US" sz="2800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dirty="0"/>
              <a:t>Each link layer protocol may provide different services</a:t>
            </a:r>
          </a:p>
          <a:p>
            <a:pPr lvl="1">
              <a:defRPr/>
            </a:pPr>
            <a:r>
              <a:rPr lang="en-US" sz="2800" dirty="0"/>
              <a:t>e.g., some links may provide additional reliability mechanisms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7" y="1479549"/>
            <a:ext cx="5671021" cy="501332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/>
              <a:t>Analogy:</a:t>
            </a:r>
          </a:p>
          <a:p>
            <a:pPr>
              <a:defRPr/>
            </a:pPr>
            <a:r>
              <a:rPr lang="en-US" sz="2400" dirty="0"/>
              <a:t>trip from Piscataway, NJ to Palo Alto, CA</a:t>
            </a:r>
          </a:p>
          <a:p>
            <a:pPr lvl="1">
              <a:defRPr/>
            </a:pPr>
            <a:r>
              <a:rPr lang="en-US" dirty="0"/>
              <a:t>limo: Piscataway to JFK</a:t>
            </a:r>
          </a:p>
          <a:p>
            <a:pPr lvl="1">
              <a:defRPr/>
            </a:pPr>
            <a:r>
              <a:rPr lang="en-US" dirty="0"/>
              <a:t>plane: JFK to San Francisco</a:t>
            </a:r>
          </a:p>
          <a:p>
            <a:pPr lvl="1">
              <a:defRPr/>
            </a:pPr>
            <a:r>
              <a:rPr lang="en-US" dirty="0"/>
              <a:t>train: San Francisco to Palo Alto</a:t>
            </a:r>
          </a:p>
          <a:p>
            <a:pPr>
              <a:defRPr/>
            </a:pPr>
            <a:r>
              <a:rPr lang="en-US" dirty="0"/>
              <a:t>tourist = </a:t>
            </a:r>
            <a:r>
              <a:rPr lang="en-US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dirty="0"/>
              <a:t>transport segment (road/flight/rail) = </a:t>
            </a:r>
            <a:r>
              <a:rPr lang="en-US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dirty="0"/>
              <a:t>transportation mode (car/plane/train) = </a:t>
            </a:r>
            <a:r>
              <a:rPr lang="en-US" dirty="0">
                <a:solidFill>
                  <a:srgbClr val="CC0000"/>
                </a:solidFill>
              </a:rPr>
              <a:t>link layer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75BCC-C71D-374F-92D2-A9E93E07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context</a:t>
            </a:r>
          </a:p>
        </p:txBody>
      </p:sp>
    </p:spTree>
    <p:extLst>
      <p:ext uri="{BB962C8B-B14F-4D97-AF65-F5344CB8AC3E}">
        <p14:creationId xmlns:p14="http://schemas.microsoft.com/office/powerpoint/2010/main" val="474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Forwarding: Example</a:t>
            </a:r>
            <a:endParaRPr lang="en-US" sz="4400" b="0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3" y="900218"/>
            <a:ext cx="1462088" cy="714375"/>
            <a:chOff x="4406" y="331"/>
            <a:chExt cx="921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6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7825"/>
            <a:chOff x="2376" y="3383"/>
            <a:chExt cx="1557" cy="238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132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</a:rPr>
              <a:t>frame destination A’. Interface unknown (not in table)</a:t>
            </a:r>
            <a:endParaRPr lang="en-US" i="1" dirty="0">
              <a:latin typeface="Helvetica" pitchFamily="2" charset="0"/>
            </a:endParaRPr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0" y="2891598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13" y="3543389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destination A location known: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12" y="4562925"/>
            <a:ext cx="4679102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Selectively send on one link</a:t>
            </a:r>
          </a:p>
        </p:txBody>
      </p:sp>
      <p:sp>
        <p:nvSpPr>
          <p:cNvPr id="110" name="Rectangle 93">
            <a:extLst>
              <a:ext uri="{FF2B5EF4-FFF2-40B4-BE49-F238E27FC236}">
                <a16:creationId xmlns:a16="http://schemas.microsoft.com/office/drawing/2014/main" id="{FF139985-6C4C-B748-A28E-46AF9713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66" y="5160072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Subsequent A </a:t>
            </a:r>
            <a:r>
              <a:rPr lang="en-US" sz="2800" dirty="0">
                <a:latin typeface="Helvetica" pitchFamily="2" charset="0"/>
                <a:sym typeface="Wingdings" pitchFamily="2" charset="2"/>
              </a:rPr>
              <a:t>A’ packets not flooded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  <p:bldP spid="1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E56-E54B-4245-AB88-1D3B6AB0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Interconnecting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BCBD-408A-AD4E-8BAF-CC4DB2E0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dirty="0"/>
              <a:t>MAC learning switches can be connected together</a:t>
            </a:r>
          </a:p>
          <a:p>
            <a:pPr lvl="1"/>
            <a:r>
              <a:rPr lang="en-US" dirty="0"/>
              <a:t>The algorithm works the same way!</a:t>
            </a:r>
          </a:p>
          <a:p>
            <a:pPr lvl="1"/>
            <a:endParaRPr lang="en-US" dirty="0"/>
          </a:p>
          <a:p>
            <a:r>
              <a:rPr lang="en-US" dirty="0"/>
              <a:t>Complication: what if there are </a:t>
            </a:r>
            <a:r>
              <a:rPr lang="en-US" dirty="0">
                <a:solidFill>
                  <a:srgbClr val="C00000"/>
                </a:solidFill>
              </a:rPr>
              <a:t>loops</a:t>
            </a:r>
            <a:r>
              <a:rPr lang="en-US" dirty="0"/>
              <a:t> in the switch topology?</a:t>
            </a:r>
          </a:p>
          <a:p>
            <a:pPr lvl="1"/>
            <a:r>
              <a:rPr lang="en-US" dirty="0"/>
              <a:t>Flooding may result in the same packet arriving from multiple ports</a:t>
            </a:r>
          </a:p>
          <a:p>
            <a:endParaRPr lang="en-US" dirty="0"/>
          </a:p>
          <a:p>
            <a:r>
              <a:rPr lang="en-US" dirty="0"/>
              <a:t>Ethernet: </a:t>
            </a:r>
            <a:r>
              <a:rPr lang="en-US" dirty="0">
                <a:solidFill>
                  <a:srgbClr val="C00000"/>
                </a:solidFill>
              </a:rPr>
              <a:t>spanning tree protocol</a:t>
            </a:r>
          </a:p>
          <a:p>
            <a:pPr lvl="1"/>
            <a:r>
              <a:rPr lang="en-US" dirty="0"/>
              <a:t>Switches discover the switch-level graph</a:t>
            </a:r>
          </a:p>
          <a:p>
            <a:pPr lvl="1"/>
            <a:r>
              <a:rPr lang="en-US" dirty="0"/>
              <a:t>Process akin to link state advertisements flooding</a:t>
            </a:r>
          </a:p>
          <a:p>
            <a:pPr lvl="1"/>
            <a:r>
              <a:rPr lang="en-US" dirty="0"/>
              <a:t>Then, switches use a </a:t>
            </a:r>
            <a:r>
              <a:rPr lang="en-US" dirty="0">
                <a:solidFill>
                  <a:srgbClr val="C00000"/>
                </a:solidFill>
              </a:rPr>
              <a:t>loop-free</a:t>
            </a:r>
            <a:r>
              <a:rPr lang="en-US" dirty="0"/>
              <a:t> subset of links</a:t>
            </a:r>
          </a:p>
          <a:p>
            <a:pPr lvl="2"/>
            <a:r>
              <a:rPr lang="en-US" dirty="0"/>
              <a:t>A spanning tree of the network graph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9D7E0C-E7EB-8B4F-9E65-962028ACCE69}"/>
              </a:ext>
            </a:extLst>
          </p:cNvPr>
          <p:cNvGrpSpPr/>
          <p:nvPr/>
        </p:nvGrpSpPr>
        <p:grpSpPr>
          <a:xfrm>
            <a:off x="8606245" y="4130502"/>
            <a:ext cx="2892111" cy="2181398"/>
            <a:chOff x="8606245" y="4130502"/>
            <a:chExt cx="2892111" cy="218139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7948B0-7DC7-C043-A4E9-8879008A08DA}"/>
                </a:ext>
              </a:extLst>
            </p:cNvPr>
            <p:cNvCxnSpPr>
              <a:cxnSpLocks/>
              <a:stCxn id="5" idx="2"/>
              <a:endCxn id="22" idx="3"/>
            </p:cNvCxnSpPr>
            <p:nvPr/>
          </p:nvCxnSpPr>
          <p:spPr>
            <a:xfrm flipH="1">
              <a:off x="9812336" y="5359502"/>
              <a:ext cx="756048" cy="4773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7E23EF-1040-DD47-94EF-C686C6B7DCD4}"/>
                </a:ext>
              </a:extLst>
            </p:cNvPr>
            <p:cNvGrpSpPr/>
            <p:nvPr/>
          </p:nvGrpSpPr>
          <p:grpSpPr>
            <a:xfrm>
              <a:off x="8606245" y="4130502"/>
              <a:ext cx="2892111" cy="2181398"/>
              <a:chOff x="8932817" y="701531"/>
              <a:chExt cx="2892111" cy="218139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9C2D76-7AE3-B44E-B694-7BDC4C7414F8}"/>
                  </a:ext>
                </a:extLst>
              </p:cNvPr>
              <p:cNvGrpSpPr/>
              <p:nvPr/>
            </p:nvGrpSpPr>
            <p:grpSpPr>
              <a:xfrm>
                <a:off x="10439400" y="1450845"/>
                <a:ext cx="914400" cy="479686"/>
                <a:chOff x="3668110" y="2448910"/>
                <a:chExt cx="3794234" cy="216513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CDBA223-B900-894B-BD8E-6ACE3F88BEB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B8EE2EA4-22BE-2A40-8E8B-7C84FA53BDC0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1EFA49-6ABC-7F44-BC00-B3FE75211605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AB92B2FC-B8F0-344E-AFAA-2874366E6500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9" name="Freeform 8">
                    <a:extLst>
                      <a:ext uri="{FF2B5EF4-FFF2-40B4-BE49-F238E27FC236}">
                        <a16:creationId xmlns:a16="http://schemas.microsoft.com/office/drawing/2014/main" id="{723C3903-37F1-CF48-9208-573BE3CC8ED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0" name="Freeform 9">
                    <a:extLst>
                      <a:ext uri="{FF2B5EF4-FFF2-40B4-BE49-F238E27FC236}">
                        <a16:creationId xmlns:a16="http://schemas.microsoft.com/office/drawing/2014/main" id="{2260B27C-FAA0-6C47-967A-DC21C14FADF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4BC8C02C-CEC6-FE48-B57A-CEC160F38F95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8DD4FE6-13A4-4840-AEF4-E29107591805}"/>
                  </a:ext>
                </a:extLst>
              </p:cNvPr>
              <p:cNvGrpSpPr/>
              <p:nvPr/>
            </p:nvGrpSpPr>
            <p:grpSpPr>
              <a:xfrm>
                <a:off x="8932817" y="78806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0227D8C-91F5-1A48-9AB9-F1830FA432E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D43B55AB-24EB-7842-957F-A1DF6E74AC50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69807FF-B222-354E-BDD1-23AB780DBB97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9F62DECD-94A6-A044-B1EF-B483B3E8D173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F7180211-20FC-F84D-914F-051C4E0C6A49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998EC568-D180-7446-A8E7-567DF370B52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1C33A91E-D2AE-DB41-93F1-F1D1D04C85F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294590E-156F-B943-BA33-77804DAE3FAA}"/>
                  </a:ext>
                </a:extLst>
              </p:cNvPr>
              <p:cNvGrpSpPr/>
              <p:nvPr/>
            </p:nvGrpSpPr>
            <p:grpSpPr>
              <a:xfrm>
                <a:off x="9313162" y="240324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F39EC6-34CA-7845-802E-DF393D9B6E44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F4B40EE7-3D4E-0A41-BB25-37EFE57823A9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FB2BE4-2601-FB4D-8D20-F0CA1249686E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35AC44C9-35CC-7743-A722-1E6DA44382F2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75045F46-C083-764A-8D85-D76256A6B6A5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A451EF2F-A56F-8D40-AD50-21113B135C6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72462D3D-2786-B849-8999-9B8F8DC19153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Helvetica" pitchFamily="2" charset="0"/>
                    </a:endParaRPr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25ADE6-511A-1545-8A41-D93289F4E5DB}"/>
                  </a:ext>
                </a:extLst>
              </p:cNvPr>
              <p:cNvCxnSpPr>
                <a:stCxn id="13" idx="3"/>
                <a:endCxn id="6" idx="2"/>
              </p:cNvCxnSpPr>
              <p:nvPr/>
            </p:nvCxnSpPr>
            <p:spPr>
              <a:xfrm>
                <a:off x="9843928" y="1171083"/>
                <a:ext cx="658796" cy="2797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82576BE-CAC3-6944-B285-71FDAE8C2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5038" y="1273516"/>
                <a:ext cx="367842" cy="11688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44">
                <a:extLst>
                  <a:ext uri="{FF2B5EF4-FFF2-40B4-BE49-F238E27FC236}">
                    <a16:creationId xmlns:a16="http://schemas.microsoft.com/office/drawing/2014/main" id="{CC592CF9-AD57-8347-A51E-56F382CD22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56603" y="701531"/>
                <a:ext cx="568325" cy="481012"/>
                <a:chOff x="-44" y="1473"/>
                <a:chExt cx="981" cy="1105"/>
              </a:xfrm>
            </p:grpSpPr>
            <p:pic>
              <p:nvPicPr>
                <p:cNvPr id="36" name="Picture 45" descr="desktop_computer_stylized_medium">
                  <a:extLst>
                    <a:ext uri="{FF2B5EF4-FFF2-40B4-BE49-F238E27FC236}">
                      <a16:creationId xmlns:a16="http://schemas.microsoft.com/office/drawing/2014/main" id="{6E3EE667-C42D-794B-A91D-1CFD20E8B8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" name="Freeform 46">
                  <a:extLst>
                    <a:ext uri="{FF2B5EF4-FFF2-40B4-BE49-F238E27FC236}">
                      <a16:creationId xmlns:a16="http://schemas.microsoft.com/office/drawing/2014/main" id="{FA598CA6-3B3E-5245-B0A8-24EAE5026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elvetica" pitchFamily="2" charset="0"/>
                    <a:ea typeface="ＭＳ Ｐゴシック" charset="0"/>
                  </a:endParaRP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6BD8917-E6CA-9D49-AB1C-131545585C89}"/>
                  </a:ext>
                </a:extLst>
              </p:cNvPr>
              <p:cNvCxnSpPr>
                <a:stCxn id="36" idx="2"/>
                <a:endCxn id="6" idx="3"/>
              </p:cNvCxnSpPr>
              <p:nvPr/>
            </p:nvCxnSpPr>
            <p:spPr>
              <a:xfrm flipH="1">
                <a:off x="11265146" y="1182543"/>
                <a:ext cx="275619" cy="272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59201730-90FE-DB48-85D3-8D86E75022D0}"/>
              </a:ext>
            </a:extLst>
          </p:cNvPr>
          <p:cNvSpPr/>
          <p:nvPr/>
        </p:nvSpPr>
        <p:spPr>
          <a:xfrm>
            <a:off x="8769975" y="3881298"/>
            <a:ext cx="2215887" cy="1846736"/>
          </a:xfrm>
          <a:custGeom>
            <a:avLst/>
            <a:gdLst>
              <a:gd name="connsiteX0" fmla="*/ 2215887 w 2215887"/>
              <a:gd name="connsiteY0" fmla="*/ 644953 h 1846736"/>
              <a:gd name="connsiteX1" fmla="*/ 1706436 w 2215887"/>
              <a:gd name="connsiteY1" fmla="*/ 814770 h 1846736"/>
              <a:gd name="connsiteX2" fmla="*/ 935727 w 2215887"/>
              <a:gd name="connsiteY2" fmla="*/ 475136 h 1846736"/>
              <a:gd name="connsiteX3" fmla="*/ 73579 w 2215887"/>
              <a:gd name="connsiteY3" fmla="*/ 17936 h 1846736"/>
              <a:gd name="connsiteX4" fmla="*/ 86642 w 2215887"/>
              <a:gd name="connsiteY4" fmla="*/ 1141342 h 1846736"/>
              <a:gd name="connsiteX5" fmla="*/ 426276 w 2215887"/>
              <a:gd name="connsiteY5" fmla="*/ 1846736 h 184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5887" h="1846736">
                <a:moveTo>
                  <a:pt x="2215887" y="644953"/>
                </a:moveTo>
                <a:cubicBezTo>
                  <a:pt x="2067841" y="744013"/>
                  <a:pt x="1919796" y="843073"/>
                  <a:pt x="1706436" y="814770"/>
                </a:cubicBezTo>
                <a:cubicBezTo>
                  <a:pt x="1493076" y="786467"/>
                  <a:pt x="1207870" y="607942"/>
                  <a:pt x="935727" y="475136"/>
                </a:cubicBezTo>
                <a:cubicBezTo>
                  <a:pt x="663584" y="342330"/>
                  <a:pt x="215093" y="-93098"/>
                  <a:pt x="73579" y="17936"/>
                </a:cubicBezTo>
                <a:cubicBezTo>
                  <a:pt x="-67935" y="128970"/>
                  <a:pt x="27859" y="836542"/>
                  <a:pt x="86642" y="1141342"/>
                </a:cubicBezTo>
                <a:cubicBezTo>
                  <a:pt x="145425" y="1446142"/>
                  <a:pt x="285850" y="1646439"/>
                  <a:pt x="426276" y="184673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0C27975-F5A9-BE40-B457-71986BE13FA9}"/>
              </a:ext>
            </a:extLst>
          </p:cNvPr>
          <p:cNvSpPr/>
          <p:nvPr/>
        </p:nvSpPr>
        <p:spPr>
          <a:xfrm>
            <a:off x="9940834" y="4735257"/>
            <a:ext cx="1397725" cy="1267097"/>
          </a:xfrm>
          <a:custGeom>
            <a:avLst/>
            <a:gdLst>
              <a:gd name="connsiteX0" fmla="*/ 1397725 w 1397725"/>
              <a:gd name="connsiteY0" fmla="*/ 0 h 1267097"/>
              <a:gd name="connsiteX1" fmla="*/ 1045028 w 1397725"/>
              <a:gd name="connsiteY1" fmla="*/ 574765 h 1267097"/>
              <a:gd name="connsiteX2" fmla="*/ 914400 w 1397725"/>
              <a:gd name="connsiteY2" fmla="*/ 953588 h 1267097"/>
              <a:gd name="connsiteX3" fmla="*/ 0 w 1397725"/>
              <a:gd name="connsiteY3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725" h="1267097">
                <a:moveTo>
                  <a:pt x="1397725" y="0"/>
                </a:moveTo>
                <a:cubicBezTo>
                  <a:pt x="1261653" y="207917"/>
                  <a:pt x="1125582" y="415834"/>
                  <a:pt x="1045028" y="574765"/>
                </a:cubicBezTo>
                <a:cubicBezTo>
                  <a:pt x="964474" y="733696"/>
                  <a:pt x="1088571" y="838199"/>
                  <a:pt x="914400" y="953588"/>
                </a:cubicBezTo>
                <a:cubicBezTo>
                  <a:pt x="740229" y="1068977"/>
                  <a:pt x="370114" y="1168037"/>
                  <a:pt x="0" y="1267097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FB2E07-1EBD-B549-8ECA-99D44CAA57A0}"/>
              </a:ext>
            </a:extLst>
          </p:cNvPr>
          <p:cNvGrpSpPr/>
          <p:nvPr/>
        </p:nvGrpSpPr>
        <p:grpSpPr>
          <a:xfrm>
            <a:off x="9664865" y="4440199"/>
            <a:ext cx="599872" cy="393891"/>
            <a:chOff x="9687858" y="519612"/>
            <a:chExt cx="599872" cy="39389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C637BF-2418-F94B-97BB-3DDE4665375F}"/>
                </a:ext>
              </a:extLst>
            </p:cNvPr>
            <p:cNvCxnSpPr>
              <a:cxnSpLocks/>
            </p:cNvCxnSpPr>
            <p:nvPr/>
          </p:nvCxnSpPr>
          <p:spPr>
            <a:xfrm>
              <a:off x="9687858" y="519612"/>
              <a:ext cx="583734" cy="39117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89B1A9-AB2D-CE41-B90C-9161860AD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7858" y="535576"/>
              <a:ext cx="599872" cy="377927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/>
              <a:t>Switches vs. routers</a:t>
            </a:r>
            <a:endParaRPr lang="en-US" sz="4400" b="0" dirty="0"/>
          </a:p>
        </p:txBody>
      </p: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712610" y="1856783"/>
            <a:ext cx="10895189" cy="172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Both can store, buffer, and forward.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routers</a:t>
            </a:r>
            <a:r>
              <a:rPr lang="en-US" dirty="0">
                <a:latin typeface="Helvetica" pitchFamily="2" charset="0"/>
              </a:rPr>
              <a:t>: 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switches</a:t>
            </a:r>
            <a:r>
              <a:rPr lang="en-US" dirty="0">
                <a:latin typeface="Helvetica" pitchFamily="2" charset="0"/>
              </a:rPr>
              <a:t>: 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712610" y="3763697"/>
            <a:ext cx="10895189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dirty="0">
              <a:latin typeface="Helvetica" pitchFamily="2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Both have forwarding tables.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routers</a:t>
            </a:r>
            <a:r>
              <a:rPr lang="en-US" dirty="0">
                <a:latin typeface="Helvetica" pitchFamily="2" charset="0"/>
              </a:rPr>
              <a:t>: compute forwarding tables using routing algorithms, link configurations, and announced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switches</a:t>
            </a:r>
            <a:r>
              <a:rPr lang="en-US" dirty="0">
                <a:latin typeface="Helvetica" pitchFamily="2" charset="0"/>
              </a:rPr>
              <a:t>: learn forwarding table using flooding and learning MAC addresses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F57B-EAC1-2446-BAB1-8581D17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6CB9-4A17-1F42-BCF3-7A94179D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Enterprises often use switches for their ease of configuration and plug-and-play nature</a:t>
            </a:r>
          </a:p>
          <a:p>
            <a:pPr lvl="1"/>
            <a:r>
              <a:rPr lang="en-US" dirty="0"/>
              <a:t>Switched Ethernet: popular in dorms and office buildings</a:t>
            </a:r>
          </a:p>
          <a:p>
            <a:r>
              <a:rPr lang="en-US" dirty="0"/>
              <a:t>Switches can discover endpoints</a:t>
            </a:r>
          </a:p>
          <a:p>
            <a:r>
              <a:rPr lang="en-US" dirty="0">
                <a:solidFill>
                  <a:srgbClr val="C00000"/>
                </a:solidFill>
              </a:rPr>
              <a:t>Flooding </a:t>
            </a:r>
            <a:r>
              <a:rPr lang="en-US" dirty="0"/>
              <a:t>facilitates reachability across endpoints. Only possible as all endpoints part of the same IP network</a:t>
            </a:r>
          </a:p>
          <a:p>
            <a:r>
              <a:rPr lang="en-US" dirty="0">
                <a:solidFill>
                  <a:srgbClr val="C00000"/>
                </a:solidFill>
              </a:rPr>
              <a:t>MAC learning </a:t>
            </a:r>
            <a:r>
              <a:rPr lang="en-US" dirty="0"/>
              <a:t>records where endpoints send from, enabling the discovery of endpoint-port associations without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6034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6"/>
            <a:ext cx="6078251" cy="504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in every endpoint &amp; router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link layer implemented in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network interface card </a:t>
            </a:r>
            <a:r>
              <a:rPr lang="en-US" sz="3200" dirty="0">
                <a:latin typeface="Helvetica" pitchFamily="2" charset="0"/>
              </a:rPr>
              <a:t>(NIC)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Ethernet,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WiFi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card or chip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Router input and output ports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At endpoint, attaches into its  system buses (e.g., PCIe)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combination of hardware, software, firmware</a:t>
            </a: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0617" y="2941636"/>
            <a:ext cx="1476376" cy="2035175"/>
            <a:chOff x="2691" y="1742"/>
            <a:chExt cx="93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42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653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4D4B9E-3600-1945-A5DF-3317C6F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Helvetica" pitchFamily="2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Helvetica" pitchFamily="2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294235" y="1777854"/>
            <a:ext cx="1514475" cy="2035175"/>
            <a:chOff x="2691" y="1742"/>
            <a:chExt cx="954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42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653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72247" cy="2053837"/>
            <a:chOff x="9730606" y="1055376"/>
            <a:chExt cx="1472247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7217" y="1055376"/>
              <a:ext cx="91563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1897" y="250158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2" y="4590175"/>
            <a:ext cx="5796067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latin typeface="Helvetica" pitchFamily="2" charset="0"/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encapsulates datagram in frame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3" y="4606063"/>
            <a:ext cx="5178809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latin typeface="Helvetica" pitchFamily="2" charset="0"/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86625" y="3044444"/>
            <a:ext cx="2083015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92003" y="3039643"/>
            <a:ext cx="2081458" cy="345032"/>
            <a:chOff x="8884648" y="1817664"/>
            <a:chExt cx="1639825" cy="34503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884648" y="1824142"/>
              <a:ext cx="1639825" cy="338554"/>
              <a:chOff x="1036134" y="3878371"/>
              <a:chExt cx="1639825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1477100" y="3888830"/>
                <a:ext cx="1198859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1036134" y="3878371"/>
                <a:ext cx="1575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572518" y="1817664"/>
              <a:ext cx="925841" cy="338554"/>
              <a:chOff x="1737393" y="3874360"/>
              <a:chExt cx="925841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737393" y="3927670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785287" y="3874360"/>
                <a:ext cx="835109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548954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6" y="3037360"/>
            <a:ext cx="1565905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datagram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5A3812-1C71-3F42-AC38-7D207371BD3A}"/>
              </a:ext>
            </a:extLst>
          </p:cNvPr>
          <p:cNvSpPr txBox="1"/>
          <p:nvPr/>
        </p:nvSpPr>
        <p:spPr>
          <a:xfrm>
            <a:off x="9567638" y="2473798"/>
            <a:ext cx="250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Usually, check if MAC </a:t>
            </a:r>
            <a:r>
              <a:rPr lang="en-US" dirty="0" err="1">
                <a:latin typeface="Helvetica" pitchFamily="2" charset="0"/>
              </a:rPr>
              <a:t>dstaddr</a:t>
            </a:r>
            <a:r>
              <a:rPr lang="en-US" dirty="0">
                <a:latin typeface="Helvetica" pitchFamily="2" charset="0"/>
              </a:rPr>
              <a:t> same as NIC’s</a:t>
            </a:r>
          </a:p>
        </p:txBody>
      </p:sp>
    </p:spTree>
    <p:extLst>
      <p:ext uri="{BB962C8B-B14F-4D97-AF65-F5344CB8AC3E}">
        <p14:creationId xmlns:p14="http://schemas.microsoft.com/office/powerpoint/2010/main" val="33528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C 0.00078 0.05555 0.00169 0.11111 0.0026 0.1669 L 0.68632 0.17477 L 0.68632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59CD-4CE2-1742-9919-362BF636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(MAC)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946F-0927-944F-BA22-08EDEAA01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Link layer addresses</a:t>
            </a:r>
            <a:endParaRPr lang="en-US" sz="4400" b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latin typeface="Helvetica" pitchFamily="2" charset="0"/>
              </a:rPr>
              <a:t>Review: we’ve looked at 32-bit IPv4 addresses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network-layer address for interface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used for layer 3 (network layer) forwarding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e.g.: 128.119.40.136</a:t>
            </a:r>
          </a:p>
          <a:p>
            <a:pPr lvl="1"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69"/>
            <a:ext cx="10903227" cy="2652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MAC or physical or link-layer address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This course: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Ethernet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family </a:t>
            </a:r>
            <a:r>
              <a:rPr lang="en-US" sz="2800" dirty="0">
                <a:latin typeface="Helvetica" pitchFamily="2" charset="0"/>
              </a:rPr>
              <a:t>of link layer protocols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48-bit </a:t>
            </a:r>
            <a:r>
              <a:rPr lang="en-US" sz="2800" dirty="0">
                <a:latin typeface="Helvetica" pitchFamily="2" charset="0"/>
              </a:rPr>
              <a:t>Ethernet MAC address burned in NIC ROM</a:t>
            </a:r>
          </a:p>
          <a:p>
            <a:pPr lvl="2">
              <a:defRPr/>
            </a:pPr>
            <a:r>
              <a:rPr lang="en-US" sz="2400" dirty="0">
                <a:latin typeface="Helvetica" pitchFamily="2" charset="0"/>
              </a:rPr>
              <a:t>Sometimes, the address can be set in software</a:t>
            </a:r>
          </a:p>
          <a:p>
            <a:pPr lvl="1"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1842416" y="6012272"/>
            <a:ext cx="9069244" cy="649904"/>
            <a:chOff x="1491537" y="5593996"/>
            <a:chExt cx="9069244" cy="649904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0805" y="5593996"/>
              <a:ext cx="365997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(each “numeral” 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3420" y="5883671"/>
              <a:ext cx="580767" cy="12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91537" y="5661185"/>
              <a:ext cx="5170575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sz="2800" dirty="0">
                  <a:latin typeface="Helvetica" pitchFamily="2" charset="0"/>
                </a:rPr>
                <a:t>e.g.: 1A-2F-BB-76-09-AD</a:t>
              </a:r>
            </a:p>
            <a:p>
              <a:pPr lvl="1"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92385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latin typeface="Helvetica" pitchFamily="2" charset="0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has unique 48-bit MAC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</a:rPr>
              <a:t>  Ethernet 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137.196.7/24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25948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14143</TotalTime>
  <Words>2889</Words>
  <Application>Microsoft Office PowerPoint</Application>
  <PresentationFormat>Widescreen</PresentationFormat>
  <Paragraphs>673</Paragraphs>
  <Slides>43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Helvetica</vt:lpstr>
      <vt:lpstr>Times</vt:lpstr>
      <vt:lpstr>Times New Roman</vt:lpstr>
      <vt:lpstr>Wingdings</vt:lpstr>
      <vt:lpstr>Office Theme</vt:lpstr>
      <vt:lpstr>CS488 Computer Networks and the Internet</vt:lpstr>
      <vt:lpstr>Link layer</vt:lpstr>
      <vt:lpstr>Link layer: introduction</vt:lpstr>
      <vt:lpstr>Link layer: context</vt:lpstr>
      <vt:lpstr>Where is the link layer implemented?</vt:lpstr>
      <vt:lpstr>Interfaces communicating</vt:lpstr>
      <vt:lpstr>Link layer (MAC) addresses</vt:lpstr>
      <vt:lpstr>Link layer addresses</vt:lpstr>
      <vt:lpstr>MAC addresses</vt:lpstr>
      <vt:lpstr>MAC addresses</vt:lpstr>
      <vt:lpstr>Link layer services</vt:lpstr>
      <vt:lpstr>Link layer: services</vt:lpstr>
      <vt:lpstr>Link layer: services</vt:lpstr>
      <vt:lpstr>Link layer: services: there’s more!</vt:lpstr>
      <vt:lpstr>Link layer: services</vt:lpstr>
      <vt:lpstr>PowerPoint Presentation</vt:lpstr>
      <vt:lpstr> Encoding, Error Detection,  and Correction</vt:lpstr>
      <vt:lpstr>Recall: Link layer services</vt:lpstr>
      <vt:lpstr>Handling digital and physical Information</vt:lpstr>
      <vt:lpstr>Encoding and Decoding</vt:lpstr>
      <vt:lpstr>Clock sync and recovery</vt:lpstr>
      <vt:lpstr>Self-clocking encoding</vt:lpstr>
      <vt:lpstr>Error Detection &amp; Correction</vt:lpstr>
      <vt:lpstr>Error detection</vt:lpstr>
      <vt:lpstr>Parity checking</vt:lpstr>
      <vt:lpstr>Review: Transport (UDP/TCP) checksum</vt:lpstr>
      <vt:lpstr>Cyclic Redundancy Check (CRC)</vt:lpstr>
      <vt:lpstr>Cyclic Redundancy Check (CRC): example</vt:lpstr>
      <vt:lpstr>Summary</vt:lpstr>
      <vt:lpstr>PowerPoint Presentation</vt:lpstr>
      <vt:lpstr> Connecting Multiple Endpoints into a Single Network</vt:lpstr>
      <vt:lpstr>A small organizational network today</vt:lpstr>
      <vt:lpstr>Switching</vt:lpstr>
      <vt:lpstr>Switch: multiple simultaneous transmissions</vt:lpstr>
      <vt:lpstr>Switch: multiple simultaneous transmissions</vt:lpstr>
      <vt:lpstr>Switched LAN</vt:lpstr>
      <vt:lpstr>Switch forwarding table</vt:lpstr>
      <vt:lpstr>MAC learning</vt:lpstr>
      <vt:lpstr>MAC learning: frame forwarding</vt:lpstr>
      <vt:lpstr>Forwarding: Example</vt:lpstr>
      <vt:lpstr>Interconnecting switches</vt:lpstr>
      <vt:lpstr>Switches vs. routers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9082</cp:revision>
  <dcterms:created xsi:type="dcterms:W3CDTF">2019-01-23T03:40:12Z</dcterms:created>
  <dcterms:modified xsi:type="dcterms:W3CDTF">2021-06-14T23:02:41Z</dcterms:modified>
</cp:coreProperties>
</file>