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892" r:id="rId2"/>
    <p:sldId id="614" r:id="rId3"/>
    <p:sldId id="895" r:id="rId4"/>
    <p:sldId id="897" r:id="rId5"/>
    <p:sldId id="898" r:id="rId6"/>
    <p:sldId id="896" r:id="rId7"/>
    <p:sldId id="899" r:id="rId8"/>
    <p:sldId id="901" r:id="rId9"/>
    <p:sldId id="900" r:id="rId10"/>
    <p:sldId id="902" r:id="rId11"/>
    <p:sldId id="894" r:id="rId12"/>
    <p:sldId id="903" r:id="rId13"/>
    <p:sldId id="905" r:id="rId14"/>
    <p:sldId id="904" r:id="rId15"/>
    <p:sldId id="908" r:id="rId16"/>
    <p:sldId id="826" r:id="rId17"/>
    <p:sldId id="909" r:id="rId18"/>
    <p:sldId id="910" r:id="rId19"/>
    <p:sldId id="911" r:id="rId20"/>
    <p:sldId id="907" r:id="rId21"/>
    <p:sldId id="867" r:id="rId22"/>
    <p:sldId id="864" r:id="rId23"/>
    <p:sldId id="842" r:id="rId24"/>
    <p:sldId id="912" r:id="rId25"/>
    <p:sldId id="913" r:id="rId26"/>
    <p:sldId id="865" r:id="rId27"/>
    <p:sldId id="859" r:id="rId28"/>
    <p:sldId id="914" r:id="rId29"/>
    <p:sldId id="916" r:id="rId30"/>
    <p:sldId id="921" r:id="rId31"/>
    <p:sldId id="917" r:id="rId32"/>
    <p:sldId id="918" r:id="rId33"/>
    <p:sldId id="919" r:id="rId34"/>
    <p:sldId id="920" r:id="rId35"/>
    <p:sldId id="922" r:id="rId36"/>
    <p:sldId id="848" r:id="rId37"/>
    <p:sldId id="923" r:id="rId38"/>
    <p:sldId id="850" r:id="rId39"/>
    <p:sldId id="924" r:id="rId40"/>
    <p:sldId id="925" r:id="rId41"/>
    <p:sldId id="926" r:id="rId42"/>
    <p:sldId id="8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18"/>
    <p:restoredTop sz="94664"/>
  </p:normalViewPr>
  <p:slideViewPr>
    <p:cSldViewPr snapToGrid="0" snapToObjects="1">
      <p:cViewPr varScale="1">
        <p:scale>
          <a:sx n="84" d="100"/>
          <a:sy n="84" d="100"/>
        </p:scale>
        <p:origin x="46" y="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8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8824" y="1533673"/>
            <a:ext cx="1082722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Computer Networks and the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11-2: Inter-domain routing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1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6C14F7F-F68D-8045-BE35-AEAD49189990}"/>
              </a:ext>
            </a:extLst>
          </p:cNvPr>
          <p:cNvSpPr txBox="1"/>
          <p:nvPr/>
        </p:nvSpPr>
        <p:spPr>
          <a:xfrm>
            <a:off x="5681938" y="5516584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network of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F910-A96B-3444-88EE-7FCEB9A3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78" y="2285251"/>
            <a:ext cx="2169197" cy="144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10325910" y="3717042"/>
            <a:ext cx="348060" cy="5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62F453-8451-B949-AE9E-2E25C2C8E5DA}"/>
              </a:ext>
            </a:extLst>
          </p:cNvPr>
          <p:cNvGrpSpPr/>
          <p:nvPr/>
        </p:nvGrpSpPr>
        <p:grpSpPr>
          <a:xfrm>
            <a:off x="2962960" y="3694030"/>
            <a:ext cx="2169197" cy="1935669"/>
            <a:chOff x="1901772" y="4480988"/>
            <a:chExt cx="3974373" cy="2231085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DD07D501-654B-FA4F-BA89-FC79187CC2CE}"/>
                </a:ext>
              </a:extLst>
            </p:cNvPr>
            <p:cNvSpPr/>
            <p:nvPr/>
          </p:nvSpPr>
          <p:spPr>
            <a:xfrm>
              <a:off x="1901772" y="4480988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DBB5-133B-1241-8245-6CB30ED32647}"/>
                </a:ext>
              </a:extLst>
            </p:cNvPr>
            <p:cNvSpPr txBox="1"/>
            <p:nvPr/>
          </p:nvSpPr>
          <p:spPr>
            <a:xfrm>
              <a:off x="2203319" y="5211731"/>
              <a:ext cx="3371278" cy="60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Pace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09024" y="4526865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Sprint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463EB5-30CB-B042-8FB2-3FB1DAA39AF5}"/>
              </a:ext>
            </a:extLst>
          </p:cNvPr>
          <p:cNvGrpSpPr/>
          <p:nvPr/>
        </p:nvGrpSpPr>
        <p:grpSpPr>
          <a:xfrm>
            <a:off x="5524980" y="4842781"/>
            <a:ext cx="2784044" cy="1837058"/>
            <a:chOff x="5524980" y="4842781"/>
            <a:chExt cx="2784044" cy="183705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942D84-8AE6-4C40-9256-B1FDEBA16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8230" y="5118119"/>
              <a:ext cx="640794" cy="4045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19" descr="Router Clip Art">
              <a:extLst>
                <a:ext uri="{FF2B5EF4-FFF2-40B4-BE49-F238E27FC236}">
                  <a16:creationId xmlns:a16="http://schemas.microsoft.com/office/drawing/2014/main" id="{5DB444CC-3F01-0D4E-BF46-6E663AD58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980" y="5323074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9" descr="Router Clip Art">
              <a:extLst>
                <a:ext uri="{FF2B5EF4-FFF2-40B4-BE49-F238E27FC236}">
                  <a16:creationId xmlns:a16="http://schemas.microsoft.com/office/drawing/2014/main" id="{1F89751B-7CD8-064D-BB2F-70CE9E636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331" y="4842781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9" descr="Router Clip Art">
              <a:extLst>
                <a:ext uri="{FF2B5EF4-FFF2-40B4-BE49-F238E27FC236}">
                  <a16:creationId xmlns:a16="http://schemas.microsoft.com/office/drawing/2014/main" id="{02D5FF68-79BD-4E40-AE81-8C4CEAE95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512" y="6135017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9" descr="Router Clip Art">
              <a:extLst>
                <a:ext uri="{FF2B5EF4-FFF2-40B4-BE49-F238E27FC236}">
                  <a16:creationId xmlns:a16="http://schemas.microsoft.com/office/drawing/2014/main" id="{99D77810-401F-FB48-90AB-F270B5B57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26" y="5860552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9" descr="Router Clip Art">
              <a:extLst>
                <a:ext uri="{FF2B5EF4-FFF2-40B4-BE49-F238E27FC236}">
                  <a16:creationId xmlns:a16="http://schemas.microsoft.com/office/drawing/2014/main" id="{E4C60FF6-39AF-464E-B91B-43565479C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7813" y="5166846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C463D-5829-BA4F-8218-44BA00196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2058" y="5115192"/>
              <a:ext cx="303702" cy="2397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0D3219-C152-CD4C-938C-5994313D9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443" y="6146410"/>
              <a:ext cx="226336" cy="1578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402027-F60E-DB42-94D2-2678951AC558}"/>
                </a:ext>
              </a:extLst>
            </p:cNvPr>
            <p:cNvCxnSpPr>
              <a:cxnSpLocks/>
            </p:cNvCxnSpPr>
            <p:nvPr/>
          </p:nvCxnSpPr>
          <p:spPr>
            <a:xfrm>
              <a:off x="5975747" y="5867896"/>
              <a:ext cx="177115" cy="2367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591D85-DCC1-7944-8FB2-90559BED1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7833" y="5656593"/>
              <a:ext cx="121024" cy="2039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399DE8-E9E9-7D4D-B3A9-7654524D4D5D}"/>
                </a:ext>
              </a:extLst>
            </p:cNvPr>
            <p:cNvCxnSpPr>
              <a:cxnSpLocks/>
            </p:cNvCxnSpPr>
            <p:nvPr/>
          </p:nvCxnSpPr>
          <p:spPr>
            <a:xfrm>
              <a:off x="7024415" y="5143365"/>
              <a:ext cx="323418" cy="13126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C7CB84-3DE5-5B4B-82F1-389D15896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4550" y="5648718"/>
              <a:ext cx="704123" cy="295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5FBBB-6972-EA45-8280-F9E7A2E7753B}"/>
              </a:ext>
            </a:extLst>
          </p:cNvPr>
          <p:cNvGrpSpPr/>
          <p:nvPr/>
        </p:nvGrpSpPr>
        <p:grpSpPr>
          <a:xfrm>
            <a:off x="5463321" y="2382907"/>
            <a:ext cx="2784044" cy="1837058"/>
            <a:chOff x="5524980" y="4842781"/>
            <a:chExt cx="2784044" cy="183705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857FFD-84E4-1640-9208-451156BF7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8230" y="5118119"/>
              <a:ext cx="640794" cy="4045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19" descr="Router Clip Art">
              <a:extLst>
                <a:ext uri="{FF2B5EF4-FFF2-40B4-BE49-F238E27FC236}">
                  <a16:creationId xmlns:a16="http://schemas.microsoft.com/office/drawing/2014/main" id="{068A5625-421B-0F4F-BA08-1069CA317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980" y="5323074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19" descr="Router Clip Art">
              <a:extLst>
                <a:ext uri="{FF2B5EF4-FFF2-40B4-BE49-F238E27FC236}">
                  <a16:creationId xmlns:a16="http://schemas.microsoft.com/office/drawing/2014/main" id="{B38B9E33-5145-4A46-BA17-44AF34334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331" y="4842781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9" descr="Router Clip Art">
              <a:extLst>
                <a:ext uri="{FF2B5EF4-FFF2-40B4-BE49-F238E27FC236}">
                  <a16:creationId xmlns:a16="http://schemas.microsoft.com/office/drawing/2014/main" id="{50271F7F-80E2-B94D-AEB1-F515B2FD6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512" y="6135017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19" descr="Router Clip Art">
              <a:extLst>
                <a:ext uri="{FF2B5EF4-FFF2-40B4-BE49-F238E27FC236}">
                  <a16:creationId xmlns:a16="http://schemas.microsoft.com/office/drawing/2014/main" id="{33AE9145-C458-0140-BF05-F2E34ABA3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26" y="5860552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9" descr="Router Clip Art">
              <a:extLst>
                <a:ext uri="{FF2B5EF4-FFF2-40B4-BE49-F238E27FC236}">
                  <a16:creationId xmlns:a16="http://schemas.microsoft.com/office/drawing/2014/main" id="{86072DC1-0128-E740-AD29-3610BFCED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7813" y="5166846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E0B017-8A5F-9C4F-96A1-4B21A93A7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2058" y="5115192"/>
              <a:ext cx="303702" cy="2397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7FC134-AA8F-5E43-A3FB-2A36E7058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443" y="6146410"/>
              <a:ext cx="226336" cy="1578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4E5888-473F-1F4C-A326-0764AED16AB6}"/>
                </a:ext>
              </a:extLst>
            </p:cNvPr>
            <p:cNvCxnSpPr>
              <a:cxnSpLocks/>
            </p:cNvCxnSpPr>
            <p:nvPr/>
          </p:nvCxnSpPr>
          <p:spPr>
            <a:xfrm>
              <a:off x="5975747" y="5867896"/>
              <a:ext cx="177115" cy="2367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AA1334-6407-B547-8F12-5A7EA1F75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7833" y="5656593"/>
              <a:ext cx="121024" cy="2039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B866B2-DD60-1241-B22A-1642BAEF307A}"/>
                </a:ext>
              </a:extLst>
            </p:cNvPr>
            <p:cNvCxnSpPr>
              <a:cxnSpLocks/>
            </p:cNvCxnSpPr>
            <p:nvPr/>
          </p:nvCxnSpPr>
          <p:spPr>
            <a:xfrm>
              <a:off x="7024415" y="5143365"/>
              <a:ext cx="323418" cy="13126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1B4D42-D332-C94D-B3CD-86A3F4EF1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4550" y="5648718"/>
              <a:ext cx="704123" cy="295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08872C-5188-794B-BE14-9E2085A8FBC2}"/>
              </a:ext>
            </a:extLst>
          </p:cNvPr>
          <p:cNvSpPr txBox="1"/>
          <p:nvPr/>
        </p:nvSpPr>
        <p:spPr>
          <a:xfrm>
            <a:off x="7435111" y="1618730"/>
            <a:ext cx="1905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Intra-domain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A7D043-4F15-E44C-B9B6-7E02B9719A1B}"/>
              </a:ext>
            </a:extLst>
          </p:cNvPr>
          <p:cNvSpPr txBox="1"/>
          <p:nvPr/>
        </p:nvSpPr>
        <p:spPr>
          <a:xfrm>
            <a:off x="7765865" y="5949831"/>
            <a:ext cx="1905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Intra-domain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2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EB55A5D4-F983-AC49-B93F-740D81FD6837}"/>
              </a:ext>
            </a:extLst>
          </p:cNvPr>
          <p:cNvSpPr/>
          <p:nvPr/>
        </p:nvSpPr>
        <p:spPr>
          <a:xfrm rot="19748145">
            <a:off x="4660358" y="3176272"/>
            <a:ext cx="673764" cy="366178"/>
          </a:xfrm>
          <a:prstGeom prst="leftRight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>
            <a:extLst>
              <a:ext uri="{FF2B5EF4-FFF2-40B4-BE49-F238E27FC236}">
                <a16:creationId xmlns:a16="http://schemas.microsoft.com/office/drawing/2014/main" id="{C452D6A6-A467-5245-A54E-761E165A1CFF}"/>
              </a:ext>
            </a:extLst>
          </p:cNvPr>
          <p:cNvSpPr/>
          <p:nvPr/>
        </p:nvSpPr>
        <p:spPr>
          <a:xfrm rot="1849097">
            <a:off x="4686499" y="5453255"/>
            <a:ext cx="673764" cy="366178"/>
          </a:xfrm>
          <a:prstGeom prst="leftRight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>
            <a:extLst>
              <a:ext uri="{FF2B5EF4-FFF2-40B4-BE49-F238E27FC236}">
                <a16:creationId xmlns:a16="http://schemas.microsoft.com/office/drawing/2014/main" id="{C58499F6-F0C0-1C48-9978-83FE88D49B79}"/>
              </a:ext>
            </a:extLst>
          </p:cNvPr>
          <p:cNvSpPr/>
          <p:nvPr/>
        </p:nvSpPr>
        <p:spPr>
          <a:xfrm rot="19762312">
            <a:off x="7590085" y="4620564"/>
            <a:ext cx="673764" cy="366178"/>
          </a:xfrm>
          <a:prstGeom prst="leftRight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>
            <a:extLst>
              <a:ext uri="{FF2B5EF4-FFF2-40B4-BE49-F238E27FC236}">
                <a16:creationId xmlns:a16="http://schemas.microsoft.com/office/drawing/2014/main" id="{B27157F5-CB6C-524E-AD8D-49A8918BA4C9}"/>
              </a:ext>
            </a:extLst>
          </p:cNvPr>
          <p:cNvSpPr/>
          <p:nvPr/>
        </p:nvSpPr>
        <p:spPr>
          <a:xfrm rot="2754343">
            <a:off x="8066792" y="3422134"/>
            <a:ext cx="673764" cy="366178"/>
          </a:xfrm>
          <a:prstGeom prst="leftRight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D86FE-A911-C244-A71E-384DA9E7D624}"/>
              </a:ext>
            </a:extLst>
          </p:cNvPr>
          <p:cNvSpPr txBox="1"/>
          <p:nvPr/>
        </p:nvSpPr>
        <p:spPr>
          <a:xfrm>
            <a:off x="3104639" y="1467501"/>
            <a:ext cx="3129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The same interdomain 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23002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/>
      <p:bldP spid="6" grpId="0" animBg="1"/>
      <p:bldP spid="59" grpId="0" animBg="1"/>
      <p:bldP spid="60" grpId="0" animBg="1"/>
      <p:bldP spid="6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3340003" y="614617"/>
            <a:ext cx="534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2261469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OSPF, IS-IS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1345059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1428851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3902933" y="2555550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RIP, IGRP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BD12D-710E-4B4A-94D6-98715EBC3BB4}"/>
              </a:ext>
            </a:extLst>
          </p:cNvPr>
          <p:cNvSpPr txBox="1"/>
          <p:nvPr/>
        </p:nvSpPr>
        <p:spPr>
          <a:xfrm>
            <a:off x="409304" y="4100444"/>
            <a:ext cx="70238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Intra-domain protocols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same protocol within an 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different algorithms across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(semi)global view of the org’s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Sometimes called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interior gateway protocols (IGP)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D00D0B-A824-A049-A988-C8B474B37FFB}"/>
              </a:ext>
            </a:extLst>
          </p:cNvPr>
          <p:cNvSpPr/>
          <p:nvPr/>
        </p:nvSpPr>
        <p:spPr>
          <a:xfrm rot="5400000">
            <a:off x="3703919" y="-70947"/>
            <a:ext cx="669073" cy="746789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748ED-E10B-FB44-BD5E-7B17AB4A8477}"/>
              </a:ext>
            </a:extLst>
          </p:cNvPr>
          <p:cNvCxnSpPr>
            <a:cxnSpLocks/>
          </p:cNvCxnSpPr>
          <p:nvPr/>
        </p:nvCxnSpPr>
        <p:spPr>
          <a:xfrm flipH="1" flipV="1">
            <a:off x="7098231" y="1422484"/>
            <a:ext cx="2157281" cy="7520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0E66FD-5663-BA4C-B090-B7ACB4A10D69}"/>
              </a:ext>
            </a:extLst>
          </p:cNvPr>
          <p:cNvSpPr txBox="1"/>
          <p:nvPr/>
        </p:nvSpPr>
        <p:spPr>
          <a:xfrm>
            <a:off x="8052568" y="2353423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 </a:t>
            </a:r>
            <a:r>
              <a:rPr lang="en-US" sz="2400" dirty="0">
                <a:latin typeface="Helvetica" pitchFamily="2" charset="0"/>
              </a:rPr>
              <a:t>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BGP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30AA213-1AF0-AF4D-89B1-CF8891F22E92}"/>
              </a:ext>
            </a:extLst>
          </p:cNvPr>
          <p:cNvSpPr/>
          <p:nvPr/>
        </p:nvSpPr>
        <p:spPr>
          <a:xfrm rot="5400000">
            <a:off x="9590871" y="1991235"/>
            <a:ext cx="669073" cy="33660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554CD-A9B7-5443-9599-10D851B4413E}"/>
              </a:ext>
            </a:extLst>
          </p:cNvPr>
          <p:cNvSpPr txBox="1"/>
          <p:nvPr/>
        </p:nvSpPr>
        <p:spPr>
          <a:xfrm>
            <a:off x="7433190" y="4078142"/>
            <a:ext cx="449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Inter-domain protocol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common across </a:t>
            </a:r>
            <a:r>
              <a:rPr lang="en-US" sz="2800" dirty="0" err="1">
                <a:latin typeface="Helvetica" pitchFamily="2" charset="0"/>
              </a:rPr>
              <a:t>AS’es</a:t>
            </a:r>
            <a:endParaRPr lang="en-US" sz="2800" dirty="0"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each AS knows little about the others</a:t>
            </a:r>
          </a:p>
        </p:txBody>
      </p:sp>
    </p:spTree>
    <p:extLst>
      <p:ext uri="{BB962C8B-B14F-4D97-AF65-F5344CB8AC3E}">
        <p14:creationId xmlns:p14="http://schemas.microsoft.com/office/powerpoint/2010/main" val="585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" grpId="0"/>
      <p:bldP spid="6" grpId="0" animBg="1"/>
      <p:bldP spid="12" grpId="0"/>
      <p:bldP spid="13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05BD-4D81-E64F-BEE8-D78D3AF2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2A24-5D9D-D84A-974E-91B11167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Border Gateway Protocol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3340003" y="614617"/>
            <a:ext cx="534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2261469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OSPF, IS-IS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1345059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1428851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3902933" y="2555550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RIP, IGRP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BD12D-710E-4B4A-94D6-98715EBC3BB4}"/>
              </a:ext>
            </a:extLst>
          </p:cNvPr>
          <p:cNvSpPr txBox="1"/>
          <p:nvPr/>
        </p:nvSpPr>
        <p:spPr>
          <a:xfrm>
            <a:off x="409304" y="4100444"/>
            <a:ext cx="702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Intra-domain protocols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D00D0B-A824-A049-A988-C8B474B37FFB}"/>
              </a:ext>
            </a:extLst>
          </p:cNvPr>
          <p:cNvSpPr/>
          <p:nvPr/>
        </p:nvSpPr>
        <p:spPr>
          <a:xfrm rot="5400000">
            <a:off x="3703919" y="-70947"/>
            <a:ext cx="669073" cy="746789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748ED-E10B-FB44-BD5E-7B17AB4A8477}"/>
              </a:ext>
            </a:extLst>
          </p:cNvPr>
          <p:cNvCxnSpPr>
            <a:cxnSpLocks/>
          </p:cNvCxnSpPr>
          <p:nvPr/>
        </p:nvCxnSpPr>
        <p:spPr>
          <a:xfrm flipH="1" flipV="1">
            <a:off x="7098231" y="1422484"/>
            <a:ext cx="2157281" cy="7520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0E66FD-5663-BA4C-B090-B7ACB4A10D69}"/>
              </a:ext>
            </a:extLst>
          </p:cNvPr>
          <p:cNvSpPr txBox="1"/>
          <p:nvPr/>
        </p:nvSpPr>
        <p:spPr>
          <a:xfrm>
            <a:off x="8052568" y="2353423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 </a:t>
            </a:r>
            <a:r>
              <a:rPr lang="en-US" sz="2400" dirty="0">
                <a:latin typeface="Helvetica" pitchFamily="2" charset="0"/>
              </a:rPr>
              <a:t>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BGP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30AA213-1AF0-AF4D-89B1-CF8891F22E92}"/>
              </a:ext>
            </a:extLst>
          </p:cNvPr>
          <p:cNvSpPr/>
          <p:nvPr/>
        </p:nvSpPr>
        <p:spPr>
          <a:xfrm rot="5400000">
            <a:off x="9590871" y="1991235"/>
            <a:ext cx="669073" cy="33660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554CD-A9B7-5443-9599-10D851B4413E}"/>
              </a:ext>
            </a:extLst>
          </p:cNvPr>
          <p:cNvSpPr txBox="1"/>
          <p:nvPr/>
        </p:nvSpPr>
        <p:spPr>
          <a:xfrm>
            <a:off x="7433190" y="4078142"/>
            <a:ext cx="449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Inter-domain protocol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145AF-F61F-E24F-8890-0B9CAFAF389D}"/>
              </a:ext>
            </a:extLst>
          </p:cNvPr>
          <p:cNvSpPr txBox="1"/>
          <p:nvPr/>
        </p:nvSpPr>
        <p:spPr>
          <a:xfrm>
            <a:off x="5474905" y="4705804"/>
            <a:ext cx="613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Helvetica" pitchFamily="2" charset="0"/>
              </a:rPr>
              <a:t>The glue that holds the Internet together.</a:t>
            </a:r>
          </a:p>
        </p:txBody>
      </p:sp>
    </p:spTree>
    <p:extLst>
      <p:ext uri="{BB962C8B-B14F-4D97-AF65-F5344CB8AC3E}">
        <p14:creationId xmlns:p14="http://schemas.microsoft.com/office/powerpoint/2010/main" val="29294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3" grpId="0" animBg="1"/>
      <p:bldP spid="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 Gateway Protocol</a:t>
            </a:r>
            <a:endParaRPr lang="en-US" sz="3600" dirty="0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4" y="1548295"/>
            <a:ext cx="10632234" cy="5076439"/>
          </a:xfrm>
        </p:spPr>
        <p:txBody>
          <a:bodyPr>
            <a:normAutofit/>
          </a:bodyPr>
          <a:lstStyle/>
          <a:p>
            <a:pPr marL="381000" indent="-381000"/>
            <a:r>
              <a:rPr lang="en-US" i="1" dirty="0"/>
              <a:t>The</a:t>
            </a:r>
            <a:r>
              <a:rPr lang="en-US" dirty="0"/>
              <a:t> de facto inter-domain routing protocol</a:t>
            </a:r>
          </a:p>
          <a:p>
            <a:pPr marL="381000" indent="-381000"/>
            <a:r>
              <a:rPr lang="en-US" dirty="0"/>
              <a:t>Two parts to BGP: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</a:rPr>
              <a:t>eBGP:</a:t>
            </a:r>
            <a:r>
              <a:rPr lang="en-US" dirty="0"/>
              <a:t> each AS can obtain reachability information from neighboring </a:t>
            </a:r>
            <a:r>
              <a:rPr lang="en-US" dirty="0" err="1"/>
              <a:t>AS’es</a:t>
            </a:r>
            <a:endParaRPr lang="en-US" dirty="0"/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</a:rPr>
              <a:t>iBGP:</a:t>
            </a:r>
            <a:r>
              <a:rPr lang="en-US" dirty="0"/>
              <a:t> each AS propagates reachability information about external </a:t>
            </a:r>
            <a:r>
              <a:rPr lang="en-US" dirty="0" err="1"/>
              <a:t>AS’es</a:t>
            </a:r>
            <a:r>
              <a:rPr lang="en-US" dirty="0"/>
              <a:t> to all AS-internal routers.</a:t>
            </a:r>
          </a:p>
          <a:p>
            <a:pPr marL="342900" indent="-342900"/>
            <a:r>
              <a:rPr lang="en-US" dirty="0"/>
              <a:t>Q1: What computation occurs at each router?</a:t>
            </a:r>
          </a:p>
          <a:p>
            <a:pPr marL="342900" indent="-342900"/>
            <a:r>
              <a:rPr lang="en-US" altLang="ja-JP" dirty="0"/>
              <a:t>Q2: What information is exchanged?</a:t>
            </a:r>
          </a:p>
        </p:txBody>
      </p:sp>
    </p:spTree>
    <p:extLst>
      <p:ext uri="{BB962C8B-B14F-4D97-AF65-F5344CB8AC3E}">
        <p14:creationId xmlns:p14="http://schemas.microsoft.com/office/powerpoint/2010/main" val="42414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Q2. BGP announcements</a:t>
            </a:r>
            <a:endParaRPr lang="en-US" sz="3600" dirty="0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4" y="1548295"/>
            <a:ext cx="10632234" cy="5076439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eBGP allows a network to advertise its existence to the rest of the Internet using eBGP </a:t>
            </a:r>
            <a:r>
              <a:rPr lang="en-US" dirty="0">
                <a:solidFill>
                  <a:srgbClr val="C00000"/>
                </a:solidFill>
              </a:rPr>
              <a:t>announcements</a:t>
            </a:r>
          </a:p>
          <a:p>
            <a:pPr marL="342900" indent="-342900"/>
            <a:r>
              <a:rPr lang="en-US" dirty="0"/>
              <a:t>Announcements occur over a BGP </a:t>
            </a:r>
            <a:r>
              <a:rPr lang="en-US" dirty="0">
                <a:solidFill>
                  <a:srgbClr val="C00000"/>
                </a:solidFill>
              </a:rPr>
              <a:t>session</a:t>
            </a:r>
          </a:p>
          <a:p>
            <a:pPr marL="800100" lvl="1" indent="-342900"/>
            <a:r>
              <a:rPr lang="en-US" dirty="0"/>
              <a:t>Semi-permanent TCP connection between </a:t>
            </a:r>
            <a:r>
              <a:rPr lang="en-US" dirty="0">
                <a:solidFill>
                  <a:srgbClr val="C00000"/>
                </a:solidFill>
              </a:rPr>
              <a:t>gateway routers</a:t>
            </a:r>
          </a:p>
          <a:p>
            <a:pPr marL="342900" indent="-342900"/>
            <a:r>
              <a:rPr lang="en-US" dirty="0"/>
              <a:t>Announcements contain AS-level paths to IP prefixes</a:t>
            </a:r>
          </a:p>
          <a:p>
            <a:pPr marL="800100" lvl="1" indent="-342900"/>
            <a:r>
              <a:rPr lang="en-US" dirty="0"/>
              <a:t>BGP is a </a:t>
            </a:r>
            <a:r>
              <a:rPr lang="en-US" dirty="0">
                <a:solidFill>
                  <a:srgbClr val="C00000"/>
                </a:solidFill>
              </a:rPr>
              <a:t>path vector</a:t>
            </a:r>
            <a:r>
              <a:rPr lang="en-US" dirty="0"/>
              <a:t> protocol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C188B4-6680-3040-8464-02E65E1C5BE4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5AC68DCA-38C1-FF44-828A-959ACD2F8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71485B-3296-8846-B271-518C1E167494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3D259DC-B135-8242-9E4A-909E221E0043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438B410A-19C8-A749-90B1-ABFC4E3F97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6B52792A-BB29-E141-BD04-5D7CC2F3AF5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636219BB-3122-C041-9F49-425C7729E8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B4BE295B-410C-5B4B-BCFE-EAF5162F839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F45A2FDA-740A-BF45-B5E1-F9209D7B1B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A735BC61-6BD4-1F44-BBF7-3A18DC25D7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547C585-536B-A042-AA6B-742AB70D16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B3E60A5E-0AAD-5E46-9B57-081A8B3EF9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9EE072A9-E092-A241-B74A-C2C17D75DD09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7AA3420-CC41-C245-AC86-04406780ABA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C903070-91D0-B543-9E34-3A91585C828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ED47706-20C2-DB4E-B54A-82760F4905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E6ED0A3-0503-FE47-BA1D-08F66CD517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A6D7D5-71CF-414C-8852-A1F7BF4CAC6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882A8BC9-EA81-354E-A07B-5264C91AA3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062A200-BC32-5649-9BA9-13982F1D277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2F0D56B-B42D-9C41-A5E2-D40F58FCD6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E142C1D3-C8FC-E542-A5D1-AC230BB7215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A7D27E6C-CE93-2640-95B5-230FEC83B4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60E21BD3-FF43-9442-93AA-DFBD678BA0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74E3AB8-D71C-AB40-8D0E-6D46565FFD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3E51CC53-E95D-2541-87F0-D020813CB2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ECDB138C-B94C-664C-B586-74ABF58BAF7D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3CE62809-4BA0-854B-A36C-2B9766115FAA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B60B211-33E5-844A-8CA4-929E77A90C5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128DEB76-C803-E14A-8729-4019AC69FE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B358F6C-A9CB-134B-927F-3C8A2C3AC5F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50BDA59-DA78-E14E-B753-51DFA83FED1C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D0A659A4-1749-7E49-BBBE-AB64687C74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FEDC7485-AEB7-BE4B-B3D5-F3251E493E2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4F81B72-4518-4347-A6BE-57DDAE14C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A31FD3FB-E33F-D340-A754-70EC609758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C301959C-2CC4-CB41-B548-0D9738BACC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F8FA812-B310-504A-ADF3-98E4CA8692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A8FB531C-C9E1-FE4E-AAC1-D8DFBFC7F0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519B4B1-1782-284A-B340-1B056F05F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562795B6-9946-6B4C-A552-23119E5D2196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010505B-A4F5-8244-8243-AC266FB199E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1E4441A-80EF-3D40-A75C-C22BC56DCEF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CD071293-1C9F-EB4A-B478-5F98567E2A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38D76A-DBCB-664B-BF08-E3B006DEFF6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02FB7C4-4D7C-DA4A-A579-27832E0E6660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62EACF89-858C-5D4A-BB48-19229ABBD3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1FAE023-6FEC-4042-9177-8945439A4E1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A62292C4-013C-7E45-A227-17EF0B4938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ABBF851A-CCE3-3C4B-BA2D-C616776DC8C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2F008C2D-C1A8-3F45-BFE5-51A5AF5F2C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AE91DA89-5B97-4342-9E4D-F30D457770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CA148EFD-4860-BA47-BAE2-0062936F60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179B51ED-8C6F-C846-B32E-81714D3762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0BF59F5-102D-054B-9968-BF78142B24F0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1710D21-E1BC-A749-B217-521BC0F0EB1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4A7ADF9-0F0C-8743-8BF1-7C543BE9C2C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AA055257-66FD-7B42-8578-5698D19C20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1650591-6786-7A40-B372-04CC5BA1E4D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26B196-A7A3-5940-8A91-E53A5526B3A0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4B1742-2FF5-3B4D-B1D3-5A8B4CC08B2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9DAFD6-2585-0344-8BF3-BCA0E7852F89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007E016-BD58-DB45-8049-B3159257700A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610CE97-320D-1B44-B6F4-2B151C5F746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B1190C-F5FB-FB40-AE3E-BC83063079AE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803D75-A1B1-EC42-B991-2715B34E7722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2" name="Freeform 2">
              <a:extLst>
                <a:ext uri="{FF2B5EF4-FFF2-40B4-BE49-F238E27FC236}">
                  <a16:creationId xmlns:a16="http://schemas.microsoft.com/office/drawing/2014/main" id="{79A253E8-49C1-7144-ADFE-104AED496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B14C335-ED61-4F48-AFCB-D1CC384FE82D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9283F66-3389-C647-B7F8-53B43DD4B561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3" name="Group 327">
                  <a:extLst>
                    <a:ext uri="{FF2B5EF4-FFF2-40B4-BE49-F238E27FC236}">
                      <a16:creationId xmlns:a16="http://schemas.microsoft.com/office/drawing/2014/main" id="{5826F2B8-0745-214C-9611-B17DA8EE0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9EE8CD6E-3C2E-DA41-94B8-85F5D38C81B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22AC0AC-1C9A-2A45-9F29-F683A4ADE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25FBD2C8-1EFA-3240-81E6-25D453F2EF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544AEDF3-B15B-6C4E-8C9E-5730724455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F376FBD4-7977-E840-9C3C-F61A3CC2DA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C2443ED1-6083-6740-A588-1454694213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10B93771-52C9-CA4F-8AAC-37D17AF033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F0B9869-8099-5F41-96A8-E8B369A8B0C2}"/>
                      </a:ext>
                    </a:extLst>
                  </p:cNvPr>
                  <p:cNvCxnSpPr>
                    <a:endCxn id="12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9A623B7B-749B-2C41-BA81-5136ED15264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73DC9F2-96AA-DE4A-B92E-1A7FC435321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397B700-95E1-3B4C-A6FE-3E44E89EC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31CC05A3-9407-8A48-8EC7-E3D45AB002A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2A97DF5-2483-D94E-B787-820C41669CC6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10" name="Group 327">
                  <a:extLst>
                    <a:ext uri="{FF2B5EF4-FFF2-40B4-BE49-F238E27FC236}">
                      <a16:creationId xmlns:a16="http://schemas.microsoft.com/office/drawing/2014/main" id="{34027154-899D-F940-B78C-146E2F6F37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5B3E734B-7BB4-CE4D-9601-1DEA605F58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F4772B6-0004-A040-B8EA-B866F65BCA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54721D71-7105-A64D-A80B-EBE6DC57E9E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2C94692-AA2F-FF49-9430-B7C7186DD9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28836F10-66B4-8F43-8267-1F34CFE845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9" name="Freeform 118">
                    <a:extLst>
                      <a:ext uri="{FF2B5EF4-FFF2-40B4-BE49-F238E27FC236}">
                        <a16:creationId xmlns:a16="http://schemas.microsoft.com/office/drawing/2014/main" id="{85FD1F82-4781-654C-B5FA-213D9EB77F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0" name="Freeform 119">
                    <a:extLst>
                      <a:ext uri="{FF2B5EF4-FFF2-40B4-BE49-F238E27FC236}">
                        <a16:creationId xmlns:a16="http://schemas.microsoft.com/office/drawing/2014/main" id="{0F4CD4A9-A988-0D44-88F2-FCD2F6D1F7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E946FDF6-0D09-8441-A07F-84ED1569A79A}"/>
                      </a:ext>
                    </a:extLst>
                  </p:cNvPr>
                  <p:cNvCxnSpPr>
                    <a:endCxn id="11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7E48C6BF-2179-A042-9A45-16E0B88A88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6DF80929-03E2-2E46-8C1C-99BF43CF4D7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E6E0749-FC56-AB41-81A4-88B8C6B85A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8AB883F3-FB1E-6D4D-BBD7-CEF73EC30A6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4AC4D26-DE58-F14D-92CD-32583FA4282F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7" name="Group 327">
                  <a:extLst>
                    <a:ext uri="{FF2B5EF4-FFF2-40B4-BE49-F238E27FC236}">
                      <a16:creationId xmlns:a16="http://schemas.microsoft.com/office/drawing/2014/main" id="{44E94EF0-153A-9248-8D69-E994CEDFE1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7147642A-41BA-414E-85C6-CA68F9C607E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6668AB5A-7100-FC40-BCBF-13D4594578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610B213B-4F05-8641-9A1A-EC0848DBB3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E43FF9D-0DD5-6141-9E30-00D0F5759A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77D378C4-7390-5E48-8CE0-06FC560E74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6" name="Freeform 105">
                    <a:extLst>
                      <a:ext uri="{FF2B5EF4-FFF2-40B4-BE49-F238E27FC236}">
                        <a16:creationId xmlns:a16="http://schemas.microsoft.com/office/drawing/2014/main" id="{DBE2EB41-027D-1644-BE0E-B348BEDC9E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7" name="Freeform 106">
                    <a:extLst>
                      <a:ext uri="{FF2B5EF4-FFF2-40B4-BE49-F238E27FC236}">
                        <a16:creationId xmlns:a16="http://schemas.microsoft.com/office/drawing/2014/main" id="{53F6E3BA-240F-8F4A-B9DB-19F96CCC66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37D5B302-2DB5-CC4F-895B-E4E0BCDF5A78}"/>
                      </a:ext>
                    </a:extLst>
                  </p:cNvPr>
                  <p:cNvCxnSpPr>
                    <a:endCxn id="10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200AC1B1-EC90-C34B-A5C2-F810794964A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C12181B-037E-DF4C-8507-D7CA7AAF811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2F60284-74C0-C541-BB0D-9D58F09F62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88EEC91-2ACD-6D4C-8157-B119E1C8BE8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AFB3118-EFE0-5542-854E-C8C96D082950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4" name="Group 327">
                  <a:extLst>
                    <a:ext uri="{FF2B5EF4-FFF2-40B4-BE49-F238E27FC236}">
                      <a16:creationId xmlns:a16="http://schemas.microsoft.com/office/drawing/2014/main" id="{94DA7C41-DF68-D444-8931-0AD1FACFAA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37F2F4C1-1EC5-7648-AB2A-610ECE3ECE1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99A78A0-E76F-C645-A65E-07BDC9852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C0F9A3FF-0DFF-C84C-8A39-FF8BC3962E5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6E3EC8E0-6B65-2641-99F5-1BE6FD19C6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BD28B79E-3B1A-264F-9996-6664916F52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3" name="Freeform 92">
                    <a:extLst>
                      <a:ext uri="{FF2B5EF4-FFF2-40B4-BE49-F238E27FC236}">
                        <a16:creationId xmlns:a16="http://schemas.microsoft.com/office/drawing/2014/main" id="{2B9E3AB3-7AC4-9C45-B079-217BC87F38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4" name="Freeform 93">
                    <a:extLst>
                      <a:ext uri="{FF2B5EF4-FFF2-40B4-BE49-F238E27FC236}">
                        <a16:creationId xmlns:a16="http://schemas.microsoft.com/office/drawing/2014/main" id="{6DFB67B4-0194-ED4A-B9BF-22C97BD7A0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7FD5F702-9B01-F440-A15E-37BB0BF82A86}"/>
                      </a:ext>
                    </a:extLst>
                  </p:cNvPr>
                  <p:cNvCxnSpPr>
                    <a:endCxn id="9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D2101C5-CCDD-3B46-B849-C24A79E2E89E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91F550D4-0793-3549-9ED7-F06525B6865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03DF359-3D80-F344-8CF4-7CFB5D585C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E6ACA0E-38C4-E243-816A-AC685146F88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7FE684F-791B-2A44-AAAA-4537003CDAA3}"/>
                  </a:ext>
                </a:extLst>
              </p:cNvPr>
              <p:cNvCxnSpPr>
                <a:stCxn id="126" idx="2"/>
                <a:endCxn id="113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5D7A9FA-D35A-824B-AD93-9172409BDE57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277BE08-7F56-9E4F-81DE-D6B108E89D09}"/>
                  </a:ext>
                </a:extLst>
              </p:cNvPr>
              <p:cNvCxnSpPr>
                <a:stCxn id="12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AD9A672-21E8-FE4B-A53B-A26F2D840C46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182A478-636A-4D4D-B212-19811C35624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AD21E0A-11A8-3F4D-BC84-E2BAA5CE70AE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E033CF-1176-4C48-9A51-0FFCCB655065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8F0CAAD-5BBA-DF4C-9E4E-5902D56A7B8C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CEB170-6E9C-E54B-9DE3-4AB3343C8CA6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EE448E-9AFF-DD44-B25E-31D0A96E9BF7}"/>
              </a:ext>
            </a:extLst>
          </p:cNvPr>
          <p:cNvSpPr/>
          <p:nvPr/>
        </p:nvSpPr>
        <p:spPr>
          <a:xfrm>
            <a:off x="4626560" y="4936826"/>
            <a:ext cx="668285" cy="825771"/>
          </a:xfrm>
          <a:prstGeom prst="ellipse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6B2E1A5-BB0E-CB49-97C0-629C555D340D}"/>
              </a:ext>
            </a:extLst>
          </p:cNvPr>
          <p:cNvSpPr/>
          <p:nvPr/>
        </p:nvSpPr>
        <p:spPr>
          <a:xfrm>
            <a:off x="6635614" y="4919843"/>
            <a:ext cx="668285" cy="825771"/>
          </a:xfrm>
          <a:prstGeom prst="ellipse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6" grpId="0"/>
      <p:bldP spid="3" grpId="0" animBg="1"/>
      <p:bldP spid="1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Q2. BGP announcements</a:t>
            </a:r>
            <a:endParaRPr lang="en-US" sz="3600" dirty="0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4" y="1548295"/>
            <a:ext cx="10632234" cy="5076439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Suppose AS2’s gateway router 2a announces path </a:t>
            </a:r>
            <a:r>
              <a:rPr lang="en-US" dirty="0">
                <a:solidFill>
                  <a:srgbClr val="C00000"/>
                </a:solidFill>
              </a:rPr>
              <a:t>AS2,X</a:t>
            </a:r>
            <a:r>
              <a:rPr lang="en-US" dirty="0"/>
              <a:t> to AS1’s gateway router 1c</a:t>
            </a:r>
          </a:p>
          <a:p>
            <a:pPr marL="342900" indent="-342900"/>
            <a:r>
              <a:rPr lang="en-US" dirty="0"/>
              <a:t>AS2 </a:t>
            </a:r>
            <a:r>
              <a:rPr lang="en-US" dirty="0">
                <a:solidFill>
                  <a:srgbClr val="C00000"/>
                </a:solidFill>
              </a:rPr>
              <a:t>promises</a:t>
            </a:r>
            <a:r>
              <a:rPr lang="en-US" dirty="0"/>
              <a:t> that it will forward datagrams towards X</a:t>
            </a:r>
          </a:p>
          <a:p>
            <a:pPr marL="342900" indent="-342900"/>
            <a:r>
              <a:rPr lang="en-US" dirty="0"/>
              <a:t>Announcements contain the IP prefix destination as well as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</a:p>
          <a:p>
            <a:pPr marL="342900" indent="-342900"/>
            <a:r>
              <a:rPr lang="en-US" dirty="0"/>
              <a:t>Two important attributes: AS-path (AS2,X),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C188B4-6680-3040-8464-02E65E1C5BE4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5AC68DCA-38C1-FF44-828A-959ACD2F8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71485B-3296-8846-B271-518C1E167494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3D259DC-B135-8242-9E4A-909E221E0043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438B410A-19C8-A749-90B1-ABFC4E3F97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6B52792A-BB29-E141-BD04-5D7CC2F3AF5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636219BB-3122-C041-9F49-425C7729E8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B4BE295B-410C-5B4B-BCFE-EAF5162F839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F45A2FDA-740A-BF45-B5E1-F9209D7B1B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A735BC61-6BD4-1F44-BBF7-3A18DC25D7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547C585-536B-A042-AA6B-742AB70D16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B3E60A5E-0AAD-5E46-9B57-081A8B3EF9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9EE072A9-E092-A241-B74A-C2C17D75DD09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7AA3420-CC41-C245-AC86-04406780ABA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C903070-91D0-B543-9E34-3A91585C828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ED47706-20C2-DB4E-B54A-82760F4905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E6ED0A3-0503-FE47-BA1D-08F66CD517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A6D7D5-71CF-414C-8852-A1F7BF4CAC6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882A8BC9-EA81-354E-A07B-5264C91AA3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062A200-BC32-5649-9BA9-13982F1D277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2F0D56B-B42D-9C41-A5E2-D40F58FCD6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E142C1D3-C8FC-E542-A5D1-AC230BB7215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A7D27E6C-CE93-2640-95B5-230FEC83B4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60E21BD3-FF43-9442-93AA-DFBD678BA0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74E3AB8-D71C-AB40-8D0E-6D46565FFD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3E51CC53-E95D-2541-87F0-D020813CB2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ECDB138C-B94C-664C-B586-74ABF58BAF7D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3CE62809-4BA0-854B-A36C-2B9766115FAA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B60B211-33E5-844A-8CA4-929E77A90C5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128DEB76-C803-E14A-8729-4019AC69FE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B358F6C-A9CB-134B-927F-3C8A2C3AC5F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50BDA59-DA78-E14E-B753-51DFA83FED1C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D0A659A4-1749-7E49-BBBE-AB64687C74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FEDC7485-AEB7-BE4B-B3D5-F3251E493E2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4F81B72-4518-4347-A6BE-57DDAE14C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A31FD3FB-E33F-D340-A754-70EC609758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C301959C-2CC4-CB41-B548-0D9738BACC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F8FA812-B310-504A-ADF3-98E4CA8692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A8FB531C-C9E1-FE4E-AAC1-D8DFBFC7F0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519B4B1-1782-284A-B340-1B056F05F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562795B6-9946-6B4C-A552-23119E5D2196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010505B-A4F5-8244-8243-AC266FB199E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1E4441A-80EF-3D40-A75C-C22BC56DCEF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CD071293-1C9F-EB4A-B478-5F98567E2A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38D76A-DBCB-664B-BF08-E3B006DEFF6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02FB7C4-4D7C-DA4A-A579-27832E0E6660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62EACF89-858C-5D4A-BB48-19229ABBD3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1FAE023-6FEC-4042-9177-8945439A4E1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A62292C4-013C-7E45-A227-17EF0B4938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ABBF851A-CCE3-3C4B-BA2D-C616776DC8C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2F008C2D-C1A8-3F45-BFE5-51A5AF5F2C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AE91DA89-5B97-4342-9E4D-F30D457770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CA148EFD-4860-BA47-BAE2-0062936F60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179B51ED-8C6F-C846-B32E-81714D3762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0BF59F5-102D-054B-9968-BF78142B24F0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1710D21-E1BC-A749-B217-521BC0F0EB1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4A7ADF9-0F0C-8743-8BF1-7C543BE9C2C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AA055257-66FD-7B42-8578-5698D19C20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1650591-6786-7A40-B372-04CC5BA1E4D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26B196-A7A3-5940-8A91-E53A5526B3A0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4B1742-2FF5-3B4D-B1D3-5A8B4CC08B2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9DAFD6-2585-0344-8BF3-BCA0E7852F89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007E016-BD58-DB45-8049-B3159257700A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610CE97-320D-1B44-B6F4-2B151C5F746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B1190C-F5FB-FB40-AE3E-BC83063079AE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803D75-A1B1-EC42-B991-2715B34E7722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2" name="Freeform 2">
              <a:extLst>
                <a:ext uri="{FF2B5EF4-FFF2-40B4-BE49-F238E27FC236}">
                  <a16:creationId xmlns:a16="http://schemas.microsoft.com/office/drawing/2014/main" id="{79A253E8-49C1-7144-ADFE-104AED496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B14C335-ED61-4F48-AFCB-D1CC384FE82D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9283F66-3389-C647-B7F8-53B43DD4B561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3" name="Group 327">
                  <a:extLst>
                    <a:ext uri="{FF2B5EF4-FFF2-40B4-BE49-F238E27FC236}">
                      <a16:creationId xmlns:a16="http://schemas.microsoft.com/office/drawing/2014/main" id="{5826F2B8-0745-214C-9611-B17DA8EE0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9EE8CD6E-3C2E-DA41-94B8-85F5D38C81B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22AC0AC-1C9A-2A45-9F29-F683A4ADE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25FBD2C8-1EFA-3240-81E6-25D453F2EF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544AEDF3-B15B-6C4E-8C9E-5730724455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F376FBD4-7977-E840-9C3C-F61A3CC2DA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C2443ED1-6083-6740-A588-1454694213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10B93771-52C9-CA4F-8AAC-37D17AF033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F0B9869-8099-5F41-96A8-E8B369A8B0C2}"/>
                      </a:ext>
                    </a:extLst>
                  </p:cNvPr>
                  <p:cNvCxnSpPr>
                    <a:endCxn id="12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9A623B7B-749B-2C41-BA81-5136ED15264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73DC9F2-96AA-DE4A-B92E-1A7FC435321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397B700-95E1-3B4C-A6FE-3E44E89EC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31CC05A3-9407-8A48-8EC7-E3D45AB002A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2A97DF5-2483-D94E-B787-820C41669CC6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10" name="Group 327">
                  <a:extLst>
                    <a:ext uri="{FF2B5EF4-FFF2-40B4-BE49-F238E27FC236}">
                      <a16:creationId xmlns:a16="http://schemas.microsoft.com/office/drawing/2014/main" id="{34027154-899D-F940-B78C-146E2F6F37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5B3E734B-7BB4-CE4D-9601-1DEA605F58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F4772B6-0004-A040-B8EA-B866F65BCA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54721D71-7105-A64D-A80B-EBE6DC57E9E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2C94692-AA2F-FF49-9430-B7C7186DD9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28836F10-66B4-8F43-8267-1F34CFE845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9" name="Freeform 118">
                    <a:extLst>
                      <a:ext uri="{FF2B5EF4-FFF2-40B4-BE49-F238E27FC236}">
                        <a16:creationId xmlns:a16="http://schemas.microsoft.com/office/drawing/2014/main" id="{85FD1F82-4781-654C-B5FA-213D9EB77F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0" name="Freeform 119">
                    <a:extLst>
                      <a:ext uri="{FF2B5EF4-FFF2-40B4-BE49-F238E27FC236}">
                        <a16:creationId xmlns:a16="http://schemas.microsoft.com/office/drawing/2014/main" id="{0F4CD4A9-A988-0D44-88F2-FCD2F6D1F7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E946FDF6-0D09-8441-A07F-84ED1569A79A}"/>
                      </a:ext>
                    </a:extLst>
                  </p:cNvPr>
                  <p:cNvCxnSpPr>
                    <a:endCxn id="11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7E48C6BF-2179-A042-9A45-16E0B88A88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6DF80929-03E2-2E46-8C1C-99BF43CF4D7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E6E0749-FC56-AB41-81A4-88B8C6B85A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8AB883F3-FB1E-6D4D-BBD7-CEF73EC30A6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4AC4D26-DE58-F14D-92CD-32583FA4282F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7" name="Group 327">
                  <a:extLst>
                    <a:ext uri="{FF2B5EF4-FFF2-40B4-BE49-F238E27FC236}">
                      <a16:creationId xmlns:a16="http://schemas.microsoft.com/office/drawing/2014/main" id="{44E94EF0-153A-9248-8D69-E994CEDFE1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7147642A-41BA-414E-85C6-CA68F9C607E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6668AB5A-7100-FC40-BCBF-13D4594578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610B213B-4F05-8641-9A1A-EC0848DBB3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E43FF9D-0DD5-6141-9E30-00D0F5759A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77D378C4-7390-5E48-8CE0-06FC560E74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6" name="Freeform 105">
                    <a:extLst>
                      <a:ext uri="{FF2B5EF4-FFF2-40B4-BE49-F238E27FC236}">
                        <a16:creationId xmlns:a16="http://schemas.microsoft.com/office/drawing/2014/main" id="{DBE2EB41-027D-1644-BE0E-B348BEDC9E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7" name="Freeform 106">
                    <a:extLst>
                      <a:ext uri="{FF2B5EF4-FFF2-40B4-BE49-F238E27FC236}">
                        <a16:creationId xmlns:a16="http://schemas.microsoft.com/office/drawing/2014/main" id="{53F6E3BA-240F-8F4A-B9DB-19F96CCC66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37D5B302-2DB5-CC4F-895B-E4E0BCDF5A78}"/>
                      </a:ext>
                    </a:extLst>
                  </p:cNvPr>
                  <p:cNvCxnSpPr>
                    <a:endCxn id="10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200AC1B1-EC90-C34B-A5C2-F810794964A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C12181B-037E-DF4C-8507-D7CA7AAF811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2F60284-74C0-C541-BB0D-9D58F09F62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88EEC91-2ACD-6D4C-8157-B119E1C8BE8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AFB3118-EFE0-5542-854E-C8C96D082950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4" name="Group 327">
                  <a:extLst>
                    <a:ext uri="{FF2B5EF4-FFF2-40B4-BE49-F238E27FC236}">
                      <a16:creationId xmlns:a16="http://schemas.microsoft.com/office/drawing/2014/main" id="{94DA7C41-DF68-D444-8931-0AD1FACFAA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37F2F4C1-1EC5-7648-AB2A-610ECE3ECE1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99A78A0-E76F-C645-A65E-07BDC9852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C0F9A3FF-0DFF-C84C-8A39-FF8BC3962E5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6E3EC8E0-6B65-2641-99F5-1BE6FD19C6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BD28B79E-3B1A-264F-9996-6664916F52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3" name="Freeform 92">
                    <a:extLst>
                      <a:ext uri="{FF2B5EF4-FFF2-40B4-BE49-F238E27FC236}">
                        <a16:creationId xmlns:a16="http://schemas.microsoft.com/office/drawing/2014/main" id="{2B9E3AB3-7AC4-9C45-B079-217BC87F38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4" name="Freeform 93">
                    <a:extLst>
                      <a:ext uri="{FF2B5EF4-FFF2-40B4-BE49-F238E27FC236}">
                        <a16:creationId xmlns:a16="http://schemas.microsoft.com/office/drawing/2014/main" id="{6DFB67B4-0194-ED4A-B9BF-22C97BD7A0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7FD5F702-9B01-F440-A15E-37BB0BF82A86}"/>
                      </a:ext>
                    </a:extLst>
                  </p:cNvPr>
                  <p:cNvCxnSpPr>
                    <a:endCxn id="9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D2101C5-CCDD-3B46-B849-C24A79E2E89E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91F550D4-0793-3549-9ED7-F06525B6865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03DF359-3D80-F344-8CF4-7CFB5D585C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E6ACA0E-38C4-E243-816A-AC685146F88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7FE684F-791B-2A44-AAAA-4537003CDAA3}"/>
                  </a:ext>
                </a:extLst>
              </p:cNvPr>
              <p:cNvCxnSpPr>
                <a:stCxn id="126" idx="2"/>
                <a:endCxn id="113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5D7A9FA-D35A-824B-AD93-9172409BDE57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277BE08-7F56-9E4F-81DE-D6B108E89D09}"/>
                  </a:ext>
                </a:extLst>
              </p:cNvPr>
              <p:cNvCxnSpPr>
                <a:stCxn id="12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AD9A672-21E8-FE4B-A53B-A26F2D840C46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182A478-636A-4D4D-B212-19811C35624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AD21E0A-11A8-3F4D-BC84-E2BAA5CE70AE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E033CF-1176-4C48-9A51-0FFCCB655065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8F0CAAD-5BBA-DF4C-9E4E-5902D56A7B8C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CEB170-6E9C-E54B-9DE3-4AB3343C8CA6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utoShape 118">
            <a:extLst>
              <a:ext uri="{FF2B5EF4-FFF2-40B4-BE49-F238E27FC236}">
                <a16:creationId xmlns:a16="http://schemas.microsoft.com/office/drawing/2014/main" id="{329AEF16-DA30-2E40-A46D-00C8618F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Text Box 119">
            <a:extLst>
              <a:ext uri="{FF2B5EF4-FFF2-40B4-BE49-F238E27FC236}">
                <a16:creationId xmlns:a16="http://schemas.microsoft.com/office/drawing/2014/main" id="{3249EC9A-EE4B-C048-B53F-502B6EAC0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7" y="6150047"/>
            <a:ext cx="29334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217C799-CFD3-C349-98FB-6441F01C7AF4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253F6B9-4F3A-7E46-9ED0-BB92FFDBF4D8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5" name="Freeform 2">
                <a:extLst>
                  <a:ext uri="{FF2B5EF4-FFF2-40B4-BE49-F238E27FC236}">
                    <a16:creationId xmlns:a16="http://schemas.microsoft.com/office/drawing/2014/main" id="{E86CEBF2-67F1-4E4E-AF24-0C55415F0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327">
                <a:extLst>
                  <a:ext uri="{FF2B5EF4-FFF2-40B4-BE49-F238E27FC236}">
                    <a16:creationId xmlns:a16="http://schemas.microsoft.com/office/drawing/2014/main" id="{16F0D8D7-3BF1-F44E-AB02-0E7CFD977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3651ABE-A354-C447-A080-70EC8742548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82A190C3-7413-D44C-B454-8A86D593B9A4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D13F0839-C48F-0541-9D2F-7C9F768B1C54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B93B82F-5F5A-B84B-9192-F04322BBF704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47876F0F-4E26-344C-A6B7-3EC012FD88C3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255ADA7A-58AB-EF49-9F0B-63888C531C91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8005306E-18A1-4F46-BF03-13C93667F800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411FD464-1710-1648-A52A-8475405A327D}"/>
                    </a:ext>
                  </a:extLst>
                </p:cNvPr>
                <p:cNvCxnSpPr>
                  <a:endCxn id="15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447234E6-D499-8346-BDAF-AD3318C9855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9607D795-C7D1-4E45-A595-ACAA566CEDDF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8BDE9FED-BEE6-BD4F-AF72-8598A8E1595A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23A7694-77D3-6743-B00F-E44D276A056B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67C9295-EA00-174A-BEE7-56590BCC3AB1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875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announcements: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hop </a:t>
            </a:r>
            <a:r>
              <a:rPr lang="en-US" dirty="0"/>
              <a:t>conceptually denotes the next hop router that must be used to reach a specific destination. </a:t>
            </a:r>
          </a:p>
          <a:p>
            <a:pPr lvl="1"/>
            <a:r>
              <a:rPr lang="en-US" dirty="0"/>
              <a:t>However, the meaning of this attribute is context-dependent</a:t>
            </a:r>
          </a:p>
          <a:p>
            <a:r>
              <a:rPr lang="en-US" dirty="0"/>
              <a:t>In an eBGP announcement, next hop denotes the router in the next AS which sent the announcement</a:t>
            </a:r>
          </a:p>
          <a:p>
            <a:r>
              <a:rPr lang="en-US" dirty="0"/>
              <a:t>Next Hop of the eBGP announcement reaching 1c is </a:t>
            </a:r>
            <a:r>
              <a:rPr lang="en-US" dirty="0">
                <a:solidFill>
                  <a:srgbClr val="C00000"/>
                </a:solidFill>
              </a:rPr>
              <a:t>2a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581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announcements: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/>
          <a:lstStyle/>
          <a:p>
            <a:r>
              <a:rPr lang="en-US" dirty="0"/>
              <a:t>Suppose router 1c </a:t>
            </a:r>
            <a:r>
              <a:rPr lang="en-US" dirty="0">
                <a:solidFill>
                  <a:srgbClr val="C00000"/>
                </a:solidFill>
              </a:rPr>
              <a:t>accepts </a:t>
            </a:r>
            <a:r>
              <a:rPr lang="en-US" dirty="0"/>
              <a:t>the path (more on this soon)</a:t>
            </a:r>
          </a:p>
          <a:p>
            <a:r>
              <a:rPr lang="en-US" dirty="0"/>
              <a:t>Router 1c will propagate the announcement </a:t>
            </a:r>
            <a:r>
              <a:rPr lang="en-US" dirty="0">
                <a:solidFill>
                  <a:srgbClr val="C00000"/>
                </a:solidFill>
              </a:rPr>
              <a:t>inside the AS </a:t>
            </a:r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r>
              <a:rPr lang="en-US" dirty="0"/>
              <a:t>The next hop of the iBGP announcement from 1c to 1a is set to router 1c</a:t>
            </a:r>
          </a:p>
          <a:p>
            <a:pPr lvl="1"/>
            <a:r>
              <a:rPr lang="en-US" dirty="0"/>
              <a:t>In particular, the next hop is an AS1 </a:t>
            </a:r>
            <a:r>
              <a:rPr lang="en-US" dirty="0">
                <a:solidFill>
                  <a:srgbClr val="C00000"/>
                </a:solidFill>
              </a:rPr>
              <a:t>internal </a:t>
            </a:r>
            <a:r>
              <a:rPr lang="en-US" dirty="0"/>
              <a:t>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C53D6-0B81-F444-A6BA-0A6830BBCDC6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BF09DD-859D-8843-9852-754FF356FB2F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E116999-5741-D44E-A41A-82F7F4D3226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BB24-082F-4B4C-9C2C-A55C5A4C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What is computed?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F47E-30B7-2B4D-BEC7-3D4C4FA1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812"/>
            <a:ext cx="10515600" cy="4351338"/>
          </a:xfrm>
        </p:spPr>
        <p:txBody>
          <a:bodyPr/>
          <a:lstStyle/>
          <a:p>
            <a:pPr marL="342900" indent="-342900"/>
            <a:r>
              <a:rPr lang="en-US" dirty="0"/>
              <a:t>Upon receiving an announcement, a BGP router chooses</a:t>
            </a:r>
            <a:r>
              <a:rPr lang="en-US" altLang="ja-JP" dirty="0"/>
              <a:t> routes to other networks based on </a:t>
            </a:r>
            <a:r>
              <a:rPr lang="en-US" altLang="ja-JP" dirty="0">
                <a:solidFill>
                  <a:srgbClr val="C00000"/>
                </a:solidFill>
              </a:rPr>
              <a:t>policy considerations</a:t>
            </a:r>
          </a:p>
          <a:p>
            <a:pPr marL="342900" indent="-342900"/>
            <a:r>
              <a:rPr lang="en-US" altLang="ja-JP" dirty="0"/>
              <a:t>This approach is very different from the link-metrics-based approaches we’ve seen earlier</a:t>
            </a:r>
          </a:p>
          <a:p>
            <a:pPr marL="342900" indent="-342900"/>
            <a:r>
              <a:rPr lang="en-US" altLang="ja-JP" dirty="0">
                <a:solidFill>
                  <a:srgbClr val="C00000"/>
                </a:solidFill>
              </a:rPr>
              <a:t>Export policy </a:t>
            </a:r>
            <a:r>
              <a:rPr lang="en-US" altLang="ja-JP" dirty="0"/>
              <a:t>determines whether a path is announced</a:t>
            </a:r>
          </a:p>
          <a:p>
            <a:pPr marL="342900" indent="-342900"/>
            <a:r>
              <a:rPr lang="en-US" altLang="ja-JP" dirty="0">
                <a:solidFill>
                  <a:srgbClr val="C00000"/>
                </a:solidFill>
              </a:rPr>
              <a:t>Import policy</a:t>
            </a:r>
            <a:r>
              <a:rPr lang="en-US" altLang="ja-JP" dirty="0"/>
              <a:t> determines whether a path is accepted</a:t>
            </a:r>
          </a:p>
          <a:p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F914BFA-FAD5-DF42-8D81-040BF3241148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137" name="Freeform 2">
              <a:extLst>
                <a:ext uri="{FF2B5EF4-FFF2-40B4-BE49-F238E27FC236}">
                  <a16:creationId xmlns:a16="http://schemas.microsoft.com/office/drawing/2014/main" id="{FB91D348-22AF-B541-BA8E-0E11EB892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6D6EF220-DCE6-4343-92D8-C766C3D4C2F1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A979723-BC9E-3448-AF08-E4A6E1DF1FC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88" name="Group 327">
                  <a:extLst>
                    <a:ext uri="{FF2B5EF4-FFF2-40B4-BE49-F238E27FC236}">
                      <a16:creationId xmlns:a16="http://schemas.microsoft.com/office/drawing/2014/main" id="{BFB88646-16E0-C540-9BA0-D73316BA3C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5B647B9C-AF3D-5149-9102-05E4F8B73AF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4CF9ADE5-5033-F441-B819-6B8B2C40AC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550C1440-9A6E-6B49-A69C-E6D1531890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5" name="Freeform 194">
                    <a:extLst>
                      <a:ext uri="{FF2B5EF4-FFF2-40B4-BE49-F238E27FC236}">
                        <a16:creationId xmlns:a16="http://schemas.microsoft.com/office/drawing/2014/main" id="{1022FAC6-6DD1-4E4B-A3E7-D364DE265B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6" name="Freeform 195">
                    <a:extLst>
                      <a:ext uri="{FF2B5EF4-FFF2-40B4-BE49-F238E27FC236}">
                        <a16:creationId xmlns:a16="http://schemas.microsoft.com/office/drawing/2014/main" id="{A6A68455-CA6C-3E4F-BC23-B282C8725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>
                    <a:extLst>
                      <a:ext uri="{FF2B5EF4-FFF2-40B4-BE49-F238E27FC236}">
                        <a16:creationId xmlns:a16="http://schemas.microsoft.com/office/drawing/2014/main" id="{1DAD1D13-F9F4-6246-B72E-EA2D38666B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>
                    <a:extLst>
                      <a:ext uri="{FF2B5EF4-FFF2-40B4-BE49-F238E27FC236}">
                        <a16:creationId xmlns:a16="http://schemas.microsoft.com/office/drawing/2014/main" id="{8F8C65FB-AC7C-F649-9DB2-8116C9DF1A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2F2CC3A5-546D-394A-9049-584854B1FAC7}"/>
                      </a:ext>
                    </a:extLst>
                  </p:cNvPr>
                  <p:cNvCxnSpPr>
                    <a:endCxn id="19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63F54F94-BF1A-F541-BE60-78F01F82257F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1D7FFBF0-3906-4143-B4F9-7648370313F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C45CEDC4-9BDB-DA4D-B5FC-9D7DD51206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6AE69092-5DA3-3F4B-9D9D-8A62D60EE33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FC1C93D-2DA5-E943-8B3A-0A8634DF236D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75" name="Group 327">
                  <a:extLst>
                    <a:ext uri="{FF2B5EF4-FFF2-40B4-BE49-F238E27FC236}">
                      <a16:creationId xmlns:a16="http://schemas.microsoft.com/office/drawing/2014/main" id="{0AA48594-6D0B-8048-8D3E-F66BFDC09D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AB37596A-6174-114C-A725-E46AEC9053D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F214E915-4F68-0546-A741-2C4D6D468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63015A8D-FC71-6F40-BB59-A8AE66716DF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" name="Freeform 181">
                    <a:extLst>
                      <a:ext uri="{FF2B5EF4-FFF2-40B4-BE49-F238E27FC236}">
                        <a16:creationId xmlns:a16="http://schemas.microsoft.com/office/drawing/2014/main" id="{08A8751F-44C8-0A4C-B20C-4B8AD60F54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3" name="Freeform 182">
                    <a:extLst>
                      <a:ext uri="{FF2B5EF4-FFF2-40B4-BE49-F238E27FC236}">
                        <a16:creationId xmlns:a16="http://schemas.microsoft.com/office/drawing/2014/main" id="{1EAE3ACA-B624-0749-A733-5EE49DF4E2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>
                    <a:extLst>
                      <a:ext uri="{FF2B5EF4-FFF2-40B4-BE49-F238E27FC236}">
                        <a16:creationId xmlns:a16="http://schemas.microsoft.com/office/drawing/2014/main" id="{9FE2EB60-50B3-C84B-8FF5-4656571D9B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>
                    <a:extLst>
                      <a:ext uri="{FF2B5EF4-FFF2-40B4-BE49-F238E27FC236}">
                        <a16:creationId xmlns:a16="http://schemas.microsoft.com/office/drawing/2014/main" id="{3EF8455D-1536-D549-9373-F3AB9F664E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ACDD852B-38CB-A94C-9BD4-F768455C5B28}"/>
                      </a:ext>
                    </a:extLst>
                  </p:cNvPr>
                  <p:cNvCxnSpPr>
                    <a:endCxn id="18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5FB69158-FF93-AD47-BE1E-BB7B108AC99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3A4C500F-931F-AB45-B034-26B6E687216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26AB1D2C-B508-BA4F-A1D0-0C99E2625E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559F5B89-A273-E245-97DD-066971CBFE5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4D1427D3-CE57-D84D-9616-4EC96222798A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62" name="Group 327">
                  <a:extLst>
                    <a:ext uri="{FF2B5EF4-FFF2-40B4-BE49-F238E27FC236}">
                      <a16:creationId xmlns:a16="http://schemas.microsoft.com/office/drawing/2014/main" id="{B7B24C51-C814-2648-B44C-1A5CDC6CAE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C82AC515-E500-8C47-B082-9EB9BD75759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9C033205-B0E5-3048-A5C8-74B143B5E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163A8B24-18F4-2D4A-8D91-541365AED7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" name="Freeform 168">
                    <a:extLst>
                      <a:ext uri="{FF2B5EF4-FFF2-40B4-BE49-F238E27FC236}">
                        <a16:creationId xmlns:a16="http://schemas.microsoft.com/office/drawing/2014/main" id="{3C208495-E3C9-604F-9AC7-FEE9C1D428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0" name="Freeform 169">
                    <a:extLst>
                      <a:ext uri="{FF2B5EF4-FFF2-40B4-BE49-F238E27FC236}">
                        <a16:creationId xmlns:a16="http://schemas.microsoft.com/office/drawing/2014/main" id="{0ECE89E0-01FD-F048-9BB1-3B9E8E2595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>
                    <a:extLst>
                      <a:ext uri="{FF2B5EF4-FFF2-40B4-BE49-F238E27FC236}">
                        <a16:creationId xmlns:a16="http://schemas.microsoft.com/office/drawing/2014/main" id="{7633F1EB-E074-0048-BBAB-083A1240CC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>
                    <a:extLst>
                      <a:ext uri="{FF2B5EF4-FFF2-40B4-BE49-F238E27FC236}">
                        <a16:creationId xmlns:a16="http://schemas.microsoft.com/office/drawing/2014/main" id="{9C838751-2F0E-8847-8442-8C8A5CB94D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DA05B7A0-B3FE-E74F-8EA9-059D64B65C30}"/>
                      </a:ext>
                    </a:extLst>
                  </p:cNvPr>
                  <p:cNvCxnSpPr>
                    <a:endCxn id="16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CFA8F67A-8A14-0549-BCB4-BA388609F11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F4671513-D090-8A42-82EA-9A0A38CF772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D582A85D-5A52-5B45-8104-7EB8871D8A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3CEA0E62-4B02-1140-880A-7773D796324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EA13776-D0E4-6548-AFFE-7CD14C12CC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49" name="Group 327">
                  <a:extLst>
                    <a:ext uri="{FF2B5EF4-FFF2-40B4-BE49-F238E27FC236}">
                      <a16:creationId xmlns:a16="http://schemas.microsoft.com/office/drawing/2014/main" id="{BFE25B00-E3E3-8C49-9DFB-42EB549B98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0419A9EC-E5A8-4D44-B489-26C07ADB257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23FD2EF6-4EB8-E84D-BDAD-1484560835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BE91CF90-D1BA-8F4C-BEAB-3DED0A9C8CF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1F728DF-C613-7D48-B1B5-1F6ACAEA9F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4887D06B-66FE-9D4E-A201-8DF53999F3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0FA9FA9C-8C6A-C142-9AB8-B413804A2A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CC83DFAE-A104-E045-9FCF-2F3224205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7770F206-8760-AF4A-845B-3B3D0C0BADC7}"/>
                      </a:ext>
                    </a:extLst>
                  </p:cNvPr>
                  <p:cNvCxnSpPr>
                    <a:endCxn id="15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EFA8B3E4-C642-7C47-83E6-AC05D70EA46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98B60613-947F-7841-BFCF-1E2528B5552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5DF78359-8E7E-5A4A-BE70-4BFF211B0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502E55E6-EB49-9C41-9B7B-DEFA090896A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646EF5A-21BC-B54C-B16B-D0F13ED087D6}"/>
                  </a:ext>
                </a:extLst>
              </p:cNvPr>
              <p:cNvCxnSpPr>
                <a:stCxn id="191" idx="2"/>
                <a:endCxn id="178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B505E6C-078E-BB45-94B5-6410F0C0EAE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1E9B532-9521-6A4C-9CD7-ADD8A76C0041}"/>
                  </a:ext>
                </a:extLst>
              </p:cNvPr>
              <p:cNvCxnSpPr>
                <a:stCxn id="19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DA7EFF6-5FDE-E146-A253-B6077DE5DFB9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72EB7BB-B807-6F4C-B2DC-BA6627F89E1B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30E7143-E33D-9B4C-B4E8-4D772EFF2BD8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58DC217-0165-774B-B192-F9573F91193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202" name="Freeform 2">
              <a:extLst>
                <a:ext uri="{FF2B5EF4-FFF2-40B4-BE49-F238E27FC236}">
                  <a16:creationId xmlns:a16="http://schemas.microsoft.com/office/drawing/2014/main" id="{E218C2FC-BF46-FA47-9805-9D9E8F2FF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1DE5CED-F0DB-CC45-A00F-F0F507A278D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3218CDA8-32DA-644E-8607-A061D0242AD8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53" name="Group 327">
                  <a:extLst>
                    <a:ext uri="{FF2B5EF4-FFF2-40B4-BE49-F238E27FC236}">
                      <a16:creationId xmlns:a16="http://schemas.microsoft.com/office/drawing/2014/main" id="{8539687A-EB50-E84E-B2C4-AAC1D5477D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D24D43FA-8A17-3248-8711-A37AB0CF5A1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2E9FF9DA-B9FD-5D44-A279-7449BB8992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4444BAC2-B964-E347-9798-47A04865AA7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" name="Freeform 259">
                    <a:extLst>
                      <a:ext uri="{FF2B5EF4-FFF2-40B4-BE49-F238E27FC236}">
                        <a16:creationId xmlns:a16="http://schemas.microsoft.com/office/drawing/2014/main" id="{861B19A8-8FDE-3243-BB85-397C3E7944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1" name="Freeform 260">
                    <a:extLst>
                      <a:ext uri="{FF2B5EF4-FFF2-40B4-BE49-F238E27FC236}">
                        <a16:creationId xmlns:a16="http://schemas.microsoft.com/office/drawing/2014/main" id="{F0A9DBB3-8774-354F-8E48-C96CF096AC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>
                    <a:extLst>
                      <a:ext uri="{FF2B5EF4-FFF2-40B4-BE49-F238E27FC236}">
                        <a16:creationId xmlns:a16="http://schemas.microsoft.com/office/drawing/2014/main" id="{309ABEBC-EA55-A64C-9427-3286B3D55F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>
                    <a:extLst>
                      <a:ext uri="{FF2B5EF4-FFF2-40B4-BE49-F238E27FC236}">
                        <a16:creationId xmlns:a16="http://schemas.microsoft.com/office/drawing/2014/main" id="{89F76A3B-342E-AA45-AE1C-AFB1FB764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4308AEC6-EC32-9D40-97E9-6C35C2CCAD10}"/>
                      </a:ext>
                    </a:extLst>
                  </p:cNvPr>
                  <p:cNvCxnSpPr>
                    <a:endCxn id="25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F33AC5B8-8B53-0746-8DA9-686C164AC83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819DD841-FE46-8A43-BE17-168AB8AA2A64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BF5D32B7-EC7A-8449-BA28-16CB69D7BD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0714D772-0ED0-6349-985D-C1C527D344D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D3045FD-AA8B-D14C-AFEF-6E4225C2B884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0" name="Group 327">
                  <a:extLst>
                    <a:ext uri="{FF2B5EF4-FFF2-40B4-BE49-F238E27FC236}">
                      <a16:creationId xmlns:a16="http://schemas.microsoft.com/office/drawing/2014/main" id="{7AE2BF3B-18B0-1A4F-9728-74F451FE3A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66A0DEEA-1AB5-A747-913B-A3D597A47C1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1C65804-4405-174D-A966-6B2EE94278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819E1A1B-692C-CB4C-B733-3C0A53E6F7D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" name="Freeform 246">
                    <a:extLst>
                      <a:ext uri="{FF2B5EF4-FFF2-40B4-BE49-F238E27FC236}">
                        <a16:creationId xmlns:a16="http://schemas.microsoft.com/office/drawing/2014/main" id="{2AC50769-8900-B34D-8B51-57CC8320EA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8" name="Freeform 247">
                    <a:extLst>
                      <a:ext uri="{FF2B5EF4-FFF2-40B4-BE49-F238E27FC236}">
                        <a16:creationId xmlns:a16="http://schemas.microsoft.com/office/drawing/2014/main" id="{5CA53C75-EF1B-4147-9107-58CBD284C1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>
                    <a:extLst>
                      <a:ext uri="{FF2B5EF4-FFF2-40B4-BE49-F238E27FC236}">
                        <a16:creationId xmlns:a16="http://schemas.microsoft.com/office/drawing/2014/main" id="{B678341A-64A6-5248-B861-385BAC0441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>
                    <a:extLst>
                      <a:ext uri="{FF2B5EF4-FFF2-40B4-BE49-F238E27FC236}">
                        <a16:creationId xmlns:a16="http://schemas.microsoft.com/office/drawing/2014/main" id="{0A19F540-A012-C640-8AE2-557ABD34F8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9603D8DD-8925-0742-A38F-5018CBE21A84}"/>
                      </a:ext>
                    </a:extLst>
                  </p:cNvPr>
                  <p:cNvCxnSpPr>
                    <a:endCxn id="24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0872A2EC-D2BD-2942-AE0C-8B83791D268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96F0E15A-8EA8-1D40-B8C9-237B364C244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94ADA83D-A6B0-E945-8815-B07328229A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B839000B-5524-C34F-B9E3-C3C8A70B193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384CDED4-04AD-F047-BA34-B023FECE8FD0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7" name="Group 327">
                  <a:extLst>
                    <a:ext uri="{FF2B5EF4-FFF2-40B4-BE49-F238E27FC236}">
                      <a16:creationId xmlns:a16="http://schemas.microsoft.com/office/drawing/2014/main" id="{4692114F-81F5-4E48-A190-E151D64794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B1BA2C69-A7F1-1A48-8835-E5C64BEE1BE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108E97E8-D604-8346-B9FB-E9523E7FF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566B2B0C-5C22-4349-AAE0-88F25273F35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" name="Freeform 233">
                    <a:extLst>
                      <a:ext uri="{FF2B5EF4-FFF2-40B4-BE49-F238E27FC236}">
                        <a16:creationId xmlns:a16="http://schemas.microsoft.com/office/drawing/2014/main" id="{6B6D36B7-EB8C-4A4A-B760-7D764FA85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5" name="Freeform 234">
                    <a:extLst>
                      <a:ext uri="{FF2B5EF4-FFF2-40B4-BE49-F238E27FC236}">
                        <a16:creationId xmlns:a16="http://schemas.microsoft.com/office/drawing/2014/main" id="{246E7185-5CA9-C047-A0F3-9D1339BC6C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>
                    <a:extLst>
                      <a:ext uri="{FF2B5EF4-FFF2-40B4-BE49-F238E27FC236}">
                        <a16:creationId xmlns:a16="http://schemas.microsoft.com/office/drawing/2014/main" id="{B0F4BF2E-88CC-6344-8512-DA4408F7F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>
                    <a:extLst>
                      <a:ext uri="{FF2B5EF4-FFF2-40B4-BE49-F238E27FC236}">
                        <a16:creationId xmlns:a16="http://schemas.microsoft.com/office/drawing/2014/main" id="{1124485C-CFDB-7244-9C92-3B1A90648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8F30A119-AF21-B640-97AF-917BB4B75F9E}"/>
                      </a:ext>
                    </a:extLst>
                  </p:cNvPr>
                  <p:cNvCxnSpPr>
                    <a:endCxn id="2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27724B4B-784F-1B49-B182-29AE88E8982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9CC270AB-64F1-7A44-A4D0-3857B2CFB25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B321E89F-27C9-AB47-8A87-965B6CEF7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3100021F-16FE-354A-BB48-FF9B43A1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3681B047-9105-6B46-B24B-6183BD2D773E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14" name="Group 327">
                  <a:extLst>
                    <a:ext uri="{FF2B5EF4-FFF2-40B4-BE49-F238E27FC236}">
                      <a16:creationId xmlns:a16="http://schemas.microsoft.com/office/drawing/2014/main" id="{3808BF31-7277-3D4D-BDE4-C4A1BF3DF7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24CCC1FA-517D-8541-9B0F-D9127732647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A2ADE8A2-7530-D54E-83BB-B47630643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3625B6B4-6269-5C47-8E63-70E97103253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" name="Freeform 220">
                    <a:extLst>
                      <a:ext uri="{FF2B5EF4-FFF2-40B4-BE49-F238E27FC236}">
                        <a16:creationId xmlns:a16="http://schemas.microsoft.com/office/drawing/2014/main" id="{F5D8A5DE-424B-1143-9D91-9D440D41FE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2" name="Freeform 221">
                    <a:extLst>
                      <a:ext uri="{FF2B5EF4-FFF2-40B4-BE49-F238E27FC236}">
                        <a16:creationId xmlns:a16="http://schemas.microsoft.com/office/drawing/2014/main" id="{51815A2A-E5C3-F74B-A8B1-8615BA927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>
                    <a:extLst>
                      <a:ext uri="{FF2B5EF4-FFF2-40B4-BE49-F238E27FC236}">
                        <a16:creationId xmlns:a16="http://schemas.microsoft.com/office/drawing/2014/main" id="{3741134A-258F-F246-A84B-5824ADEBFE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>
                    <a:extLst>
                      <a:ext uri="{FF2B5EF4-FFF2-40B4-BE49-F238E27FC236}">
                        <a16:creationId xmlns:a16="http://schemas.microsoft.com/office/drawing/2014/main" id="{BF3EFB0F-C588-C141-B3DF-D32278E44B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55C65B7A-D409-954B-A76B-F3CFFD8EDE78}"/>
                      </a:ext>
                    </a:extLst>
                  </p:cNvPr>
                  <p:cNvCxnSpPr>
                    <a:endCxn id="22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6832E959-D07A-3646-B70D-C8D768B2848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2C9829C0-2C6D-7F44-83F6-35D09DC1C4D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94038CF2-6453-344C-8FB2-7ECA4573C8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9B32DB8-BA22-B849-BA66-CC4592156A4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E599B54-79EE-934C-B242-B05BFAB7372B}"/>
                  </a:ext>
                </a:extLst>
              </p:cNvPr>
              <p:cNvCxnSpPr>
                <a:stCxn id="256" idx="2"/>
                <a:endCxn id="243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4819CB2-6B97-574F-B700-C8468FBB8810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671F35F2-E45A-AF49-A6F2-E6CA7E74986C}"/>
                  </a:ext>
                </a:extLst>
              </p:cNvPr>
              <p:cNvCxnSpPr>
                <a:stCxn id="25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95C429E-2D8D-8B44-840C-C0D341BAB0D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3829EA3-A19A-C641-BE4A-6EC4B8EC88B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1CAB3714-9E63-6048-9D67-087134099068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78FC314-15AF-2741-BB85-ED9867C90905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AutoShape 118">
            <a:extLst>
              <a:ext uri="{FF2B5EF4-FFF2-40B4-BE49-F238E27FC236}">
                <a16:creationId xmlns:a16="http://schemas.microsoft.com/office/drawing/2014/main" id="{A769DF2D-E644-024F-A483-E8D18042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B4579EBE-3087-9149-8EF8-07058360A9BF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13C9B48-42CA-334A-A752-19488B6EAAC9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271" name="Freeform 2">
                <a:extLst>
                  <a:ext uri="{FF2B5EF4-FFF2-40B4-BE49-F238E27FC236}">
                    <a16:creationId xmlns:a16="http://schemas.microsoft.com/office/drawing/2014/main" id="{67C6A941-4D9D-8F44-BDC0-A13D271D9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2" name="Group 327">
                <a:extLst>
                  <a:ext uri="{FF2B5EF4-FFF2-40B4-BE49-F238E27FC236}">
                    <a16:creationId xmlns:a16="http://schemas.microsoft.com/office/drawing/2014/main" id="{08C836F4-A9C3-2046-82EF-ECFC65B0E5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2AE0C358-C61D-8E47-8486-6F6D8E563834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64F6B771-03B7-584C-9AFA-9B3BBCA5C8CD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0E90B304-92F3-D241-863B-081E1660D781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6D0E6E05-F1AE-754B-9A7D-54233F28C703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BFA76A49-7D24-8540-A4C2-E611759124D7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E95054BF-18ED-EC48-951D-D302B787871F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716A32AD-C103-2F40-9324-A9AFD2B70AB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BF795FD2-32C7-464F-98A0-E20A7E25DBBC}"/>
                    </a:ext>
                  </a:extLst>
                </p:cNvPr>
                <p:cNvCxnSpPr>
                  <a:endCxn id="27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529332FE-4B4D-AE40-9EC3-5D540D5B5FD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09DFA211-589F-8D4C-A300-2186DF632F99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2500EE64-64F2-9C45-9881-F48C920CBE96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22A59B0C-796D-A944-A155-826237D18E4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7F155F8-0321-7547-AF5B-D88093C6D3EB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C28BE0E6-6952-8F4A-859C-C4C5724CECC1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A7431E4-B830-5D44-BB5F-A46AA2547582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B148D92-7A02-B443-93BB-1A3F874292C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 Box 119">
            <a:extLst>
              <a:ext uri="{FF2B5EF4-FFF2-40B4-BE49-F238E27FC236}">
                <a16:creationId xmlns:a16="http://schemas.microsoft.com/office/drawing/2014/main" id="{ADE9527E-508D-FA43-8728-F376B42B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771D361-2F7D-2249-9688-4A2B98E67F05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BFE203-E93B-0745-B4A6-3143FF409FF9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</p:spTree>
    <p:extLst>
      <p:ext uri="{BB962C8B-B14F-4D97-AF65-F5344CB8AC3E}">
        <p14:creationId xmlns:p14="http://schemas.microsoft.com/office/powerpoint/2010/main" val="20303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arises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Pace is a customer of AT&amp;T</a:t>
            </a:r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pPr lvl="1"/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  <a:p>
            <a:r>
              <a:rPr lang="en-US" dirty="0"/>
              <a:t>Sometimes, even when there is no direct connectivity </a:t>
            </a:r>
          </a:p>
          <a:p>
            <a:pPr lvl="1"/>
            <a:r>
              <a:rPr lang="en-US" dirty="0"/>
              <a:t>“e.g., </a:t>
            </a:r>
            <a:r>
              <a:rPr lang="en-US" dirty="0" err="1"/>
              <a:t>inteliquent</a:t>
            </a:r>
            <a:r>
              <a:rPr lang="en-US" dirty="0"/>
              <a:t> (zoom/</a:t>
            </a:r>
            <a:r>
              <a:rPr lang="en-US" dirty="0" err="1"/>
              <a:t>webex</a:t>
            </a:r>
            <a:r>
              <a:rPr lang="en-US" dirty="0"/>
              <a:t>) traffic should not be charged”</a:t>
            </a:r>
          </a:p>
        </p:txBody>
      </p:sp>
    </p:spTree>
    <p:extLst>
      <p:ext uri="{BB962C8B-B14F-4D97-AF65-F5344CB8AC3E}">
        <p14:creationId xmlns:p14="http://schemas.microsoft.com/office/powerpoint/2010/main" val="1597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provider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X,W,Y are customers (of provider networks)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policy to enforce: X does not want to route from B to C via X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so X will not announce to B a route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</p:spTree>
    <p:extLst>
      <p:ext uri="{BB962C8B-B14F-4D97-AF65-F5344CB8AC3E}">
        <p14:creationId xmlns:p14="http://schemas.microsoft.com/office/powerpoint/2010/main" val="25923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 announces path Aw to B and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B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chooses not to announce </a:t>
            </a:r>
            <a:r>
              <a:rPr lang="en-US" sz="2800" dirty="0" err="1">
                <a:latin typeface="Helvetica" pitchFamily="2" charset="0"/>
              </a:rPr>
              <a:t>BAw</a:t>
            </a:r>
            <a:r>
              <a:rPr lang="en-US" sz="28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B gets no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revenue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 for routing </a:t>
            </a:r>
            <a:r>
              <a:rPr lang="en-US" altLang="ja-JP" sz="2400" dirty="0" err="1">
                <a:latin typeface="Helvetica" pitchFamily="2" charset="0"/>
              </a:rPr>
              <a:t>CBAw</a:t>
            </a:r>
            <a:r>
              <a:rPr lang="en-US" altLang="ja-JP" sz="2400" dirty="0">
                <a:latin typeface="Helvetica" pitchFamily="2" charset="0"/>
              </a:rPr>
              <a:t>, since none of C, A, w are B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customers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 will route </a:t>
            </a:r>
            <a:r>
              <a:rPr lang="en-US" sz="2800" dirty="0" err="1">
                <a:latin typeface="Helvetica" pitchFamily="2" charset="0"/>
              </a:rPr>
              <a:t>CAw</a:t>
            </a:r>
            <a:r>
              <a:rPr lang="en-US" sz="2800" dirty="0">
                <a:latin typeface="Helvetica" pitchFamily="2" charset="0"/>
              </a:rPr>
              <a:t> (not using B) to get to w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</p:spTree>
    <p:extLst>
      <p:ext uri="{BB962C8B-B14F-4D97-AF65-F5344CB8AC3E}">
        <p14:creationId xmlns:p14="http://schemas.microsoft.com/office/powerpoint/2010/main" val="36422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Suppose C announces path Cy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Further, y announces a direct path (“y”)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Then x might reject the path Cy towards y in favor of using the direct path (“y”) towards y: reduce costs by avoiding provider network</a:t>
            </a: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Import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wants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minimize costs</a:t>
            </a:r>
            <a:r>
              <a:rPr lang="en-US" sz="2800" dirty="0">
                <a:latin typeface="Helvetica" pitchFamily="2" charset="0"/>
              </a:rPr>
              <a:t> by avoiding routing through its providers when possible.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D99E0A30-B0D4-7541-A9DC-78635C1D1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59011" y="2280350"/>
            <a:ext cx="6349" cy="81644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18B07-F5BD-604E-9CF8-8FCB5E6C7F39}"/>
              </a:ext>
            </a:extLst>
          </p:cNvPr>
          <p:cNvSpPr txBox="1"/>
          <p:nvPr/>
        </p:nvSpPr>
        <p:spPr>
          <a:xfrm>
            <a:off x="827049" y="827388"/>
            <a:ext cx="105379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Policies</a:t>
            </a:r>
            <a:r>
              <a:rPr lang="en-US" sz="3200" dirty="0">
                <a:latin typeface="Helvetica" pitchFamily="2" charset="0"/>
              </a:rPr>
              <a:t> make BGP a complex protocol. 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Policy considerations dominate performance considerations (e.g., no “link metrics” for AS paths).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BGP chooses to announce (export) only certain paths.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BGP chooses to accept (import) only certain paths.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A complex decision process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prefers</a:t>
            </a:r>
            <a:r>
              <a:rPr lang="en-US" sz="3200" dirty="0">
                <a:latin typeface="Helvetica" pitchFamily="2" charset="0"/>
              </a:rPr>
              <a:t> certain paths over others.</a:t>
            </a:r>
          </a:p>
        </p:txBody>
      </p:sp>
    </p:spTree>
    <p:extLst>
      <p:ext uri="{BB962C8B-B14F-4D97-AF65-F5344CB8AC3E}">
        <p14:creationId xmlns:p14="http://schemas.microsoft.com/office/powerpoint/2010/main" val="28104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5057527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When a r</a:t>
            </a:r>
            <a:r>
              <a:rPr lang="en-US" sz="3200" dirty="0">
                <a:cs typeface="+mn-cs"/>
              </a:rPr>
              <a:t>outer learns more than one </a:t>
            </a:r>
            <a:r>
              <a:rPr lang="en-US" sz="3200" dirty="0"/>
              <a:t>acceptable </a:t>
            </a:r>
            <a:r>
              <a:rPr lang="en-US" sz="3200" dirty="0">
                <a:cs typeface="+mn-cs"/>
              </a:rPr>
              <a:t>route to a destination AS, it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local preference value</a:t>
            </a:r>
            <a:r>
              <a:rPr lang="en-US" sz="3200" dirty="0"/>
              <a:t> attribute (policy decision, set by network admin)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Several additional criteria: You can read up on the full, complex, list of criteria, e.g., at </a:t>
            </a:r>
            <a:r>
              <a:rPr lang="en-US" dirty="0">
                <a:hlinkClick r:id="rId2"/>
              </a:rPr>
              <a:t>https://www.cisco.com/c/en/us/support/docs/ip/border-gateway-protocol-bgp/13753-25.html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BGP route 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9976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Suppose AS A and B are connected to each other both in North America (NA) and in Europe (EU)</a:t>
            </a:r>
          </a:p>
          <a:p>
            <a:r>
              <a:rPr lang="en-US" dirty="0"/>
              <a:t>A source in NA wants to reach a destination in EU</a:t>
            </a:r>
          </a:p>
          <a:p>
            <a:r>
              <a:rPr lang="en-US" dirty="0"/>
              <a:t>There are two paths available</a:t>
            </a:r>
          </a:p>
          <a:p>
            <a:pPr lvl="1"/>
            <a:r>
              <a:rPr lang="en-US" i="1" dirty="0"/>
              <a:t>Assume </a:t>
            </a:r>
            <a:r>
              <a:rPr lang="en-US" dirty="0"/>
              <a:t>same local preference</a:t>
            </a:r>
          </a:p>
          <a:p>
            <a:pPr lvl="1"/>
            <a:r>
              <a:rPr lang="en-US" dirty="0"/>
              <a:t>Same AS path length</a:t>
            </a:r>
          </a:p>
          <a:p>
            <a:r>
              <a:rPr lang="en-US" dirty="0">
                <a:solidFill>
                  <a:srgbClr val="C00000"/>
                </a:solidFill>
              </a:rPr>
              <a:t>Closest next hop-router:</a:t>
            </a:r>
            <a:r>
              <a:rPr lang="en-US" dirty="0"/>
              <a:t> choose path via B1 rather than B2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7" grpId="0"/>
      <p:bldP spid="18" grpId="0"/>
      <p:bldP spid="19" grpId="0"/>
      <p:bldP spid="24" grpId="1" animBg="1"/>
      <p:bldP spid="29" grpId="0"/>
      <p:bldP spid="30" grpId="0"/>
      <p:bldP spid="31" grpId="0"/>
      <p:bldP spid="32" grpId="0"/>
      <p:bldP spid="3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Choosing closest next-hop results in </a:t>
            </a:r>
            <a:r>
              <a:rPr lang="en-US" dirty="0">
                <a:solidFill>
                  <a:srgbClr val="C00000"/>
                </a:solidFill>
              </a:rPr>
              <a:t>early exit 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exit the local AS as early as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called </a:t>
            </a:r>
            <a:r>
              <a:rPr lang="en-US" dirty="0">
                <a:solidFill>
                  <a:srgbClr val="C00000"/>
                </a:solidFill>
              </a:rPr>
              <a:t>hot potato routing</a:t>
            </a:r>
          </a:p>
          <a:p>
            <a:r>
              <a:rPr lang="en-US" dirty="0"/>
              <a:t>Reduces bandwidth use within the local AS</a:t>
            </a:r>
          </a:p>
          <a:p>
            <a:pPr lvl="1"/>
            <a:r>
              <a:rPr lang="en-US" dirty="0"/>
              <a:t>… potentially at the expense of another 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E1ECCF3D-D960-9E44-AFE6-6D020E7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94" y="4667727"/>
            <a:ext cx="1973078" cy="22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32D9-4D7F-6F48-A121-BB184B72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64BB-088D-CB48-BD0A-7890D61B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know the existence of all other routers</a:t>
            </a:r>
          </a:p>
          <a:p>
            <a:pPr lvl="1"/>
            <a:r>
              <a:rPr lang="en-US" dirty="0"/>
              <a:t>It’s safe to exchange neighborhood information</a:t>
            </a:r>
          </a:p>
          <a:p>
            <a:r>
              <a:rPr lang="en-US" dirty="0"/>
              <a:t>All link metrics are known</a:t>
            </a:r>
          </a:p>
          <a:p>
            <a:r>
              <a:rPr lang="en-US" dirty="0"/>
              <a:t>It is feasible to exchange info at scale</a:t>
            </a:r>
          </a:p>
          <a:p>
            <a:pPr lvl="1"/>
            <a:r>
              <a:rPr lang="en-US" dirty="0"/>
              <a:t>LS: Link state advertisement flooding throughout the network</a:t>
            </a:r>
          </a:p>
          <a:p>
            <a:pPr lvl="1"/>
            <a:r>
              <a:rPr lang="en-US" dirty="0"/>
              <a:t>DV: Distance vectors to all other routers is small enough to exchange</a:t>
            </a:r>
          </a:p>
          <a:p>
            <a:pPr lvl="1"/>
            <a:endParaRPr lang="en-US" dirty="0"/>
          </a:p>
          <a:p>
            <a:r>
              <a:rPr lang="en-US" dirty="0"/>
              <a:t>It is difficult to scale this approach to the Internet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51D580-FEAE-284D-BAA9-B0BA7FC3912C}"/>
              </a:ext>
            </a:extLst>
          </p:cNvPr>
          <p:cNvGrpSpPr/>
          <p:nvPr/>
        </p:nvGrpSpPr>
        <p:grpSpPr>
          <a:xfrm>
            <a:off x="8338008" y="1575459"/>
            <a:ext cx="3696338" cy="1853541"/>
            <a:chOff x="8300523" y="1771650"/>
            <a:chExt cx="4046386" cy="18535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E28640-2697-5F4A-B199-48C8B8EFE175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C1C4-BA6A-6146-9D5B-C9A1BE40B3EA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B851688-9791-EA4E-A7E1-9BE6DBF31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DED5EBE-2ECE-4841-8CF3-DF1755E3A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F12C0-D176-EF4A-A9A7-B96E7A616911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173AEA-6067-2B40-AE77-F43D476D43F3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7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A8A-8E2D-B243-9BB3-D885D07F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ADF-5C8E-564F-BC53-7EB02686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BGP is the protocol that enables communication across multiple autonomous systems in the Internet</a:t>
            </a:r>
          </a:p>
          <a:p>
            <a:endParaRPr lang="en-US" dirty="0"/>
          </a:p>
          <a:p>
            <a:r>
              <a:rPr lang="en-US" dirty="0"/>
              <a:t>Border routers exchange AS-level </a:t>
            </a:r>
            <a:r>
              <a:rPr lang="en-US" dirty="0">
                <a:solidFill>
                  <a:srgbClr val="C00000"/>
                </a:solidFill>
              </a:rPr>
              <a:t>paths </a:t>
            </a:r>
            <a:r>
              <a:rPr lang="en-US" dirty="0"/>
              <a:t>to prefixes via </a:t>
            </a:r>
            <a:r>
              <a:rPr lang="en-US" dirty="0">
                <a:solidFill>
                  <a:srgbClr val="C00000"/>
                </a:solidFill>
              </a:rPr>
              <a:t>eBGP</a:t>
            </a:r>
            <a:r>
              <a:rPr lang="en-US" dirty="0"/>
              <a:t>, propagate those prefixes to internal routers via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pPr lvl="1"/>
            <a:r>
              <a:rPr lang="en-US" dirty="0"/>
              <a:t>Path vector protocol</a:t>
            </a:r>
          </a:p>
          <a:p>
            <a:endParaRPr lang="en-US" dirty="0"/>
          </a:p>
          <a:p>
            <a:r>
              <a:rPr lang="en-US" dirty="0"/>
              <a:t>BGP routers use a complex </a:t>
            </a:r>
            <a:r>
              <a:rPr lang="en-US" dirty="0">
                <a:solidFill>
                  <a:srgbClr val="C00000"/>
                </a:solidFill>
              </a:rPr>
              <a:t>policy-based procedure </a:t>
            </a:r>
            <a:r>
              <a:rPr lang="en-US" dirty="0"/>
              <a:t>to choose the final path and next hop for a given IP prefix destination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pref</a:t>
            </a:r>
            <a:r>
              <a:rPr lang="en-US" dirty="0"/>
              <a:t>, AS path length, closest next hop, and other criteria</a:t>
            </a:r>
          </a:p>
        </p:txBody>
      </p:sp>
    </p:spTree>
    <p:extLst>
      <p:ext uri="{BB962C8B-B14F-4D97-AF65-F5344CB8AC3E}">
        <p14:creationId xmlns:p14="http://schemas.microsoft.com/office/powerpoint/2010/main" val="28229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7082-C3AA-0F4C-A578-E2E980E3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E560-79CC-C74B-B237-4F3A6BE1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06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Forwarding to External Destinations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1AD5-B33C-4F10-A127-90623BB6A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24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3340003" y="614617"/>
            <a:ext cx="534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2261469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OSPF, IS-IS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1345059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1428851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3902933" y="2555550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RIP, IGRP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748ED-E10B-FB44-BD5E-7B17AB4A8477}"/>
              </a:ext>
            </a:extLst>
          </p:cNvPr>
          <p:cNvCxnSpPr>
            <a:cxnSpLocks/>
          </p:cNvCxnSpPr>
          <p:nvPr/>
        </p:nvCxnSpPr>
        <p:spPr>
          <a:xfrm flipH="1" flipV="1">
            <a:off x="7098231" y="1422484"/>
            <a:ext cx="2157281" cy="7520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0E66FD-5663-BA4C-B090-B7ACB4A10D69}"/>
              </a:ext>
            </a:extLst>
          </p:cNvPr>
          <p:cNvSpPr txBox="1"/>
          <p:nvPr/>
        </p:nvSpPr>
        <p:spPr>
          <a:xfrm>
            <a:off x="8052568" y="2353423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 </a:t>
            </a:r>
            <a:r>
              <a:rPr lang="en-US" sz="2400" dirty="0">
                <a:latin typeface="Helvetica" pitchFamily="2" charset="0"/>
              </a:rPr>
              <a:t>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BGP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145AF-F61F-E24F-8890-0B9CAFAF389D}"/>
              </a:ext>
            </a:extLst>
          </p:cNvPr>
          <p:cNvSpPr txBox="1"/>
          <p:nvPr/>
        </p:nvSpPr>
        <p:spPr>
          <a:xfrm>
            <a:off x="5788522" y="3659120"/>
            <a:ext cx="613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Border Gateway Protocol:</a:t>
            </a:r>
          </a:p>
          <a:p>
            <a:pPr algn="r"/>
            <a:r>
              <a:rPr lang="en-US" sz="3600" dirty="0">
                <a:latin typeface="Helvetica" pitchFamily="2" charset="0"/>
              </a:rPr>
              <a:t>The glue that holds the Internet together.</a:t>
            </a:r>
          </a:p>
        </p:txBody>
      </p:sp>
    </p:spTree>
    <p:extLst>
      <p:ext uri="{BB962C8B-B14F-4D97-AF65-F5344CB8AC3E}">
        <p14:creationId xmlns:p14="http://schemas.microsoft.com/office/powerpoint/2010/main" val="400151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BGP</a:t>
            </a:r>
            <a:endParaRPr lang="en-US" sz="3600" dirty="0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4" y="1548295"/>
            <a:ext cx="10632234" cy="5076439"/>
          </a:xfrm>
        </p:spPr>
        <p:txBody>
          <a:bodyPr>
            <a:normAutofit/>
          </a:bodyPr>
          <a:lstStyle/>
          <a:p>
            <a:pPr marL="381000" indent="-381000"/>
            <a:r>
              <a:rPr lang="en-US" dirty="0"/>
              <a:t>Two parts to BGP:</a:t>
            </a:r>
          </a:p>
          <a:p>
            <a:pPr marL="342900" indent="-342900"/>
            <a:r>
              <a:rPr lang="en-US" dirty="0"/>
              <a:t>eBGP </a:t>
            </a:r>
            <a:r>
              <a:rPr lang="en-US" dirty="0">
                <a:solidFill>
                  <a:srgbClr val="C00000"/>
                </a:solidFill>
              </a:rPr>
              <a:t>announcements </a:t>
            </a:r>
            <a:r>
              <a:rPr lang="en-US" dirty="0"/>
              <a:t>from external </a:t>
            </a:r>
            <a:r>
              <a:rPr lang="en-US" dirty="0" err="1"/>
              <a:t>AS’es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carry information about IP prefixes reachable through an AS</a:t>
            </a:r>
          </a:p>
          <a:p>
            <a:pPr marL="342900" indent="-342900"/>
            <a:r>
              <a:rPr lang="en-US" dirty="0"/>
              <a:t>iBGP </a:t>
            </a:r>
            <a:r>
              <a:rPr lang="en-US" dirty="0">
                <a:solidFill>
                  <a:srgbClr val="C00000"/>
                </a:solidFill>
              </a:rPr>
              <a:t>propagates</a:t>
            </a:r>
            <a:r>
              <a:rPr lang="en-US" dirty="0"/>
              <a:t> announcements received from external </a:t>
            </a:r>
            <a:r>
              <a:rPr lang="en-US" dirty="0" err="1"/>
              <a:t>AS’es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AS-internal routers</a:t>
            </a:r>
          </a:p>
          <a:p>
            <a:pPr marL="342900" indent="-342900"/>
            <a:r>
              <a:rPr lang="en-US" dirty="0"/>
              <a:t>BGP announcements contain an IP prefix and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</a:p>
          <a:p>
            <a:pPr marL="342900" indent="-342900"/>
            <a:r>
              <a:rPr lang="en-US" dirty="0"/>
              <a:t>This module: One of the attributes of the BGP announcement, </a:t>
            </a:r>
            <a:r>
              <a:rPr lang="en-US" dirty="0">
                <a:solidFill>
                  <a:srgbClr val="C00000"/>
                </a:solidFill>
              </a:rPr>
              <a:t>Next Hop</a:t>
            </a:r>
            <a:r>
              <a:rPr lang="en-US" dirty="0"/>
              <a:t>, is key to generating forwarding tables for all routers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5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07ED-2437-204C-A3FB-FF0B213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to an external prefix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6C11-95C1-8C41-8D80-CE66C0314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5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C39CA-FA45-6E45-9FBF-92465D62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386"/>
            <a:ext cx="10515600" cy="2149875"/>
          </a:xfrm>
        </p:spPr>
        <p:txBody>
          <a:bodyPr/>
          <a:lstStyle/>
          <a:p>
            <a:r>
              <a:rPr lang="en-US" dirty="0"/>
              <a:t>Suppose a router in AS1 wants to forward a packet destined to external prefix X. </a:t>
            </a:r>
          </a:p>
          <a:p>
            <a:r>
              <a:rPr lang="en-US" dirty="0"/>
              <a:t>How is the forwarding table entry for X at 1d computed?</a:t>
            </a:r>
          </a:p>
          <a:p>
            <a:r>
              <a:rPr lang="en-US" dirty="0"/>
              <a:t>How is the forwarding table entry for X at 1c computed?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policy, AS2 router 2c accepts path AS3,X, propagates (via iBGP)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announcement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eBGP)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policy, AS2 router 2a announces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</p:spTree>
    <p:extLst>
      <p:ext uri="{BB962C8B-B14F-4D97-AF65-F5344CB8AC3E}">
        <p14:creationId xmlns:p14="http://schemas.microsoft.com/office/powerpoint/2010/main" val="366701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dirty="0">
                <a:solidFill>
                  <a:srgbClr val="CC0000"/>
                </a:solidFill>
              </a:rPr>
              <a:t>AS2,AS3,X</a:t>
            </a:r>
            <a:r>
              <a:rPr lang="en-US" sz="2200" i="1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from 2a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Gateway router may learn about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from 3a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3a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Based on policy,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, </a:t>
            </a:r>
            <a:r>
              <a:rPr lang="en-US" sz="2200" dirty="0">
                <a:latin typeface="Helvetica" pitchFamily="2" charset="0"/>
              </a:rPr>
              <a:t>and announces path within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via iBGP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1c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41647-D776-1E49-AC62-68BE1F60BE62}"/>
              </a:ext>
            </a:extLst>
          </p:cNvPr>
          <p:cNvCxnSpPr>
            <a:cxnSpLocks/>
          </p:cNvCxnSpPr>
          <p:nvPr/>
        </p:nvCxnSpPr>
        <p:spPr>
          <a:xfrm flipH="1" flipV="1">
            <a:off x="6573795" y="2274700"/>
            <a:ext cx="2464370" cy="28831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5D2D4A89-80A4-6E45-BF25-82FF99947EDB}"/>
              </a:ext>
            </a:extLst>
          </p:cNvPr>
          <p:cNvCxnSpPr>
            <a:cxnSpLocks/>
          </p:cNvCxnSpPr>
          <p:nvPr/>
        </p:nvCxnSpPr>
        <p:spPr>
          <a:xfrm flipH="1" flipV="1">
            <a:off x="3809954" y="2714096"/>
            <a:ext cx="1489982" cy="3336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1DB1AC-9502-834F-A62A-1FAF9CD13D39}"/>
              </a:ext>
            </a:extLst>
          </p:cNvPr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7D12D0D-DE9E-1147-8C4E-4DD74B5C232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9B8B9375-9550-C64C-8685-9F95D8349E5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4483D4-47F9-F74A-8DFD-2B48CC88D81D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434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a,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b,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d learn about </a:t>
            </a:r>
            <a:r>
              <a:rPr lang="en-US" dirty="0" err="1"/>
              <a:t>dest</a:t>
            </a:r>
            <a:r>
              <a:rPr lang="en-US" dirty="0"/>
              <a:t> X via iBGP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c: “path to X goes through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d: </a:t>
            </a:r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to get to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c, forward over outgoing local interface </a:t>
            </a:r>
            <a:r>
              <a:rPr lang="en-US" dirty="0"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230650" y="306153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268143" y="394332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271613" y="5615296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275921" y="488588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236835" y="3851755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260205" y="414922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3301605" y="414922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2952798" y="4322082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543624" y="4343242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715729" y="2611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3238271" y="23916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2982662" y="269056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00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44" grpId="0" animBg="1"/>
      <p:bldP spid="390" grpId="0"/>
      <p:bldP spid="391" grpId="0"/>
      <p:bldP spid="3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not a “flat”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F910-A96B-3444-88EE-7FCEB9A3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78" y="2285251"/>
            <a:ext cx="2169197" cy="144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9EC549-0E1E-A445-811F-5C0C153486A1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35B1047D-75C8-8647-83D1-26E6EE94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645210" y="3079229"/>
            <a:ext cx="665678" cy="116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520870" y="3093797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3882977" y="2165446"/>
            <a:ext cx="5024022" cy="3041388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308024" y="3093797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5DB444CC-3F01-0D4E-BF46-6E663AD5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74" y="3298752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1F89751B-7CD8-064D-BB2F-70CE9E63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25" y="2818459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02D5FF68-79BD-4E40-AE81-8C4CEAE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06" y="41106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99D77810-401F-FB48-90AB-F270B5B5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20" y="3836230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E4C60FF6-39AF-464E-B91B-43565479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07" y="3142524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BC463D-5829-BA4F-8218-44BA0019606A}"/>
              </a:ext>
            </a:extLst>
          </p:cNvPr>
          <p:cNvCxnSpPr>
            <a:cxnSpLocks/>
          </p:cNvCxnSpPr>
          <p:nvPr/>
        </p:nvCxnSpPr>
        <p:spPr>
          <a:xfrm flipH="1">
            <a:off x="5621852" y="3090870"/>
            <a:ext cx="303702" cy="2397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0D3219-C152-CD4C-938C-5994313D9033}"/>
              </a:ext>
            </a:extLst>
          </p:cNvPr>
          <p:cNvCxnSpPr>
            <a:cxnSpLocks/>
          </p:cNvCxnSpPr>
          <p:nvPr/>
        </p:nvCxnSpPr>
        <p:spPr>
          <a:xfrm flipH="1">
            <a:off x="6315237" y="4122088"/>
            <a:ext cx="226336" cy="15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402027-F60E-DB42-94D2-2678951AC558}"/>
              </a:ext>
            </a:extLst>
          </p:cNvPr>
          <p:cNvCxnSpPr>
            <a:cxnSpLocks/>
          </p:cNvCxnSpPr>
          <p:nvPr/>
        </p:nvCxnSpPr>
        <p:spPr>
          <a:xfrm>
            <a:off x="5615541" y="3843574"/>
            <a:ext cx="177115" cy="2367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591D85-DCC1-7944-8FB2-90559BED1814}"/>
              </a:ext>
            </a:extLst>
          </p:cNvPr>
          <p:cNvCxnSpPr>
            <a:cxnSpLocks/>
          </p:cNvCxnSpPr>
          <p:nvPr/>
        </p:nvCxnSpPr>
        <p:spPr>
          <a:xfrm flipH="1">
            <a:off x="6987627" y="3632271"/>
            <a:ext cx="121024" cy="2039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399DE8-E9E9-7D4D-B3A9-7654524D4D5D}"/>
              </a:ext>
            </a:extLst>
          </p:cNvPr>
          <p:cNvCxnSpPr>
            <a:cxnSpLocks/>
          </p:cNvCxnSpPr>
          <p:nvPr/>
        </p:nvCxnSpPr>
        <p:spPr>
          <a:xfrm>
            <a:off x="6664209" y="3119043"/>
            <a:ext cx="323418" cy="1312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7CB84-3DE5-5B4B-82F1-389D158968F0}"/>
              </a:ext>
            </a:extLst>
          </p:cNvPr>
          <p:cNvCxnSpPr>
            <a:cxnSpLocks/>
          </p:cNvCxnSpPr>
          <p:nvPr/>
        </p:nvCxnSpPr>
        <p:spPr>
          <a:xfrm flipH="1" flipV="1">
            <a:off x="5864344" y="3624396"/>
            <a:ext cx="704123" cy="2958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770DE5-DD2D-A648-9FBE-A176E9D7F252}"/>
              </a:ext>
            </a:extLst>
          </p:cNvPr>
          <p:cNvCxnSpPr>
            <a:cxnSpLocks/>
          </p:cNvCxnSpPr>
          <p:nvPr/>
        </p:nvCxnSpPr>
        <p:spPr>
          <a:xfrm flipH="1" flipV="1">
            <a:off x="8886599" y="3009615"/>
            <a:ext cx="665678" cy="116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12102E-F1D9-6D4F-8654-4523F07A495F}"/>
              </a:ext>
            </a:extLst>
          </p:cNvPr>
          <p:cNvCxnSpPr>
            <a:cxnSpLocks/>
          </p:cNvCxnSpPr>
          <p:nvPr/>
        </p:nvCxnSpPr>
        <p:spPr>
          <a:xfrm>
            <a:off x="3478924" y="1807779"/>
            <a:ext cx="6379765" cy="3930869"/>
          </a:xfrm>
          <a:prstGeom prst="line">
            <a:avLst/>
          </a:prstGeom>
          <a:ln w="127000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B8DAA9-B1AC-0848-8A1A-E98000A1075C}"/>
              </a:ext>
            </a:extLst>
          </p:cNvPr>
          <p:cNvCxnSpPr>
            <a:cxnSpLocks/>
          </p:cNvCxnSpPr>
          <p:nvPr/>
        </p:nvCxnSpPr>
        <p:spPr>
          <a:xfrm flipV="1">
            <a:off x="3729805" y="1568601"/>
            <a:ext cx="5014802" cy="4075454"/>
          </a:xfrm>
          <a:prstGeom prst="line">
            <a:avLst/>
          </a:prstGeom>
          <a:ln w="127000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1c </a:t>
            </a:r>
            <a:r>
              <a:rPr lang="en-US" dirty="0"/>
              <a:t>learns about </a:t>
            </a:r>
            <a:r>
              <a:rPr lang="en-US" dirty="0" err="1"/>
              <a:t>dest</a:t>
            </a:r>
            <a:r>
              <a:rPr lang="en-US" dirty="0"/>
              <a:t> X via eBGP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: “path to X goes through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c: </a:t>
            </a:r>
            <a:r>
              <a:rPr lang="en-US" dirty="0">
                <a:solidFill>
                  <a:srgbClr val="C00000"/>
                </a:solidFill>
              </a:rPr>
              <a:t>to get to link-local neighbor 3a, forward out interface 2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973132" y="3885788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976602" y="5557757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980910" y="4828346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941824" y="3794216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965194" y="4091683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4006594" y="4091683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3657787" y="4264543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1248613" y="4285703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36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902033" y="17952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4540360" y="19576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3661451" y="2319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737887" y="2502745"/>
            <a:ext cx="1867256" cy="1324732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44" grpId="0" animBg="1"/>
      <p:bldP spid="390" grpId="0"/>
      <p:bldP spid="391" grpId="0"/>
      <p:bldP spid="392" grpId="0"/>
      <p:bldP spid="3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0E35-9073-7D46-84A9-63708B1D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4795" cy="1325563"/>
          </a:xfrm>
        </p:spPr>
        <p:txBody>
          <a:bodyPr/>
          <a:lstStyle/>
          <a:p>
            <a:r>
              <a:rPr lang="en-US" dirty="0"/>
              <a:t>Summary: Computing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CCCD-5545-764D-BF43-7441877C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 and inter-domain protocols </a:t>
            </a:r>
            <a:r>
              <a:rPr lang="en-US" dirty="0">
                <a:solidFill>
                  <a:srgbClr val="C00000"/>
                </a:solidFill>
              </a:rPr>
              <a:t>collaborate</a:t>
            </a:r>
            <a:r>
              <a:rPr lang="en-US" dirty="0"/>
              <a:t> to form the final forwarding table at each router</a:t>
            </a:r>
          </a:p>
          <a:p>
            <a:endParaRPr lang="en-US" dirty="0"/>
          </a:p>
          <a:p>
            <a:r>
              <a:rPr lang="en-US" dirty="0"/>
              <a:t>eBGP next hop is the external router that provided the announcement</a:t>
            </a:r>
          </a:p>
          <a:p>
            <a:endParaRPr lang="en-US" dirty="0"/>
          </a:p>
          <a:p>
            <a:r>
              <a:rPr lang="en-US" dirty="0"/>
              <a:t>iBGP next hop is the internal router that is used to reach the eBGP next 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9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network of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F910-A96B-3444-88EE-7FCEB9A3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78" y="2285251"/>
            <a:ext cx="2169197" cy="144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10325910" y="3717042"/>
            <a:ext cx="348060" cy="5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62F453-8451-B949-AE9E-2E25C2C8E5DA}"/>
              </a:ext>
            </a:extLst>
          </p:cNvPr>
          <p:cNvGrpSpPr/>
          <p:nvPr/>
        </p:nvGrpSpPr>
        <p:grpSpPr>
          <a:xfrm>
            <a:off x="2962960" y="3694030"/>
            <a:ext cx="2169197" cy="1935669"/>
            <a:chOff x="1901772" y="4480988"/>
            <a:chExt cx="3974373" cy="2231085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DD07D501-654B-FA4F-BA89-FC79187CC2CE}"/>
                </a:ext>
              </a:extLst>
            </p:cNvPr>
            <p:cNvSpPr/>
            <p:nvPr/>
          </p:nvSpPr>
          <p:spPr>
            <a:xfrm>
              <a:off x="1901772" y="4480988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DBB5-133B-1241-8245-6CB30ED32647}"/>
                </a:ext>
              </a:extLst>
            </p:cNvPr>
            <p:cNvSpPr txBox="1"/>
            <p:nvPr/>
          </p:nvSpPr>
          <p:spPr>
            <a:xfrm>
              <a:off x="2203319" y="5211731"/>
              <a:ext cx="3371278" cy="60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Pace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09024" y="4526865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Sprint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5DB444CC-3F01-0D4E-BF46-6E663AD5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0" y="5323074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1F89751B-7CD8-064D-BB2F-70CE9E63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31" y="4842781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02D5FF68-79BD-4E40-AE81-8C4CEAE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12" y="6135017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99D77810-401F-FB48-90AB-F270B5B5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26" y="5860552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E4C60FF6-39AF-464E-B91B-43565479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13" y="5166846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BC463D-5829-BA4F-8218-44BA0019606A}"/>
              </a:ext>
            </a:extLst>
          </p:cNvPr>
          <p:cNvCxnSpPr>
            <a:cxnSpLocks/>
          </p:cNvCxnSpPr>
          <p:nvPr/>
        </p:nvCxnSpPr>
        <p:spPr>
          <a:xfrm flipH="1">
            <a:off x="5982058" y="5115192"/>
            <a:ext cx="303702" cy="2397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0D3219-C152-CD4C-938C-5994313D9033}"/>
              </a:ext>
            </a:extLst>
          </p:cNvPr>
          <p:cNvCxnSpPr>
            <a:cxnSpLocks/>
          </p:cNvCxnSpPr>
          <p:nvPr/>
        </p:nvCxnSpPr>
        <p:spPr>
          <a:xfrm flipH="1">
            <a:off x="6675443" y="6146410"/>
            <a:ext cx="226336" cy="15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402027-F60E-DB42-94D2-2678951AC558}"/>
              </a:ext>
            </a:extLst>
          </p:cNvPr>
          <p:cNvCxnSpPr>
            <a:cxnSpLocks/>
          </p:cNvCxnSpPr>
          <p:nvPr/>
        </p:nvCxnSpPr>
        <p:spPr>
          <a:xfrm>
            <a:off x="5975747" y="5867896"/>
            <a:ext cx="177115" cy="2367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591D85-DCC1-7944-8FB2-90559BED1814}"/>
              </a:ext>
            </a:extLst>
          </p:cNvPr>
          <p:cNvCxnSpPr>
            <a:cxnSpLocks/>
          </p:cNvCxnSpPr>
          <p:nvPr/>
        </p:nvCxnSpPr>
        <p:spPr>
          <a:xfrm flipH="1">
            <a:off x="7347833" y="5656593"/>
            <a:ext cx="121024" cy="2039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399DE8-E9E9-7D4D-B3A9-7654524D4D5D}"/>
              </a:ext>
            </a:extLst>
          </p:cNvPr>
          <p:cNvCxnSpPr>
            <a:cxnSpLocks/>
          </p:cNvCxnSpPr>
          <p:nvPr/>
        </p:nvCxnSpPr>
        <p:spPr>
          <a:xfrm>
            <a:off x="7024415" y="5143365"/>
            <a:ext cx="323418" cy="1312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7CB84-3DE5-5B4B-82F1-389D158968F0}"/>
              </a:ext>
            </a:extLst>
          </p:cNvPr>
          <p:cNvCxnSpPr>
            <a:cxnSpLocks/>
          </p:cNvCxnSpPr>
          <p:nvPr/>
        </p:nvCxnSpPr>
        <p:spPr>
          <a:xfrm flipH="1" flipV="1">
            <a:off x="6224550" y="5648718"/>
            <a:ext cx="704123" cy="2958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F37-D484-844E-99E4-AE2AA95D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4920-D5F3-F646-BEC2-17D3C57B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Administrative autonomy</a:t>
            </a:r>
          </a:p>
          <a:p>
            <a:pPr lvl="1"/>
            <a:r>
              <a:rPr lang="en-US" dirty="0"/>
              <a:t>The Internet is not owned by any one organization</a:t>
            </a:r>
          </a:p>
          <a:p>
            <a:pPr lvl="1"/>
            <a:r>
              <a:rPr lang="en-US" dirty="0"/>
              <a:t>Rather, it is a network of organizations interconnected with each other</a:t>
            </a:r>
          </a:p>
          <a:p>
            <a:pPr lvl="1"/>
            <a:r>
              <a:rPr lang="en-US" dirty="0"/>
              <a:t>The network graph, the link metrics, the IDs and locations of routers are not public information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Scale</a:t>
            </a:r>
          </a:p>
          <a:p>
            <a:pPr lvl="1"/>
            <a:r>
              <a:rPr lang="en-US" dirty="0"/>
              <a:t>It is unscalable to flood LSAs all over the Internet</a:t>
            </a:r>
          </a:p>
          <a:p>
            <a:pPr lvl="1"/>
            <a:r>
              <a:rPr lang="en-US" dirty="0"/>
              <a:t>Sending a vector containing distances to all other Internet routers will swamp network links</a:t>
            </a:r>
          </a:p>
        </p:txBody>
      </p:sp>
    </p:spTree>
    <p:extLst>
      <p:ext uri="{BB962C8B-B14F-4D97-AF65-F5344CB8AC3E}">
        <p14:creationId xmlns:p14="http://schemas.microsoft.com/office/powerpoint/2010/main" val="9924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3A7F-6C53-5A45-AC6A-2A3EF4D6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Internet’s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1994-118A-1243-90EC-694303F1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r>
              <a:rPr lang="en-US" dirty="0"/>
              <a:t>Split the network into separately administered </a:t>
            </a:r>
            <a:r>
              <a:rPr lang="en-US" dirty="0">
                <a:solidFill>
                  <a:srgbClr val="C00000"/>
                </a:solidFill>
              </a:rPr>
              <a:t>autonomous systems (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Pace is an autonomous system</a:t>
            </a:r>
          </a:p>
          <a:p>
            <a:pPr lvl="1"/>
            <a:r>
              <a:rPr lang="en-US" dirty="0"/>
              <a:t>So are AT&amp;T, Verizon, and Comcast</a:t>
            </a:r>
          </a:p>
          <a:p>
            <a:pPr lvl="1"/>
            <a:endParaRPr lang="en-US" dirty="0"/>
          </a:p>
          <a:p>
            <a:r>
              <a:rPr lang="en-US" dirty="0"/>
              <a:t>Use different approaches for routing </a:t>
            </a:r>
            <a:r>
              <a:rPr lang="en-US" dirty="0">
                <a:solidFill>
                  <a:srgbClr val="C00000"/>
                </a:solidFill>
              </a:rPr>
              <a:t>within </a:t>
            </a:r>
            <a:r>
              <a:rPr lang="en-US" dirty="0" err="1"/>
              <a:t>AS’es</a:t>
            </a:r>
            <a:r>
              <a:rPr lang="en-US" dirty="0"/>
              <a:t> and routing </a:t>
            </a:r>
            <a:r>
              <a:rPr lang="en-US" dirty="0">
                <a:solidFill>
                  <a:srgbClr val="C00000"/>
                </a:solidFill>
              </a:rPr>
              <a:t>across</a:t>
            </a:r>
            <a:r>
              <a:rPr lang="en-US" dirty="0"/>
              <a:t> </a:t>
            </a:r>
            <a:r>
              <a:rPr lang="en-US" dirty="0" err="1"/>
              <a:t>AS’es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Distributing the administration helps scale to larger networks</a:t>
            </a:r>
          </a:p>
          <a:p>
            <a:pPr lvl="1"/>
            <a:r>
              <a:rPr lang="en-US" dirty="0"/>
              <a:t>Ex: think about Government: federal </a:t>
            </a:r>
            <a:r>
              <a:rPr lang="en-US" dirty="0">
                <a:sym typeface="Wingdings" pitchFamily="2" charset="2"/>
              </a:rPr>
              <a:t> state  city  </a:t>
            </a:r>
            <a:r>
              <a:rPr lang="en-US" dirty="0" err="1">
                <a:sym typeface="Wingdings" pitchFamily="2" charset="2"/>
              </a:rPr>
              <a:t>boro</a:t>
            </a:r>
            <a:r>
              <a:rPr lang="en-US" dirty="0">
                <a:sym typeface="Wingdings" pitchFamily="2" charset="2"/>
              </a:rPr>
              <a:t>  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3A7F-6C53-5A45-AC6A-2A3EF4D6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25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Routing within </a:t>
            </a:r>
            <a:r>
              <a:rPr lang="en-US" dirty="0" err="1"/>
              <a:t>AS’es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1994-118A-1243-90EC-694303F1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235463" cy="4870597"/>
          </a:xfrm>
        </p:spPr>
        <p:txBody>
          <a:bodyPr>
            <a:normAutofit/>
          </a:bodyPr>
          <a:lstStyle/>
          <a:p>
            <a:r>
              <a:rPr lang="en-US" dirty="0"/>
              <a:t>The approaches we’ve studied so far are applicable within an AS!</a:t>
            </a:r>
          </a:p>
          <a:p>
            <a:r>
              <a:rPr lang="en-US" dirty="0"/>
              <a:t>It is safe for routers within an AS to know the existence of other routers and all link metrics </a:t>
            </a:r>
            <a:r>
              <a:rPr lang="en-US" dirty="0">
                <a:solidFill>
                  <a:srgbClr val="C00000"/>
                </a:solidFill>
              </a:rPr>
              <a:t>within the same organization</a:t>
            </a:r>
          </a:p>
          <a:p>
            <a:r>
              <a:rPr lang="en-US" dirty="0"/>
              <a:t>It is indeed feasible to use link state flooding or exchange distance vectors to all other routers</a:t>
            </a:r>
          </a:p>
          <a:p>
            <a:pPr lvl="1"/>
            <a:r>
              <a:rPr lang="en-US" dirty="0"/>
              <a:t>Such approaches won’t scale to Internet size</a:t>
            </a:r>
          </a:p>
          <a:p>
            <a:r>
              <a:rPr lang="en-US" dirty="0">
                <a:solidFill>
                  <a:srgbClr val="C00000"/>
                </a:solidFill>
              </a:rPr>
              <a:t>Different 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 can use different intra-domain routing protocols:</a:t>
            </a:r>
            <a:r>
              <a:rPr lang="en-US" dirty="0"/>
              <a:t> e.g.,  OSPF (LS), RIP (DV)</a:t>
            </a:r>
          </a:p>
          <a:p>
            <a:r>
              <a:rPr lang="en-US" dirty="0"/>
              <a:t>Routers within an AS must use the same protocol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E5A443-0B8E-4D47-A0F9-B08EF0296F6F}"/>
              </a:ext>
            </a:extLst>
          </p:cNvPr>
          <p:cNvGrpSpPr/>
          <p:nvPr/>
        </p:nvGrpSpPr>
        <p:grpSpPr>
          <a:xfrm>
            <a:off x="8394278" y="1825624"/>
            <a:ext cx="3696338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916E51-0159-3A44-810B-3E5A66ED3B17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374EBF-2451-2245-9D1C-75633DBE79FC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C5D1830-CDAB-304A-8264-BC5A6F4C5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C37326A-1B9E-3749-96CB-9B2A03EE3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401743-194B-C64F-A09D-4E0EAEDFAA18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8AEB85-B797-D747-95A5-053A27F16818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097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4D5D-C8D5-E84A-B7CE-164C327B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272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Inter-domain routing:</a:t>
            </a:r>
            <a:r>
              <a:rPr lang="en-US" dirty="0"/>
              <a:t> Routing across </a:t>
            </a:r>
            <a:r>
              <a:rPr lang="en-US" dirty="0" err="1"/>
              <a:t>AS’es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29BA-A17E-954C-947B-4686FB3B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2728" cy="4800258"/>
          </a:xfrm>
        </p:spPr>
        <p:txBody>
          <a:bodyPr>
            <a:normAutofit/>
          </a:bodyPr>
          <a:lstStyle/>
          <a:p>
            <a:r>
              <a:rPr lang="en-US" dirty="0"/>
              <a:t>Routing information is exchanged at a </a:t>
            </a:r>
            <a:r>
              <a:rPr lang="en-US" dirty="0">
                <a:solidFill>
                  <a:srgbClr val="C00000"/>
                </a:solidFill>
              </a:rPr>
              <a:t>coarser granularity</a:t>
            </a:r>
          </a:p>
          <a:p>
            <a:pPr lvl="1"/>
            <a:r>
              <a:rPr lang="en-US" dirty="0"/>
              <a:t>Don’t announce per-router info; instead, announce </a:t>
            </a:r>
            <a:r>
              <a:rPr lang="en-US" dirty="0">
                <a:solidFill>
                  <a:srgbClr val="C00000"/>
                </a:solidFill>
              </a:rPr>
              <a:t>per AS </a:t>
            </a:r>
            <a:r>
              <a:rPr lang="en-US" dirty="0"/>
              <a:t>info</a:t>
            </a:r>
          </a:p>
          <a:p>
            <a:pPr lvl="1"/>
            <a:r>
              <a:rPr lang="en-US" dirty="0"/>
              <a:t>(The assignment of IP prefixes to </a:t>
            </a:r>
            <a:r>
              <a:rPr lang="en-US" dirty="0" err="1"/>
              <a:t>AS’es</a:t>
            </a:r>
            <a:r>
              <a:rPr lang="en-US" dirty="0"/>
              <a:t> is public information)</a:t>
            </a:r>
          </a:p>
          <a:p>
            <a:pPr lvl="1"/>
            <a:r>
              <a:rPr lang="en-US" dirty="0"/>
              <a:t>Path announced </a:t>
            </a:r>
            <a:r>
              <a:rPr lang="en-US" dirty="0">
                <a:solidFill>
                  <a:srgbClr val="C00000"/>
                </a:solidFill>
              </a:rPr>
              <a:t>per destination</a:t>
            </a:r>
            <a:r>
              <a:rPr lang="en-US" dirty="0"/>
              <a:t>, not for all destinations</a:t>
            </a:r>
          </a:p>
          <a:p>
            <a:r>
              <a:rPr lang="en-US" dirty="0">
                <a:solidFill>
                  <a:srgbClr val="C00000"/>
                </a:solidFill>
              </a:rPr>
              <a:t>Link metrics are not exchanged </a:t>
            </a:r>
            <a:r>
              <a:rPr lang="en-US" dirty="0"/>
              <a:t>(not public info)</a:t>
            </a:r>
          </a:p>
          <a:p>
            <a:pPr lvl="1"/>
            <a:r>
              <a:rPr lang="en-US" dirty="0"/>
              <a:t>Instead, the entire path available to the destination is exchanged</a:t>
            </a:r>
          </a:p>
          <a:p>
            <a:r>
              <a:rPr lang="en-US" dirty="0"/>
              <a:t>Only the routers at the border of two networks need to speak the inter-domain routing protocol: border/gateway routers</a:t>
            </a:r>
          </a:p>
          <a:p>
            <a:r>
              <a:rPr lang="en-US" dirty="0"/>
              <a:t>However, all </a:t>
            </a:r>
            <a:r>
              <a:rPr lang="en-US" dirty="0" err="1"/>
              <a:t>AS’es</a:t>
            </a:r>
            <a:r>
              <a:rPr lang="en-US" dirty="0"/>
              <a:t> need to speak the </a:t>
            </a:r>
            <a:r>
              <a:rPr lang="en-US" dirty="0">
                <a:solidFill>
                  <a:srgbClr val="C00000"/>
                </a:solidFill>
              </a:rPr>
              <a:t>same inter-domain routing protocol</a:t>
            </a:r>
          </a:p>
          <a:p>
            <a:pPr lvl="1"/>
            <a:r>
              <a:rPr lang="en-US" dirty="0"/>
              <a:t>Next, we’ll study this protocol: </a:t>
            </a:r>
            <a:r>
              <a:rPr lang="en-US" dirty="0">
                <a:solidFill>
                  <a:srgbClr val="C00000"/>
                </a:solidFill>
              </a:rPr>
              <a:t>Border Gateway Protocol (BGP)</a:t>
            </a:r>
          </a:p>
        </p:txBody>
      </p:sp>
    </p:spTree>
    <p:extLst>
      <p:ext uri="{BB962C8B-B14F-4D97-AF65-F5344CB8AC3E}">
        <p14:creationId xmlns:p14="http://schemas.microsoft.com/office/powerpoint/2010/main" val="16441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14912</TotalTime>
  <Words>2396</Words>
  <Application>Microsoft Office PowerPoint</Application>
  <PresentationFormat>Widescreen</PresentationFormat>
  <Paragraphs>539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Helvetica</vt:lpstr>
      <vt:lpstr>Tahoma</vt:lpstr>
      <vt:lpstr>Times New Roman</vt:lpstr>
      <vt:lpstr>Wingdings</vt:lpstr>
      <vt:lpstr>ZapfDingbats</vt:lpstr>
      <vt:lpstr>Office Theme</vt:lpstr>
      <vt:lpstr>CS 488 Computer Networks and the Internet</vt:lpstr>
      <vt:lpstr>Network</vt:lpstr>
      <vt:lpstr>Routing so far</vt:lpstr>
      <vt:lpstr>The Internet is not a “flat” network</vt:lpstr>
      <vt:lpstr>The Internet is a network of networks</vt:lpstr>
      <vt:lpstr>Constraints of the Internet</vt:lpstr>
      <vt:lpstr>The Internet’s approach</vt:lpstr>
      <vt:lpstr>Intra-domain routing: Routing within AS’es</vt:lpstr>
      <vt:lpstr>Inter-domain routing: Routing across AS’es</vt:lpstr>
      <vt:lpstr>The Internet is a network of networks</vt:lpstr>
      <vt:lpstr>PowerPoint Presentation</vt:lpstr>
      <vt:lpstr>PowerPoint Presentation</vt:lpstr>
      <vt:lpstr> Border Gateway Protocol</vt:lpstr>
      <vt:lpstr>PowerPoint Presentation</vt:lpstr>
      <vt:lpstr>Border Gateway Protocol</vt:lpstr>
      <vt:lpstr>Q2. BGP announcements</vt:lpstr>
      <vt:lpstr>Q2. BGP announcements</vt:lpstr>
      <vt:lpstr>Q2. BGP announcements: Next Hop</vt:lpstr>
      <vt:lpstr>Q2. BGP announcements: Next Hop</vt:lpstr>
      <vt:lpstr>Q1. What is computed?</vt:lpstr>
      <vt:lpstr>Policies in BGP</vt:lpstr>
      <vt:lpstr>Policy arises from business relationships</vt:lpstr>
      <vt:lpstr>BGP Export Policy</vt:lpstr>
      <vt:lpstr>BGP Export Policy</vt:lpstr>
      <vt:lpstr>BGP Import Policy</vt:lpstr>
      <vt:lpstr>PowerPoint Presentation</vt:lpstr>
      <vt:lpstr>Q1. BGP route selection process</vt:lpstr>
      <vt:lpstr>Example of route selection</vt:lpstr>
      <vt:lpstr>Example of route selection</vt:lpstr>
      <vt:lpstr>Summary of BGP</vt:lpstr>
      <vt:lpstr>PowerPoint Presentation</vt:lpstr>
      <vt:lpstr> Forwarding to External Destinations</vt:lpstr>
      <vt:lpstr>PowerPoint Presentation</vt:lpstr>
      <vt:lpstr>Review: BGP</vt:lpstr>
      <vt:lpstr>Forwarding to an external prefix</vt:lpstr>
      <vt:lpstr>Example scenario</vt:lpstr>
      <vt:lpstr>eBGP and iBGP announcements</vt:lpstr>
      <vt:lpstr>eBGP and iBGP announcements</vt:lpstr>
      <vt:lpstr>Setting forwarding table entries</vt:lpstr>
      <vt:lpstr>Setting forwarding table entries</vt:lpstr>
      <vt:lpstr>Summary: Computing forwarding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8295</cp:revision>
  <dcterms:created xsi:type="dcterms:W3CDTF">2019-01-23T03:40:12Z</dcterms:created>
  <dcterms:modified xsi:type="dcterms:W3CDTF">2021-06-14T22:53:54Z</dcterms:modified>
</cp:coreProperties>
</file>