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81" r:id="rId2"/>
    <p:sldId id="501" r:id="rId3"/>
    <p:sldId id="535" r:id="rId4"/>
    <p:sldId id="536" r:id="rId5"/>
    <p:sldId id="584" r:id="rId6"/>
    <p:sldId id="583" r:id="rId7"/>
    <p:sldId id="585" r:id="rId8"/>
    <p:sldId id="607" r:id="rId9"/>
    <p:sldId id="606" r:id="rId10"/>
    <p:sldId id="595" r:id="rId11"/>
    <p:sldId id="587" r:id="rId12"/>
    <p:sldId id="589" r:id="rId13"/>
    <p:sldId id="590" r:id="rId14"/>
    <p:sldId id="592" r:id="rId15"/>
    <p:sldId id="593" r:id="rId16"/>
    <p:sldId id="594" r:id="rId17"/>
    <p:sldId id="596" r:id="rId18"/>
    <p:sldId id="599" r:id="rId19"/>
    <p:sldId id="600" r:id="rId20"/>
    <p:sldId id="605" r:id="rId21"/>
    <p:sldId id="597" r:id="rId22"/>
    <p:sldId id="5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2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image" Target="../media/image3.wmf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6-1 Introduction to transport layer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Dr.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Prof.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73EE-B388-9140-B9D9-35573FF4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FD2F-7E30-CD42-8DF9-75EED441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Transmission Control Protocol (</a:t>
            </a:r>
            <a:r>
              <a:rPr lang="en-US" sz="3200" dirty="0">
                <a:solidFill>
                  <a:srgbClr val="C00000"/>
                </a:solidFill>
              </a:rPr>
              <a:t>TCP</a:t>
            </a:r>
            <a:r>
              <a:rPr lang="en-US" sz="3200" dirty="0"/>
              <a:t>)</a:t>
            </a:r>
          </a:p>
          <a:p>
            <a:r>
              <a:rPr lang="en-US" dirty="0"/>
              <a:t>Connection-based: the application remembers the other process talking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longer-term, contextual data transfers</a:t>
            </a:r>
            <a:r>
              <a:rPr lang="en-US" dirty="0"/>
              <a:t>, like HTTP, file transfers, etc.</a:t>
            </a:r>
          </a:p>
          <a:p>
            <a:r>
              <a:rPr lang="en-US" dirty="0"/>
              <a:t>Guarantees: reliability, ordering, congestion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4074-3BF8-8645-BB1A-47DB59AE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User Datagram Protocol (</a:t>
            </a:r>
            <a:r>
              <a:rPr lang="en-US" sz="3200" dirty="0">
                <a:solidFill>
                  <a:srgbClr val="C00000"/>
                </a:solidFill>
              </a:rPr>
              <a:t>UDP</a:t>
            </a:r>
            <a:r>
              <a:rPr lang="en-US" sz="3200" dirty="0"/>
              <a:t>)</a:t>
            </a:r>
          </a:p>
          <a:p>
            <a:r>
              <a:rPr lang="en-US" dirty="0"/>
              <a:t>Connectionless: app doesn’t remember the last process or source that talked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 err="1">
                <a:solidFill>
                  <a:srgbClr val="C00000"/>
                </a:solidFill>
              </a:rPr>
              <a:t>req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resp</a:t>
            </a:r>
            <a:r>
              <a:rPr lang="en-US" dirty="0">
                <a:solidFill>
                  <a:srgbClr val="C00000"/>
                </a:solidFill>
              </a:rPr>
              <a:t> flows</a:t>
            </a:r>
            <a:r>
              <a:rPr lang="en-US" dirty="0"/>
              <a:t>, like DNS.</a:t>
            </a:r>
          </a:p>
          <a:p>
            <a:r>
              <a:rPr lang="en-US" dirty="0"/>
              <a:t>Guarantees: basic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42093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common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Some caveats!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  <a:p>
            <a:pPr lvl="1"/>
            <a:r>
              <a:rPr lang="en-US" dirty="0"/>
              <a:t>List all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Create and observe UDP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Observe a TCP listening socket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/>
              <a:t> (or your own server!)</a:t>
            </a:r>
          </a:p>
        </p:txBody>
      </p:sp>
    </p:spTree>
    <p:extLst>
      <p:ext uri="{BB962C8B-B14F-4D97-AF65-F5344CB8AC3E}">
        <p14:creationId xmlns:p14="http://schemas.microsoft.com/office/powerpoint/2010/main" val="354534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0648-275D-8B42-A7B3-C216528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73A0-2C8C-0B42-990C-22BDB5D8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8" y="1608140"/>
            <a:ext cx="6126161" cy="508762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 communication abstraction </a:t>
            </a:r>
            <a:r>
              <a:rPr lang="en-US" altLang="en-US" dirty="0"/>
              <a:t>between application processes</a:t>
            </a:r>
          </a:p>
          <a:p>
            <a:r>
              <a:rPr lang="en-US" altLang="en-US" dirty="0"/>
              <a:t>Transport protocols run @ endpoints</a:t>
            </a:r>
          </a:p>
          <a:p>
            <a:pPr lvl="1"/>
            <a:r>
              <a:rPr lang="en-US" altLang="en-US" sz="2000" dirty="0"/>
              <a:t>send side: transport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Multiple transport protocols available to apps</a:t>
            </a:r>
          </a:p>
          <a:p>
            <a:pPr lvl="1"/>
            <a:r>
              <a:rPr lang="en-US" altLang="en-US" sz="2000" dirty="0"/>
              <a:t>Very popular in the 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268295" imgH="1199426" progId="MS_ClipArt_Gallery.2">
                      <p:embed/>
                    </p:oleObj>
                  </mc:Choice>
                  <mc:Fallback>
                    <p:oleObj name="Clip" r:id="rId17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imgW="826829" imgH="840406" progId="MS_ClipArt_Gallery.2">
                      <p:embed/>
                    </p:oleObj>
                  </mc:Choice>
                  <mc:Fallback>
                    <p:oleObj name="Clip" r:id="rId18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12 kids sending letters to 12 kids</a:t>
            </a:r>
            <a:endParaRPr lang="en-US" altLang="en-US" sz="2400" dirty="0"/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0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first house</a:t>
            </a:r>
          </a:p>
          <a:p>
            <a:r>
              <a:rPr lang="en-US" dirty="0"/>
              <a:t>Source port: name of a kid in the first house</a:t>
            </a:r>
          </a:p>
          <a:p>
            <a:r>
              <a:rPr lang="en-US" dirty="0"/>
              <a:t>Destination address: the address of the second house</a:t>
            </a:r>
          </a:p>
          <a:p>
            <a:r>
              <a:rPr lang="en-US" dirty="0"/>
              <a:t>Destination port: name of a kid in the second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8" y="1589089"/>
            <a:ext cx="4731629" cy="5268911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Hotel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Hotel residents order food to their rooms from a restaurant using a delivery service.</a:t>
            </a:r>
          </a:p>
          <a:p>
            <a:r>
              <a:rPr lang="en-US" altLang="en-US" sz="2400" dirty="0"/>
              <a:t>processes = residents of rooms and restaurant chefs</a:t>
            </a:r>
          </a:p>
          <a:p>
            <a:r>
              <a:rPr lang="en-US" altLang="en-US" sz="2400" dirty="0"/>
              <a:t>app messages = food packages</a:t>
            </a:r>
          </a:p>
          <a:p>
            <a:r>
              <a:rPr lang="en-US" altLang="en-US" sz="2400" dirty="0"/>
              <a:t>endpoint = the hotel / restaurant</a:t>
            </a:r>
          </a:p>
          <a:p>
            <a:r>
              <a:rPr lang="en-US" altLang="en-US" sz="2400" dirty="0"/>
              <a:t>transport protocol = local hotel staff who bring the food to the different rooms </a:t>
            </a:r>
          </a:p>
          <a:p>
            <a:r>
              <a:rPr lang="en-US" altLang="en-US" sz="2400" dirty="0"/>
              <a:t>network-layer protocol = food delivery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0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87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0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restaurant</a:t>
            </a:r>
          </a:p>
          <a:p>
            <a:r>
              <a:rPr lang="en-US" dirty="0"/>
              <a:t>Source port: the chef preparing the specific order</a:t>
            </a:r>
          </a:p>
          <a:p>
            <a:r>
              <a:rPr lang="en-US" dirty="0"/>
              <a:t>Destination address: the address of the hotel</a:t>
            </a:r>
          </a:p>
          <a:p>
            <a:r>
              <a:rPr lang="en-US" dirty="0"/>
              <a:t>Destination port: room number in the hotel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2F2-50C3-C54F-A1CC-4AFD3D6B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C3B1-A572-324D-80A3-CB5414C59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06C71-23B0-7F45-897E-84B332C89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Demultiplexing Packets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0D24-6DB9-48D6-A4FA-AA529C3D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1431</Words>
  <Application>Microsoft Office PowerPoint</Application>
  <PresentationFormat>Widescreen</PresentationFormat>
  <Paragraphs>346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Times New Roman</vt:lpstr>
      <vt:lpstr>Wingdings</vt:lpstr>
      <vt:lpstr>Office Theme</vt:lpstr>
      <vt:lpstr>Clip</vt:lpstr>
      <vt:lpstr>CS 488 Computer Networks and the Internet</vt:lpstr>
      <vt:lpstr>Transport</vt:lpstr>
      <vt:lpstr>Transport services and protocols</vt:lpstr>
      <vt:lpstr>Transport vs. network layer</vt:lpstr>
      <vt:lpstr>Identifying a single conversation</vt:lpstr>
      <vt:lpstr>Transport vs. network layer</vt:lpstr>
      <vt:lpstr>Identifying a single conversation</vt:lpstr>
      <vt:lpstr>PowerPoint Presentation</vt:lpstr>
      <vt:lpstr> Demultiplexing Packets</vt:lpstr>
      <vt:lpstr>Two popular transports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Listing sockets and connections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1783</cp:revision>
  <dcterms:created xsi:type="dcterms:W3CDTF">2019-01-23T03:40:12Z</dcterms:created>
  <dcterms:modified xsi:type="dcterms:W3CDTF">2021-06-13T20:22:23Z</dcterms:modified>
</cp:coreProperties>
</file>