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607" r:id="rId2"/>
    <p:sldId id="501" r:id="rId3"/>
    <p:sldId id="298" r:id="rId4"/>
    <p:sldId id="545" r:id="rId5"/>
    <p:sldId id="608" r:id="rId6"/>
    <p:sldId id="609" r:id="rId7"/>
    <p:sldId id="610" r:id="rId8"/>
    <p:sldId id="612" r:id="rId9"/>
    <p:sldId id="614" r:id="rId10"/>
    <p:sldId id="611" r:id="rId11"/>
    <p:sldId id="613" r:id="rId12"/>
    <p:sldId id="615" r:id="rId13"/>
    <p:sldId id="616" r:id="rId14"/>
    <p:sldId id="547" r:id="rId15"/>
    <p:sldId id="548" r:id="rId16"/>
    <p:sldId id="577" r:id="rId17"/>
    <p:sldId id="617" r:id="rId18"/>
    <p:sldId id="618" r:id="rId19"/>
    <p:sldId id="619" r:id="rId20"/>
    <p:sldId id="561" r:id="rId21"/>
    <p:sldId id="5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2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3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15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Computer Networks and  the 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6-2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Prepared by: Dr. Jun Yuan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Prof.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5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UDP: Error Detection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1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D39F-3E44-6142-BDD7-5ED2F07C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Best Effort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6276-2DD2-8C46-A255-B535ACEE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low overhead transport: connectionless</a:t>
            </a:r>
          </a:p>
          <a:p>
            <a:r>
              <a:rPr lang="en-US" dirty="0"/>
              <a:t>Data may be lost</a:t>
            </a:r>
          </a:p>
          <a:p>
            <a:r>
              <a:rPr lang="en-US" dirty="0"/>
              <a:t>Data may be corrupted along the way (e.g., 1 -&gt; 0)</a:t>
            </a:r>
          </a:p>
          <a:p>
            <a:r>
              <a:rPr lang="en-US" dirty="0"/>
              <a:t>Data may be reordered</a:t>
            </a:r>
          </a:p>
          <a:p>
            <a:r>
              <a:rPr lang="en-US" dirty="0"/>
              <a:t>However, simple error detection is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A4B2-946B-8442-BA7B-C1B201F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Error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3020-2F02-4A46-8E0B-22D88D47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Key idea: have sender compute a function over the data</a:t>
            </a:r>
          </a:p>
          <a:p>
            <a:pPr lvl="1"/>
            <a:r>
              <a:rPr lang="en-US" dirty="0"/>
              <a:t>Store the result in the packet</a:t>
            </a:r>
          </a:p>
          <a:p>
            <a:pPr lvl="1"/>
            <a:r>
              <a:rPr lang="en-US" dirty="0"/>
              <a:t>Receiver can check the function’s value in received packet</a:t>
            </a:r>
          </a:p>
          <a:p>
            <a:pPr lvl="1"/>
            <a:endParaRPr lang="en-US" dirty="0"/>
          </a:p>
          <a:p>
            <a:r>
              <a:rPr lang="en-US" dirty="0"/>
              <a:t>An analogy: you’re sending a package of goodies and want your recipient to know if goodies were leaked along the way</a:t>
            </a:r>
          </a:p>
          <a:p>
            <a:endParaRPr lang="en-US" dirty="0"/>
          </a:p>
          <a:p>
            <a:r>
              <a:rPr lang="en-US" dirty="0"/>
              <a:t>Your idea: weigh the package; stamp the weight on the package</a:t>
            </a:r>
          </a:p>
          <a:p>
            <a:pPr lvl="1"/>
            <a:r>
              <a:rPr lang="en-US" dirty="0"/>
              <a:t>Have the recipient weigh the package and cross-check the weight with the stamped value</a:t>
            </a:r>
          </a:p>
        </p:txBody>
      </p:sp>
    </p:spTree>
    <p:extLst>
      <p:ext uri="{BB962C8B-B14F-4D97-AF65-F5344CB8AC3E}">
        <p14:creationId xmlns:p14="http://schemas.microsoft.com/office/powerpoint/2010/main" val="23606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FF8-6DE7-2C4F-8D7B-0ACB17DC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341-B6C9-FB44-AA4B-EF7DB0B4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must </a:t>
            </a:r>
            <a:r>
              <a:rPr lang="en-US" dirty="0">
                <a:solidFill>
                  <a:srgbClr val="C00000"/>
                </a:solidFill>
              </a:rPr>
              <a:t>capture the likely changes</a:t>
            </a:r>
            <a:r>
              <a:rPr lang="en-US" dirty="0"/>
              <a:t> to the packet</a:t>
            </a:r>
          </a:p>
          <a:p>
            <a:pPr lvl="1"/>
            <a:r>
              <a:rPr lang="en-US" dirty="0"/>
              <a:t>If the packet was corrupted through these likely changes, the function value must change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verify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UDP uses a function called a </a:t>
            </a:r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Very common idea: used in multiple parts of networks and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8427" y="1955209"/>
            <a:ext cx="5183112" cy="45783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</a:t>
            </a:r>
            <a:r>
              <a:rPr lang="en-US" altLang="en-US" dirty="0">
                <a:solidFill>
                  <a:srgbClr val="C00000"/>
                </a:solidFill>
              </a:rPr>
              <a:t>1’s complement sum</a:t>
            </a:r>
            <a:r>
              <a:rPr lang="en-US" altLang="en-US" dirty="0"/>
              <a:t>) of segment contents</a:t>
            </a:r>
          </a:p>
          <a:p>
            <a:r>
              <a:rPr lang="en-US" altLang="en-US" dirty="0"/>
              <a:t>sender puts checksum value into </a:t>
            </a:r>
            <a:r>
              <a:rPr lang="en-US" altLang="en-US" dirty="0">
                <a:solidFill>
                  <a:srgbClr val="C00000"/>
                </a:solidFill>
              </a:rPr>
              <a:t>UDP checksum </a:t>
            </a:r>
            <a:r>
              <a:rPr lang="en-US" altLang="en-US" dirty="0"/>
              <a:t>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5126738" cy="4578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a checksum of the received segment, </a:t>
            </a:r>
            <a:r>
              <a:rPr lang="en-US" altLang="en-US" dirty="0">
                <a:solidFill>
                  <a:srgbClr val="C00000"/>
                </a:solidFill>
              </a:rPr>
              <a:t>including the checksum in packet itself</a:t>
            </a:r>
          </a:p>
          <a:p>
            <a:r>
              <a:rPr lang="en-US" altLang="en-US" dirty="0"/>
              <a:t>check if the resulting (computed) checksum is 0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NO – an error is detected</a:t>
            </a:r>
          </a:p>
          <a:p>
            <a:r>
              <a:rPr lang="en-US" altLang="en-US" sz="2400" dirty="0"/>
              <a:t>YES – </a:t>
            </a:r>
            <a:r>
              <a:rPr lang="en-US" altLang="en-US" sz="2400" i="1" dirty="0"/>
              <a:t>assume </a:t>
            </a:r>
            <a:r>
              <a:rPr lang="en-US" altLang="en-US" sz="2400" dirty="0"/>
              <a:t>no error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601"/>
            <a:ext cx="10355826" cy="2049456"/>
          </a:xfrm>
        </p:spPr>
        <p:txBody>
          <a:bodyPr/>
          <a:lstStyle/>
          <a:p>
            <a:r>
              <a:rPr lang="en-US" altLang="en-US" dirty="0"/>
              <a:t>Very similar to regular (unsigned) binary addition.</a:t>
            </a:r>
          </a:p>
          <a:p>
            <a:r>
              <a:rPr lang="en-US" altLang="en-US" dirty="0"/>
              <a:t>However,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1’s complement sum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BF715C-5D87-7943-A19E-6DCAF8CD1EB7}"/>
              </a:ext>
            </a:extLst>
          </p:cNvPr>
          <p:cNvCxnSpPr>
            <a:cxnSpLocks/>
          </p:cNvCxnSpPr>
          <p:nvPr/>
        </p:nvCxnSpPr>
        <p:spPr>
          <a:xfrm>
            <a:off x="3689350" y="4980047"/>
            <a:ext cx="38175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D8A3C-7502-BF42-8B73-4C5ACD54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58" y="5906937"/>
            <a:ext cx="1228229" cy="749222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41FBC267-725C-424E-8456-686F7A9FBEC4}"/>
              </a:ext>
            </a:extLst>
          </p:cNvPr>
          <p:cNvSpPr/>
          <p:nvPr/>
        </p:nvSpPr>
        <p:spPr>
          <a:xfrm>
            <a:off x="7811729" y="4719958"/>
            <a:ext cx="1843549" cy="11026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</a:t>
            </a:r>
            <a:r>
              <a:rPr lang="en-US" dirty="0">
                <a:solidFill>
                  <a:srgbClr val="C00000"/>
                </a:solidFill>
              </a:rPr>
              <a:t>IP header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17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9002-F700-9240-8AEE-381DD22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ABD-394C-A844-8AEE-79141612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6987" cy="48553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Checksums don’t detect all bit errors</a:t>
            </a:r>
          </a:p>
          <a:p>
            <a:pPr lvl="1"/>
            <a:r>
              <a:rPr lang="en-US" dirty="0"/>
              <a:t>Consider (x, y) vs. (x – 1, y + 1) as adjacent 16-bit values in packet</a:t>
            </a:r>
          </a:p>
          <a:p>
            <a:pPr lvl="1"/>
            <a:r>
              <a:rPr lang="en-US" dirty="0"/>
              <a:t>Analogy: you can’t assume the package hasn’t been meddled with if its weight matches the one on the stamp. More smarts needed for that.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But it’s a lightweight method that works well in many cases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Checksums are part of the packet; they can get corrupted too</a:t>
            </a:r>
          </a:p>
          <a:p>
            <a:pPr lvl="1"/>
            <a:r>
              <a:rPr lang="en-US" dirty="0">
                <a:sym typeface="Wingdings" pitchFamily="2" charset="2"/>
              </a:rPr>
              <a:t>The receiver will just declare an error if it finds an error</a:t>
            </a:r>
          </a:p>
          <a:p>
            <a:pPr lvl="1"/>
            <a:r>
              <a:rPr lang="en-US" dirty="0">
                <a:sym typeface="Wingdings" pitchFamily="2" charset="2"/>
              </a:rPr>
              <a:t>However, checksums don’t enable the receiver to detect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where the error lies or correct the error(s)</a:t>
            </a:r>
          </a:p>
          <a:p>
            <a:pPr lvl="1"/>
            <a:r>
              <a:rPr lang="en-US" dirty="0">
                <a:sym typeface="Wingdings" pitchFamily="2" charset="2"/>
              </a:rPr>
              <a:t>Checksum is an error detection mechanism; not a correction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7FE4-76B1-5A49-964E-5FE13C76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33D0-6B6F-A646-AF89-768917D4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Checksums are insufficient for reliable data delivery</a:t>
            </a:r>
          </a:p>
          <a:p>
            <a:pPr lvl="1"/>
            <a:r>
              <a:rPr lang="en-US" dirty="0"/>
              <a:t>If a packet is lost, so is its checksum</a:t>
            </a:r>
          </a:p>
          <a:p>
            <a:pPr lvl="1"/>
            <a:endParaRPr lang="en-US" dirty="0"/>
          </a:p>
          <a:p>
            <a:r>
              <a:rPr lang="en-US" dirty="0"/>
              <a:t>UDP and TCP use the same checksum function</a:t>
            </a:r>
          </a:p>
          <a:p>
            <a:pPr lvl="1"/>
            <a:r>
              <a:rPr lang="en-US" dirty="0"/>
              <a:t>TCP also uses the lightweight error detection capability</a:t>
            </a:r>
          </a:p>
          <a:p>
            <a:pPr lvl="1"/>
            <a:r>
              <a:rPr lang="en-US" dirty="0"/>
              <a:t>However, TCP has more mature mechanisms for generally reliable data delivery (lots more to come on this)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393-0683-124C-8CD9-817EA1A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B64-34B6-7244-9EC5-BA69CBD2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14124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 b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UDP is a thin shim around network layer’s best-effort delivery</a:t>
            </a:r>
          </a:p>
          <a:p>
            <a:pPr lvl="1"/>
            <a:r>
              <a:rPr lang="en-US" dirty="0"/>
              <a:t>One-off request/response messages</a:t>
            </a:r>
          </a:p>
          <a:p>
            <a:pPr lvl="1"/>
            <a:r>
              <a:rPr lang="en-US" dirty="0"/>
              <a:t>Lightweight transport for loss-tolerant delay-sensitive applications</a:t>
            </a:r>
          </a:p>
          <a:p>
            <a:endParaRPr lang="en-US" dirty="0"/>
          </a:p>
          <a:p>
            <a:r>
              <a:rPr lang="en-US" dirty="0"/>
              <a:t>Provides basic multiplexing/demultiplexing for application</a:t>
            </a:r>
          </a:p>
          <a:p>
            <a:r>
              <a:rPr lang="en-US" dirty="0"/>
              <a:t>No reliability, performance, or ordering guarantees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necessary to deliver data reliably but it is insufficient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5994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E12D00F-46A1-452D-9E5F-D6B20CD8F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8877" y="1790514"/>
            <a:ext cx="5746753" cy="506748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Best effort service.</a:t>
            </a:r>
            <a:r>
              <a:rPr lang="en-US" altLang="en-US" dirty="0"/>
              <a:t> UDP segments may be:</a:t>
            </a:r>
          </a:p>
          <a:p>
            <a:pPr lvl="1"/>
            <a:r>
              <a:rPr lang="en-US" altLang="en-US" dirty="0"/>
              <a:t>Lost</a:t>
            </a:r>
          </a:p>
          <a:p>
            <a:pPr lvl="1"/>
            <a:r>
              <a:rPr lang="en-US" altLang="en-US" dirty="0"/>
              <a:t>Delivered out of order to app</a:t>
            </a:r>
            <a:endParaRPr lang="en-US" altLang="en-US" sz="2000" dirty="0"/>
          </a:p>
          <a:p>
            <a:r>
              <a:rPr lang="en-US" altLang="en-US" dirty="0"/>
              <a:t>UDP is </a:t>
            </a:r>
            <a:r>
              <a:rPr lang="en-US" altLang="en-US" dirty="0">
                <a:solidFill>
                  <a:srgbClr val="C00000"/>
                </a:solidFill>
              </a:rPr>
              <a:t>connectionless</a:t>
            </a:r>
          </a:p>
          <a:p>
            <a:pPr lvl="1"/>
            <a:r>
              <a:rPr lang="en-US" altLang="en-US" dirty="0"/>
              <a:t>Each UDP segment handled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of others (i.e. no “memory” across packets)</a:t>
            </a:r>
          </a:p>
          <a:p>
            <a:r>
              <a:rPr lang="en-US" altLang="en-US" dirty="0"/>
              <a:t>Suitable for one-off </a:t>
            </a:r>
            <a:r>
              <a:rPr lang="en-US" altLang="en-US" dirty="0" err="1"/>
              <a:t>req</a:t>
            </a:r>
            <a:r>
              <a:rPr lang="en-US" altLang="en-US" dirty="0"/>
              <a:t>/</a:t>
            </a:r>
            <a:r>
              <a:rPr lang="en-US" altLang="en-US" dirty="0" err="1"/>
              <a:t>resp</a:t>
            </a:r>
            <a:endParaRPr lang="en-US" altLang="en-US" dirty="0"/>
          </a:p>
          <a:p>
            <a:pPr lvl="1"/>
            <a:r>
              <a:rPr lang="en-US" altLang="en-US" dirty="0"/>
              <a:t>E.g., DNS uses UDP</a:t>
            </a:r>
          </a:p>
          <a:p>
            <a:r>
              <a:rPr lang="en-US" altLang="en-US" dirty="0"/>
              <a:t>Also for loss-tolerant delay-sensitive apps, e.g., video calling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BA81EE5-228E-4011-963A-319D8B720B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904445" y="2004374"/>
            <a:ext cx="4798073" cy="43469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dirty="0"/>
              <a:t>Why are UDP’s guarantees even okay?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Simple &amp; low overhead</a:t>
            </a:r>
            <a:r>
              <a:rPr lang="en-US" altLang="en-US" sz="2600" dirty="0"/>
              <a:t> compared to TCP:</a:t>
            </a:r>
          </a:p>
          <a:p>
            <a:r>
              <a:rPr lang="en-US" altLang="en-US" dirty="0"/>
              <a:t>No delays due to connection establishment</a:t>
            </a:r>
          </a:p>
          <a:p>
            <a:pPr lvl="1"/>
            <a:r>
              <a:rPr lang="en-US" altLang="en-US" sz="2200" dirty="0"/>
              <a:t>UDP can send data immediately</a:t>
            </a:r>
          </a:p>
          <a:p>
            <a:r>
              <a:rPr lang="en-US" altLang="en-US" dirty="0"/>
              <a:t>No memory for connection state at sender &amp; receiver</a:t>
            </a:r>
          </a:p>
          <a:p>
            <a:r>
              <a:rPr lang="en-US" altLang="en-US" dirty="0"/>
              <a:t>Small segment header</a:t>
            </a:r>
          </a:p>
          <a:p>
            <a:r>
              <a:rPr lang="en-US" altLang="en-US" dirty="0"/>
              <a:t>UDP can blast away data as fast as desired</a:t>
            </a:r>
          </a:p>
          <a:p>
            <a:pPr lvl="1"/>
            <a:r>
              <a:rPr lang="en-US" altLang="en-US" sz="2000" dirty="0"/>
              <a:t>UDP has no “congestion control”</a:t>
            </a:r>
          </a:p>
          <a:p>
            <a:endParaRPr lang="en-US" altLang="en-US" sz="2400" dirty="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D014CA5-1E3C-4C85-A229-CB697E59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6" y="1790515"/>
            <a:ext cx="5065259" cy="445788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1319B-D94A-0240-828B-F30D8F44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UDP: User Datagram Protocol </a:t>
            </a:r>
            <a:r>
              <a:rPr lang="en-US" altLang="en-US" sz="2800" dirty="0"/>
              <a:t>[RFC 768]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2F845C2A-85CC-EC4C-BEFF-8D169B64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2553" y="480379"/>
            <a:ext cx="22990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segment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(header + data)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F89748-C322-3E46-8991-9E7B9472A0A1}"/>
              </a:ext>
            </a:extLst>
          </p:cNvPr>
          <p:cNvGrpSpPr/>
          <p:nvPr/>
        </p:nvGrpSpPr>
        <p:grpSpPr>
          <a:xfrm>
            <a:off x="6100760" y="1986295"/>
            <a:ext cx="3905309" cy="539203"/>
            <a:chOff x="6100760" y="1986295"/>
            <a:chExt cx="3905309" cy="539203"/>
          </a:xfrm>
        </p:grpSpPr>
        <p:sp>
          <p:nvSpPr>
            <p:cNvPr id="12" name="Text Box 70">
              <a:extLst>
                <a:ext uri="{FF2B5EF4-FFF2-40B4-BE49-F238E27FC236}">
                  <a16:creationId xmlns:a16="http://schemas.microsoft.com/office/drawing/2014/main" id="{253A6192-9DC2-5F48-B1B0-ACE65E963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577" y="2024740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14" name="Line 72">
              <a:extLst>
                <a:ext uri="{FF2B5EF4-FFF2-40B4-BE49-F238E27FC236}">
                  <a16:creationId xmlns:a16="http://schemas.microsoft.com/office/drawing/2014/main" id="{6838FCEB-D523-1341-91DB-F780C40AB8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100760" y="2515973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  <p:sp>
          <p:nvSpPr>
            <p:cNvPr id="23" name="Text Box 70">
              <a:extLst>
                <a:ext uri="{FF2B5EF4-FFF2-40B4-BE49-F238E27FC236}">
                  <a16:creationId xmlns:a16="http://schemas.microsoft.com/office/drawing/2014/main" id="{19DE2F09-8B2B-B34C-9704-8888EDECC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0587" y="1986295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24" name="Line 72">
              <a:extLst>
                <a:ext uri="{FF2B5EF4-FFF2-40B4-BE49-F238E27FC236}">
                  <a16:creationId xmlns:a16="http://schemas.microsoft.com/office/drawing/2014/main" id="{BAC8676E-4E12-6A40-8CFF-C4AE51013E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043770" y="2477528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4">
            <a:extLst>
              <a:ext uri="{FF2B5EF4-FFF2-40B4-BE49-F238E27FC236}">
                <a16:creationId xmlns:a16="http://schemas.microsoft.com/office/drawing/2014/main" id="{F0F35345-4A7E-D74A-A958-A6C80B7A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8889" y="1915808"/>
            <a:ext cx="21185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Error detection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info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(more to come)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6AFBF9-3313-F546-8EA5-F38802D73285}"/>
              </a:ext>
            </a:extLst>
          </p:cNvPr>
          <p:cNvCxnSpPr>
            <a:cxnSpLocks/>
          </p:cNvCxnSpPr>
          <p:nvPr/>
        </p:nvCxnSpPr>
        <p:spPr>
          <a:xfrm flipH="1">
            <a:off x="9769343" y="2641446"/>
            <a:ext cx="828740" cy="83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6E4D1D-461F-2D47-80E8-34059BD9690B}"/>
              </a:ext>
            </a:extLst>
          </p:cNvPr>
          <p:cNvCxnSpPr>
            <a:cxnSpLocks/>
          </p:cNvCxnSpPr>
          <p:nvPr/>
        </p:nvCxnSpPr>
        <p:spPr>
          <a:xfrm flipH="1">
            <a:off x="7776445" y="1741764"/>
            <a:ext cx="2546194" cy="17614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15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1" grpId="0" animBg="1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1DACBD-245C-9A42-89BE-A60873E08E2F}"/>
              </a:ext>
            </a:extLst>
          </p:cNvPr>
          <p:cNvGrpSpPr/>
          <p:nvPr/>
        </p:nvGrpSpPr>
        <p:grpSpPr>
          <a:xfrm>
            <a:off x="3208631" y="1416985"/>
            <a:ext cx="2838424" cy="3776265"/>
            <a:chOff x="3208631" y="1416985"/>
            <a:chExt cx="2838424" cy="377626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15083D-E780-2240-8DBF-5BCFA7BBD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497" y="5130826"/>
              <a:ext cx="1372182" cy="62424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BC083B-525A-3540-A9AB-5506410B67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8631" y="4684853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AA69DD-220C-BC47-813C-3B3A7DC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2078" y="1416985"/>
              <a:ext cx="1682308" cy="349941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B3407B-23E8-C14B-84EE-2A0393FCB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8992" y="4701691"/>
              <a:ext cx="516457" cy="234620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D5CB50-D706-D248-ACBC-CB7BBD943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709" y="2779373"/>
              <a:ext cx="1193346" cy="2351453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66ACCB-059A-0443-8BA5-F6446B2B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927" y="4894956"/>
              <a:ext cx="429151" cy="21441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0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5"/>
            <a:ext cx="10515600" cy="1325563"/>
          </a:xfrm>
        </p:spPr>
        <p:txBody>
          <a:bodyPr/>
          <a:lstStyle/>
          <a:p>
            <a:r>
              <a:rPr lang="en-US" dirty="0"/>
              <a:t>Review: UDP demultiplexing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F3EB38-AF74-9543-A4EE-24D2A40CE6AA}"/>
              </a:ext>
            </a:extLst>
          </p:cNvPr>
          <p:cNvSpPr/>
          <p:nvPr/>
        </p:nvSpPr>
        <p:spPr>
          <a:xfrm>
            <a:off x="207100" y="1449806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7CAAF1-1228-A24A-9963-9D80A5768A6D}"/>
              </a:ext>
            </a:extLst>
          </p:cNvPr>
          <p:cNvSpPr/>
          <p:nvPr/>
        </p:nvSpPr>
        <p:spPr>
          <a:xfrm>
            <a:off x="4648823" y="171242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9292B1-33EE-BB4B-8223-7ED7413F45D5}"/>
              </a:ext>
            </a:extLst>
          </p:cNvPr>
          <p:cNvSpPr/>
          <p:nvPr/>
        </p:nvSpPr>
        <p:spPr>
          <a:xfrm>
            <a:off x="4648823" y="444570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44782F-F480-E743-B33F-7F541EBB885A}"/>
              </a:ext>
            </a:extLst>
          </p:cNvPr>
          <p:cNvSpPr txBox="1"/>
          <p:nvPr/>
        </p:nvSpPr>
        <p:spPr>
          <a:xfrm>
            <a:off x="4648823" y="1789040"/>
            <a:ext cx="128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F2965E-EDA6-7B4C-926B-1A6E6C3502A4}"/>
              </a:ext>
            </a:extLst>
          </p:cNvPr>
          <p:cNvSpPr txBox="1"/>
          <p:nvPr/>
        </p:nvSpPr>
        <p:spPr>
          <a:xfrm>
            <a:off x="4707817" y="4522320"/>
            <a:ext cx="102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281335-F12A-7B4A-B11B-C9DABD4CE385}"/>
              </a:ext>
            </a:extLst>
          </p:cNvPr>
          <p:cNvSpPr/>
          <p:nvPr/>
        </p:nvSpPr>
        <p:spPr>
          <a:xfrm>
            <a:off x="2177238" y="168588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F0E142-42D0-C646-A13E-0B869742BC75}"/>
              </a:ext>
            </a:extLst>
          </p:cNvPr>
          <p:cNvSpPr/>
          <p:nvPr/>
        </p:nvSpPr>
        <p:spPr>
          <a:xfrm>
            <a:off x="2177237" y="2046065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3A0AF4-807C-6E45-9B01-808742842911}"/>
              </a:ext>
            </a:extLst>
          </p:cNvPr>
          <p:cNvSpPr/>
          <p:nvPr/>
        </p:nvSpPr>
        <p:spPr>
          <a:xfrm>
            <a:off x="2168631" y="241312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E0506F-19BF-B245-A23D-B6A75DF70639}"/>
              </a:ext>
            </a:extLst>
          </p:cNvPr>
          <p:cNvSpPr/>
          <p:nvPr/>
        </p:nvSpPr>
        <p:spPr>
          <a:xfrm>
            <a:off x="2167407" y="278760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258D2F-2713-6043-8705-C21741B4716A}"/>
              </a:ext>
            </a:extLst>
          </p:cNvPr>
          <p:cNvSpPr/>
          <p:nvPr/>
        </p:nvSpPr>
        <p:spPr>
          <a:xfrm>
            <a:off x="2170474" y="316957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0BB33-5B36-1149-A950-0DFD5D95BA2E}"/>
              </a:ext>
            </a:extLst>
          </p:cNvPr>
          <p:cNvSpPr/>
          <p:nvPr/>
        </p:nvSpPr>
        <p:spPr>
          <a:xfrm>
            <a:off x="2170473" y="3529754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44262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BC2EC-75E8-0C43-90AB-9DB164CB7475}"/>
              </a:ext>
            </a:extLst>
          </p:cNvPr>
          <p:cNvSpPr/>
          <p:nvPr/>
        </p:nvSpPr>
        <p:spPr>
          <a:xfrm>
            <a:off x="2176615" y="389681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670FEA-8555-D44E-B1ED-1B09F3AE3096}"/>
              </a:ext>
            </a:extLst>
          </p:cNvPr>
          <p:cNvSpPr/>
          <p:nvPr/>
        </p:nvSpPr>
        <p:spPr>
          <a:xfrm>
            <a:off x="2175391" y="427129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5EF512A-B4C6-E247-A18C-21464F9FC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9" y="3854698"/>
            <a:ext cx="696234" cy="66762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6BD96FE-EA27-EB43-83DC-6F213E30E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6" y="1737487"/>
            <a:ext cx="675641" cy="675641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2CB4A1-87B6-174B-B525-5005D1001AB5}"/>
              </a:ext>
            </a:extLst>
          </p:cNvPr>
          <p:cNvCxnSpPr>
            <a:cxnSpLocks/>
          </p:cNvCxnSpPr>
          <p:nvPr/>
        </p:nvCxnSpPr>
        <p:spPr>
          <a:xfrm>
            <a:off x="1053246" y="2304372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FFF2D6-AD7A-9941-8C71-FE50D5577277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53247" y="2075308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5E6A9E-4D38-434F-B093-17D6F0E93D49}"/>
              </a:ext>
            </a:extLst>
          </p:cNvPr>
          <p:cNvCxnSpPr>
            <a:cxnSpLocks/>
          </p:cNvCxnSpPr>
          <p:nvPr/>
        </p:nvCxnSpPr>
        <p:spPr>
          <a:xfrm flipV="1">
            <a:off x="1094763" y="3777305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15C21AC-9BDC-E241-9818-CCF468A20673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1094763" y="4188509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2479CF-F584-F74E-A0E9-440C3FA22370}"/>
              </a:ext>
            </a:extLst>
          </p:cNvPr>
          <p:cNvCxnSpPr>
            <a:cxnSpLocks/>
          </p:cNvCxnSpPr>
          <p:nvPr/>
        </p:nvCxnSpPr>
        <p:spPr>
          <a:xfrm>
            <a:off x="1094763" y="4371706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65D4B6-03D2-9D47-8AED-1CE2E929CF67}"/>
              </a:ext>
            </a:extLst>
          </p:cNvPr>
          <p:cNvSpPr txBox="1"/>
          <p:nvPr/>
        </p:nvSpPr>
        <p:spPr>
          <a:xfrm>
            <a:off x="1094761" y="5255186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8FC68D26-5ECD-174F-90A2-284FA0458F21}"/>
              </a:ext>
            </a:extLst>
          </p:cNvPr>
          <p:cNvSpPr/>
          <p:nvPr/>
        </p:nvSpPr>
        <p:spPr>
          <a:xfrm rot="5400000">
            <a:off x="1367135" y="4571681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1385EB-9A21-3945-A671-9B0433348C65}"/>
              </a:ext>
            </a:extLst>
          </p:cNvPr>
          <p:cNvSpPr txBox="1"/>
          <p:nvPr/>
        </p:nvSpPr>
        <p:spPr>
          <a:xfrm>
            <a:off x="2596035" y="5255186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115AFB22-A120-7E4C-ABBA-1DE2623A96F9}"/>
              </a:ext>
            </a:extLst>
          </p:cNvPr>
          <p:cNvSpPr/>
          <p:nvPr/>
        </p:nvSpPr>
        <p:spPr>
          <a:xfrm rot="5400000">
            <a:off x="2732946" y="4264160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9C2091C-16E4-8146-9565-160D913A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5" y="2075831"/>
            <a:ext cx="721258" cy="85000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3319200-9063-E64C-B643-40278D12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171" y="2974528"/>
            <a:ext cx="756062" cy="756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61592EF-A97E-7F41-8057-1F085B772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414" y="3892449"/>
            <a:ext cx="622677" cy="586767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443BB1-4FEF-AD45-B00F-9431AB283C6D}"/>
              </a:ext>
            </a:extLst>
          </p:cNvPr>
          <p:cNvCxnSpPr/>
          <p:nvPr/>
        </p:nvCxnSpPr>
        <p:spPr>
          <a:xfrm>
            <a:off x="3888051" y="1685888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6E04906-8F60-2948-ADF4-A2028F0B04B3}"/>
              </a:ext>
            </a:extLst>
          </p:cNvPr>
          <p:cNvSpPr/>
          <p:nvPr/>
        </p:nvSpPr>
        <p:spPr>
          <a:xfrm>
            <a:off x="377606" y="3777305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9248CC-A6DB-FC49-A85C-78B8926A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65" y="1425218"/>
            <a:ext cx="628390" cy="38331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44C0686-0C47-014A-9FAA-91F0078E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50" y="3434213"/>
            <a:ext cx="628390" cy="38331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AEF8D2D-B3EF-2E44-B4A2-4E10CB2A7649}"/>
              </a:ext>
            </a:extLst>
          </p:cNvPr>
          <p:cNvSpPr/>
          <p:nvPr/>
        </p:nvSpPr>
        <p:spPr>
          <a:xfrm>
            <a:off x="5828260" y="1887305"/>
            <a:ext cx="3595576" cy="518213"/>
          </a:xfrm>
          <a:prstGeom prst="ellipse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F642287-9365-AC4F-AA8C-B6AE295D6CEF}"/>
              </a:ext>
            </a:extLst>
          </p:cNvPr>
          <p:cNvSpPr/>
          <p:nvPr/>
        </p:nvSpPr>
        <p:spPr>
          <a:xfrm>
            <a:off x="8178297" y="2579763"/>
            <a:ext cx="1812281" cy="83345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" grpId="0" animBg="1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62C-205D-274F-9705-0B75F9C6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CB91-72BA-C94C-B057-F41641A2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24220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DF5C-DE1C-A841-8CEC-5D54E161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B1F1-37E0-1C4E-B054-DC997148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6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1052</Words>
  <Application>Microsoft Office PowerPoint</Application>
  <PresentationFormat>Widescreen</PresentationFormat>
  <Paragraphs>206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Helvetica</vt:lpstr>
      <vt:lpstr>Times New Roman</vt:lpstr>
      <vt:lpstr>Wingdings</vt:lpstr>
      <vt:lpstr>Office Theme</vt:lpstr>
      <vt:lpstr>CS 488 Computer Networks and  the Internet</vt:lpstr>
      <vt:lpstr>Transport</vt:lpstr>
      <vt:lpstr>Modularity through layering</vt:lpstr>
      <vt:lpstr>UDP: User Datagram Protocol [RFC 768]</vt:lpstr>
      <vt:lpstr>UDP segment structure</vt:lpstr>
      <vt:lpstr>UDP segment structure</vt:lpstr>
      <vt:lpstr>Review: UDP demultiplexing</vt:lpstr>
      <vt:lpstr>UDP packets</vt:lpstr>
      <vt:lpstr>PowerPoint Presentation</vt:lpstr>
      <vt:lpstr> UDP: Error Detection</vt:lpstr>
      <vt:lpstr>UDP: Best Effort Service</vt:lpstr>
      <vt:lpstr>UDP Error Detection</vt:lpstr>
      <vt:lpstr>Error detection function</vt:lpstr>
      <vt:lpstr>UDP Checksum</vt:lpstr>
      <vt:lpstr>Computing 1’s complement sum</vt:lpstr>
      <vt:lpstr>From the UDP specification (RFC 768)</vt:lpstr>
      <vt:lpstr>Some observations on checksums</vt:lpstr>
      <vt:lpstr>Some observations on checksums</vt:lpstr>
      <vt:lpstr>Playing with checksums</vt:lpstr>
      <vt:lpstr>Summary of UDP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1983</cp:revision>
  <dcterms:created xsi:type="dcterms:W3CDTF">2019-01-23T03:40:12Z</dcterms:created>
  <dcterms:modified xsi:type="dcterms:W3CDTF">2021-06-13T20:24:30Z</dcterms:modified>
</cp:coreProperties>
</file>