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4"/>
  </p:notesMasterIdLst>
  <p:sldIdLst>
    <p:sldId id="499" r:id="rId2"/>
    <p:sldId id="488" r:id="rId3"/>
    <p:sldId id="498" r:id="rId4"/>
    <p:sldId id="329" r:id="rId5"/>
    <p:sldId id="501" r:id="rId6"/>
    <p:sldId id="263" r:id="rId7"/>
    <p:sldId id="482" r:id="rId8"/>
    <p:sldId id="421" r:id="rId9"/>
    <p:sldId id="422" r:id="rId10"/>
    <p:sldId id="427" r:id="rId11"/>
    <p:sldId id="505" r:id="rId12"/>
    <p:sldId id="506" r:id="rId13"/>
    <p:sldId id="423" r:id="rId14"/>
    <p:sldId id="508" r:id="rId15"/>
    <p:sldId id="484" r:id="rId16"/>
    <p:sldId id="425" r:id="rId17"/>
    <p:sldId id="426" r:id="rId18"/>
    <p:sldId id="429" r:id="rId19"/>
    <p:sldId id="510" r:id="rId20"/>
    <p:sldId id="509" r:id="rId21"/>
    <p:sldId id="437" r:id="rId22"/>
    <p:sldId id="502" r:id="rId23"/>
    <p:sldId id="430" r:id="rId24"/>
    <p:sldId id="431" r:id="rId25"/>
    <p:sldId id="432" r:id="rId26"/>
    <p:sldId id="433" r:id="rId27"/>
    <p:sldId id="511" r:id="rId28"/>
    <p:sldId id="434" r:id="rId29"/>
    <p:sldId id="503" r:id="rId30"/>
    <p:sldId id="264" r:id="rId31"/>
    <p:sldId id="273" r:id="rId32"/>
    <p:sldId id="435" r:id="rId33"/>
    <p:sldId id="335" r:id="rId34"/>
    <p:sldId id="504" r:id="rId35"/>
    <p:sldId id="478" r:id="rId36"/>
    <p:sldId id="436" r:id="rId37"/>
    <p:sldId id="274" r:id="rId38"/>
    <p:sldId id="438" r:id="rId39"/>
    <p:sldId id="479" r:id="rId40"/>
    <p:sldId id="481" r:id="rId41"/>
    <p:sldId id="480" r:id="rId42"/>
    <p:sldId id="497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316"/>
    <p:restoredTop sz="94664"/>
  </p:normalViewPr>
  <p:slideViewPr>
    <p:cSldViewPr snapToGrid="0" snapToObjects="1">
      <p:cViewPr varScale="1">
        <p:scale>
          <a:sx n="89" d="100"/>
          <a:sy n="89" d="100"/>
        </p:scale>
        <p:origin x="406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14" d="100"/>
          <a:sy n="114" d="100"/>
        </p:scale>
        <p:origin x="3056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3C490B-630B-7F46-B6FE-05D0FD1689A8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3F09D5-B346-194E-BAD1-FA5CF7158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778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0CC37-3420-4F49-8C33-4BCB3B51A6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8A51D8-7D8A-A547-B24D-6DD12E8CCA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251904-F682-B84A-BF47-8129AB4C1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85BB43-14AB-9945-9BCA-9BC503CCC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1333A-8598-4B4F-AB52-6579A2E12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267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343C6-896E-584A-A963-7E16D546E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35AA53-208E-C24B-8273-CFDD1A5E79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5851F6-81D0-1643-BAF0-AA0E98E0C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A70A3A-9A82-3C4C-AEFA-7B416F146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A61641-65CD-7949-9285-F9862F78B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620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9D0A2B-7DBB-9445-8542-8AC8F7964D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7F09A6-0358-8E43-A178-3CA003BDFB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CEA068-5062-7E4F-B99C-2CEC343EC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83A096-D83E-7542-A78C-9916C3698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814C3-12DF-0447-9420-294EF2C87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1584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228600"/>
            <a:ext cx="103632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711200" y="1600200"/>
            <a:ext cx="508000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5994400" y="1600200"/>
            <a:ext cx="5080000" cy="46482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FE57032-A51D-2F46-953C-D36EE914869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B55F01F-2129-2046-BD9F-C5954C7B67A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F91211A-F829-D54F-816E-C86BE467DD6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1BC374-A37E-E640-8D4B-CDDACDD2068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149423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228600"/>
            <a:ext cx="103632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1200" y="1600200"/>
            <a:ext cx="10363200" cy="2247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1200" y="4000500"/>
            <a:ext cx="10363200" cy="2247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AB3353E-FB6D-2647-8A4C-234D8347845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BD2C131-48B1-AF4D-8186-195AAAB114F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117DF03-5083-7F46-8B70-340B538E204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E35919-182F-0044-9059-C50428E52B8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56689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9A4C2-71EB-354A-A4E4-7A79F1671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6FC06-E8D0-3A4C-BEE2-AA99DC380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652FB-D490-114D-8030-09CCB72C2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062229-71C9-9847-AFE6-26AB269E2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1C6DF4-CA65-8E43-B3A5-ECEF9025E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358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F248A-A301-5341-9BAF-2DDE80F1E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2EDBBF-4F90-A34F-A685-DE4F29644F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9B94B2-28BF-6945-A21C-40A2B7645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DE3C9-54E8-A94F-AD40-66CFF7B8F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358432-5359-0147-8D5C-B145EE76A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954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0FC0B-F311-BC4B-A2D1-928B3513C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07925-946E-B44F-8713-0F0928FD5E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672E5B-AB30-F441-99C3-073B0FE0CD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7D735A-AFB0-C44A-9FC0-AFD3B6C01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B6E5E5-7866-8E4B-B450-B712A2F3B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F134CB-E65A-B242-BD74-667132F85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585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A191B-B3D5-974E-BBCC-0A9D6A627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69E461-1B18-F04F-9E78-C3FEBD28C4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F1FC9F-4459-2448-8E0B-F470C373A3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8D66B2-805B-A347-89AD-F169432665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448249-093E-884B-B6CE-B747B284E5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2CDBF6-1121-9347-BF6B-B703CCE9F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7F1FD6-CCAB-754B-B876-ABFCFD3D5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E9FA76-646A-F442-AA4F-7622918BE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262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7A493-905D-7F41-8284-D8B4EC882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B5B470-4001-1843-A7E0-885C22956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F13A0A-FB55-8649-B9A5-3E90CD8CA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CBD0C7-127F-CD4E-A6B8-5585A1527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455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5D34EC-7616-9043-AFD5-6B69E3B6F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7B0C35-6B39-4749-9595-C856AFB8E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AFF505-CB2B-2747-B2DD-2A89C9411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263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CF38C-28DD-4A42-9056-3793483F5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099AD-DABE-D64C-A905-1CF03DB10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012F0B-A50A-5B46-A535-733D69752F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A7C4E6-3C25-644D-80DE-2E788E628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68BFEC-CC7B-C94C-BED5-57FB1536D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755941-3DC9-AB49-B0A6-6F452E06A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52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4FD44-FAA2-E347-8F67-9E8E93EAA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020F24-3635-8346-AFAC-53CE49F08D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8FCCF6-452E-F34D-AD7C-72567CD4B4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2B2EA6-16EC-4048-B8E5-91A7889C2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377BF-EE8D-7042-B5F8-CF9C0C3DD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7220C2-4FEF-C549-AF12-DB388DD3A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323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E5AAC6-6E42-5E44-9318-18A5B93B5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FBE2B0-9C88-F545-A1BD-247458A50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DABF1-4F3F-744C-8157-1FC51AAF16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DCE603-2B12-5844-BEA7-E98E825B38C7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E51C6-01D3-BC48-8763-B839BC0791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6E372-E70D-1E47-8FDB-0CADB973BC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983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Helvetica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Helvetica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Helvetica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7.jpe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8.bin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3.xml"/><Relationship Id="rId6" Type="http://schemas.openxmlformats.org/officeDocument/2006/relationships/oleObject" Target="../embeddings/oleObject7.bin"/><Relationship Id="rId5" Type="http://schemas.openxmlformats.org/officeDocument/2006/relationships/oleObject" Target="../embeddings/oleObject6.bin"/><Relationship Id="rId4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4.xml"/><Relationship Id="rId4" Type="http://schemas.openxmlformats.org/officeDocument/2006/relationships/oleObject" Target="../embeddings/oleObject2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>
            <a:extLst>
              <a:ext uri="{FF2B5EF4-FFF2-40B4-BE49-F238E27FC236}">
                <a16:creationId xmlns:a16="http://schemas.microsoft.com/office/drawing/2014/main" id="{897461AD-287F-0C42-AFC6-5022951D3B3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524000" y="3429000"/>
            <a:ext cx="9144000" cy="198297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3200" dirty="0">
                <a:ea typeface="ＭＳ Ｐゴシック" charset="0"/>
              </a:rPr>
              <a:t>Lecture 2-2: HTTP protocol</a:t>
            </a:r>
            <a:br>
              <a:rPr lang="en-US" sz="3200" dirty="0">
                <a:ea typeface="ＭＳ Ｐゴシック" charset="0"/>
              </a:rPr>
            </a:br>
            <a:r>
              <a:rPr lang="en-US" sz="3200" dirty="0">
                <a:ea typeface="ＭＳ Ｐゴシック" charset="0"/>
              </a:rPr>
              <a:t>Prepared by: Prof. Jun Yuan</a:t>
            </a:r>
            <a:endParaRPr lang="en-US" sz="3200" dirty="0">
              <a:ea typeface="ＭＳ Ｐゴシック" charset="0"/>
              <a:cs typeface="+mn-cs"/>
            </a:endParaRPr>
          </a:p>
          <a:p>
            <a:pPr>
              <a:defRPr/>
            </a:pPr>
            <a:r>
              <a:rPr lang="en-US" sz="3200" dirty="0">
                <a:ea typeface="ＭＳ Ｐゴシック" charset="0"/>
                <a:cs typeface="+mn-cs"/>
              </a:rPr>
              <a:t>Credits: Srinivas Narayana</a:t>
            </a:r>
          </a:p>
        </p:txBody>
      </p:sp>
      <p:sp>
        <p:nvSpPr>
          <p:cNvPr id="2052" name="Slide Number Placeholder 1">
            <a:extLst>
              <a:ext uri="{FF2B5EF4-FFF2-40B4-BE49-F238E27FC236}">
                <a16:creationId xmlns:a16="http://schemas.microsoft.com/office/drawing/2014/main" id="{D4CF2330-96EE-C641-B787-BBF6068A1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B2CE658-F681-9E4A-B882-87E501708491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A18ADE0A-53EC-4F4A-A9AC-38DF454E9B83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209800" y="1560202"/>
            <a:ext cx="7772400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>
                <a:ea typeface="ＭＳ Ｐゴシック" charset="0"/>
                <a:cs typeface="+mj-cs"/>
              </a:rPr>
              <a:t>CS </a:t>
            </a:r>
            <a:r>
              <a:rPr lang="en-US" dirty="0">
                <a:ea typeface="ＭＳ Ｐゴシック" charset="0"/>
              </a:rPr>
              <a:t>488</a:t>
            </a:r>
            <a:br>
              <a:rPr lang="en-US" dirty="0">
                <a:ea typeface="ＭＳ Ｐゴシック" charset="0"/>
                <a:cs typeface="+mj-cs"/>
              </a:rPr>
            </a:br>
            <a:r>
              <a:rPr lang="en-US" dirty="0">
                <a:solidFill>
                  <a:srgbClr val="C00000"/>
                </a:solidFill>
                <a:ea typeface="ＭＳ Ｐゴシック" charset="0"/>
                <a:cs typeface="+mj-cs"/>
              </a:rPr>
              <a:t>Computer Networks and the Internet</a:t>
            </a:r>
          </a:p>
        </p:txBody>
      </p:sp>
    </p:spTree>
    <p:extLst>
      <p:ext uri="{BB962C8B-B14F-4D97-AF65-F5344CB8AC3E}">
        <p14:creationId xmlns:p14="http://schemas.microsoft.com/office/powerpoint/2010/main" val="20425644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6">
            <a:extLst>
              <a:ext uri="{FF2B5EF4-FFF2-40B4-BE49-F238E27FC236}">
                <a16:creationId xmlns:a16="http://schemas.microsoft.com/office/drawing/2014/main" id="{939B605F-FC20-A24E-A705-4C585364B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fld id="{463CA771-D47F-3648-9ACA-5D495D1A8800}" type="slidenum">
              <a:rPr lang="en-US" altLang="en-US" sz="1400">
                <a:latin typeface="Times New Roman" panose="02020603050405020304" pitchFamily="18" charset="0"/>
              </a:rPr>
              <a:pPr>
                <a:buFontTx/>
                <a:buNone/>
              </a:pPr>
              <a:t>10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33796" name="Rectangle 1027">
            <a:extLst>
              <a:ext uri="{FF2B5EF4-FFF2-40B4-BE49-F238E27FC236}">
                <a16:creationId xmlns:a16="http://schemas.microsoft.com/office/drawing/2014/main" id="{D9D5229B-DF44-534D-9F7D-BDCB432A3B0F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1690687"/>
            <a:ext cx="5334000" cy="5030787"/>
          </a:xfrm>
        </p:spPr>
        <p:txBody>
          <a:bodyPr>
            <a:normAutofit/>
          </a:bodyPr>
          <a:lstStyle/>
          <a:p>
            <a:pPr>
              <a:buFont typeface="ZapfDingbats" pitchFamily="82" charset="2"/>
              <a:buNone/>
              <a:defRPr/>
            </a:pPr>
            <a:endParaRPr lang="en-US" altLang="en-US" sz="2400" dirty="0"/>
          </a:p>
          <a:p>
            <a:pPr>
              <a:defRPr/>
            </a:pPr>
            <a:r>
              <a:rPr lang="en-US" altLang="en-US" dirty="0">
                <a:solidFill>
                  <a:srgbClr val="C00000"/>
                </a:solidFill>
              </a:rPr>
              <a:t>GET</a:t>
            </a:r>
          </a:p>
          <a:p>
            <a:pPr lvl="1">
              <a:defRPr/>
            </a:pPr>
            <a:r>
              <a:rPr lang="en-US" altLang="en-US" sz="2000" dirty="0"/>
              <a:t>Get the resource specified in the requested URL. URL may refer to </a:t>
            </a:r>
            <a:r>
              <a:rPr lang="en-US" altLang="en-US" sz="2000" dirty="0">
                <a:solidFill>
                  <a:srgbClr val="C00000"/>
                </a:solidFill>
              </a:rPr>
              <a:t>a data-handling process</a:t>
            </a:r>
          </a:p>
          <a:p>
            <a:pPr>
              <a:defRPr/>
            </a:pPr>
            <a:r>
              <a:rPr lang="en-US" altLang="en-US" dirty="0">
                <a:solidFill>
                  <a:srgbClr val="C00000"/>
                </a:solidFill>
              </a:rPr>
              <a:t>POST</a:t>
            </a:r>
          </a:p>
          <a:p>
            <a:pPr lvl="1">
              <a:defRPr/>
            </a:pPr>
            <a:r>
              <a:rPr lang="en-US" altLang="en-US" sz="2000" dirty="0"/>
              <a:t>Send entities (specified in the entity body) to a data-handling process at the requested URL</a:t>
            </a:r>
          </a:p>
          <a:p>
            <a:pPr>
              <a:defRPr/>
            </a:pPr>
            <a:r>
              <a:rPr lang="en-US" altLang="en-US" dirty="0">
                <a:solidFill>
                  <a:srgbClr val="C00000"/>
                </a:solidFill>
              </a:rPr>
              <a:t>HEAD</a:t>
            </a:r>
          </a:p>
          <a:p>
            <a:pPr lvl="1">
              <a:defRPr/>
            </a:pPr>
            <a:r>
              <a:rPr lang="en-US" altLang="en-US" sz="2000" dirty="0"/>
              <a:t>Asks server to leave requested object out of response, but send the rest of the response</a:t>
            </a:r>
          </a:p>
        </p:txBody>
      </p:sp>
      <p:sp>
        <p:nvSpPr>
          <p:cNvPr id="34821" name="Rectangle 1028">
            <a:extLst>
              <a:ext uri="{FF2B5EF4-FFF2-40B4-BE49-F238E27FC236}">
                <a16:creationId xmlns:a16="http://schemas.microsoft.com/office/drawing/2014/main" id="{DC34DD45-4CEC-8941-AE97-848F7F42719D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6389914" y="1847850"/>
            <a:ext cx="5181600" cy="4351338"/>
          </a:xfrm>
        </p:spPr>
        <p:txBody>
          <a:bodyPr/>
          <a:lstStyle/>
          <a:p>
            <a:pPr>
              <a:buFont typeface="ZapfDingbats" pitchFamily="82" charset="2"/>
              <a:buNone/>
            </a:pPr>
            <a:endParaRPr lang="en-US" altLang="en-US" sz="2400" dirty="0"/>
          </a:p>
          <a:p>
            <a:r>
              <a:rPr lang="en-US" altLang="en-US" dirty="0">
                <a:solidFill>
                  <a:srgbClr val="C00000"/>
                </a:solidFill>
              </a:rPr>
              <a:t>PUT</a:t>
            </a:r>
          </a:p>
          <a:p>
            <a:pPr lvl="1"/>
            <a:r>
              <a:rPr lang="en-US" altLang="en-US" sz="2000" dirty="0"/>
              <a:t>Update a resource at the requested URL with the new entity specified in the entity body</a:t>
            </a:r>
          </a:p>
          <a:p>
            <a:r>
              <a:rPr lang="en-US" altLang="en-US" dirty="0">
                <a:solidFill>
                  <a:srgbClr val="C00000"/>
                </a:solidFill>
              </a:rPr>
              <a:t>DELETE</a:t>
            </a:r>
          </a:p>
          <a:p>
            <a:pPr lvl="1"/>
            <a:r>
              <a:rPr lang="en-US" altLang="en-US" sz="2000" dirty="0"/>
              <a:t>Deletes file specified in the URL</a:t>
            </a:r>
          </a:p>
          <a:p>
            <a:endParaRPr lang="en-US" altLang="en-US" sz="2400" dirty="0"/>
          </a:p>
          <a:p>
            <a:r>
              <a:rPr lang="en-US" altLang="en-US" sz="2400" dirty="0"/>
              <a:t>... and other methods.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D3C5756-DC5A-E948-B0C2-E65A5BF19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HTTP method types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217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CD94A-ACC3-804B-99AD-F0C5258B0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 between POST and 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56B2E4-C622-7047-A0BE-BDF1D3720ED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POST: the URL of the request identifies the resource that </a:t>
            </a:r>
            <a:r>
              <a:rPr lang="en-US" dirty="0">
                <a:solidFill>
                  <a:srgbClr val="C00000"/>
                </a:solidFill>
              </a:rPr>
              <a:t>processes</a:t>
            </a:r>
            <a:r>
              <a:rPr lang="en-US" dirty="0"/>
              <a:t> the entity body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29DE18-B5C9-6C48-85A4-E4D34246F91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PUT: the URL of the request identifies the resource that is </a:t>
            </a:r>
            <a:r>
              <a:rPr lang="en-US" dirty="0">
                <a:solidFill>
                  <a:srgbClr val="C00000"/>
                </a:solidFill>
              </a:rPr>
              <a:t>contained in</a:t>
            </a:r>
            <a:r>
              <a:rPr lang="en-US" dirty="0"/>
              <a:t> the entity body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23C7E0-F32C-0945-96B3-34A7EB029E20}"/>
              </a:ext>
            </a:extLst>
          </p:cNvPr>
          <p:cNvSpPr txBox="1"/>
          <p:nvPr/>
        </p:nvSpPr>
        <p:spPr>
          <a:xfrm>
            <a:off x="2525486" y="6019512"/>
            <a:ext cx="7924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Helvetica" pitchFamily="2" charset="0"/>
              </a:rPr>
              <a:t>https://</a:t>
            </a:r>
            <a:r>
              <a:rPr lang="en-US" sz="3200" dirty="0" err="1">
                <a:latin typeface="Helvetica" pitchFamily="2" charset="0"/>
              </a:rPr>
              <a:t>tools.ietf.org</a:t>
            </a:r>
            <a:r>
              <a:rPr lang="en-US" sz="3200" dirty="0">
                <a:latin typeface="Helvetica" pitchFamily="2" charset="0"/>
              </a:rPr>
              <a:t>/html/rfc2616</a:t>
            </a:r>
          </a:p>
        </p:txBody>
      </p:sp>
    </p:spTree>
    <p:extLst>
      <p:ext uri="{BB962C8B-B14F-4D97-AF65-F5344CB8AC3E}">
        <p14:creationId xmlns:p14="http://schemas.microsoft.com/office/powerpoint/2010/main" val="37146486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D796C-6F23-7A43-9475-F61F35884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 between HEAD and GET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3FF4DE-4AF9-FD49-BE51-0E4405F2AF4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GET:  return the requested resource in the entity body of the response along with response headers (we’ll see these shortly)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F0D976-BC6C-3445-865C-AE3A6CAF7A9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HEAD: return all the response headers in the GET response, but </a:t>
            </a:r>
            <a:r>
              <a:rPr lang="en-US" dirty="0">
                <a:solidFill>
                  <a:srgbClr val="C00000"/>
                </a:solidFill>
              </a:rPr>
              <a:t>without the resource</a:t>
            </a:r>
            <a:r>
              <a:rPr lang="en-US" dirty="0"/>
              <a:t> in the entity body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4E7965-3874-9742-90FB-7B602ED6B33C}"/>
              </a:ext>
            </a:extLst>
          </p:cNvPr>
          <p:cNvSpPr txBox="1"/>
          <p:nvPr/>
        </p:nvSpPr>
        <p:spPr>
          <a:xfrm>
            <a:off x="2525486" y="6019512"/>
            <a:ext cx="7924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Helvetica" pitchFamily="2" charset="0"/>
              </a:rPr>
              <a:t>https://</a:t>
            </a:r>
            <a:r>
              <a:rPr lang="en-US" sz="3200" dirty="0" err="1">
                <a:latin typeface="Helvetica" pitchFamily="2" charset="0"/>
              </a:rPr>
              <a:t>tools.ietf.org</a:t>
            </a:r>
            <a:r>
              <a:rPr lang="en-US" sz="3200" dirty="0">
                <a:latin typeface="Helvetica" pitchFamily="2" charset="0"/>
              </a:rPr>
              <a:t>/html/rfc2616</a:t>
            </a:r>
          </a:p>
        </p:txBody>
      </p:sp>
    </p:spTree>
    <p:extLst>
      <p:ext uri="{BB962C8B-B14F-4D97-AF65-F5344CB8AC3E}">
        <p14:creationId xmlns:p14="http://schemas.microsoft.com/office/powerpoint/2010/main" val="11118151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6">
            <a:extLst>
              <a:ext uri="{FF2B5EF4-FFF2-40B4-BE49-F238E27FC236}">
                <a16:creationId xmlns:a16="http://schemas.microsoft.com/office/drawing/2014/main" id="{732BFEC4-4B08-4E45-8169-008B516B0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fld id="{84EABD59-CBFC-0147-9544-C70434CFDADB}" type="slidenum">
              <a:rPr lang="en-US" altLang="en-US" sz="1400">
                <a:latin typeface="Times New Roman" panose="02020603050405020304" pitchFamily="18" charset="0"/>
              </a:rPr>
              <a:pPr>
                <a:buFontTx/>
                <a:buNone/>
              </a:pPr>
              <a:t>13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35844" name="Rectangle 3">
            <a:extLst>
              <a:ext uri="{FF2B5EF4-FFF2-40B4-BE49-F238E27FC236}">
                <a16:creationId xmlns:a16="http://schemas.microsoft.com/office/drawing/2014/main" id="{CEC000FB-2918-FC4D-98B9-0C33ABE2E104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1825625"/>
            <a:ext cx="4465320" cy="4667250"/>
          </a:xfrm>
        </p:spPr>
        <p:txBody>
          <a:bodyPr>
            <a:normAutofit/>
          </a:bodyPr>
          <a:lstStyle/>
          <a:p>
            <a:pPr>
              <a:buFont typeface="ZapfDingbats" pitchFamily="82" charset="2"/>
              <a:buNone/>
            </a:pPr>
            <a:r>
              <a:rPr lang="en-US" altLang="en-US" sz="2400" dirty="0"/>
              <a:t>POST method:</a:t>
            </a:r>
          </a:p>
          <a:p>
            <a:r>
              <a:rPr lang="en-US" altLang="en-US" sz="2400" dirty="0"/>
              <a:t>Web page often includes form input</a:t>
            </a:r>
          </a:p>
          <a:p>
            <a:r>
              <a:rPr lang="en-US" altLang="en-US" sz="2400" dirty="0"/>
              <a:t>Input is uploaded to server </a:t>
            </a:r>
            <a:r>
              <a:rPr lang="en-US" altLang="en-US" sz="2400" dirty="0">
                <a:solidFill>
                  <a:srgbClr val="C00000"/>
                </a:solidFill>
              </a:rPr>
              <a:t>in entity body</a:t>
            </a:r>
          </a:p>
          <a:p>
            <a:endParaRPr lang="en-US" altLang="en-US" sz="2400" dirty="0">
              <a:solidFill>
                <a:srgbClr val="C00000"/>
              </a:solidFill>
            </a:endParaRPr>
          </a:p>
          <a:p>
            <a:r>
              <a:rPr lang="en-US" altLang="en-US" sz="2400" dirty="0"/>
              <a:t>Posted content not visible in the URL</a:t>
            </a:r>
          </a:p>
          <a:p>
            <a:pPr lvl="1"/>
            <a:r>
              <a:rPr lang="en-US" altLang="en-US" sz="2000" dirty="0"/>
              <a:t>Free form content (ex: images) can be posted since entity body interpreted as data bytes</a:t>
            </a:r>
          </a:p>
        </p:txBody>
      </p:sp>
      <p:sp>
        <p:nvSpPr>
          <p:cNvPr id="35845" name="Rectangle 4">
            <a:extLst>
              <a:ext uri="{FF2B5EF4-FFF2-40B4-BE49-F238E27FC236}">
                <a16:creationId xmlns:a16="http://schemas.microsoft.com/office/drawing/2014/main" id="{89DC39F1-2D2B-D149-97A8-39E20601E068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5625737" y="1794669"/>
            <a:ext cx="5956663" cy="3352097"/>
          </a:xfrm>
        </p:spPr>
        <p:txBody>
          <a:bodyPr>
            <a:normAutofit/>
          </a:bodyPr>
          <a:lstStyle/>
          <a:p>
            <a:pPr>
              <a:buFont typeface="ZapfDingbats" pitchFamily="82" charset="2"/>
              <a:buNone/>
            </a:pPr>
            <a:r>
              <a:rPr lang="en-US" altLang="en-US" sz="2400" dirty="0"/>
              <a:t>GET method:</a:t>
            </a:r>
          </a:p>
          <a:p>
            <a:r>
              <a:rPr lang="en-US" altLang="en-US" sz="2400" dirty="0"/>
              <a:t>Entity body is empty</a:t>
            </a:r>
          </a:p>
          <a:p>
            <a:r>
              <a:rPr lang="en-US" altLang="en-US" sz="2400" dirty="0"/>
              <a:t>Input is uploaded </a:t>
            </a:r>
            <a:r>
              <a:rPr lang="en-US" altLang="en-US" sz="2400" dirty="0">
                <a:solidFill>
                  <a:srgbClr val="C00000"/>
                </a:solidFill>
              </a:rPr>
              <a:t>in URL field of request line</a:t>
            </a:r>
          </a:p>
          <a:p>
            <a:endParaRPr lang="en-US" altLang="en-US" sz="2400" dirty="0">
              <a:solidFill>
                <a:srgbClr val="C00000"/>
              </a:solidFill>
            </a:endParaRPr>
          </a:p>
          <a:p>
            <a:r>
              <a:rPr lang="en-US" altLang="en-US" sz="2400" dirty="0"/>
              <a:t>Example: </a:t>
            </a:r>
          </a:p>
          <a:p>
            <a:pPr lvl="1"/>
            <a:r>
              <a:rPr lang="en-US" altLang="en-US" sz="2000" dirty="0"/>
              <a:t>http://</a:t>
            </a:r>
            <a:r>
              <a:rPr lang="en-US" altLang="en-US" sz="2000" dirty="0" err="1"/>
              <a:t>site.com</a:t>
            </a:r>
            <a:r>
              <a:rPr lang="en-US" altLang="en-US" sz="2000" dirty="0"/>
              <a:t>/</a:t>
            </a:r>
            <a:r>
              <a:rPr lang="en-US" altLang="en-US" sz="2000" dirty="0" err="1"/>
              <a:t>form?first</a:t>
            </a:r>
            <a:r>
              <a:rPr lang="en-US" altLang="en-US" sz="2000" dirty="0"/>
              <a:t>=</a:t>
            </a:r>
            <a:r>
              <a:rPr lang="en-US" altLang="en-US" sz="2000" dirty="0" err="1"/>
              <a:t>jane&amp;last</a:t>
            </a:r>
            <a:r>
              <a:rPr lang="en-US" altLang="en-US" sz="2000" dirty="0"/>
              <a:t>=</a:t>
            </a:r>
            <a:r>
              <a:rPr lang="en-US" altLang="en-US" sz="2000" dirty="0" err="1"/>
              <a:t>austen</a:t>
            </a:r>
            <a:endParaRPr lang="en-US" altLang="en-US" sz="2000" dirty="0"/>
          </a:p>
          <a:p>
            <a:pPr>
              <a:buFont typeface="ZapfDingbats" pitchFamily="82" charset="2"/>
              <a:buNone/>
            </a:pPr>
            <a:endParaRPr lang="en-US" altLang="en-US" sz="2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70925BC-35D3-9D4E-9BF6-1A6EB01BF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Uploading form input: GET and POST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607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F688D-61B6-2147-A63A-4239AD63E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Observing HTTP GET and POST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7BFBD-6B34-BA41-B248-033925B7DA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small demo</a:t>
            </a:r>
          </a:p>
        </p:txBody>
      </p:sp>
    </p:spTree>
    <p:extLst>
      <p:ext uri="{BB962C8B-B14F-4D97-AF65-F5344CB8AC3E}">
        <p14:creationId xmlns:p14="http://schemas.microsoft.com/office/powerpoint/2010/main" val="36159210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Slide Number Placeholder 3">
            <a:extLst>
              <a:ext uri="{FF2B5EF4-FFF2-40B4-BE49-F238E27FC236}">
                <a16:creationId xmlns:a16="http://schemas.microsoft.com/office/drawing/2014/main" id="{75437205-D781-9540-B043-9FB70AA31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fld id="{03A62222-1D19-4343-91F5-8DE14316DA86}" type="slidenum">
              <a:rPr lang="en-US" altLang="en-US" sz="1400">
                <a:latin typeface="Times New Roman" panose="02020603050405020304" pitchFamily="18" charset="0"/>
              </a:rPr>
              <a:pPr>
                <a:buFontTx/>
                <a:buNone/>
              </a:pPr>
              <a:t>15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pic>
        <p:nvPicPr>
          <p:cNvPr id="37892" name="Picture 2" descr="http://www1.ju.edu.jo/ecourse/abusufah/cpe532_Spr06/notes/BookOnLine/The%20HyperText%20Transfer%20Protocol_files/HTTPresponse.jpg">
            <a:extLst>
              <a:ext uri="{FF2B5EF4-FFF2-40B4-BE49-F238E27FC236}">
                <a16:creationId xmlns:a16="http://schemas.microsoft.com/office/drawing/2014/main" id="{B7FA435C-D8A4-3E40-99ED-B65AACB869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5038" y="2041525"/>
            <a:ext cx="7448550" cy="3752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3" name="TextBox 4">
            <a:extLst>
              <a:ext uri="{FF2B5EF4-FFF2-40B4-BE49-F238E27FC236}">
                <a16:creationId xmlns:a16="http://schemas.microsoft.com/office/drawing/2014/main" id="{628FA8FB-7805-764C-9219-15EAC13476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816" y="2453859"/>
            <a:ext cx="1957659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r>
              <a:rPr lang="en-US" altLang="en-US" sz="2400" dirty="0">
                <a:latin typeface="Helvetica" pitchFamily="2" charset="0"/>
              </a:rPr>
              <a:t>Unlike HTTP request, No method name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0EDE5FA-B4EA-D642-86A4-4B1EFE455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HTTP Response: General format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26284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5">
            <a:extLst>
              <a:ext uri="{FF2B5EF4-FFF2-40B4-BE49-F238E27FC236}">
                <a16:creationId xmlns:a16="http://schemas.microsoft.com/office/drawing/2014/main" id="{61DBCE69-5B35-3247-9DBD-0620E38EF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fld id="{EF8AF5E8-B1B0-8D4A-BC5F-72B7ED11C7BD}" type="slidenum">
              <a:rPr lang="en-US" altLang="en-US" sz="1400">
                <a:latin typeface="Times New Roman" panose="02020603050405020304" pitchFamily="18" charset="0"/>
              </a:rPr>
              <a:pPr>
                <a:buFontTx/>
                <a:buNone/>
              </a:pPr>
              <a:t>16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id="{802525D8-5880-9C42-9626-25118676C4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HTTP message: response message</a:t>
            </a:r>
          </a:p>
        </p:txBody>
      </p:sp>
      <p:sp>
        <p:nvSpPr>
          <p:cNvPr id="38916" name="Text Box 3">
            <a:extLst>
              <a:ext uri="{FF2B5EF4-FFF2-40B4-BE49-F238E27FC236}">
                <a16:creationId xmlns:a16="http://schemas.microsoft.com/office/drawing/2014/main" id="{AEDC0E45-231D-C94C-ABA9-EBDC8CB084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68673" y="2804578"/>
            <a:ext cx="7005444" cy="34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HTTP/1.1 200 OK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Connection: close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Date: Thu, 06 Aug 1998 12:00:15 GMT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Server: Apache/1.3.0 (Unix)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Last-Modified: Mon, 22 Jun 1998 …...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Content-Length: 6821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Content-Type: text/html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data data data data data ... </a:t>
            </a:r>
          </a:p>
        </p:txBody>
      </p:sp>
      <p:sp>
        <p:nvSpPr>
          <p:cNvPr id="38917" name="Text Box 4">
            <a:extLst>
              <a:ext uri="{FF2B5EF4-FFF2-40B4-BE49-F238E27FC236}">
                <a16:creationId xmlns:a16="http://schemas.microsoft.com/office/drawing/2014/main" id="{FA38E591-8632-D746-ACEA-148305BA9D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084" y="1735991"/>
            <a:ext cx="2464136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status line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(protocol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status code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status phrase)</a:t>
            </a:r>
            <a:endParaRPr lang="en-US" altLang="en-US" sz="3200" dirty="0">
              <a:solidFill>
                <a:schemeClr val="tx1">
                  <a:lumMod val="65000"/>
                  <a:lumOff val="35000"/>
                </a:schemeClr>
              </a:solidFill>
              <a:latin typeface="Helvetica" pitchFamily="2" charset="0"/>
            </a:endParaRPr>
          </a:p>
        </p:txBody>
      </p:sp>
      <p:sp>
        <p:nvSpPr>
          <p:cNvPr id="38918" name="Line 5">
            <a:extLst>
              <a:ext uri="{FF2B5EF4-FFF2-40B4-BE49-F238E27FC236}">
                <a16:creationId xmlns:a16="http://schemas.microsoft.com/office/drawing/2014/main" id="{F7ED9E9C-8234-3A4B-8D36-CCC35E0769A8}"/>
              </a:ext>
            </a:extLst>
          </p:cNvPr>
          <p:cNvSpPr>
            <a:spLocks noChangeShapeType="1"/>
          </p:cNvSpPr>
          <p:nvPr/>
        </p:nvSpPr>
        <p:spPr bwMode="auto">
          <a:xfrm>
            <a:off x="2977945" y="2638041"/>
            <a:ext cx="1728830" cy="350687"/>
          </a:xfrm>
          <a:prstGeom prst="line">
            <a:avLst/>
          </a:prstGeom>
          <a:noFill/>
          <a:ln w="38100">
            <a:solidFill>
              <a:schemeClr val="tx1">
                <a:lumMod val="65000"/>
                <a:lumOff val="35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38919" name="Freeform 6">
            <a:extLst>
              <a:ext uri="{FF2B5EF4-FFF2-40B4-BE49-F238E27FC236}">
                <a16:creationId xmlns:a16="http://schemas.microsoft.com/office/drawing/2014/main" id="{8FA68564-B438-5743-8244-7F1909893625}"/>
              </a:ext>
            </a:extLst>
          </p:cNvPr>
          <p:cNvSpPr>
            <a:spLocks/>
          </p:cNvSpPr>
          <p:nvPr/>
        </p:nvSpPr>
        <p:spPr bwMode="auto">
          <a:xfrm>
            <a:off x="4322500" y="3183990"/>
            <a:ext cx="260449" cy="2142753"/>
          </a:xfrm>
          <a:custGeom>
            <a:avLst/>
            <a:gdLst>
              <a:gd name="T0" fmla="*/ 2147483647 w 162"/>
              <a:gd name="T1" fmla="*/ 2147483647 h 1428"/>
              <a:gd name="T2" fmla="*/ 0 w 162"/>
              <a:gd name="T3" fmla="*/ 0 h 1428"/>
              <a:gd name="T4" fmla="*/ 0 w 162"/>
              <a:gd name="T5" fmla="*/ 2147483647 h 1428"/>
              <a:gd name="T6" fmla="*/ 2147483647 w 162"/>
              <a:gd name="T7" fmla="*/ 2147483647 h 1428"/>
              <a:gd name="T8" fmla="*/ 0 60000 65536"/>
              <a:gd name="T9" fmla="*/ 0 60000 65536"/>
              <a:gd name="T10" fmla="*/ 0 60000 65536"/>
              <a:gd name="T11" fmla="*/ 0 60000 65536"/>
              <a:gd name="T12" fmla="*/ 0 w 162"/>
              <a:gd name="T13" fmla="*/ 0 h 1428"/>
              <a:gd name="T14" fmla="*/ 162 w 162"/>
              <a:gd name="T15" fmla="*/ 1428 h 14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62" h="1428">
                <a:moveTo>
                  <a:pt x="132" y="9"/>
                </a:moveTo>
                <a:lnTo>
                  <a:pt x="0" y="0"/>
                </a:lnTo>
                <a:lnTo>
                  <a:pt x="0" y="1428"/>
                </a:lnTo>
                <a:lnTo>
                  <a:pt x="162" y="1425"/>
                </a:lnTo>
              </a:path>
            </a:pathLst>
          </a:custGeom>
          <a:noFill/>
          <a:ln w="38100" cap="flat" cmpd="sng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38920" name="Text Box 7">
            <a:extLst>
              <a:ext uri="{FF2B5EF4-FFF2-40B4-BE49-F238E27FC236}">
                <a16:creationId xmlns:a16="http://schemas.microsoft.com/office/drawing/2014/main" id="{DD95B001-9558-5945-BF41-D2CF24FD22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9719" y="4144120"/>
            <a:ext cx="1665842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response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header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 lines</a:t>
            </a:r>
            <a:endParaRPr lang="en-US" altLang="en-US" sz="3200" dirty="0">
              <a:solidFill>
                <a:schemeClr val="tx1">
                  <a:lumMod val="65000"/>
                  <a:lumOff val="35000"/>
                </a:schemeClr>
              </a:solidFill>
              <a:latin typeface="Helvetica" pitchFamily="2" charset="0"/>
            </a:endParaRPr>
          </a:p>
        </p:txBody>
      </p:sp>
      <p:sp>
        <p:nvSpPr>
          <p:cNvPr id="38921" name="Line 8">
            <a:extLst>
              <a:ext uri="{FF2B5EF4-FFF2-40B4-BE49-F238E27FC236}">
                <a16:creationId xmlns:a16="http://schemas.microsoft.com/office/drawing/2014/main" id="{18360FA1-F13D-2748-9C15-E6A7C4219CB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44748" y="5872692"/>
            <a:ext cx="923925" cy="257175"/>
          </a:xfrm>
          <a:prstGeom prst="line">
            <a:avLst/>
          </a:prstGeom>
          <a:noFill/>
          <a:ln w="38100">
            <a:solidFill>
              <a:schemeClr val="tx1">
                <a:lumMod val="65000"/>
                <a:lumOff val="35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38922" name="Text Box 9">
            <a:extLst>
              <a:ext uri="{FF2B5EF4-FFF2-40B4-BE49-F238E27FC236}">
                <a16:creationId xmlns:a16="http://schemas.microsoft.com/office/drawing/2014/main" id="{5409491B-D85C-6841-B214-3362BAD44F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240458" y="5847521"/>
            <a:ext cx="4485269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data, e.g., requested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HTML file in entity body</a:t>
            </a:r>
            <a:endParaRPr lang="en-US" altLang="en-US" sz="3200" dirty="0">
              <a:solidFill>
                <a:schemeClr val="tx1">
                  <a:lumMod val="65000"/>
                  <a:lumOff val="35000"/>
                </a:schemeClr>
              </a:solidFill>
              <a:latin typeface="Helvetica" pitchFamily="2" charset="0"/>
            </a:endParaRPr>
          </a:p>
        </p:txBody>
      </p:sp>
      <p:sp>
        <p:nvSpPr>
          <p:cNvPr id="11" name="Line 5">
            <a:extLst>
              <a:ext uri="{FF2B5EF4-FFF2-40B4-BE49-F238E27FC236}">
                <a16:creationId xmlns:a16="http://schemas.microsoft.com/office/drawing/2014/main" id="{53B06373-9FD0-BC4F-8486-632B25A2514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741285" y="4144120"/>
            <a:ext cx="1584490" cy="641402"/>
          </a:xfrm>
          <a:prstGeom prst="line">
            <a:avLst/>
          </a:prstGeom>
          <a:noFill/>
          <a:ln w="38100">
            <a:solidFill>
              <a:schemeClr val="tx1">
                <a:lumMod val="65000"/>
                <a:lumOff val="35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176181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500" fill="hold"/>
                                        <p:tgtEl>
                                          <p:spTgt spid="389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21B0C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" dur="500" fill="hold"/>
                                        <p:tgtEl>
                                          <p:spTgt spid="389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21B0C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7" grpId="0"/>
      <p:bldP spid="38917" grpId="1" build="allAtOnce"/>
      <p:bldP spid="38918" grpId="0" animBg="1"/>
      <p:bldP spid="38919" grpId="0" animBg="1"/>
      <p:bldP spid="38920" grpId="0"/>
      <p:bldP spid="38921" grpId="0" animBg="1"/>
      <p:bldP spid="38922" grpId="0"/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6">
            <a:extLst>
              <a:ext uri="{FF2B5EF4-FFF2-40B4-BE49-F238E27FC236}">
                <a16:creationId xmlns:a16="http://schemas.microsoft.com/office/drawing/2014/main" id="{E46C489E-8BE3-8D4D-9ADE-72F097915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fld id="{A3CB2FE6-171B-5B4B-9E49-62D53515FEA7}" type="slidenum">
              <a:rPr lang="en-US" altLang="en-US" sz="1400">
                <a:latin typeface="Times New Roman" panose="02020603050405020304" pitchFamily="18" charset="0"/>
              </a:rPr>
              <a:pPr>
                <a:buFontTx/>
                <a:buNone/>
              </a:pPr>
              <a:t>17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77945A1E-93B5-DB4E-9602-B94F9A0A2655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057401" y="2314575"/>
            <a:ext cx="7934325" cy="4158796"/>
          </a:xfrm>
        </p:spPr>
        <p:txBody>
          <a:bodyPr/>
          <a:lstStyle/>
          <a:p>
            <a:pPr>
              <a:buFont typeface="ZapfDingbats" pitchFamily="82" charset="2"/>
              <a:buNone/>
            </a:pPr>
            <a:r>
              <a:rPr lang="en-US" altLang="en-US" sz="2400" b="1" dirty="0">
                <a:solidFill>
                  <a:srgbClr val="C00000"/>
                </a:solidFill>
                <a:latin typeface="Courier New" panose="02070309020205020404" pitchFamily="49" charset="0"/>
              </a:rPr>
              <a:t>200 OK</a:t>
            </a:r>
            <a:endParaRPr lang="en-US" altLang="en-US" sz="2400" dirty="0">
              <a:solidFill>
                <a:srgbClr val="C00000"/>
              </a:solidFill>
            </a:endParaRPr>
          </a:p>
          <a:p>
            <a:pPr lvl="1"/>
            <a:r>
              <a:rPr lang="en-US" altLang="en-US" sz="2000" dirty="0"/>
              <a:t>request succeeded, requested object later in this message</a:t>
            </a:r>
          </a:p>
          <a:p>
            <a:pPr>
              <a:buFont typeface="ZapfDingbats" pitchFamily="82" charset="2"/>
              <a:buNone/>
            </a:pPr>
            <a:r>
              <a:rPr lang="en-US" altLang="en-US" sz="2400" b="1" dirty="0">
                <a:solidFill>
                  <a:srgbClr val="C00000"/>
                </a:solidFill>
                <a:latin typeface="Courier New" panose="02070309020205020404" pitchFamily="49" charset="0"/>
              </a:rPr>
              <a:t>301 Moved Permanently</a:t>
            </a:r>
            <a:endParaRPr lang="en-US" altLang="en-US" sz="2400" dirty="0">
              <a:solidFill>
                <a:srgbClr val="C00000"/>
              </a:solidFill>
            </a:endParaRPr>
          </a:p>
          <a:p>
            <a:pPr lvl="1"/>
            <a:r>
              <a:rPr lang="en-US" altLang="en-US" sz="2000" dirty="0"/>
              <a:t>requested object moved, new location specified later in this message (Location:)</a:t>
            </a:r>
          </a:p>
          <a:p>
            <a:pPr>
              <a:buFont typeface="ZapfDingbats" pitchFamily="82" charset="2"/>
              <a:buNone/>
            </a:pPr>
            <a:r>
              <a:rPr lang="en-US" altLang="en-US" sz="2400" b="1" dirty="0">
                <a:solidFill>
                  <a:srgbClr val="C00000"/>
                </a:solidFill>
                <a:latin typeface="Courier New" panose="02070309020205020404" pitchFamily="49" charset="0"/>
              </a:rPr>
              <a:t>403 Forbidden</a:t>
            </a:r>
            <a:endParaRPr lang="en-US" altLang="en-US" sz="2400" dirty="0">
              <a:solidFill>
                <a:srgbClr val="C00000"/>
              </a:solidFill>
            </a:endParaRPr>
          </a:p>
          <a:p>
            <a:pPr lvl="1"/>
            <a:r>
              <a:rPr lang="en-US" altLang="en-US" sz="2000" dirty="0"/>
              <a:t>Insufficient permissions to access the resource</a:t>
            </a:r>
          </a:p>
          <a:p>
            <a:pPr>
              <a:buFont typeface="ZapfDingbats" pitchFamily="82" charset="2"/>
              <a:buNone/>
            </a:pPr>
            <a:r>
              <a:rPr lang="en-US" altLang="en-US" sz="2400" b="1" dirty="0">
                <a:solidFill>
                  <a:srgbClr val="C00000"/>
                </a:solidFill>
                <a:latin typeface="Courier New" panose="02070309020205020404" pitchFamily="49" charset="0"/>
              </a:rPr>
              <a:t>404 Not Found</a:t>
            </a:r>
            <a:endParaRPr lang="en-US" altLang="en-US" sz="2400" dirty="0">
              <a:solidFill>
                <a:srgbClr val="C00000"/>
              </a:solidFill>
            </a:endParaRPr>
          </a:p>
          <a:p>
            <a:pPr lvl="1"/>
            <a:r>
              <a:rPr lang="en-US" altLang="en-US" sz="2000" dirty="0"/>
              <a:t>requested document not found on this server</a:t>
            </a:r>
          </a:p>
          <a:p>
            <a:pPr>
              <a:buFont typeface="ZapfDingbats" pitchFamily="82" charset="2"/>
              <a:buNone/>
            </a:pPr>
            <a:r>
              <a:rPr lang="en-US" altLang="en-US" sz="2400" b="1" dirty="0">
                <a:solidFill>
                  <a:srgbClr val="C00000"/>
                </a:solidFill>
                <a:latin typeface="Courier New" panose="02070309020205020404" pitchFamily="49" charset="0"/>
              </a:rPr>
              <a:t>505 HTTP Version Not Supported</a:t>
            </a:r>
            <a:endParaRPr lang="en-US" altLang="en-US" sz="2400" dirty="0">
              <a:solidFill>
                <a:srgbClr val="C00000"/>
              </a:solidFill>
            </a:endParaRPr>
          </a:p>
        </p:txBody>
      </p:sp>
      <p:sp>
        <p:nvSpPr>
          <p:cNvPr id="39941" name="Rectangle 4">
            <a:extLst>
              <a:ext uri="{FF2B5EF4-FFF2-40B4-BE49-F238E27FC236}">
                <a16:creationId xmlns:a16="http://schemas.microsoft.com/office/drawing/2014/main" id="{C79B6AE7-666D-F944-B934-3DCB81557D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1" y="1488281"/>
            <a:ext cx="7686675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r>
              <a:rPr lang="en-US" altLang="en-US" sz="2400" dirty="0">
                <a:latin typeface="Helvetica" pitchFamily="2" charset="0"/>
              </a:rPr>
              <a:t>In first line in server-&gt;client response message.</a:t>
            </a:r>
          </a:p>
          <a:p>
            <a:pPr>
              <a:buFont typeface="ZapfDingbats" pitchFamily="82" charset="2"/>
              <a:buNone/>
            </a:pPr>
            <a:r>
              <a:rPr lang="en-US" altLang="en-US" sz="2400" dirty="0">
                <a:latin typeface="Helvetica" pitchFamily="2" charset="0"/>
              </a:rPr>
              <a:t>A few sample codes: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AE0DB40-59DD-844F-BE03-5E614E450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HTTP response status codes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86249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6">
            <a:extLst>
              <a:ext uri="{FF2B5EF4-FFF2-40B4-BE49-F238E27FC236}">
                <a16:creationId xmlns:a16="http://schemas.microsoft.com/office/drawing/2014/main" id="{EAA4B06B-E922-6343-A792-34C158E0A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fld id="{D4F4121C-D1EA-954F-9387-592A5770F5BD}" type="slidenum">
              <a:rPr lang="en-US" altLang="en-US" sz="1400">
                <a:latin typeface="Times New Roman" panose="02020603050405020304" pitchFamily="18" charset="0"/>
              </a:rPr>
              <a:pPr>
                <a:buFontTx/>
                <a:buNone/>
              </a:pPr>
              <a:t>18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40964" name="Rectangle 3">
            <a:extLst>
              <a:ext uri="{FF2B5EF4-FFF2-40B4-BE49-F238E27FC236}">
                <a16:creationId xmlns:a16="http://schemas.microsoft.com/office/drawing/2014/main" id="{71B9C8D4-B865-A849-BE60-3EFAB221A739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760289" y="2051050"/>
            <a:ext cx="8096250" cy="466725"/>
          </a:xfrm>
        </p:spPr>
        <p:txBody>
          <a:bodyPr/>
          <a:lstStyle/>
          <a:p>
            <a:pPr>
              <a:buFont typeface="ZapfDingbats" pitchFamily="82" charset="2"/>
              <a:buNone/>
            </a:pPr>
            <a:r>
              <a:rPr lang="en-US" altLang="en-US" sz="2400" dirty="0"/>
              <a:t>1. Telnet to your favorite Web server:</a:t>
            </a:r>
          </a:p>
          <a:p>
            <a:pPr lvl="2">
              <a:buFontTx/>
              <a:buNone/>
            </a:pPr>
            <a:endParaRPr lang="en-US" altLang="en-US" sz="1800" dirty="0"/>
          </a:p>
        </p:txBody>
      </p:sp>
      <p:sp>
        <p:nvSpPr>
          <p:cNvPr id="40965" name="Text Box 4">
            <a:extLst>
              <a:ext uri="{FF2B5EF4-FFF2-40B4-BE49-F238E27FC236}">
                <a16:creationId xmlns:a16="http://schemas.microsoft.com/office/drawing/2014/main" id="{52BB54EC-BE5A-0248-989A-9A3DB4E7F5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1718" y="2489397"/>
            <a:ext cx="3600601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Opens TCP connection to port 80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(default HTTP server port).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Anything typed in sent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to port 80 at </a:t>
            </a:r>
            <a:r>
              <a:rPr lang="en-US" altLang="en-US" sz="1800" dirty="0" err="1">
                <a:latin typeface="Helvetica" pitchFamily="2" charset="0"/>
              </a:rPr>
              <a:t>web.mit.edu</a:t>
            </a:r>
            <a:endParaRPr lang="en-US" altLang="en-US" sz="2400" dirty="0">
              <a:latin typeface="Helvetica" pitchFamily="2" charset="0"/>
            </a:endParaRPr>
          </a:p>
        </p:txBody>
      </p:sp>
      <p:sp>
        <p:nvSpPr>
          <p:cNvPr id="40966" name="Text Box 5">
            <a:extLst>
              <a:ext uri="{FF2B5EF4-FFF2-40B4-BE49-F238E27FC236}">
                <a16:creationId xmlns:a16="http://schemas.microsoft.com/office/drawing/2014/main" id="{F34493D2-B95C-4F4B-B079-144EFE0FC8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8331" y="2904895"/>
            <a:ext cx="307968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dirty="0">
                <a:solidFill>
                  <a:srgbClr val="C00000"/>
                </a:solidFill>
                <a:latin typeface="Courier New" panose="02070309020205020404" pitchFamily="49" charset="0"/>
              </a:rPr>
              <a:t>telnet </a:t>
            </a:r>
            <a:r>
              <a:rPr lang="en-US" altLang="en-US" sz="1800" b="1" dirty="0" err="1">
                <a:solidFill>
                  <a:srgbClr val="C00000"/>
                </a:solidFill>
                <a:latin typeface="Courier New" panose="02070309020205020404" pitchFamily="49" charset="0"/>
              </a:rPr>
              <a:t>web.mit.edu</a:t>
            </a:r>
            <a:r>
              <a:rPr lang="en-US" altLang="en-US" sz="1800" b="1" dirty="0">
                <a:solidFill>
                  <a:srgbClr val="C00000"/>
                </a:solidFill>
                <a:latin typeface="Courier New" panose="02070309020205020404" pitchFamily="49" charset="0"/>
              </a:rPr>
              <a:t> 80</a:t>
            </a:r>
            <a:endParaRPr lang="en-US" altLang="en-US" dirty="0">
              <a:solidFill>
                <a:srgbClr val="C00000"/>
              </a:solidFill>
              <a:latin typeface="Arial" panose="020B0604020202020204" pitchFamily="34" charset="0"/>
            </a:endParaRPr>
          </a:p>
        </p:txBody>
      </p:sp>
      <p:sp>
        <p:nvSpPr>
          <p:cNvPr id="40967" name="Rectangle 6">
            <a:extLst>
              <a:ext uri="{FF2B5EF4-FFF2-40B4-BE49-F238E27FC236}">
                <a16:creationId xmlns:a16="http://schemas.microsoft.com/office/drawing/2014/main" id="{B0F500E9-24B9-234A-81F7-A7786297EB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1714" y="3986213"/>
            <a:ext cx="8096250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r>
              <a:rPr lang="en-US" altLang="en-US" sz="2400" dirty="0">
                <a:latin typeface="Helvetica" pitchFamily="2" charset="0"/>
              </a:rPr>
              <a:t>2. Type in a GET HTTP request:</a:t>
            </a:r>
          </a:p>
          <a:p>
            <a:pPr lvl="2">
              <a:buClrTx/>
              <a:buSzTx/>
              <a:buFontTx/>
              <a:buNone/>
            </a:pPr>
            <a:endParaRPr lang="en-US" altLang="en-US" sz="1800" dirty="0">
              <a:latin typeface="Helvetica" pitchFamily="2" charset="0"/>
            </a:endParaRPr>
          </a:p>
        </p:txBody>
      </p:sp>
      <p:sp>
        <p:nvSpPr>
          <p:cNvPr id="40968" name="Text Box 7">
            <a:extLst>
              <a:ext uri="{FF2B5EF4-FFF2-40B4-BE49-F238E27FC236}">
                <a16:creationId xmlns:a16="http://schemas.microsoft.com/office/drawing/2014/main" id="{A6EA34C5-936C-2245-8E19-52B1D82A4D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8331" y="4855696"/>
            <a:ext cx="228299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dirty="0">
                <a:solidFill>
                  <a:srgbClr val="C00000"/>
                </a:solidFill>
                <a:latin typeface="Courier New" panose="02070309020205020404" pitchFamily="49" charset="0"/>
              </a:rPr>
              <a:t>GET / HTTP/1.1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dirty="0">
                <a:solidFill>
                  <a:srgbClr val="C00000"/>
                </a:solidFill>
                <a:latin typeface="Courier New" panose="02070309020205020404" pitchFamily="49" charset="0"/>
              </a:rPr>
              <a:t>Host: </a:t>
            </a:r>
            <a:r>
              <a:rPr lang="en-US" altLang="en-US" sz="1600" b="1" dirty="0" err="1">
                <a:solidFill>
                  <a:srgbClr val="C00000"/>
                </a:solidFill>
                <a:latin typeface="Courier New" panose="02070309020205020404" pitchFamily="49" charset="0"/>
              </a:rPr>
              <a:t>web.mit.edu</a:t>
            </a:r>
            <a:endParaRPr lang="en-US" altLang="en-US" dirty="0">
              <a:solidFill>
                <a:srgbClr val="C00000"/>
              </a:solidFill>
              <a:latin typeface="Arial" panose="020B0604020202020204" pitchFamily="34" charset="0"/>
            </a:endParaRPr>
          </a:p>
        </p:txBody>
      </p:sp>
      <p:sp>
        <p:nvSpPr>
          <p:cNvPr id="40969" name="Text Box 8">
            <a:extLst>
              <a:ext uri="{FF2B5EF4-FFF2-40B4-BE49-F238E27FC236}">
                <a16:creationId xmlns:a16="http://schemas.microsoft.com/office/drawing/2014/main" id="{8EC91330-FD9F-4844-A65E-4DDD4C7C5A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08020" y="4557534"/>
            <a:ext cx="3113288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By typing this in (hit carriage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return twice), you send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this minimal (but complete)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GET request to HTTP server</a:t>
            </a:r>
            <a:endParaRPr lang="en-US" altLang="en-US" sz="2400" dirty="0">
              <a:latin typeface="Helvetica" pitchFamily="2" charset="0"/>
            </a:endParaRPr>
          </a:p>
        </p:txBody>
      </p:sp>
      <p:sp>
        <p:nvSpPr>
          <p:cNvPr id="40970" name="Freeform 9">
            <a:extLst>
              <a:ext uri="{FF2B5EF4-FFF2-40B4-BE49-F238E27FC236}">
                <a16:creationId xmlns:a16="http://schemas.microsoft.com/office/drawing/2014/main" id="{6FC1FA26-181C-994C-84C9-D0262A83BD9B}"/>
              </a:ext>
            </a:extLst>
          </p:cNvPr>
          <p:cNvSpPr>
            <a:spLocks/>
          </p:cNvSpPr>
          <p:nvPr/>
        </p:nvSpPr>
        <p:spPr bwMode="auto">
          <a:xfrm>
            <a:off x="5819481" y="2559247"/>
            <a:ext cx="247650" cy="1181100"/>
          </a:xfrm>
          <a:custGeom>
            <a:avLst/>
            <a:gdLst>
              <a:gd name="T0" fmla="*/ 2147483647 w 162"/>
              <a:gd name="T1" fmla="*/ 2147483647 h 1428"/>
              <a:gd name="T2" fmla="*/ 0 w 162"/>
              <a:gd name="T3" fmla="*/ 0 h 1428"/>
              <a:gd name="T4" fmla="*/ 0 w 162"/>
              <a:gd name="T5" fmla="*/ 2147483647 h 1428"/>
              <a:gd name="T6" fmla="*/ 2147483647 w 162"/>
              <a:gd name="T7" fmla="*/ 2147483647 h 1428"/>
              <a:gd name="T8" fmla="*/ 0 60000 65536"/>
              <a:gd name="T9" fmla="*/ 0 60000 65536"/>
              <a:gd name="T10" fmla="*/ 0 60000 65536"/>
              <a:gd name="T11" fmla="*/ 0 60000 65536"/>
              <a:gd name="T12" fmla="*/ 0 w 162"/>
              <a:gd name="T13" fmla="*/ 0 h 1428"/>
              <a:gd name="T14" fmla="*/ 162 w 162"/>
              <a:gd name="T15" fmla="*/ 1428 h 14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62" h="1428">
                <a:moveTo>
                  <a:pt x="132" y="9"/>
                </a:moveTo>
                <a:lnTo>
                  <a:pt x="0" y="0"/>
                </a:lnTo>
                <a:lnTo>
                  <a:pt x="0" y="1428"/>
                </a:lnTo>
                <a:lnTo>
                  <a:pt x="162" y="1425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71" name="Freeform 10">
            <a:extLst>
              <a:ext uri="{FF2B5EF4-FFF2-40B4-BE49-F238E27FC236}">
                <a16:creationId xmlns:a16="http://schemas.microsoft.com/office/drawing/2014/main" id="{D9F1D18C-0F38-8147-A2D0-B3AFF2A73432}"/>
              </a:ext>
            </a:extLst>
          </p:cNvPr>
          <p:cNvSpPr>
            <a:spLocks/>
          </p:cNvSpPr>
          <p:nvPr/>
        </p:nvSpPr>
        <p:spPr bwMode="auto">
          <a:xfrm>
            <a:off x="5361983" y="4552772"/>
            <a:ext cx="257175" cy="1190625"/>
          </a:xfrm>
          <a:custGeom>
            <a:avLst/>
            <a:gdLst>
              <a:gd name="T0" fmla="*/ 2147483647 w 162"/>
              <a:gd name="T1" fmla="*/ 2147483647 h 1428"/>
              <a:gd name="T2" fmla="*/ 0 w 162"/>
              <a:gd name="T3" fmla="*/ 0 h 1428"/>
              <a:gd name="T4" fmla="*/ 0 w 162"/>
              <a:gd name="T5" fmla="*/ 2147483647 h 1428"/>
              <a:gd name="T6" fmla="*/ 2147483647 w 162"/>
              <a:gd name="T7" fmla="*/ 2147483647 h 1428"/>
              <a:gd name="T8" fmla="*/ 0 60000 65536"/>
              <a:gd name="T9" fmla="*/ 0 60000 65536"/>
              <a:gd name="T10" fmla="*/ 0 60000 65536"/>
              <a:gd name="T11" fmla="*/ 0 60000 65536"/>
              <a:gd name="T12" fmla="*/ 0 w 162"/>
              <a:gd name="T13" fmla="*/ 0 h 1428"/>
              <a:gd name="T14" fmla="*/ 162 w 162"/>
              <a:gd name="T15" fmla="*/ 1428 h 14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62" h="1428">
                <a:moveTo>
                  <a:pt x="132" y="9"/>
                </a:moveTo>
                <a:lnTo>
                  <a:pt x="0" y="0"/>
                </a:lnTo>
                <a:lnTo>
                  <a:pt x="0" y="1428"/>
                </a:lnTo>
                <a:lnTo>
                  <a:pt x="162" y="1425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72" name="Rectangle 11">
            <a:extLst>
              <a:ext uri="{FF2B5EF4-FFF2-40B4-BE49-F238E27FC236}">
                <a16:creationId xmlns:a16="http://schemas.microsoft.com/office/drawing/2014/main" id="{54583D04-8E05-8C43-8FDD-693479428F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1714" y="6059863"/>
            <a:ext cx="8096250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r>
              <a:rPr lang="en-US" altLang="en-US" sz="2400" dirty="0">
                <a:latin typeface="Helvetica" pitchFamily="2" charset="0"/>
              </a:rPr>
              <a:t>3. Look at response message sent by HTTP server!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C5368B7-66C2-BA47-AC29-8597D31A8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Try sending a HTTP request yourself!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623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7" grpId="0"/>
      <p:bldP spid="40968" grpId="0"/>
      <p:bldP spid="40969" grpId="0"/>
      <p:bldP spid="40971" grpId="0" animBg="1"/>
      <p:bldP spid="4097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153AE-E0C8-4646-98E0-1F59C1490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7D3446-CB7F-2240-830F-BFA8A22AC31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804328-192D-DF4E-B8A8-B308A3B1F22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535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4FC1A-F529-2045-BFD6-22C6615AC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of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184E1F-B051-5745-BF88-C81BA3C519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551" y="2971614"/>
            <a:ext cx="10515600" cy="3805759"/>
          </a:xfrm>
        </p:spPr>
        <p:txBody>
          <a:bodyPr>
            <a:normAutofit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sz="2400" dirty="0"/>
              <a:t>Layering and modularity; </a:t>
            </a:r>
            <a:r>
              <a:rPr lang="en-US" sz="2400" dirty="0">
                <a:solidFill>
                  <a:srgbClr val="C00000"/>
                </a:solidFill>
              </a:rPr>
              <a:t>application layer</a:t>
            </a:r>
          </a:p>
          <a:p>
            <a:r>
              <a:rPr lang="en-US" sz="2400" dirty="0"/>
              <a:t>4-tuple (IP</a:t>
            </a:r>
            <a:r>
              <a:rPr lang="en-US" sz="2400" baseline="-25000" dirty="0"/>
              <a:t>s</a:t>
            </a:r>
            <a:r>
              <a:rPr lang="en-US" sz="2400" dirty="0"/>
              <a:t>, port</a:t>
            </a:r>
            <a:r>
              <a:rPr lang="en-US" sz="2400" baseline="-25000" dirty="0"/>
              <a:t>s</a:t>
            </a:r>
            <a:r>
              <a:rPr lang="en-US" sz="2400" dirty="0"/>
              <a:t>, </a:t>
            </a:r>
            <a:r>
              <a:rPr lang="en-US" sz="2400" dirty="0" err="1"/>
              <a:t>IP</a:t>
            </a:r>
            <a:r>
              <a:rPr lang="en-US" sz="2400" baseline="-25000" dirty="0" err="1"/>
              <a:t>d</a:t>
            </a:r>
            <a:r>
              <a:rPr lang="en-US" sz="2400" dirty="0"/>
              <a:t>, </a:t>
            </a:r>
            <a:r>
              <a:rPr lang="en-US" sz="2400" dirty="0" err="1"/>
              <a:t>port</a:t>
            </a:r>
            <a:r>
              <a:rPr lang="en-US" sz="2400" baseline="-25000" dirty="0" err="1"/>
              <a:t>d</a:t>
            </a:r>
            <a:r>
              <a:rPr lang="en-US" sz="2400" dirty="0"/>
              <a:t>), socket</a:t>
            </a:r>
          </a:p>
          <a:p>
            <a:r>
              <a:rPr lang="en-US" sz="2400" dirty="0"/>
              <a:t>Client-server, peer to peer architectures</a:t>
            </a:r>
          </a:p>
        </p:txBody>
      </p:sp>
      <p:sp>
        <p:nvSpPr>
          <p:cNvPr id="4" name="Line 2">
            <a:extLst>
              <a:ext uri="{FF2B5EF4-FFF2-40B4-BE49-F238E27FC236}">
                <a16:creationId xmlns:a16="http://schemas.microsoft.com/office/drawing/2014/main" id="{5DBBDD10-D28E-FE43-B521-2E08CEA2A599}"/>
              </a:ext>
            </a:extLst>
          </p:cNvPr>
          <p:cNvSpPr>
            <a:spLocks noChangeShapeType="1"/>
          </p:cNvSpPr>
          <p:nvPr/>
        </p:nvSpPr>
        <p:spPr bwMode="auto">
          <a:xfrm>
            <a:off x="1621826" y="2532329"/>
            <a:ext cx="0" cy="20621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6BD7EF7-B880-804D-8CC3-02C7D6C66B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551" y="2062428"/>
            <a:ext cx="19812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>
              <a:defRPr/>
            </a:pPr>
            <a:r>
              <a:rPr lang="en-US" altLang="en-US" dirty="0">
                <a:latin typeface="Arial" pitchFamily="34" charset="0"/>
              </a:rPr>
              <a:t>Application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D6E1A05-65D8-674E-86BD-CF61B3C08D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551" y="2875228"/>
            <a:ext cx="19812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>
              <a:defRPr/>
            </a:pPr>
            <a:r>
              <a:rPr lang="en-US" altLang="en-US" dirty="0">
                <a:latin typeface="Arial" pitchFamily="34" charset="0"/>
              </a:rPr>
              <a:t>Transport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D9D7806B-2583-7947-835C-EBB7A2EDA6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551" y="3688028"/>
            <a:ext cx="19812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>
              <a:defRPr/>
            </a:pPr>
            <a:r>
              <a:rPr lang="en-US" altLang="en-US" dirty="0">
                <a:latin typeface="Arial" pitchFamily="34" charset="0"/>
              </a:rPr>
              <a:t>Network</a:t>
            </a:r>
            <a:endParaRPr lang="en-US" altLang="en-US" sz="2800" dirty="0">
              <a:latin typeface="Arial" pitchFamily="34" charset="0"/>
            </a:endParaRPr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C7F5A38E-F1C9-1444-868E-9F8E0E5702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551" y="4500828"/>
            <a:ext cx="19812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>
              <a:defRPr/>
            </a:pPr>
            <a:r>
              <a:rPr lang="en-US" altLang="en-US">
                <a:latin typeface="Arial" pitchFamily="34" charset="0"/>
              </a:rPr>
              <a:t>Host-to-Net</a:t>
            </a:r>
          </a:p>
        </p:txBody>
      </p:sp>
      <p:sp>
        <p:nvSpPr>
          <p:cNvPr id="15" name="Rectangle 5">
            <a:extLst>
              <a:ext uri="{FF2B5EF4-FFF2-40B4-BE49-F238E27FC236}">
                <a16:creationId xmlns:a16="http://schemas.microsoft.com/office/drawing/2014/main" id="{1E513D72-5B47-CE4A-B58F-37E0983D0F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3227" y="4427352"/>
            <a:ext cx="292100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300">
                <a:solidFill>
                  <a:srgbClr val="000000"/>
                </a:solidFill>
                <a:latin typeface="Arial" panose="020B0604020202020204" pitchFamily="34" charset="0"/>
              </a:rPr>
              <a:t>…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6" name="Rectangle 6">
            <a:extLst>
              <a:ext uri="{FF2B5EF4-FFF2-40B4-BE49-F238E27FC236}">
                <a16:creationId xmlns:a16="http://schemas.microsoft.com/office/drawing/2014/main" id="{902F01B5-6F01-1B43-9038-B18089F1A4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21840" y="4427352"/>
            <a:ext cx="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7" name="Rectangle 7">
            <a:extLst>
              <a:ext uri="{FF2B5EF4-FFF2-40B4-BE49-F238E27FC236}">
                <a16:creationId xmlns:a16="http://schemas.microsoft.com/office/drawing/2014/main" id="{D8A44EC5-AC39-5544-A004-4BAF56494D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2315" y="2249302"/>
            <a:ext cx="38258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" panose="020B0604020202020204" pitchFamily="34" charset="0"/>
              </a:rPr>
              <a:t>FTP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8" name="Rectangle 8">
            <a:extLst>
              <a:ext uri="{FF2B5EF4-FFF2-40B4-BE49-F238E27FC236}">
                <a16:creationId xmlns:a16="http://schemas.microsoft.com/office/drawing/2014/main" id="{514E6FAA-7FB3-444F-89EE-CDE0E877CE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1002" y="2249302"/>
            <a:ext cx="5286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600" dirty="0">
                <a:solidFill>
                  <a:srgbClr val="C00000"/>
                </a:solidFill>
                <a:latin typeface="Arial" panose="020B0604020202020204" pitchFamily="34" charset="0"/>
              </a:rPr>
              <a:t>HTTP</a:t>
            </a:r>
            <a:endParaRPr lang="en-US" altLang="en-US" dirty="0">
              <a:solidFill>
                <a:srgbClr val="C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" name="Rectangle 9">
            <a:extLst>
              <a:ext uri="{FF2B5EF4-FFF2-40B4-BE49-F238E27FC236}">
                <a16:creationId xmlns:a16="http://schemas.microsoft.com/office/drawing/2014/main" id="{4914D676-D35F-304C-B879-E6892D7114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7490" y="2249302"/>
            <a:ext cx="3302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" panose="020B0604020202020204" pitchFamily="34" charset="0"/>
              </a:rPr>
              <a:t>SIP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0" name="Rectangle 10">
            <a:extLst>
              <a:ext uri="{FF2B5EF4-FFF2-40B4-BE49-F238E27FC236}">
                <a16:creationId xmlns:a16="http://schemas.microsoft.com/office/drawing/2014/main" id="{5114D11A-E597-444F-82CC-29071B99CF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6815" y="2255652"/>
            <a:ext cx="54133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" panose="020B0604020202020204" pitchFamily="34" charset="0"/>
              </a:rPr>
              <a:t>RTSP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1" name="Rectangle 11">
            <a:extLst>
              <a:ext uri="{FF2B5EF4-FFF2-40B4-BE49-F238E27FC236}">
                <a16:creationId xmlns:a16="http://schemas.microsoft.com/office/drawing/2014/main" id="{DDCDE7FF-5517-7D46-AA69-7985FB7349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9215" y="3004952"/>
            <a:ext cx="40481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" panose="020B0604020202020204" pitchFamily="34" charset="0"/>
              </a:rPr>
              <a:t>TCP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2" name="Rectangle 12">
            <a:extLst>
              <a:ext uri="{FF2B5EF4-FFF2-40B4-BE49-F238E27FC236}">
                <a16:creationId xmlns:a16="http://schemas.microsoft.com/office/drawing/2014/main" id="{4D5F37D0-6FBC-104E-B6B9-856FBA3E2C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6740" y="2998602"/>
            <a:ext cx="4270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" panose="020B0604020202020204" pitchFamily="34" charset="0"/>
              </a:rPr>
              <a:t>UDP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3" name="Rectangle 13">
            <a:extLst>
              <a:ext uri="{FF2B5EF4-FFF2-40B4-BE49-F238E27FC236}">
                <a16:creationId xmlns:a16="http://schemas.microsoft.com/office/drawing/2014/main" id="{D0D304A1-C2D2-D347-97D8-A16D93A635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9340" y="3765365"/>
            <a:ext cx="19208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" panose="020B0604020202020204" pitchFamily="34" charset="0"/>
              </a:rPr>
              <a:t>IP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4" name="Rectangle 14">
            <a:extLst>
              <a:ext uri="{FF2B5EF4-FFF2-40B4-BE49-F238E27FC236}">
                <a16:creationId xmlns:a16="http://schemas.microsoft.com/office/drawing/2014/main" id="{78E2EDA3-E31C-AF4A-9DBD-842E510EEB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1365" y="4568640"/>
            <a:ext cx="6111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Arial" panose="020B0604020202020204" pitchFamily="34" charset="0"/>
              </a:rPr>
              <a:t>802.11</a:t>
            </a:r>
            <a:endParaRPr lang="en-US" altLang="en-US" dirty="0">
              <a:latin typeface="Times New Roman" panose="02020603050405020304" pitchFamily="18" charset="0"/>
            </a:endParaRPr>
          </a:p>
        </p:txBody>
      </p:sp>
      <p:sp>
        <p:nvSpPr>
          <p:cNvPr id="25" name="Rectangle 15">
            <a:extLst>
              <a:ext uri="{FF2B5EF4-FFF2-40B4-BE49-F238E27FC236}">
                <a16:creationId xmlns:a16="http://schemas.microsoft.com/office/drawing/2014/main" id="{642A1CA9-DA27-4F45-8569-32576146E7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702" y="4671827"/>
            <a:ext cx="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dirty="0">
              <a:latin typeface="Times New Roman" panose="02020603050405020304" pitchFamily="18" charset="0"/>
            </a:endParaRPr>
          </a:p>
        </p:txBody>
      </p:sp>
      <p:sp>
        <p:nvSpPr>
          <p:cNvPr id="26" name="Freeform 16">
            <a:extLst>
              <a:ext uri="{FF2B5EF4-FFF2-40B4-BE49-F238E27FC236}">
                <a16:creationId xmlns:a16="http://schemas.microsoft.com/office/drawing/2014/main" id="{8DC2BFD1-3A86-244D-BB9F-3721C50E8E1B}"/>
              </a:ext>
            </a:extLst>
          </p:cNvPr>
          <p:cNvSpPr>
            <a:spLocks/>
          </p:cNvSpPr>
          <p:nvPr/>
        </p:nvSpPr>
        <p:spPr bwMode="auto">
          <a:xfrm>
            <a:off x="4396115" y="4482915"/>
            <a:ext cx="815975" cy="395288"/>
          </a:xfrm>
          <a:custGeom>
            <a:avLst/>
            <a:gdLst>
              <a:gd name="T0" fmla="*/ 510 w 514"/>
              <a:gd name="T1" fmla="*/ 246 h 249"/>
              <a:gd name="T2" fmla="*/ 514 w 514"/>
              <a:gd name="T3" fmla="*/ 0 h 249"/>
              <a:gd name="T4" fmla="*/ 0 w 514"/>
              <a:gd name="T5" fmla="*/ 0 h 249"/>
              <a:gd name="T6" fmla="*/ 0 w 514"/>
              <a:gd name="T7" fmla="*/ 249 h 249"/>
              <a:gd name="T8" fmla="*/ 514 w 514"/>
              <a:gd name="T9" fmla="*/ 249 h 249"/>
              <a:gd name="T10" fmla="*/ 514 w 514"/>
              <a:gd name="T11" fmla="*/ 249 h 24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514" h="249">
                <a:moveTo>
                  <a:pt x="510" y="246"/>
                </a:moveTo>
                <a:lnTo>
                  <a:pt x="514" y="0"/>
                </a:lnTo>
                <a:lnTo>
                  <a:pt x="0" y="0"/>
                </a:lnTo>
                <a:lnTo>
                  <a:pt x="0" y="249"/>
                </a:lnTo>
                <a:lnTo>
                  <a:pt x="514" y="249"/>
                </a:lnTo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Rectangle 17">
            <a:extLst>
              <a:ext uri="{FF2B5EF4-FFF2-40B4-BE49-F238E27FC236}">
                <a16:creationId xmlns:a16="http://schemas.microsoft.com/office/drawing/2014/main" id="{77723E58-1335-A44B-BB54-A2295E677E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72477" y="4562290"/>
            <a:ext cx="422275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Arial" panose="020B0604020202020204" pitchFamily="34" charset="0"/>
              </a:rPr>
              <a:t>X.25</a:t>
            </a:r>
            <a:endParaRPr lang="en-US" altLang="en-US" dirty="0">
              <a:latin typeface="Times New Roman" panose="02020603050405020304" pitchFamily="18" charset="0"/>
            </a:endParaRPr>
          </a:p>
        </p:txBody>
      </p:sp>
      <p:sp>
        <p:nvSpPr>
          <p:cNvPr id="28" name="Rectangle 19">
            <a:extLst>
              <a:ext uri="{FF2B5EF4-FFF2-40B4-BE49-F238E27FC236}">
                <a16:creationId xmlns:a16="http://schemas.microsoft.com/office/drawing/2014/main" id="{C03C5AC0-18D9-3E40-AC78-7615D16BE4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727" y="4574990"/>
            <a:ext cx="4318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ATM</a:t>
            </a:r>
          </a:p>
        </p:txBody>
      </p:sp>
      <p:sp>
        <p:nvSpPr>
          <p:cNvPr id="29" name="Line 21">
            <a:extLst>
              <a:ext uri="{FF2B5EF4-FFF2-40B4-BE49-F238E27FC236}">
                <a16:creationId xmlns:a16="http://schemas.microsoft.com/office/drawing/2014/main" id="{C9D50E74-2A50-E94B-91E1-812EBCA05641}"/>
              </a:ext>
            </a:extLst>
          </p:cNvPr>
          <p:cNvSpPr>
            <a:spLocks noChangeShapeType="1"/>
          </p:cNvSpPr>
          <p:nvPr/>
        </p:nvSpPr>
        <p:spPr bwMode="auto">
          <a:xfrm>
            <a:off x="4608840" y="2560452"/>
            <a:ext cx="431800" cy="3587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" name="Line 22">
            <a:extLst>
              <a:ext uri="{FF2B5EF4-FFF2-40B4-BE49-F238E27FC236}">
                <a16:creationId xmlns:a16="http://schemas.microsoft.com/office/drawing/2014/main" id="{1C336A2F-E188-8447-95E1-A7E76E20B49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89877" y="2560452"/>
            <a:ext cx="334963" cy="3524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Line 23">
            <a:extLst>
              <a:ext uri="{FF2B5EF4-FFF2-40B4-BE49-F238E27FC236}">
                <a16:creationId xmlns:a16="http://schemas.microsoft.com/office/drawing/2014/main" id="{067A1ED5-82FD-E040-8ED4-974E441DA58A}"/>
              </a:ext>
            </a:extLst>
          </p:cNvPr>
          <p:cNvSpPr>
            <a:spLocks noChangeShapeType="1"/>
          </p:cNvSpPr>
          <p:nvPr/>
        </p:nvSpPr>
        <p:spPr bwMode="auto">
          <a:xfrm>
            <a:off x="6647190" y="2560452"/>
            <a:ext cx="311150" cy="3524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" name="Line 24">
            <a:extLst>
              <a:ext uri="{FF2B5EF4-FFF2-40B4-BE49-F238E27FC236}">
                <a16:creationId xmlns:a16="http://schemas.microsoft.com/office/drawing/2014/main" id="{6533636E-8A74-7648-AF45-1307E7D80B4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188527" y="2560452"/>
            <a:ext cx="481013" cy="3524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" name="Line 25">
            <a:extLst>
              <a:ext uri="{FF2B5EF4-FFF2-40B4-BE49-F238E27FC236}">
                <a16:creationId xmlns:a16="http://schemas.microsoft.com/office/drawing/2014/main" id="{ECD1AE5C-B298-2C42-AA33-2AA60C6CF0FB}"/>
              </a:ext>
            </a:extLst>
          </p:cNvPr>
          <p:cNvSpPr>
            <a:spLocks noChangeShapeType="1"/>
          </p:cNvSpPr>
          <p:nvPr/>
        </p:nvSpPr>
        <p:spPr bwMode="auto">
          <a:xfrm>
            <a:off x="5223202" y="3314514"/>
            <a:ext cx="682625" cy="3587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" name="Line 26">
            <a:extLst>
              <a:ext uri="{FF2B5EF4-FFF2-40B4-BE49-F238E27FC236}">
                <a16:creationId xmlns:a16="http://schemas.microsoft.com/office/drawing/2014/main" id="{4B8688F1-947E-8544-8F6B-228AB751876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312227" y="3314514"/>
            <a:ext cx="700088" cy="3587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" name="Line 27">
            <a:extLst>
              <a:ext uri="{FF2B5EF4-FFF2-40B4-BE49-F238E27FC236}">
                <a16:creationId xmlns:a16="http://schemas.microsoft.com/office/drawing/2014/main" id="{930D5054-6774-BA4A-98D0-7A4FBAB3A44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04102" y="4074927"/>
            <a:ext cx="1089025" cy="4016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" name="Line 28">
            <a:extLst>
              <a:ext uri="{FF2B5EF4-FFF2-40B4-BE49-F238E27FC236}">
                <a16:creationId xmlns:a16="http://schemas.microsoft.com/office/drawing/2014/main" id="{5E5BF641-83EF-0B4E-88A0-672F9F22ED2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989965" y="4074927"/>
            <a:ext cx="128588" cy="4016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" name="Line 29">
            <a:extLst>
              <a:ext uri="{FF2B5EF4-FFF2-40B4-BE49-F238E27FC236}">
                <a16:creationId xmlns:a16="http://schemas.microsoft.com/office/drawing/2014/main" id="{B57B73FA-5CA2-C34A-9136-5FF8C6C96D7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342390" y="4074927"/>
            <a:ext cx="1273175" cy="4016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" name="Freeform 30">
            <a:extLst>
              <a:ext uri="{FF2B5EF4-FFF2-40B4-BE49-F238E27FC236}">
                <a16:creationId xmlns:a16="http://schemas.microsoft.com/office/drawing/2014/main" id="{5EC6F837-C9CF-0048-8FD2-852B37F21A35}"/>
              </a:ext>
            </a:extLst>
          </p:cNvPr>
          <p:cNvSpPr>
            <a:spLocks/>
          </p:cNvSpPr>
          <p:nvPr/>
        </p:nvSpPr>
        <p:spPr bwMode="auto">
          <a:xfrm>
            <a:off x="5581977" y="4476565"/>
            <a:ext cx="815975" cy="401638"/>
          </a:xfrm>
          <a:custGeom>
            <a:avLst/>
            <a:gdLst>
              <a:gd name="T0" fmla="*/ 514 w 514"/>
              <a:gd name="T1" fmla="*/ 250 h 253"/>
              <a:gd name="T2" fmla="*/ 514 w 514"/>
              <a:gd name="T3" fmla="*/ 0 h 253"/>
              <a:gd name="T4" fmla="*/ 0 w 514"/>
              <a:gd name="T5" fmla="*/ 0 h 253"/>
              <a:gd name="T6" fmla="*/ 0 w 514"/>
              <a:gd name="T7" fmla="*/ 253 h 253"/>
              <a:gd name="T8" fmla="*/ 514 w 514"/>
              <a:gd name="T9" fmla="*/ 253 h 253"/>
              <a:gd name="T10" fmla="*/ 514 w 514"/>
              <a:gd name="T11" fmla="*/ 253 h 25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514" h="253">
                <a:moveTo>
                  <a:pt x="514" y="250"/>
                </a:moveTo>
                <a:lnTo>
                  <a:pt x="514" y="0"/>
                </a:lnTo>
                <a:lnTo>
                  <a:pt x="0" y="0"/>
                </a:lnTo>
                <a:lnTo>
                  <a:pt x="0" y="253"/>
                </a:lnTo>
                <a:lnTo>
                  <a:pt x="514" y="253"/>
                </a:lnTo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" name="Freeform 31">
            <a:extLst>
              <a:ext uri="{FF2B5EF4-FFF2-40B4-BE49-F238E27FC236}">
                <a16:creationId xmlns:a16="http://schemas.microsoft.com/office/drawing/2014/main" id="{3631EAD0-7B28-2C48-B5EC-6B64545AC908}"/>
              </a:ext>
            </a:extLst>
          </p:cNvPr>
          <p:cNvSpPr>
            <a:spLocks/>
          </p:cNvSpPr>
          <p:nvPr/>
        </p:nvSpPr>
        <p:spPr bwMode="auto">
          <a:xfrm>
            <a:off x="7213927" y="4482915"/>
            <a:ext cx="814388" cy="395288"/>
          </a:xfrm>
          <a:custGeom>
            <a:avLst/>
            <a:gdLst>
              <a:gd name="T0" fmla="*/ 509 w 513"/>
              <a:gd name="T1" fmla="*/ 249 h 249"/>
              <a:gd name="T2" fmla="*/ 513 w 513"/>
              <a:gd name="T3" fmla="*/ 0 h 249"/>
              <a:gd name="T4" fmla="*/ 0 w 513"/>
              <a:gd name="T5" fmla="*/ 0 h 249"/>
              <a:gd name="T6" fmla="*/ 0 w 513"/>
              <a:gd name="T7" fmla="*/ 249 h 249"/>
              <a:gd name="T8" fmla="*/ 513 w 513"/>
              <a:gd name="T9" fmla="*/ 249 h 249"/>
              <a:gd name="T10" fmla="*/ 513 w 513"/>
              <a:gd name="T11" fmla="*/ 249 h 24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513" h="249">
                <a:moveTo>
                  <a:pt x="509" y="249"/>
                </a:moveTo>
                <a:lnTo>
                  <a:pt x="513" y="0"/>
                </a:lnTo>
                <a:lnTo>
                  <a:pt x="0" y="0"/>
                </a:lnTo>
                <a:lnTo>
                  <a:pt x="0" y="249"/>
                </a:lnTo>
                <a:lnTo>
                  <a:pt x="513" y="249"/>
                </a:lnTo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" name="Freeform 32">
            <a:extLst>
              <a:ext uri="{FF2B5EF4-FFF2-40B4-BE49-F238E27FC236}">
                <a16:creationId xmlns:a16="http://schemas.microsoft.com/office/drawing/2014/main" id="{2DED0325-83FA-BB4C-9D02-46B9C28D7CA8}"/>
              </a:ext>
            </a:extLst>
          </p:cNvPr>
          <p:cNvSpPr>
            <a:spLocks/>
          </p:cNvSpPr>
          <p:nvPr/>
        </p:nvSpPr>
        <p:spPr bwMode="auto">
          <a:xfrm>
            <a:off x="5710565" y="3679640"/>
            <a:ext cx="814388" cy="395288"/>
          </a:xfrm>
          <a:custGeom>
            <a:avLst/>
            <a:gdLst>
              <a:gd name="T0" fmla="*/ 510 w 513"/>
              <a:gd name="T1" fmla="*/ 249 h 249"/>
              <a:gd name="T2" fmla="*/ 513 w 513"/>
              <a:gd name="T3" fmla="*/ 0 h 249"/>
              <a:gd name="T4" fmla="*/ 0 w 513"/>
              <a:gd name="T5" fmla="*/ 0 h 249"/>
              <a:gd name="T6" fmla="*/ 0 w 513"/>
              <a:gd name="T7" fmla="*/ 249 h 249"/>
              <a:gd name="T8" fmla="*/ 513 w 513"/>
              <a:gd name="T9" fmla="*/ 249 h 249"/>
              <a:gd name="T10" fmla="*/ 513 w 513"/>
              <a:gd name="T11" fmla="*/ 249 h 24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513" h="249">
                <a:moveTo>
                  <a:pt x="510" y="249"/>
                </a:moveTo>
                <a:lnTo>
                  <a:pt x="513" y="0"/>
                </a:lnTo>
                <a:lnTo>
                  <a:pt x="0" y="0"/>
                </a:lnTo>
                <a:lnTo>
                  <a:pt x="0" y="249"/>
                </a:lnTo>
                <a:lnTo>
                  <a:pt x="513" y="249"/>
                </a:lnTo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" name="Freeform 33">
            <a:extLst>
              <a:ext uri="{FF2B5EF4-FFF2-40B4-BE49-F238E27FC236}">
                <a16:creationId xmlns:a16="http://schemas.microsoft.com/office/drawing/2014/main" id="{2264FC7F-A370-0746-97C1-CA60C8FB3EE5}"/>
              </a:ext>
            </a:extLst>
          </p:cNvPr>
          <p:cNvSpPr>
            <a:spLocks/>
          </p:cNvSpPr>
          <p:nvPr/>
        </p:nvSpPr>
        <p:spPr bwMode="auto">
          <a:xfrm>
            <a:off x="4815215" y="2919227"/>
            <a:ext cx="815975" cy="395288"/>
          </a:xfrm>
          <a:custGeom>
            <a:avLst/>
            <a:gdLst>
              <a:gd name="T0" fmla="*/ 514 w 514"/>
              <a:gd name="T1" fmla="*/ 249 h 249"/>
              <a:gd name="T2" fmla="*/ 514 w 514"/>
              <a:gd name="T3" fmla="*/ 0 h 249"/>
              <a:gd name="T4" fmla="*/ 0 w 514"/>
              <a:gd name="T5" fmla="*/ 0 h 249"/>
              <a:gd name="T6" fmla="*/ 0 w 514"/>
              <a:gd name="T7" fmla="*/ 249 h 249"/>
              <a:gd name="T8" fmla="*/ 514 w 514"/>
              <a:gd name="T9" fmla="*/ 249 h 249"/>
              <a:gd name="T10" fmla="*/ 514 w 514"/>
              <a:gd name="T11" fmla="*/ 249 h 24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514" h="249">
                <a:moveTo>
                  <a:pt x="514" y="249"/>
                </a:moveTo>
                <a:lnTo>
                  <a:pt x="514" y="0"/>
                </a:lnTo>
                <a:lnTo>
                  <a:pt x="0" y="0"/>
                </a:lnTo>
                <a:lnTo>
                  <a:pt x="0" y="249"/>
                </a:lnTo>
                <a:lnTo>
                  <a:pt x="514" y="249"/>
                </a:lnTo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" name="Freeform 34">
            <a:extLst>
              <a:ext uri="{FF2B5EF4-FFF2-40B4-BE49-F238E27FC236}">
                <a16:creationId xmlns:a16="http://schemas.microsoft.com/office/drawing/2014/main" id="{0B707955-F0D1-0241-A9EA-BF853AA565CC}"/>
              </a:ext>
            </a:extLst>
          </p:cNvPr>
          <p:cNvSpPr>
            <a:spLocks/>
          </p:cNvSpPr>
          <p:nvPr/>
        </p:nvSpPr>
        <p:spPr bwMode="auto">
          <a:xfrm>
            <a:off x="6604327" y="2912877"/>
            <a:ext cx="822325" cy="401638"/>
          </a:xfrm>
          <a:custGeom>
            <a:avLst/>
            <a:gdLst>
              <a:gd name="T0" fmla="*/ 514 w 518"/>
              <a:gd name="T1" fmla="*/ 253 h 253"/>
              <a:gd name="T2" fmla="*/ 518 w 518"/>
              <a:gd name="T3" fmla="*/ 0 h 253"/>
              <a:gd name="T4" fmla="*/ 0 w 518"/>
              <a:gd name="T5" fmla="*/ 0 h 253"/>
              <a:gd name="T6" fmla="*/ 0 w 518"/>
              <a:gd name="T7" fmla="*/ 253 h 253"/>
              <a:gd name="T8" fmla="*/ 518 w 518"/>
              <a:gd name="T9" fmla="*/ 253 h 253"/>
              <a:gd name="T10" fmla="*/ 518 w 518"/>
              <a:gd name="T11" fmla="*/ 253 h 25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518" h="253">
                <a:moveTo>
                  <a:pt x="514" y="253"/>
                </a:moveTo>
                <a:lnTo>
                  <a:pt x="518" y="0"/>
                </a:lnTo>
                <a:lnTo>
                  <a:pt x="0" y="0"/>
                </a:lnTo>
                <a:lnTo>
                  <a:pt x="0" y="253"/>
                </a:lnTo>
                <a:lnTo>
                  <a:pt x="518" y="253"/>
                </a:lnTo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" name="Freeform 35">
            <a:extLst>
              <a:ext uri="{FF2B5EF4-FFF2-40B4-BE49-F238E27FC236}">
                <a16:creationId xmlns:a16="http://schemas.microsoft.com/office/drawing/2014/main" id="{C3B09C67-0872-0649-9D12-E7C665AF1109}"/>
              </a:ext>
            </a:extLst>
          </p:cNvPr>
          <p:cNvSpPr>
            <a:spLocks/>
          </p:cNvSpPr>
          <p:nvPr/>
        </p:nvSpPr>
        <p:spPr bwMode="auto">
          <a:xfrm>
            <a:off x="7261552" y="2165164"/>
            <a:ext cx="815975" cy="395288"/>
          </a:xfrm>
          <a:custGeom>
            <a:avLst/>
            <a:gdLst>
              <a:gd name="T0" fmla="*/ 514 w 514"/>
              <a:gd name="T1" fmla="*/ 249 h 249"/>
              <a:gd name="T2" fmla="*/ 514 w 514"/>
              <a:gd name="T3" fmla="*/ 0 h 249"/>
              <a:gd name="T4" fmla="*/ 0 w 514"/>
              <a:gd name="T5" fmla="*/ 0 h 249"/>
              <a:gd name="T6" fmla="*/ 0 w 514"/>
              <a:gd name="T7" fmla="*/ 249 h 249"/>
              <a:gd name="T8" fmla="*/ 514 w 514"/>
              <a:gd name="T9" fmla="*/ 249 h 249"/>
              <a:gd name="T10" fmla="*/ 514 w 514"/>
              <a:gd name="T11" fmla="*/ 249 h 24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514" h="249">
                <a:moveTo>
                  <a:pt x="514" y="249"/>
                </a:moveTo>
                <a:lnTo>
                  <a:pt x="514" y="0"/>
                </a:lnTo>
                <a:lnTo>
                  <a:pt x="0" y="0"/>
                </a:lnTo>
                <a:lnTo>
                  <a:pt x="0" y="249"/>
                </a:lnTo>
                <a:lnTo>
                  <a:pt x="514" y="249"/>
                </a:lnTo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" name="Freeform 36">
            <a:extLst>
              <a:ext uri="{FF2B5EF4-FFF2-40B4-BE49-F238E27FC236}">
                <a16:creationId xmlns:a16="http://schemas.microsoft.com/office/drawing/2014/main" id="{23C90B6E-77D4-1D4F-AD78-0B63F5AB8161}"/>
              </a:ext>
            </a:extLst>
          </p:cNvPr>
          <p:cNvSpPr>
            <a:spLocks/>
          </p:cNvSpPr>
          <p:nvPr/>
        </p:nvSpPr>
        <p:spPr bwMode="auto">
          <a:xfrm>
            <a:off x="6239202" y="2165164"/>
            <a:ext cx="815975" cy="395288"/>
          </a:xfrm>
          <a:custGeom>
            <a:avLst/>
            <a:gdLst>
              <a:gd name="T0" fmla="*/ 514 w 514"/>
              <a:gd name="T1" fmla="*/ 249 h 249"/>
              <a:gd name="T2" fmla="*/ 514 w 514"/>
              <a:gd name="T3" fmla="*/ 0 h 249"/>
              <a:gd name="T4" fmla="*/ 0 w 514"/>
              <a:gd name="T5" fmla="*/ 0 h 249"/>
              <a:gd name="T6" fmla="*/ 0 w 514"/>
              <a:gd name="T7" fmla="*/ 249 h 249"/>
              <a:gd name="T8" fmla="*/ 514 w 514"/>
              <a:gd name="T9" fmla="*/ 249 h 249"/>
              <a:gd name="T10" fmla="*/ 514 w 514"/>
              <a:gd name="T11" fmla="*/ 249 h 24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514" h="249">
                <a:moveTo>
                  <a:pt x="514" y="249"/>
                </a:moveTo>
                <a:lnTo>
                  <a:pt x="514" y="0"/>
                </a:lnTo>
                <a:lnTo>
                  <a:pt x="0" y="0"/>
                </a:lnTo>
                <a:lnTo>
                  <a:pt x="0" y="249"/>
                </a:lnTo>
                <a:lnTo>
                  <a:pt x="514" y="249"/>
                </a:lnTo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" name="Freeform 37">
            <a:extLst>
              <a:ext uri="{FF2B5EF4-FFF2-40B4-BE49-F238E27FC236}">
                <a16:creationId xmlns:a16="http://schemas.microsoft.com/office/drawing/2014/main" id="{934A1A4E-F464-7043-B6DF-F48CF53E0416}"/>
              </a:ext>
            </a:extLst>
          </p:cNvPr>
          <p:cNvSpPr>
            <a:spLocks/>
          </p:cNvSpPr>
          <p:nvPr/>
        </p:nvSpPr>
        <p:spPr bwMode="auto">
          <a:xfrm>
            <a:off x="5223202" y="2165164"/>
            <a:ext cx="815975" cy="395288"/>
          </a:xfrm>
          <a:custGeom>
            <a:avLst/>
            <a:gdLst>
              <a:gd name="T0" fmla="*/ 510 w 514"/>
              <a:gd name="T1" fmla="*/ 249 h 249"/>
              <a:gd name="T2" fmla="*/ 514 w 514"/>
              <a:gd name="T3" fmla="*/ 0 h 249"/>
              <a:gd name="T4" fmla="*/ 0 w 514"/>
              <a:gd name="T5" fmla="*/ 0 h 249"/>
              <a:gd name="T6" fmla="*/ 0 w 514"/>
              <a:gd name="T7" fmla="*/ 249 h 249"/>
              <a:gd name="T8" fmla="*/ 514 w 514"/>
              <a:gd name="T9" fmla="*/ 249 h 249"/>
              <a:gd name="T10" fmla="*/ 514 w 514"/>
              <a:gd name="T11" fmla="*/ 249 h 24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514" h="249">
                <a:moveTo>
                  <a:pt x="510" y="249"/>
                </a:moveTo>
                <a:lnTo>
                  <a:pt x="514" y="0"/>
                </a:lnTo>
                <a:lnTo>
                  <a:pt x="0" y="0"/>
                </a:lnTo>
                <a:lnTo>
                  <a:pt x="0" y="249"/>
                </a:lnTo>
                <a:lnTo>
                  <a:pt x="514" y="249"/>
                </a:lnTo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" name="Freeform 38">
            <a:extLst>
              <a:ext uri="{FF2B5EF4-FFF2-40B4-BE49-F238E27FC236}">
                <a16:creationId xmlns:a16="http://schemas.microsoft.com/office/drawing/2014/main" id="{EB4B1933-FBB5-F64D-A3FE-9537DDE451F9}"/>
              </a:ext>
            </a:extLst>
          </p:cNvPr>
          <p:cNvSpPr>
            <a:spLocks/>
          </p:cNvSpPr>
          <p:nvPr/>
        </p:nvSpPr>
        <p:spPr bwMode="auto">
          <a:xfrm>
            <a:off x="4200852" y="2165164"/>
            <a:ext cx="815975" cy="395288"/>
          </a:xfrm>
          <a:custGeom>
            <a:avLst/>
            <a:gdLst>
              <a:gd name="T0" fmla="*/ 514 w 514"/>
              <a:gd name="T1" fmla="*/ 249 h 249"/>
              <a:gd name="T2" fmla="*/ 514 w 514"/>
              <a:gd name="T3" fmla="*/ 0 h 249"/>
              <a:gd name="T4" fmla="*/ 0 w 514"/>
              <a:gd name="T5" fmla="*/ 0 h 249"/>
              <a:gd name="T6" fmla="*/ 0 w 514"/>
              <a:gd name="T7" fmla="*/ 249 h 249"/>
              <a:gd name="T8" fmla="*/ 514 w 514"/>
              <a:gd name="T9" fmla="*/ 249 h 249"/>
              <a:gd name="T10" fmla="*/ 514 w 514"/>
              <a:gd name="T11" fmla="*/ 249 h 24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514" h="249">
                <a:moveTo>
                  <a:pt x="514" y="249"/>
                </a:moveTo>
                <a:lnTo>
                  <a:pt x="514" y="0"/>
                </a:lnTo>
                <a:lnTo>
                  <a:pt x="0" y="0"/>
                </a:lnTo>
                <a:lnTo>
                  <a:pt x="0" y="249"/>
                </a:lnTo>
                <a:lnTo>
                  <a:pt x="514" y="249"/>
                </a:lnTo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B1DBE9CD-F63C-CD40-A0A0-1DE4A8C553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8964" y="2165164"/>
            <a:ext cx="838200" cy="395288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6FAD9483-773C-5442-A27E-BCDBE308A3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8964" y="2147703"/>
            <a:ext cx="8890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Times New Roman" panose="02020603050405020304" pitchFamily="18" charset="0"/>
              </a:rPr>
              <a:t>HTTPS</a:t>
            </a:r>
          </a:p>
        </p:txBody>
      </p:sp>
      <p:cxnSp>
        <p:nvCxnSpPr>
          <p:cNvPr id="13" name="Straight Connector 5">
            <a:extLst>
              <a:ext uri="{FF2B5EF4-FFF2-40B4-BE49-F238E27FC236}">
                <a16:creationId xmlns:a16="http://schemas.microsoft.com/office/drawing/2014/main" id="{EFFEF301-3584-3B4E-A2D4-87535475A9E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591251" y="2560452"/>
            <a:ext cx="1212850" cy="438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</p:cxnSp>
      <p:cxnSp>
        <p:nvCxnSpPr>
          <p:cNvPr id="14" name="Straight Connector 7">
            <a:extLst>
              <a:ext uri="{FF2B5EF4-FFF2-40B4-BE49-F238E27FC236}">
                <a16:creationId xmlns:a16="http://schemas.microsoft.com/office/drawing/2014/main" id="{E801F5E8-0F4A-BB4C-9AA8-7829E2F5A818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5666115" y="2560452"/>
            <a:ext cx="731837" cy="43815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</p:cxnSp>
      <p:pic>
        <p:nvPicPr>
          <p:cNvPr id="47" name="Picture 46" descr="A piece of cake on a plate&#10;&#10;Description automatically generated">
            <a:extLst>
              <a:ext uri="{FF2B5EF4-FFF2-40B4-BE49-F238E27FC236}">
                <a16:creationId xmlns:a16="http://schemas.microsoft.com/office/drawing/2014/main" id="{6BE8F6C2-0A0B-494A-B53D-0CA1244239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3432" y="2255652"/>
            <a:ext cx="3441538" cy="2581153"/>
          </a:xfrm>
          <a:prstGeom prst="rect">
            <a:avLst/>
          </a:prstGeom>
        </p:spPr>
      </p:pic>
      <p:pic>
        <p:nvPicPr>
          <p:cNvPr id="48" name="Picture 47" descr="A picture containing tableware, spoon, black, knife&#10;&#10;Description automatically generated">
            <a:extLst>
              <a:ext uri="{FF2B5EF4-FFF2-40B4-BE49-F238E27FC236}">
                <a16:creationId xmlns:a16="http://schemas.microsoft.com/office/drawing/2014/main" id="{50DA5696-CE48-1043-B0F4-4AEF18A800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55827" y="1459520"/>
            <a:ext cx="1764011" cy="1277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38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713A6475-F152-7546-A2A3-6A39089E062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209800" y="1560202"/>
            <a:ext cx="7772400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br>
              <a:rPr lang="en-US" dirty="0">
                <a:ea typeface="ＭＳ Ｐゴシック" charset="0"/>
                <a:cs typeface="+mj-cs"/>
              </a:rPr>
            </a:br>
            <a:r>
              <a:rPr lang="en-US" dirty="0">
                <a:solidFill>
                  <a:srgbClr val="C00000"/>
                </a:solidFill>
                <a:ea typeface="ＭＳ Ｐゴシック" charset="0"/>
              </a:rPr>
              <a:t>HTTP: Persistence, Cookies, and Caching </a:t>
            </a:r>
            <a:endParaRPr lang="en-US" dirty="0">
              <a:solidFill>
                <a:srgbClr val="C00000"/>
              </a:solidFill>
              <a:ea typeface="ＭＳ Ｐゴシック" charset="0"/>
              <a:cs typeface="+mj-cs"/>
            </a:endParaRPr>
          </a:p>
        </p:txBody>
      </p:sp>
      <p:sp>
        <p:nvSpPr>
          <p:cNvPr id="2052" name="Slide Number Placeholder 1">
            <a:extLst>
              <a:ext uri="{FF2B5EF4-FFF2-40B4-BE49-F238E27FC236}">
                <a16:creationId xmlns:a16="http://schemas.microsoft.com/office/drawing/2014/main" id="{D4CF2330-96EE-C641-B787-BBF6068A1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B2CE658-F681-9E4A-B882-87E501708491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01348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5">
            <a:extLst>
              <a:ext uri="{FF2B5EF4-FFF2-40B4-BE49-F238E27FC236}">
                <a16:creationId xmlns:a16="http://schemas.microsoft.com/office/drawing/2014/main" id="{011DAC6C-C26F-2343-A86E-7363321E3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fld id="{4C67270C-E92C-BD4E-8102-43ECE2120B47}" type="slidenum">
              <a:rPr lang="en-US" altLang="en-US" sz="1400">
                <a:latin typeface="Times New Roman" panose="02020603050405020304" pitchFamily="18" charset="0"/>
              </a:rPr>
              <a:pPr>
                <a:buFontTx/>
                <a:buNone/>
              </a:pPr>
              <a:t>21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41987" name="Rectangle 1026">
            <a:extLst>
              <a:ext uri="{FF2B5EF4-FFF2-40B4-BE49-F238E27FC236}">
                <a16:creationId xmlns:a16="http://schemas.microsoft.com/office/drawing/2014/main" id="{B396275D-0D2D-314B-934C-59C96C4F30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Additional details about HTTP</a:t>
            </a:r>
          </a:p>
        </p:txBody>
      </p:sp>
      <p:sp>
        <p:nvSpPr>
          <p:cNvPr id="41988" name="Rectangle 1027">
            <a:extLst>
              <a:ext uri="{FF2B5EF4-FFF2-40B4-BE49-F238E27FC236}">
                <a16:creationId xmlns:a16="http://schemas.microsoft.com/office/drawing/2014/main" id="{82CDE358-252C-F64E-ABB6-C2C2A4E9D7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Persistent vs. Nonpersistent HTTP connections</a:t>
            </a:r>
          </a:p>
          <a:p>
            <a:r>
              <a:rPr lang="en-US" altLang="en-US" dirty="0"/>
              <a:t>Cookies (User-server state)</a:t>
            </a:r>
          </a:p>
          <a:p>
            <a:r>
              <a:rPr lang="en-US" altLang="en-US" dirty="0"/>
              <a:t>Web caches</a:t>
            </a:r>
          </a:p>
        </p:txBody>
      </p:sp>
    </p:spTree>
    <p:extLst>
      <p:ext uri="{BB962C8B-B14F-4D97-AF65-F5344CB8AC3E}">
        <p14:creationId xmlns:p14="http://schemas.microsoft.com/office/powerpoint/2010/main" val="6023195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2CDA4-D2D0-2A40-80C9-6B2CA4C59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Non/Persistent HTTP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591542-F50D-904B-95FC-E2C5606046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2842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6">
            <a:extLst>
              <a:ext uri="{FF2B5EF4-FFF2-40B4-BE49-F238E27FC236}">
                <a16:creationId xmlns:a16="http://schemas.microsoft.com/office/drawing/2014/main" id="{FDED9C47-8E8B-BF46-AAAB-A103601B4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fld id="{9F7BE803-C63F-F742-82B7-9B60F70C4D91}" type="slidenum">
              <a:rPr lang="en-US" altLang="en-US" sz="1400">
                <a:latin typeface="Times New Roman" panose="02020603050405020304" pitchFamily="18" charset="0"/>
              </a:rPr>
              <a:pPr>
                <a:buFontTx/>
                <a:buNone/>
              </a:pPr>
              <a:t>23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261123" name="Rectangle 3">
            <a:extLst>
              <a:ext uri="{FF2B5EF4-FFF2-40B4-BE49-F238E27FC236}">
                <a16:creationId xmlns:a16="http://schemas.microsoft.com/office/drawing/2014/main" id="{B750C025-660E-144F-9B08-515B18BCA511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/>
        <p:txBody>
          <a:bodyPr>
            <a:normAutofit/>
          </a:bodyPr>
          <a:lstStyle/>
          <a:p>
            <a:pPr>
              <a:buFont typeface="ZapfDingbats" pitchFamily="82" charset="2"/>
              <a:buNone/>
            </a:pPr>
            <a:r>
              <a:rPr lang="en-US" altLang="en-US" dirty="0">
                <a:solidFill>
                  <a:srgbClr val="C00000"/>
                </a:solidFill>
              </a:rPr>
              <a:t>Non-persistent HTTP</a:t>
            </a:r>
          </a:p>
          <a:p>
            <a:r>
              <a:rPr lang="en-US" altLang="en-US" dirty="0"/>
              <a:t>At most one object is sent over a TCP connection.</a:t>
            </a:r>
          </a:p>
          <a:p>
            <a:endParaRPr lang="en-US" altLang="en-US" dirty="0"/>
          </a:p>
          <a:p>
            <a:r>
              <a:rPr lang="en-US" altLang="en-US" dirty="0"/>
              <a:t>HTTP/1.0 uses </a:t>
            </a:r>
            <a:r>
              <a:rPr lang="en-US" altLang="en-US" dirty="0" err="1"/>
              <a:t>nonpersistent</a:t>
            </a:r>
            <a:r>
              <a:rPr lang="en-US" altLang="en-US" dirty="0"/>
              <a:t> HTTP</a:t>
            </a:r>
          </a:p>
        </p:txBody>
      </p:sp>
      <p:sp>
        <p:nvSpPr>
          <p:cNvPr id="261124" name="Rectangle 4">
            <a:extLst>
              <a:ext uri="{FF2B5EF4-FFF2-40B4-BE49-F238E27FC236}">
                <a16:creationId xmlns:a16="http://schemas.microsoft.com/office/drawing/2014/main" id="{3CD6232D-04B9-2842-9593-8AE73994917D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>
              <a:buFont typeface="ZapfDingbats" pitchFamily="82" charset="2"/>
              <a:buNone/>
            </a:pPr>
            <a:r>
              <a:rPr lang="en-US" altLang="en-US" dirty="0">
                <a:solidFill>
                  <a:srgbClr val="C00000"/>
                </a:solidFill>
              </a:rPr>
              <a:t>Persistent HTTP</a:t>
            </a:r>
          </a:p>
          <a:p>
            <a:r>
              <a:rPr lang="en-US" altLang="en-US" dirty="0"/>
              <a:t>Multiple objects can be sent over single TCP connection between client and server.</a:t>
            </a:r>
          </a:p>
          <a:p>
            <a:endParaRPr lang="en-US" altLang="en-US" dirty="0"/>
          </a:p>
          <a:p>
            <a:r>
              <a:rPr lang="en-US" altLang="en-US" dirty="0"/>
              <a:t>HTTP/1.1 uses persistent connections in default mode</a:t>
            </a:r>
          </a:p>
        </p:txBody>
      </p:sp>
      <p:sp>
        <p:nvSpPr>
          <p:cNvPr id="43014" name="Text Box 5">
            <a:extLst>
              <a:ext uri="{FF2B5EF4-FFF2-40B4-BE49-F238E27FC236}">
                <a16:creationId xmlns:a16="http://schemas.microsoft.com/office/drawing/2014/main" id="{FA05ED19-9112-2E4C-8E35-B14151CD3B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7916" y="5469077"/>
            <a:ext cx="1016856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buFont typeface="ZapfDingbats" pitchFamily="82" charset="2"/>
              <a:buNone/>
            </a:pPr>
            <a:r>
              <a:rPr lang="en-US" altLang="en-US" sz="2000" dirty="0">
                <a:latin typeface="Helvetica" pitchFamily="2" charset="0"/>
              </a:rPr>
              <a:t>TCP is a kind of reliable communication service provided by the transport layer. It requires the connection to be “set up” before data communication.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47132B4-8F24-774E-BEE1-BE030B37C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HTTP connections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5610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1123" grpId="0" uiExpand="1" build="p"/>
      <p:bldP spid="261124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Number Placeholder 6">
            <a:extLst>
              <a:ext uri="{FF2B5EF4-FFF2-40B4-BE49-F238E27FC236}">
                <a16:creationId xmlns:a16="http://schemas.microsoft.com/office/drawing/2014/main" id="{AAD2F0AD-3EEF-DB43-B266-79A374079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fld id="{DA7341B5-A5B7-064D-807E-3102247472EE}" type="slidenum">
              <a:rPr lang="en-US" altLang="en-US" sz="1400">
                <a:latin typeface="Times New Roman" panose="02020603050405020304" pitchFamily="18" charset="0"/>
              </a:rPr>
              <a:pPr>
                <a:buFontTx/>
                <a:buNone/>
              </a:pPr>
              <a:t>24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44035" name="Line 2">
            <a:extLst>
              <a:ext uri="{FF2B5EF4-FFF2-40B4-BE49-F238E27FC236}">
                <a16:creationId xmlns:a16="http://schemas.microsoft.com/office/drawing/2014/main" id="{537D3986-8904-884D-9127-817FA5D41F6E}"/>
              </a:ext>
            </a:extLst>
          </p:cNvPr>
          <p:cNvSpPr>
            <a:spLocks noChangeShapeType="1"/>
          </p:cNvSpPr>
          <p:nvPr/>
        </p:nvSpPr>
        <p:spPr bwMode="auto">
          <a:xfrm>
            <a:off x="2958717" y="2095500"/>
            <a:ext cx="0" cy="4495800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C00000"/>
              </a:solidFill>
            </a:endParaRPr>
          </a:p>
        </p:txBody>
      </p:sp>
      <p:sp>
        <p:nvSpPr>
          <p:cNvPr id="44036" name="Rectangle 3">
            <a:extLst>
              <a:ext uri="{FF2B5EF4-FFF2-40B4-BE49-F238E27FC236}">
                <a16:creationId xmlns:a16="http://schemas.microsoft.com/office/drawing/2014/main" id="{4ABD22D0-4E94-7D46-9A53-4125D8D071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0593" y="6019801"/>
            <a:ext cx="657225" cy="2952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endParaRPr lang="en-US" altLang="en-US" sz="2400"/>
          </a:p>
        </p:txBody>
      </p:sp>
      <p:sp>
        <p:nvSpPr>
          <p:cNvPr id="44038" name="Rectangle 5">
            <a:extLst>
              <a:ext uri="{FF2B5EF4-FFF2-40B4-BE49-F238E27FC236}">
                <a16:creationId xmlns:a16="http://schemas.microsoft.com/office/drawing/2014/main" id="{C999FB97-5526-2B43-B159-D69C237EA164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73064" y="2914651"/>
            <a:ext cx="2609031" cy="2200275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altLang="en-US" sz="2400" dirty="0"/>
              <a:t>Suppose user visits a page with text and 10 images.</a:t>
            </a:r>
          </a:p>
        </p:txBody>
      </p:sp>
      <p:sp>
        <p:nvSpPr>
          <p:cNvPr id="44039" name="Rectangle 6">
            <a:extLst>
              <a:ext uri="{FF2B5EF4-FFF2-40B4-BE49-F238E27FC236}">
                <a16:creationId xmlns:a16="http://schemas.microsoft.com/office/drawing/2014/main" id="{8FCB7AED-51B0-234E-9DA2-B81F2D8EC47D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3139692" y="2095500"/>
            <a:ext cx="3943350" cy="1905000"/>
          </a:xfrm>
        </p:spPr>
        <p:txBody>
          <a:bodyPr/>
          <a:lstStyle/>
          <a:p>
            <a:pPr>
              <a:buFont typeface="ZapfDingbats" pitchFamily="82" charset="2"/>
              <a:buNone/>
            </a:pPr>
            <a:r>
              <a:rPr lang="en-US" altLang="en-US" sz="2000" dirty="0">
                <a:solidFill>
                  <a:srgbClr val="C00000"/>
                </a:solidFill>
              </a:rPr>
              <a:t>1a</a:t>
            </a:r>
            <a:r>
              <a:rPr lang="en-US" altLang="en-US" sz="1800" dirty="0">
                <a:solidFill>
                  <a:srgbClr val="C00000"/>
                </a:solidFill>
              </a:rPr>
              <a:t>.</a:t>
            </a:r>
            <a:r>
              <a:rPr lang="en-US" altLang="en-US" sz="1800" dirty="0"/>
              <a:t> HTTP client initiates TCP connection to HTTP server</a:t>
            </a:r>
            <a:endParaRPr lang="en-US" altLang="en-US" sz="2000" dirty="0"/>
          </a:p>
        </p:txBody>
      </p:sp>
      <p:sp>
        <p:nvSpPr>
          <p:cNvPr id="44040" name="Rectangle 7">
            <a:extLst>
              <a:ext uri="{FF2B5EF4-FFF2-40B4-BE49-F238E27FC236}">
                <a16:creationId xmlns:a16="http://schemas.microsoft.com/office/drawing/2014/main" id="{76CE8614-1C7A-5E4B-8EC7-A5A4151E46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7317" y="3829051"/>
            <a:ext cx="3810000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r>
              <a:rPr lang="en-US" altLang="en-US" sz="2000" dirty="0">
                <a:solidFill>
                  <a:srgbClr val="C00000"/>
                </a:solidFill>
                <a:latin typeface="Helvetica" pitchFamily="2" charset="0"/>
              </a:rPr>
              <a:t>2.</a:t>
            </a:r>
            <a:r>
              <a:rPr lang="en-US" altLang="en-US" sz="2000" dirty="0">
                <a:latin typeface="Helvetica" pitchFamily="2" charset="0"/>
              </a:rPr>
              <a:t> HTTP</a:t>
            </a:r>
            <a:r>
              <a:rPr lang="en-US" altLang="en-US" sz="1800" dirty="0">
                <a:latin typeface="Helvetica" pitchFamily="2" charset="0"/>
              </a:rPr>
              <a:t> client sends HTTP </a:t>
            </a:r>
            <a:r>
              <a:rPr lang="en-US" altLang="en-US" sz="1800" dirty="0">
                <a:solidFill>
                  <a:srgbClr val="C00000"/>
                </a:solidFill>
                <a:latin typeface="Helvetica" pitchFamily="2" charset="0"/>
              </a:rPr>
              <a:t>request message</a:t>
            </a:r>
          </a:p>
        </p:txBody>
      </p:sp>
      <p:sp>
        <p:nvSpPr>
          <p:cNvPr id="44041" name="Rectangle 8">
            <a:extLst>
              <a:ext uri="{FF2B5EF4-FFF2-40B4-BE49-F238E27FC236}">
                <a16:creationId xmlns:a16="http://schemas.microsoft.com/office/drawing/2014/main" id="{5B56345B-8CC5-4C44-9ABF-EFA1844B38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4017" y="2524125"/>
            <a:ext cx="3810000" cy="150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r>
              <a:rPr lang="en-US" altLang="en-US" sz="2000" dirty="0">
                <a:solidFill>
                  <a:srgbClr val="C00000"/>
                </a:solidFill>
                <a:latin typeface="Helvetica" pitchFamily="2" charset="0"/>
              </a:rPr>
              <a:t>1b.</a:t>
            </a:r>
            <a:r>
              <a:rPr lang="en-US" altLang="en-US" sz="2000" dirty="0">
                <a:latin typeface="Helvetica" pitchFamily="2" charset="0"/>
              </a:rPr>
              <a:t> HTTP</a:t>
            </a:r>
            <a:r>
              <a:rPr lang="en-US" altLang="en-US" sz="1800" dirty="0">
                <a:latin typeface="Helvetica" pitchFamily="2" charset="0"/>
              </a:rPr>
              <a:t> server at host “accepts” connection, notifying client</a:t>
            </a:r>
            <a:endParaRPr lang="en-US" altLang="en-US" sz="2000" dirty="0">
              <a:latin typeface="Helvetica" pitchFamily="2" charset="0"/>
            </a:endParaRPr>
          </a:p>
        </p:txBody>
      </p:sp>
      <p:sp>
        <p:nvSpPr>
          <p:cNvPr id="44042" name="Rectangle 9">
            <a:extLst>
              <a:ext uri="{FF2B5EF4-FFF2-40B4-BE49-F238E27FC236}">
                <a16:creationId xmlns:a16="http://schemas.microsoft.com/office/drawing/2014/main" id="{1CD914E7-AFB8-B14F-955B-31F94D8D42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06867" y="4381501"/>
            <a:ext cx="381000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r>
              <a:rPr lang="en-US" altLang="en-US" sz="2000" dirty="0">
                <a:solidFill>
                  <a:srgbClr val="C00000"/>
                </a:solidFill>
                <a:latin typeface="Helvetica" pitchFamily="2" charset="0"/>
              </a:rPr>
              <a:t>3.</a:t>
            </a:r>
            <a:r>
              <a:rPr lang="en-US" altLang="en-US" sz="2000" dirty="0">
                <a:latin typeface="Helvetica" pitchFamily="2" charset="0"/>
              </a:rPr>
              <a:t> HTTP</a:t>
            </a:r>
            <a:r>
              <a:rPr lang="en-US" altLang="en-US" sz="1800" dirty="0">
                <a:latin typeface="Helvetica" pitchFamily="2" charset="0"/>
              </a:rPr>
              <a:t> server receives request message, replies with </a:t>
            </a:r>
            <a:r>
              <a:rPr lang="en-US" altLang="en-US" sz="1800" dirty="0">
                <a:solidFill>
                  <a:srgbClr val="C00000"/>
                </a:solidFill>
                <a:latin typeface="Helvetica" pitchFamily="2" charset="0"/>
              </a:rPr>
              <a:t>response message</a:t>
            </a:r>
            <a:r>
              <a:rPr lang="en-US" altLang="en-US" sz="1800" dirty="0">
                <a:latin typeface="Helvetica" pitchFamily="2" charset="0"/>
              </a:rPr>
              <a:t> containing requested object</a:t>
            </a:r>
          </a:p>
        </p:txBody>
      </p:sp>
      <p:sp>
        <p:nvSpPr>
          <p:cNvPr id="44043" name="Line 10">
            <a:extLst>
              <a:ext uri="{FF2B5EF4-FFF2-40B4-BE49-F238E27FC236}">
                <a16:creationId xmlns:a16="http://schemas.microsoft.com/office/drawing/2014/main" id="{CDEE7889-9584-5C4B-A86A-BC44E187A63A}"/>
              </a:ext>
            </a:extLst>
          </p:cNvPr>
          <p:cNvSpPr>
            <a:spLocks noChangeShapeType="1"/>
          </p:cNvSpPr>
          <p:nvPr/>
        </p:nvSpPr>
        <p:spPr bwMode="auto">
          <a:xfrm>
            <a:off x="6530593" y="2647951"/>
            <a:ext cx="1095375" cy="523875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44" name="Line 11">
            <a:extLst>
              <a:ext uri="{FF2B5EF4-FFF2-40B4-BE49-F238E27FC236}">
                <a16:creationId xmlns:a16="http://schemas.microsoft.com/office/drawing/2014/main" id="{4961EE75-BA45-EC4E-B7E3-7A541C64D15F}"/>
              </a:ext>
            </a:extLst>
          </p:cNvPr>
          <p:cNvSpPr>
            <a:spLocks noChangeShapeType="1"/>
          </p:cNvSpPr>
          <p:nvPr/>
        </p:nvSpPr>
        <p:spPr bwMode="auto">
          <a:xfrm>
            <a:off x="6378193" y="4591051"/>
            <a:ext cx="1095375" cy="523875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45" name="Line 12">
            <a:extLst>
              <a:ext uri="{FF2B5EF4-FFF2-40B4-BE49-F238E27FC236}">
                <a16:creationId xmlns:a16="http://schemas.microsoft.com/office/drawing/2014/main" id="{835F3C37-12BB-E043-9D7D-1D4AEE63131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16293" y="5124451"/>
            <a:ext cx="1095375" cy="523875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46" name="Text Box 13">
            <a:extLst>
              <a:ext uri="{FF2B5EF4-FFF2-40B4-BE49-F238E27FC236}">
                <a16:creationId xmlns:a16="http://schemas.microsoft.com/office/drawing/2014/main" id="{A8CD67B9-BC2C-DF4E-B1FC-B03E275C2B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84182" y="5942013"/>
            <a:ext cx="76655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rgbClr val="C00000"/>
                </a:solidFill>
                <a:latin typeface="Helvetica" pitchFamily="2" charset="0"/>
              </a:rPr>
              <a:t>time</a:t>
            </a:r>
          </a:p>
        </p:txBody>
      </p:sp>
      <p:sp>
        <p:nvSpPr>
          <p:cNvPr id="44047" name="Line 14">
            <a:extLst>
              <a:ext uri="{FF2B5EF4-FFF2-40B4-BE49-F238E27FC236}">
                <a16:creationId xmlns:a16="http://schemas.microsoft.com/office/drawing/2014/main" id="{34E7289F-C61B-4E43-A43C-61ACBF701B1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502018" y="3162301"/>
            <a:ext cx="1095375" cy="523875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7" name="Picture 27" descr="ANd9GcTxPLH7geI9YctTbt0tziC9-zZAWvCxFSthtLXwscnWaTnRXLSlcA">
            <a:extLst>
              <a:ext uri="{FF2B5EF4-FFF2-40B4-BE49-F238E27FC236}">
                <a16:creationId xmlns:a16="http://schemas.microsoft.com/office/drawing/2014/main" id="{DD85D464-DB0E-A24B-B5FF-145C0D1D28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8335" y="1492525"/>
            <a:ext cx="709254" cy="553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8CB906B-08E7-D346-A51E-441A225B6C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9684" y="1297353"/>
            <a:ext cx="1097645" cy="1316516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F15435CC-B022-0F45-9977-82C532AA1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Non-persistent HTTP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431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40" grpId="0"/>
      <p:bldP spid="44041" grpId="0"/>
      <p:bldP spid="44042" grpId="0"/>
      <p:bldP spid="44043" grpId="0" animBg="1"/>
      <p:bldP spid="44044" grpId="0" animBg="1"/>
      <p:bldP spid="44045" grpId="0" animBg="1"/>
      <p:bldP spid="4404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6">
            <a:extLst>
              <a:ext uri="{FF2B5EF4-FFF2-40B4-BE49-F238E27FC236}">
                <a16:creationId xmlns:a16="http://schemas.microsoft.com/office/drawing/2014/main" id="{566C2AFC-EF98-0F43-87EA-8D7B5C0DD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fld id="{51A60ADC-1D8A-174D-97E2-EBE5DE902DC1}" type="slidenum">
              <a:rPr lang="en-US" altLang="en-US" sz="1400">
                <a:latin typeface="Times New Roman" panose="02020603050405020304" pitchFamily="18" charset="0"/>
              </a:rPr>
              <a:pPr>
                <a:buFontTx/>
                <a:buNone/>
              </a:pPr>
              <a:t>25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45060" name="Rectangle 3">
            <a:extLst>
              <a:ext uri="{FF2B5EF4-FFF2-40B4-BE49-F238E27FC236}">
                <a16:creationId xmlns:a16="http://schemas.microsoft.com/office/drawing/2014/main" id="{5EE5797F-11D3-8447-8EAA-AD9C67D547EF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3225306" y="3154929"/>
            <a:ext cx="3810000" cy="1533525"/>
          </a:xfrm>
        </p:spPr>
        <p:txBody>
          <a:bodyPr/>
          <a:lstStyle/>
          <a:p>
            <a:pPr>
              <a:buFont typeface="ZapfDingbats" pitchFamily="82" charset="2"/>
              <a:buNone/>
            </a:pPr>
            <a:r>
              <a:rPr lang="en-US" altLang="en-US" sz="2000" dirty="0">
                <a:solidFill>
                  <a:srgbClr val="C00000"/>
                </a:solidFill>
              </a:rPr>
              <a:t>5</a:t>
            </a:r>
            <a:r>
              <a:rPr lang="en-US" altLang="en-US" sz="1800" dirty="0">
                <a:solidFill>
                  <a:srgbClr val="C00000"/>
                </a:solidFill>
              </a:rPr>
              <a:t>.</a:t>
            </a:r>
            <a:r>
              <a:rPr lang="en-US" altLang="en-US" sz="1800" dirty="0"/>
              <a:t> HTTP client receives response message containing html file, displays html.  Parsing html file, finds 10 referenced jpeg  objects</a:t>
            </a:r>
            <a:endParaRPr lang="en-US" altLang="en-US" sz="2000" dirty="0"/>
          </a:p>
        </p:txBody>
      </p:sp>
      <p:sp>
        <p:nvSpPr>
          <p:cNvPr id="45061" name="Rectangle 4">
            <a:extLst>
              <a:ext uri="{FF2B5EF4-FFF2-40B4-BE49-F238E27FC236}">
                <a16:creationId xmlns:a16="http://schemas.microsoft.com/office/drawing/2014/main" id="{6108E5C3-EBBD-DA43-9B83-C92D9BA365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5781" y="4675753"/>
            <a:ext cx="3810000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r>
              <a:rPr lang="en-US" altLang="en-US" sz="2000" dirty="0">
                <a:solidFill>
                  <a:srgbClr val="C00000"/>
                </a:solidFill>
                <a:latin typeface="Helvetica" pitchFamily="2" charset="0"/>
              </a:rPr>
              <a:t>6. </a:t>
            </a:r>
            <a:r>
              <a:rPr lang="en-US" altLang="en-US" sz="1800" dirty="0">
                <a:solidFill>
                  <a:srgbClr val="C00000"/>
                </a:solidFill>
                <a:latin typeface="Helvetica" pitchFamily="2" charset="0"/>
              </a:rPr>
              <a:t>Steps 1-5 repeated for each of 10 jpeg objects</a:t>
            </a:r>
          </a:p>
        </p:txBody>
      </p:sp>
      <p:sp>
        <p:nvSpPr>
          <p:cNvPr id="45062" name="Rectangle 5">
            <a:extLst>
              <a:ext uri="{FF2B5EF4-FFF2-40B4-BE49-F238E27FC236}">
                <a16:creationId xmlns:a16="http://schemas.microsoft.com/office/drawing/2014/main" id="{595BAF23-9904-9E49-A7E6-8AC0ED6DCD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306" y="2599304"/>
            <a:ext cx="3810000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r>
              <a:rPr lang="en-US" altLang="en-US" sz="2000" dirty="0">
                <a:solidFill>
                  <a:srgbClr val="C00000"/>
                </a:solidFill>
                <a:latin typeface="Helvetica" pitchFamily="2" charset="0"/>
              </a:rPr>
              <a:t>4.</a:t>
            </a:r>
            <a:r>
              <a:rPr lang="en-US" altLang="en-US" sz="2000" dirty="0">
                <a:latin typeface="Helvetica" pitchFamily="2" charset="0"/>
              </a:rPr>
              <a:t> HTTP</a:t>
            </a:r>
            <a:r>
              <a:rPr lang="en-US" altLang="en-US" sz="1800" dirty="0">
                <a:latin typeface="Helvetica" pitchFamily="2" charset="0"/>
              </a:rPr>
              <a:t> server closes TCP connection. </a:t>
            </a:r>
            <a:endParaRPr lang="en-US" altLang="en-US" sz="2000" dirty="0">
              <a:latin typeface="Helvetica" pitchFamily="2" charset="0"/>
            </a:endParaRPr>
          </a:p>
        </p:txBody>
      </p:sp>
      <p:sp>
        <p:nvSpPr>
          <p:cNvPr id="45063" name="Line 6">
            <a:extLst>
              <a:ext uri="{FF2B5EF4-FFF2-40B4-BE49-F238E27FC236}">
                <a16:creationId xmlns:a16="http://schemas.microsoft.com/office/drawing/2014/main" id="{6CA5D476-F448-2F4A-BC79-D2F785F5B8B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672855" y="1690688"/>
            <a:ext cx="23477" cy="3507353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64" name="Rectangle 7">
            <a:extLst>
              <a:ext uri="{FF2B5EF4-FFF2-40B4-BE49-F238E27FC236}">
                <a16:creationId xmlns:a16="http://schemas.microsoft.com/office/drawing/2014/main" id="{A7A663AE-EB0E-DD42-A842-92683326F3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4731" y="4626542"/>
            <a:ext cx="342900" cy="2952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endParaRPr lang="en-US" altLang="en-US" sz="2400"/>
          </a:p>
        </p:txBody>
      </p:sp>
      <p:sp>
        <p:nvSpPr>
          <p:cNvPr id="45065" name="Text Box 8">
            <a:extLst>
              <a:ext uri="{FF2B5EF4-FFF2-40B4-BE49-F238E27FC236}">
                <a16:creationId xmlns:a16="http://schemas.microsoft.com/office/drawing/2014/main" id="{EB78AA01-393F-344F-8D5C-10A8BA3CFB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4660" y="4490016"/>
            <a:ext cx="76655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rgbClr val="C00000"/>
                </a:solidFill>
                <a:latin typeface="Helvetica" pitchFamily="2" charset="0"/>
              </a:rPr>
              <a:t>time</a:t>
            </a:r>
          </a:p>
        </p:txBody>
      </p:sp>
      <p:sp>
        <p:nvSpPr>
          <p:cNvPr id="45066" name="Line 9">
            <a:extLst>
              <a:ext uri="{FF2B5EF4-FFF2-40B4-BE49-F238E27FC236}">
                <a16:creationId xmlns:a16="http://schemas.microsoft.com/office/drawing/2014/main" id="{45B190A7-6F69-5B4C-9677-8AB932C25D1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892307" y="2556442"/>
            <a:ext cx="1095375" cy="523875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3B390D0-567E-5F40-95E2-E50B1F7B7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Non-persistent HTTP (contd.)</a:t>
            </a:r>
            <a:endParaRPr lang="en-US" dirty="0"/>
          </a:p>
        </p:txBody>
      </p:sp>
      <p:pic>
        <p:nvPicPr>
          <p:cNvPr id="15" name="Picture 27" descr="ANd9GcTxPLH7geI9YctTbt0tziC9-zZAWvCxFSthtLXwscnWaTnRXLSlcA">
            <a:extLst>
              <a:ext uri="{FF2B5EF4-FFF2-40B4-BE49-F238E27FC236}">
                <a16:creationId xmlns:a16="http://schemas.microsoft.com/office/drawing/2014/main" id="{AC440A1C-394B-D640-8025-7A05766775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8335" y="1492525"/>
            <a:ext cx="709254" cy="553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B3DBB2B-96E5-D14F-80DD-A1E585663E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9684" y="1297353"/>
            <a:ext cx="1097645" cy="1316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491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60" grpId="0" build="p"/>
      <p:bldP spid="45061" grpId="0"/>
      <p:bldP spid="45062" grpId="0"/>
      <p:bldP spid="4506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Number Placeholder 6">
            <a:extLst>
              <a:ext uri="{FF2B5EF4-FFF2-40B4-BE49-F238E27FC236}">
                <a16:creationId xmlns:a16="http://schemas.microsoft.com/office/drawing/2014/main" id="{3FFE314F-1E13-A343-AC49-940FC535A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fld id="{795410C6-6C78-0847-9E73-8879DD7A0CC1}" type="slidenum">
              <a:rPr lang="en-US" altLang="en-US" sz="1400">
                <a:latin typeface="Times New Roman" panose="02020603050405020304" pitchFamily="18" charset="0"/>
              </a:rPr>
              <a:pPr>
                <a:buFontTx/>
                <a:buNone/>
              </a:pPr>
              <a:t>26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46084" name="Rectangle 3">
            <a:extLst>
              <a:ext uri="{FF2B5EF4-FFF2-40B4-BE49-F238E27FC236}">
                <a16:creationId xmlns:a16="http://schemas.microsoft.com/office/drawing/2014/main" id="{B5F5328C-8194-8F42-8B70-6BB4F03AB837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793255" y="1617662"/>
            <a:ext cx="5278142" cy="4921250"/>
          </a:xfrm>
        </p:spPr>
        <p:txBody>
          <a:bodyPr>
            <a:normAutofit lnSpcReduction="10000"/>
          </a:bodyPr>
          <a:lstStyle/>
          <a:p>
            <a:pPr>
              <a:buFont typeface="ZapfDingbats" pitchFamily="82" charset="2"/>
              <a:buNone/>
            </a:pPr>
            <a:r>
              <a:rPr lang="en-US" altLang="en-US" sz="2400" dirty="0">
                <a:solidFill>
                  <a:srgbClr val="C00000"/>
                </a:solidFill>
              </a:rPr>
              <a:t>Round Trip Time (RTT):</a:t>
            </a:r>
            <a:r>
              <a:rPr lang="en-US" altLang="en-US" sz="2400" dirty="0"/>
              <a:t> time to send a packet from client to server and back.</a:t>
            </a:r>
          </a:p>
          <a:p>
            <a:r>
              <a:rPr lang="en-US" altLang="en-US" sz="2400" dirty="0"/>
              <a:t>Sum of propagation, transmission, and queueing delays along both directions.</a:t>
            </a:r>
          </a:p>
          <a:p>
            <a:pPr>
              <a:buFont typeface="ZapfDingbats" pitchFamily="82" charset="2"/>
              <a:buNone/>
            </a:pPr>
            <a:r>
              <a:rPr lang="en-US" altLang="en-US" sz="2400" dirty="0">
                <a:solidFill>
                  <a:srgbClr val="C00000"/>
                </a:solidFill>
              </a:rPr>
              <a:t>Response time:</a:t>
            </a:r>
          </a:p>
          <a:p>
            <a:r>
              <a:rPr lang="en-US" altLang="en-US" sz="2400" dirty="0"/>
              <a:t>One RTT to initiate TCP connection</a:t>
            </a:r>
          </a:p>
          <a:p>
            <a:r>
              <a:rPr lang="en-US" altLang="en-US" sz="2400" dirty="0"/>
              <a:t>One RTT for HTTP request and first few bytes of HTTP response to return</a:t>
            </a:r>
          </a:p>
          <a:p>
            <a:r>
              <a:rPr lang="en-US" altLang="en-US" sz="2400" dirty="0"/>
              <a:t>File transmission time</a:t>
            </a:r>
          </a:p>
          <a:p>
            <a:pPr>
              <a:buFont typeface="ZapfDingbats" pitchFamily="82" charset="2"/>
              <a:buNone/>
            </a:pPr>
            <a:r>
              <a:rPr lang="en-US" altLang="en-US" sz="2400" dirty="0">
                <a:solidFill>
                  <a:srgbClr val="C00000"/>
                </a:solidFill>
              </a:rPr>
              <a:t>total = 2RTT + file transmission time</a:t>
            </a:r>
          </a:p>
          <a:p>
            <a:pPr>
              <a:buFont typeface="ZapfDingbats" pitchFamily="82" charset="2"/>
              <a:buNone/>
            </a:pPr>
            <a:endParaRPr lang="en-US" altLang="en-US" sz="2400" dirty="0"/>
          </a:p>
        </p:txBody>
      </p:sp>
      <p:grpSp>
        <p:nvGrpSpPr>
          <p:cNvPr id="46085" name="Group 4">
            <a:extLst>
              <a:ext uri="{FF2B5EF4-FFF2-40B4-BE49-F238E27FC236}">
                <a16:creationId xmlns:a16="http://schemas.microsoft.com/office/drawing/2014/main" id="{3CDC8A3C-0160-8944-9AF4-9662699CBDD8}"/>
              </a:ext>
            </a:extLst>
          </p:cNvPr>
          <p:cNvGrpSpPr>
            <a:grpSpLocks/>
          </p:cNvGrpSpPr>
          <p:nvPr/>
        </p:nvGrpSpPr>
        <p:grpSpPr bwMode="auto">
          <a:xfrm>
            <a:off x="6108702" y="1888440"/>
            <a:ext cx="4294188" cy="4414838"/>
            <a:chOff x="2888" y="794"/>
            <a:chExt cx="2705" cy="2781"/>
          </a:xfrm>
        </p:grpSpPr>
        <p:graphicFrame>
          <p:nvGraphicFramePr>
            <p:cNvPr id="46086" name="Object 1024">
              <a:extLst>
                <a:ext uri="{FF2B5EF4-FFF2-40B4-BE49-F238E27FC236}">
                  <a16:creationId xmlns:a16="http://schemas.microsoft.com/office/drawing/2014/main" id="{CEB8EF38-B7C0-B64E-9964-44C646E7110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587" y="1049"/>
            <a:ext cx="474" cy="3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2" imgW="17462500" imgH="14478000" progId="MS_ClipArt_Gallery.2">
                    <p:embed/>
                  </p:oleObj>
                </mc:Choice>
                <mc:Fallback>
                  <p:oleObj name="Clip" r:id="rId2" imgW="17462500" imgH="14478000" progId="MS_ClipArt_Gallery.2">
                    <p:embed/>
                    <p:pic>
                      <p:nvPicPr>
                        <p:cNvPr id="46086" name="Object 1024">
                          <a:extLst>
                            <a:ext uri="{FF2B5EF4-FFF2-40B4-BE49-F238E27FC236}">
                              <a16:creationId xmlns:a16="http://schemas.microsoft.com/office/drawing/2014/main" id="{CEB8EF38-B7C0-B64E-9964-44C646E7110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87" y="1049"/>
                          <a:ext cx="474" cy="3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46087" name="Group 6">
              <a:extLst>
                <a:ext uri="{FF2B5EF4-FFF2-40B4-BE49-F238E27FC236}">
                  <a16:creationId xmlns:a16="http://schemas.microsoft.com/office/drawing/2014/main" id="{CC35C015-6ABC-774D-AE66-1D964919562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83" y="794"/>
              <a:ext cx="318" cy="675"/>
              <a:chOff x="4180" y="783"/>
              <a:chExt cx="150" cy="307"/>
            </a:xfrm>
          </p:grpSpPr>
          <p:sp>
            <p:nvSpPr>
              <p:cNvPr id="46108" name="AutoShape 7">
                <a:extLst>
                  <a:ext uri="{FF2B5EF4-FFF2-40B4-BE49-F238E27FC236}">
                    <a16:creationId xmlns:a16="http://schemas.microsoft.com/office/drawing/2014/main" id="{79FC144E-018F-4948-8624-63C1FD4AAC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/>
              </a:p>
            </p:txBody>
          </p:sp>
          <p:sp>
            <p:nvSpPr>
              <p:cNvPr id="46109" name="Rectangle 8">
                <a:extLst>
                  <a:ext uri="{FF2B5EF4-FFF2-40B4-BE49-F238E27FC236}">
                    <a16:creationId xmlns:a16="http://schemas.microsoft.com/office/drawing/2014/main" id="{9158C9AF-6980-F244-AACA-F6404B6B13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/>
              </a:p>
            </p:txBody>
          </p:sp>
          <p:sp>
            <p:nvSpPr>
              <p:cNvPr id="46110" name="Rectangle 9">
                <a:extLst>
                  <a:ext uri="{FF2B5EF4-FFF2-40B4-BE49-F238E27FC236}">
                    <a16:creationId xmlns:a16="http://schemas.microsoft.com/office/drawing/2014/main" id="{0756AB32-7A22-3143-8C9A-48A861475B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/>
              </a:p>
            </p:txBody>
          </p:sp>
          <p:sp>
            <p:nvSpPr>
              <p:cNvPr id="46111" name="AutoShape 10">
                <a:extLst>
                  <a:ext uri="{FF2B5EF4-FFF2-40B4-BE49-F238E27FC236}">
                    <a16:creationId xmlns:a16="http://schemas.microsoft.com/office/drawing/2014/main" id="{54BC26CE-B744-5741-94B9-AEF2F0A6BE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/>
              </a:p>
            </p:txBody>
          </p:sp>
          <p:sp>
            <p:nvSpPr>
              <p:cNvPr id="46112" name="Line 11">
                <a:extLst>
                  <a:ext uri="{FF2B5EF4-FFF2-40B4-BE49-F238E27FC236}">
                    <a16:creationId xmlns:a16="http://schemas.microsoft.com/office/drawing/2014/main" id="{EF33307F-0327-8F4C-B47E-EBAA3D8BBDA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13" name="Line 12">
                <a:extLst>
                  <a:ext uri="{FF2B5EF4-FFF2-40B4-BE49-F238E27FC236}">
                    <a16:creationId xmlns:a16="http://schemas.microsoft.com/office/drawing/2014/main" id="{BBAF45C0-ACA8-CB42-83BC-8343C00DB44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14" name="Rectangle 13">
                <a:extLst>
                  <a:ext uri="{FF2B5EF4-FFF2-40B4-BE49-F238E27FC236}">
                    <a16:creationId xmlns:a16="http://schemas.microsoft.com/office/drawing/2014/main" id="{2BF30C2A-4CEC-CC43-9871-D944462935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/>
              </a:p>
            </p:txBody>
          </p:sp>
          <p:sp>
            <p:nvSpPr>
              <p:cNvPr id="46115" name="Rectangle 14">
                <a:extLst>
                  <a:ext uri="{FF2B5EF4-FFF2-40B4-BE49-F238E27FC236}">
                    <a16:creationId xmlns:a16="http://schemas.microsoft.com/office/drawing/2014/main" id="{9C1E9D7D-0643-0845-BD65-BB06FB8F1D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/>
              </a:p>
            </p:txBody>
          </p:sp>
        </p:grpSp>
        <p:sp>
          <p:nvSpPr>
            <p:cNvPr id="46088" name="Line 15">
              <a:extLst>
                <a:ext uri="{FF2B5EF4-FFF2-40B4-BE49-F238E27FC236}">
                  <a16:creationId xmlns:a16="http://schemas.microsoft.com/office/drawing/2014/main" id="{97BCB764-ECA3-BE41-96E5-C33612660B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6" y="1569"/>
              <a:ext cx="0" cy="1784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89" name="Line 16">
              <a:extLst>
                <a:ext uri="{FF2B5EF4-FFF2-40B4-BE49-F238E27FC236}">
                  <a16:creationId xmlns:a16="http://schemas.microsoft.com/office/drawing/2014/main" id="{288E2D99-CC99-7343-87F3-8515130E6E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11" y="1565"/>
              <a:ext cx="0" cy="1815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0" name="Line 17">
              <a:extLst>
                <a:ext uri="{FF2B5EF4-FFF2-40B4-BE49-F238E27FC236}">
                  <a16:creationId xmlns:a16="http://schemas.microsoft.com/office/drawing/2014/main" id="{4ECC0411-D974-174C-94B5-3F616A5F32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55" y="1715"/>
              <a:ext cx="1061" cy="2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1" name="Line 18">
              <a:extLst>
                <a:ext uri="{FF2B5EF4-FFF2-40B4-BE49-F238E27FC236}">
                  <a16:creationId xmlns:a16="http://schemas.microsoft.com/office/drawing/2014/main" id="{A870C6C4-6259-684C-BBA8-3D665297CCA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46" y="1991"/>
              <a:ext cx="1054" cy="2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2" name="Line 19">
              <a:extLst>
                <a:ext uri="{FF2B5EF4-FFF2-40B4-BE49-F238E27FC236}">
                  <a16:creationId xmlns:a16="http://schemas.microsoft.com/office/drawing/2014/main" id="{D0811C90-EE02-C748-91F1-B980E86954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51" y="2311"/>
              <a:ext cx="1061" cy="2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3" name="Line 20">
              <a:extLst>
                <a:ext uri="{FF2B5EF4-FFF2-40B4-BE49-F238E27FC236}">
                  <a16:creationId xmlns:a16="http://schemas.microsoft.com/office/drawing/2014/main" id="{8C983DFD-444C-EA47-9692-76F44100101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61" y="2615"/>
              <a:ext cx="1054" cy="239"/>
            </a:xfrm>
            <a:prstGeom prst="line">
              <a:avLst/>
            </a:prstGeom>
            <a:noFill/>
            <a:ln w="1270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4" name="AutoShape 21">
              <a:extLst>
                <a:ext uri="{FF2B5EF4-FFF2-40B4-BE49-F238E27FC236}">
                  <a16:creationId xmlns:a16="http://schemas.microsoft.com/office/drawing/2014/main" id="{2316CD10-B923-144A-B081-D4F36060718F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1" y="2562"/>
              <a:ext cx="47" cy="115"/>
            </a:xfrm>
            <a:prstGeom prst="rightBrace">
              <a:avLst>
                <a:gd name="adj1" fmla="val 2039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46095" name="Text Box 22">
              <a:extLst>
                <a:ext uri="{FF2B5EF4-FFF2-40B4-BE49-F238E27FC236}">
                  <a16:creationId xmlns:a16="http://schemas.microsoft.com/office/drawing/2014/main" id="{99665E39-BF18-8C45-9C13-D1242BE31C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80" y="2369"/>
              <a:ext cx="613" cy="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Helvetica" pitchFamily="2" charset="0"/>
                </a:rPr>
                <a:t>time to 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Helvetica" pitchFamily="2" charset="0"/>
                </a:rPr>
                <a:t>transmit 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Helvetica" pitchFamily="2" charset="0"/>
                </a:rPr>
                <a:t>file</a:t>
              </a:r>
            </a:p>
          </p:txBody>
        </p:sp>
        <p:sp>
          <p:nvSpPr>
            <p:cNvPr id="46096" name="Line 23">
              <a:extLst>
                <a:ext uri="{FF2B5EF4-FFF2-40B4-BE49-F238E27FC236}">
                  <a16:creationId xmlns:a16="http://schemas.microsoft.com/office/drawing/2014/main" id="{CD5D1BDF-3AD8-AF45-AEED-DC8B9D3106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0" y="1699"/>
              <a:ext cx="246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7" name="Text Box 24">
              <a:extLst>
                <a:ext uri="{FF2B5EF4-FFF2-40B4-BE49-F238E27FC236}">
                  <a16:creationId xmlns:a16="http://schemas.microsoft.com/office/drawing/2014/main" id="{0021F8C2-B272-DC4D-91EE-C8C93BD6FC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8" y="1516"/>
              <a:ext cx="781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dirty="0">
                  <a:latin typeface="Helvetica" pitchFamily="2" charset="0"/>
                </a:rPr>
                <a:t>initiate TCP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dirty="0">
                  <a:latin typeface="Helvetica" pitchFamily="2" charset="0"/>
                </a:rPr>
                <a:t>connection</a:t>
              </a:r>
            </a:p>
          </p:txBody>
        </p:sp>
        <p:sp>
          <p:nvSpPr>
            <p:cNvPr id="46098" name="AutoShape 25">
              <a:extLst>
                <a:ext uri="{FF2B5EF4-FFF2-40B4-BE49-F238E27FC236}">
                  <a16:creationId xmlns:a16="http://schemas.microsoft.com/office/drawing/2014/main" id="{EAD779ED-ABE4-E546-ACEA-4A1B82BFB2ED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5" y="1731"/>
              <a:ext cx="81" cy="506"/>
            </a:xfrm>
            <a:prstGeom prst="leftBrace">
              <a:avLst>
                <a:gd name="adj1" fmla="val 52058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46099" name="Text Box 26">
              <a:extLst>
                <a:ext uri="{FF2B5EF4-FFF2-40B4-BE49-F238E27FC236}">
                  <a16:creationId xmlns:a16="http://schemas.microsoft.com/office/drawing/2014/main" id="{00AE2AF3-ACB7-F74E-88FC-EBF678B647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81" y="1862"/>
              <a:ext cx="364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dirty="0">
                  <a:latin typeface="Helvetica" pitchFamily="2" charset="0"/>
                </a:rPr>
                <a:t>RTT</a:t>
              </a:r>
            </a:p>
          </p:txBody>
        </p:sp>
        <p:sp>
          <p:nvSpPr>
            <p:cNvPr id="46100" name="Line 27">
              <a:extLst>
                <a:ext uri="{FF2B5EF4-FFF2-40B4-BE49-F238E27FC236}">
                  <a16:creationId xmlns:a16="http://schemas.microsoft.com/office/drawing/2014/main" id="{BD4A8958-33A1-124E-926B-9B9CAAF128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31" y="2269"/>
              <a:ext cx="2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1" name="Text Box 28">
              <a:extLst>
                <a:ext uri="{FF2B5EF4-FFF2-40B4-BE49-F238E27FC236}">
                  <a16:creationId xmlns:a16="http://schemas.microsoft.com/office/drawing/2014/main" id="{94EDE0C4-C432-184A-94A3-A44D688056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58" y="2078"/>
              <a:ext cx="547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Helvetica" pitchFamily="2" charset="0"/>
                </a:rPr>
                <a:t>request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Helvetica" pitchFamily="2" charset="0"/>
                </a:rPr>
                <a:t>file</a:t>
              </a:r>
            </a:p>
          </p:txBody>
        </p:sp>
        <p:sp>
          <p:nvSpPr>
            <p:cNvPr id="46102" name="AutoShape 29">
              <a:extLst>
                <a:ext uri="{FF2B5EF4-FFF2-40B4-BE49-F238E27FC236}">
                  <a16:creationId xmlns:a16="http://schemas.microsoft.com/office/drawing/2014/main" id="{8B4E5402-2FB0-CF48-BCD4-848EF8ABEDBA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9" y="2304"/>
              <a:ext cx="81" cy="506"/>
            </a:xfrm>
            <a:prstGeom prst="leftBrace">
              <a:avLst>
                <a:gd name="adj1" fmla="val 52058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46103" name="Text Box 30">
              <a:extLst>
                <a:ext uri="{FF2B5EF4-FFF2-40B4-BE49-F238E27FC236}">
                  <a16:creationId xmlns:a16="http://schemas.microsoft.com/office/drawing/2014/main" id="{BAB62C53-0E2A-A247-8946-F72F5EBEF0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93" y="2443"/>
              <a:ext cx="364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dirty="0">
                  <a:latin typeface="Helvetica" pitchFamily="2" charset="0"/>
                </a:rPr>
                <a:t>RTT</a:t>
              </a:r>
            </a:p>
          </p:txBody>
        </p:sp>
        <p:sp>
          <p:nvSpPr>
            <p:cNvPr id="46104" name="Line 31">
              <a:extLst>
                <a:ext uri="{FF2B5EF4-FFF2-40B4-BE49-F238E27FC236}">
                  <a16:creationId xmlns:a16="http://schemas.microsoft.com/office/drawing/2014/main" id="{8B7755CA-7EF2-9D43-AA59-F61AEB10EF6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38" y="2892"/>
              <a:ext cx="216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5" name="Text Box 32">
              <a:extLst>
                <a:ext uri="{FF2B5EF4-FFF2-40B4-BE49-F238E27FC236}">
                  <a16:creationId xmlns:a16="http://schemas.microsoft.com/office/drawing/2014/main" id="{B80F3AD9-1A57-1541-A1F7-B7B8E8901E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96" y="2794"/>
              <a:ext cx="604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Helvetica" pitchFamily="2" charset="0"/>
                </a:rPr>
                <a:t>file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Helvetica" pitchFamily="2" charset="0"/>
                </a:rPr>
                <a:t>received</a:t>
              </a:r>
            </a:p>
          </p:txBody>
        </p:sp>
        <p:sp>
          <p:nvSpPr>
            <p:cNvPr id="46106" name="Text Box 33">
              <a:extLst>
                <a:ext uri="{FF2B5EF4-FFF2-40B4-BE49-F238E27FC236}">
                  <a16:creationId xmlns:a16="http://schemas.microsoft.com/office/drawing/2014/main" id="{75F45B28-73FB-4B46-9CD4-B8206A9DAB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04" y="3362"/>
              <a:ext cx="361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dirty="0">
                  <a:latin typeface="Helvetica" pitchFamily="2" charset="0"/>
                </a:rPr>
                <a:t>time</a:t>
              </a:r>
            </a:p>
          </p:txBody>
        </p:sp>
        <p:sp>
          <p:nvSpPr>
            <p:cNvPr id="46107" name="Text Box 34">
              <a:extLst>
                <a:ext uri="{FF2B5EF4-FFF2-40B4-BE49-F238E27FC236}">
                  <a16:creationId xmlns:a16="http://schemas.microsoft.com/office/drawing/2014/main" id="{05ADA633-512F-7B4C-86EF-DB420C6CF7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61" y="3351"/>
              <a:ext cx="361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Helvetica" pitchFamily="2" charset="0"/>
                </a:rPr>
                <a:t>time</a:t>
              </a:r>
            </a:p>
          </p:txBody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081AD0ED-C1B5-5A4B-9DFA-5FA54B92D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Non-Persistent HTTP’s Response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994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6">
            <a:extLst>
              <a:ext uri="{FF2B5EF4-FFF2-40B4-BE49-F238E27FC236}">
                <a16:creationId xmlns:a16="http://schemas.microsoft.com/office/drawing/2014/main" id="{566C2AFC-EF98-0F43-87EA-8D7B5C0DD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fld id="{51A60ADC-1D8A-174D-97E2-EBE5DE902DC1}" type="slidenum">
              <a:rPr lang="en-US" altLang="en-US" sz="1400">
                <a:latin typeface="Times New Roman" panose="02020603050405020304" pitchFamily="18" charset="0"/>
              </a:rPr>
              <a:pPr>
                <a:buFontTx/>
                <a:buNone/>
              </a:pPr>
              <a:t>27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45060" name="Rectangle 3">
            <a:extLst>
              <a:ext uri="{FF2B5EF4-FFF2-40B4-BE49-F238E27FC236}">
                <a16:creationId xmlns:a16="http://schemas.microsoft.com/office/drawing/2014/main" id="{5EE5797F-11D3-8447-8EAA-AD9C67D547EF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3225306" y="3154929"/>
            <a:ext cx="3810000" cy="1533525"/>
          </a:xfrm>
        </p:spPr>
        <p:txBody>
          <a:bodyPr/>
          <a:lstStyle/>
          <a:p>
            <a:pPr>
              <a:buFont typeface="ZapfDingbats" pitchFamily="82" charset="2"/>
              <a:buNone/>
            </a:pPr>
            <a:r>
              <a:rPr lang="en-US" altLang="en-US" sz="2000" dirty="0">
                <a:solidFill>
                  <a:srgbClr val="C00000"/>
                </a:solidFill>
              </a:rPr>
              <a:t>5</a:t>
            </a:r>
            <a:r>
              <a:rPr lang="en-US" altLang="en-US" sz="1800" dirty="0">
                <a:solidFill>
                  <a:srgbClr val="C00000"/>
                </a:solidFill>
              </a:rPr>
              <a:t>.</a:t>
            </a:r>
            <a:r>
              <a:rPr lang="en-US" altLang="en-US" sz="1800" dirty="0"/>
              <a:t> HTTP client receives response message containing html file, displays html.  Parsing html file, finds 10 referenced jpeg  objects</a:t>
            </a:r>
            <a:endParaRPr lang="en-US" altLang="en-US" sz="2000" dirty="0"/>
          </a:p>
        </p:txBody>
      </p:sp>
      <p:sp>
        <p:nvSpPr>
          <p:cNvPr id="45061" name="Rectangle 4">
            <a:extLst>
              <a:ext uri="{FF2B5EF4-FFF2-40B4-BE49-F238E27FC236}">
                <a16:creationId xmlns:a16="http://schemas.microsoft.com/office/drawing/2014/main" id="{6108E5C3-EBBD-DA43-9B83-C92D9BA365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5781" y="4675753"/>
            <a:ext cx="6421548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r>
              <a:rPr lang="en-US" altLang="en-US" dirty="0">
                <a:latin typeface="Helvetica" pitchFamily="2" charset="0"/>
              </a:rPr>
              <a:t>The 10 objects can be requested over the </a:t>
            </a:r>
            <a:r>
              <a:rPr lang="en-US" altLang="en-US" dirty="0">
                <a:solidFill>
                  <a:srgbClr val="C00000"/>
                </a:solidFill>
                <a:latin typeface="Helvetica" pitchFamily="2" charset="0"/>
              </a:rPr>
              <a:t>same</a:t>
            </a:r>
            <a:r>
              <a:rPr lang="en-US" altLang="en-US" dirty="0">
                <a:latin typeface="Helvetica" pitchFamily="2" charset="0"/>
              </a:rPr>
              <a:t> TCP connection.</a:t>
            </a:r>
          </a:p>
          <a:p>
            <a:pPr>
              <a:buFont typeface="ZapfDingbats" pitchFamily="82" charset="2"/>
              <a:buNone/>
            </a:pPr>
            <a:r>
              <a:rPr lang="en-US" altLang="en-US" dirty="0">
                <a:latin typeface="Helvetica" pitchFamily="2" charset="0"/>
              </a:rPr>
              <a:t>i.e., save an RTT trying to open a new TCP connection per object.</a:t>
            </a:r>
          </a:p>
        </p:txBody>
      </p:sp>
      <p:sp>
        <p:nvSpPr>
          <p:cNvPr id="45062" name="Rectangle 5">
            <a:extLst>
              <a:ext uri="{FF2B5EF4-FFF2-40B4-BE49-F238E27FC236}">
                <a16:creationId xmlns:a16="http://schemas.microsoft.com/office/drawing/2014/main" id="{595BAF23-9904-9E49-A7E6-8AC0ED6DCD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305" y="2599304"/>
            <a:ext cx="4695865" cy="11532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r>
              <a:rPr lang="en-US" altLang="en-US" sz="2000" dirty="0">
                <a:solidFill>
                  <a:srgbClr val="C00000"/>
                </a:solidFill>
                <a:latin typeface="Helvetica" pitchFamily="2" charset="0"/>
              </a:rPr>
              <a:t>4.</a:t>
            </a:r>
            <a:r>
              <a:rPr lang="en-US" altLang="en-US" sz="2000" dirty="0">
                <a:latin typeface="Helvetica" pitchFamily="2" charset="0"/>
              </a:rPr>
              <a:t> HTTP</a:t>
            </a:r>
            <a:r>
              <a:rPr lang="en-US" altLang="en-US" sz="1800" dirty="0">
                <a:latin typeface="Helvetica" pitchFamily="2" charset="0"/>
              </a:rPr>
              <a:t> server sends a response.</a:t>
            </a:r>
          </a:p>
          <a:p>
            <a:pPr>
              <a:buFont typeface="ZapfDingbats" pitchFamily="82" charset="2"/>
              <a:buNone/>
            </a:pPr>
            <a:r>
              <a:rPr lang="en-US" altLang="en-US" sz="2400" dirty="0">
                <a:solidFill>
                  <a:srgbClr val="C00000"/>
                </a:solidFill>
                <a:latin typeface="Helvetica" pitchFamily="2" charset="0"/>
              </a:rPr>
              <a:t>Server keeps the TCP connection alive.</a:t>
            </a:r>
            <a:endParaRPr lang="en-US" altLang="en-US" dirty="0">
              <a:solidFill>
                <a:srgbClr val="C00000"/>
              </a:solidFill>
              <a:latin typeface="Helvetica" pitchFamily="2" charset="0"/>
            </a:endParaRPr>
          </a:p>
        </p:txBody>
      </p:sp>
      <p:sp>
        <p:nvSpPr>
          <p:cNvPr id="45063" name="Line 6">
            <a:extLst>
              <a:ext uri="{FF2B5EF4-FFF2-40B4-BE49-F238E27FC236}">
                <a16:creationId xmlns:a16="http://schemas.microsoft.com/office/drawing/2014/main" id="{6CA5D476-F448-2F4A-BC79-D2F785F5B8B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672855" y="1690688"/>
            <a:ext cx="23477" cy="3507353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64" name="Rectangle 7">
            <a:extLst>
              <a:ext uri="{FF2B5EF4-FFF2-40B4-BE49-F238E27FC236}">
                <a16:creationId xmlns:a16="http://schemas.microsoft.com/office/drawing/2014/main" id="{A7A663AE-EB0E-DD42-A842-92683326F3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4731" y="4626542"/>
            <a:ext cx="342900" cy="2952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endParaRPr lang="en-US" altLang="en-US" sz="2400"/>
          </a:p>
        </p:txBody>
      </p:sp>
      <p:sp>
        <p:nvSpPr>
          <p:cNvPr id="45065" name="Text Box 8">
            <a:extLst>
              <a:ext uri="{FF2B5EF4-FFF2-40B4-BE49-F238E27FC236}">
                <a16:creationId xmlns:a16="http://schemas.microsoft.com/office/drawing/2014/main" id="{EB78AA01-393F-344F-8D5C-10A8BA3CFB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4660" y="4490016"/>
            <a:ext cx="76655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rgbClr val="C00000"/>
                </a:solidFill>
                <a:latin typeface="Helvetica" pitchFamily="2" charset="0"/>
              </a:rPr>
              <a:t>time</a:t>
            </a:r>
          </a:p>
        </p:txBody>
      </p:sp>
      <p:sp>
        <p:nvSpPr>
          <p:cNvPr id="45066" name="Line 9">
            <a:extLst>
              <a:ext uri="{FF2B5EF4-FFF2-40B4-BE49-F238E27FC236}">
                <a16:creationId xmlns:a16="http://schemas.microsoft.com/office/drawing/2014/main" id="{45B190A7-6F69-5B4C-9677-8AB932C25D1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892307" y="2556442"/>
            <a:ext cx="1095375" cy="523875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3B390D0-567E-5F40-95E2-E50B1F7B7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C00000"/>
                </a:solidFill>
              </a:rPr>
              <a:t>Persistent HTTP:</a:t>
            </a:r>
            <a:r>
              <a:rPr lang="en-US" altLang="en-US" dirty="0"/>
              <a:t> jumping to steps 4/5</a:t>
            </a:r>
            <a:endParaRPr lang="en-US" dirty="0"/>
          </a:p>
        </p:txBody>
      </p:sp>
      <p:pic>
        <p:nvPicPr>
          <p:cNvPr id="15" name="Picture 27" descr="ANd9GcTxPLH7geI9YctTbt0tziC9-zZAWvCxFSthtLXwscnWaTnRXLSlcA">
            <a:extLst>
              <a:ext uri="{FF2B5EF4-FFF2-40B4-BE49-F238E27FC236}">
                <a16:creationId xmlns:a16="http://schemas.microsoft.com/office/drawing/2014/main" id="{AC440A1C-394B-D640-8025-7A05766775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8335" y="1492525"/>
            <a:ext cx="709254" cy="553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B3DBB2B-96E5-D14F-80DD-A1E585663E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9684" y="1297353"/>
            <a:ext cx="1097645" cy="1316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825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6">
            <a:extLst>
              <a:ext uri="{FF2B5EF4-FFF2-40B4-BE49-F238E27FC236}">
                <a16:creationId xmlns:a16="http://schemas.microsoft.com/office/drawing/2014/main" id="{CD9A387C-F812-ED48-8752-A76A90544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fld id="{A9984566-A3BE-AC45-9698-113480D94B59}" type="slidenum">
              <a:rPr lang="en-US" altLang="en-US" sz="1400">
                <a:latin typeface="Times New Roman" panose="02020603050405020304" pitchFamily="18" charset="0"/>
              </a:rPr>
              <a:pPr>
                <a:buFontTx/>
                <a:buNone/>
              </a:pPr>
              <a:t>28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47108" name="Rectangle 1027">
            <a:extLst>
              <a:ext uri="{FF2B5EF4-FFF2-40B4-BE49-F238E27FC236}">
                <a16:creationId xmlns:a16="http://schemas.microsoft.com/office/drawing/2014/main" id="{0EA87870-DA46-6543-90C3-5D1F7D0A70EC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1844675"/>
            <a:ext cx="10515600" cy="4648200"/>
          </a:xfrm>
        </p:spPr>
        <p:txBody>
          <a:bodyPr>
            <a:normAutofit fontScale="92500" lnSpcReduction="20000"/>
          </a:bodyPr>
          <a:lstStyle/>
          <a:p>
            <a:pPr>
              <a:buFont typeface="ZapfDingbats" pitchFamily="82" charset="2"/>
              <a:buNone/>
            </a:pPr>
            <a:r>
              <a:rPr lang="en-US" altLang="en-US" sz="3200" dirty="0">
                <a:solidFill>
                  <a:srgbClr val="C00000"/>
                </a:solidFill>
              </a:rPr>
              <a:t>Non-persistent HTTP </a:t>
            </a:r>
            <a:r>
              <a:rPr lang="en-US" altLang="en-US" sz="3200" dirty="0"/>
              <a:t>requires at least 2 RTTs per object. </a:t>
            </a:r>
          </a:p>
          <a:p>
            <a:pPr lvl="1"/>
            <a:r>
              <a:rPr lang="en-US" altLang="en-US" sz="2800" dirty="0"/>
              <a:t>For each object: Open TCP connection; send HTTP request &amp; receive response</a:t>
            </a:r>
          </a:p>
          <a:p>
            <a:pPr>
              <a:buFont typeface="ZapfDingbats" pitchFamily="82" charset="2"/>
              <a:buNone/>
            </a:pPr>
            <a:endParaRPr lang="en-US" altLang="en-US" sz="3200" dirty="0">
              <a:solidFill>
                <a:srgbClr val="C00000"/>
              </a:solidFill>
            </a:endParaRPr>
          </a:p>
          <a:p>
            <a:pPr>
              <a:buFont typeface="ZapfDingbats" pitchFamily="82" charset="2"/>
              <a:buNone/>
            </a:pPr>
            <a:r>
              <a:rPr lang="en-US" altLang="en-US" sz="3200" dirty="0">
                <a:solidFill>
                  <a:srgbClr val="C00000"/>
                </a:solidFill>
              </a:rPr>
              <a:t>Persistent  HTTP: </a:t>
            </a:r>
            <a:r>
              <a:rPr lang="en-US" altLang="en-US" sz="3200" dirty="0"/>
              <a:t>since server leaves connection open after sending response, subsequent HTTP messages  between same client/server sent over the open connection</a:t>
            </a:r>
          </a:p>
          <a:p>
            <a:pPr>
              <a:buFont typeface="ZapfDingbats" pitchFamily="82" charset="2"/>
              <a:buNone/>
            </a:pPr>
            <a:r>
              <a:rPr lang="en-US" altLang="en-US" sz="3200" dirty="0">
                <a:solidFill>
                  <a:srgbClr val="C00000"/>
                </a:solidFill>
              </a:rPr>
              <a:t>	Save one RTT per object </a:t>
            </a:r>
            <a:r>
              <a:rPr lang="en-US" altLang="en-US" sz="3200" dirty="0"/>
              <a:t>relative to non-persistent HTTP</a:t>
            </a:r>
          </a:p>
          <a:p>
            <a:pPr marL="0" indent="0">
              <a:buNone/>
            </a:pPr>
            <a:endParaRPr lang="en-US" altLang="en-US" sz="3200" dirty="0"/>
          </a:p>
          <a:p>
            <a:pPr marL="0" indent="0">
              <a:buNone/>
            </a:pPr>
            <a:r>
              <a:rPr lang="en-US" altLang="en-US" sz="3200" dirty="0"/>
              <a:t>In both cases, browsers have a choice of opening multiple parallel connections.</a:t>
            </a:r>
          </a:p>
          <a:p>
            <a:endParaRPr lang="en-US" altLang="en-US" sz="32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CB242A1-054A-EA46-880A-276FA96E0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Persistent vs. Non-persistent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310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EC793-6C44-CA4A-90A6-D1E16A8F2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Remembering HTTP users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6AEEA1-9468-DD4A-956E-31B6413884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376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2CAA6-8587-EC4B-A168-A0A651333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Web: Humble origins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7F1DCB-1750-B949-97E5-F7191E04B0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7960" y="1395663"/>
            <a:ext cx="3973423" cy="535004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7E0261B-FB3F-B04D-AF70-79A805C39EC4}"/>
              </a:ext>
            </a:extLst>
          </p:cNvPr>
          <p:cNvSpPr txBox="1"/>
          <p:nvPr/>
        </p:nvSpPr>
        <p:spPr>
          <a:xfrm>
            <a:off x="6599283" y="1690688"/>
            <a:ext cx="5462088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Helvetica" charset="0"/>
                <a:ea typeface="Helvetica" charset="0"/>
                <a:cs typeface="Helvetica" charset="0"/>
              </a:rPr>
              <a:t>Tim Berners-Lee: a way to manage and access documents at CERN research lab</a:t>
            </a:r>
          </a:p>
          <a:p>
            <a:endParaRPr lang="en-US" sz="2800" dirty="0"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sz="2800" dirty="0">
                <a:latin typeface="Helvetica" charset="0"/>
                <a:ea typeface="Helvetica" charset="0"/>
                <a:cs typeface="Helvetica" charset="0"/>
              </a:rPr>
              <a:t>Info containing links to other info, accessible remotely, through a standardized mechanism.</a:t>
            </a:r>
          </a:p>
          <a:p>
            <a:endParaRPr lang="en-US" sz="2800" dirty="0"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sz="2800" dirty="0">
                <a:latin typeface="Helvetica" charset="0"/>
                <a:ea typeface="Helvetica" charset="0"/>
                <a:cs typeface="Helvetica" charset="0"/>
              </a:rPr>
              <a:t>His boss is said to have written on his proposal:</a:t>
            </a:r>
          </a:p>
          <a:p>
            <a:r>
              <a:rPr lang="en-US" sz="2800" dirty="0">
                <a:latin typeface="Helvetica" charset="0"/>
                <a:ea typeface="Helvetica" charset="0"/>
                <a:cs typeface="Helvetica" charset="0"/>
              </a:rPr>
              <a:t>“vague, but exciting”</a:t>
            </a:r>
          </a:p>
        </p:txBody>
      </p:sp>
    </p:spTree>
    <p:extLst>
      <p:ext uri="{BB962C8B-B14F-4D97-AF65-F5344CB8AC3E}">
        <p14:creationId xmlns:p14="http://schemas.microsoft.com/office/powerpoint/2010/main" val="3414319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Number Placeholder 6">
            <a:extLst>
              <a:ext uri="{FF2B5EF4-FFF2-40B4-BE49-F238E27FC236}">
                <a16:creationId xmlns:a16="http://schemas.microsoft.com/office/drawing/2014/main" id="{CDAC6252-59D0-814C-9180-36D421407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fld id="{CF6EDEAD-0160-6643-A197-9107A3AB5C13}" type="slidenum">
              <a:rPr lang="en-US" altLang="en-US" sz="1400">
                <a:latin typeface="Times New Roman" panose="02020603050405020304" pitchFamily="18" charset="0"/>
              </a:rPr>
              <a:pPr>
                <a:buFontTx/>
                <a:buNone/>
              </a:pPr>
              <a:t>30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48132" name="Rectangle 4">
            <a:extLst>
              <a:ext uri="{FF2B5EF4-FFF2-40B4-BE49-F238E27FC236}">
                <a16:creationId xmlns:a16="http://schemas.microsoft.com/office/drawing/2014/main" id="{513E671B-622A-BB48-9B9F-86946A1C3170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838200" y="1914525"/>
            <a:ext cx="8966812" cy="1514475"/>
          </a:xfrm>
        </p:spPr>
        <p:txBody>
          <a:bodyPr/>
          <a:lstStyle/>
          <a:p>
            <a:pPr>
              <a:buFont typeface="ZapfDingbats" pitchFamily="82" charset="2"/>
              <a:buNone/>
            </a:pPr>
            <a:r>
              <a:rPr lang="en-US" altLang="en-US" dirty="0"/>
              <a:t>So far, HTTP is </a:t>
            </a:r>
            <a:r>
              <a:rPr lang="en-US" altLang="en-US" dirty="0">
                <a:solidFill>
                  <a:srgbClr val="C00000"/>
                </a:solidFill>
              </a:rPr>
              <a:t>“stateless”</a:t>
            </a:r>
          </a:p>
          <a:p>
            <a:r>
              <a:rPr lang="en-US" altLang="en-US" sz="2400" dirty="0"/>
              <a:t>The server maintains no memory about past client requests</a:t>
            </a:r>
          </a:p>
        </p:txBody>
      </p:sp>
      <p:sp>
        <p:nvSpPr>
          <p:cNvPr id="48133" name="Rectangle 11">
            <a:extLst>
              <a:ext uri="{FF2B5EF4-FFF2-40B4-BE49-F238E27FC236}">
                <a16:creationId xmlns:a16="http://schemas.microsoft.com/office/drawing/2014/main" id="{2B58B101-EB08-DA42-B4B7-389022849E34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841375" y="3603624"/>
            <a:ext cx="8875501" cy="2641600"/>
          </a:xfrm>
          <a:noFill/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en-US" dirty="0"/>
              <a:t>But </a:t>
            </a:r>
            <a:r>
              <a:rPr lang="en-US" altLang="en-US" dirty="0">
                <a:solidFill>
                  <a:srgbClr val="C00000"/>
                </a:solidFill>
              </a:rPr>
              <a:t>state, i.e., memory, about the user at the server </a:t>
            </a:r>
            <a:r>
              <a:rPr lang="en-US" altLang="en-US" dirty="0"/>
              <a:t>is very useful!</a:t>
            </a:r>
          </a:p>
          <a:p>
            <a:r>
              <a:rPr lang="en-US" altLang="en-US" sz="2400" dirty="0"/>
              <a:t>authorization</a:t>
            </a:r>
          </a:p>
          <a:p>
            <a:r>
              <a:rPr lang="en-US" altLang="en-US" sz="2400" dirty="0"/>
              <a:t>shopping carts</a:t>
            </a:r>
          </a:p>
          <a:p>
            <a:r>
              <a:rPr lang="en-US" altLang="en-US" sz="2400" dirty="0"/>
              <a:t>recommendations</a:t>
            </a:r>
          </a:p>
          <a:p>
            <a:r>
              <a:rPr lang="en-US" altLang="en-US" sz="2400" dirty="0"/>
              <a:t>In general, user session state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695538C-88E2-4A49-B9E3-59FCE8D58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HTTP: User data on servers?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4209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Number Placeholder 6">
            <a:extLst>
              <a:ext uri="{FF2B5EF4-FFF2-40B4-BE49-F238E27FC236}">
                <a16:creationId xmlns:a16="http://schemas.microsoft.com/office/drawing/2014/main" id="{9E20689F-3D50-3A4D-BBF0-37956FE7A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fld id="{A3765D27-8828-824E-89A7-1D515A3E1CF3}" type="slidenum">
              <a:rPr lang="en-US" altLang="en-US" sz="1400">
                <a:latin typeface="Times New Roman" panose="02020603050405020304" pitchFamily="18" charset="0"/>
              </a:rPr>
              <a:pPr>
                <a:buFontTx/>
                <a:buNone/>
              </a:pPr>
              <a:t>31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49184" name="Line 4">
            <a:extLst>
              <a:ext uri="{FF2B5EF4-FFF2-40B4-BE49-F238E27FC236}">
                <a16:creationId xmlns:a16="http://schemas.microsoft.com/office/drawing/2014/main" id="{2F4561EC-7180-C442-A87B-D15AE2BC7D90}"/>
              </a:ext>
            </a:extLst>
          </p:cNvPr>
          <p:cNvSpPr>
            <a:spLocks noChangeShapeType="1"/>
          </p:cNvSpPr>
          <p:nvPr/>
        </p:nvSpPr>
        <p:spPr bwMode="auto">
          <a:xfrm>
            <a:off x="4081463" y="2008189"/>
            <a:ext cx="3305175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49185" name="Text Box 5">
            <a:extLst>
              <a:ext uri="{FF2B5EF4-FFF2-40B4-BE49-F238E27FC236}">
                <a16:creationId xmlns:a16="http://schemas.microsoft.com/office/drawing/2014/main" id="{7FCB9588-B38A-EA4F-AA70-BCC0B6F130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0625" y="1423989"/>
            <a:ext cx="9048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u="sng" dirty="0">
                <a:latin typeface="Helvetica" pitchFamily="2" charset="0"/>
              </a:rPr>
              <a:t>client</a:t>
            </a:r>
            <a:endParaRPr lang="en-US" altLang="en-US" sz="2400" dirty="0">
              <a:latin typeface="Helvetica" pitchFamily="2" charset="0"/>
            </a:endParaRPr>
          </a:p>
        </p:txBody>
      </p:sp>
      <p:sp>
        <p:nvSpPr>
          <p:cNvPr id="49186" name="Text Box 6">
            <a:extLst>
              <a:ext uri="{FF2B5EF4-FFF2-40B4-BE49-F238E27FC236}">
                <a16:creationId xmlns:a16="http://schemas.microsoft.com/office/drawing/2014/main" id="{F5E0F167-8452-5F48-9190-74C25DE327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7563" y="1444626"/>
            <a:ext cx="10414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u="sng">
                <a:latin typeface="Helvetica" pitchFamily="2" charset="0"/>
              </a:rPr>
              <a:t>server</a:t>
            </a:r>
            <a:endParaRPr lang="en-US" altLang="en-US" sz="2400">
              <a:latin typeface="Helvetica" pitchFamily="2" charset="0"/>
            </a:endParaRPr>
          </a:p>
        </p:txBody>
      </p:sp>
      <p:sp>
        <p:nvSpPr>
          <p:cNvPr id="49188" name="Text Box 8">
            <a:extLst>
              <a:ext uri="{FF2B5EF4-FFF2-40B4-BE49-F238E27FC236}">
                <a16:creationId xmlns:a16="http://schemas.microsoft.com/office/drawing/2014/main" id="{A62F7B23-AFF2-4F47-91F0-E01400FFD9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64038" y="1937885"/>
            <a:ext cx="2681288" cy="3762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http request </a:t>
            </a:r>
            <a:r>
              <a:rPr lang="en-US" altLang="en-US" sz="1800" dirty="0" err="1">
                <a:latin typeface="Helvetica" pitchFamily="2" charset="0"/>
              </a:rPr>
              <a:t>msg</a:t>
            </a:r>
            <a:r>
              <a:rPr lang="en-US" altLang="en-US" sz="1800" dirty="0">
                <a:latin typeface="Helvetica" pitchFamily="2" charset="0"/>
              </a:rPr>
              <a:t> + </a:t>
            </a:r>
            <a:r>
              <a:rPr lang="en-US" altLang="en-US" sz="1800" dirty="0" err="1">
                <a:solidFill>
                  <a:srgbClr val="C00000"/>
                </a:solidFill>
                <a:latin typeface="Helvetica" pitchFamily="2" charset="0"/>
              </a:rPr>
              <a:t>auth</a:t>
            </a:r>
            <a:endParaRPr lang="en-US" altLang="en-US" sz="2400" dirty="0">
              <a:solidFill>
                <a:srgbClr val="C00000"/>
              </a:solidFill>
              <a:latin typeface="Helvetica" pitchFamily="2" charset="0"/>
            </a:endParaRPr>
          </a:p>
        </p:txBody>
      </p:sp>
      <p:sp>
        <p:nvSpPr>
          <p:cNvPr id="49189" name="Line 9">
            <a:extLst>
              <a:ext uri="{FF2B5EF4-FFF2-40B4-BE49-F238E27FC236}">
                <a16:creationId xmlns:a16="http://schemas.microsoft.com/office/drawing/2014/main" id="{B477D7CC-639B-404B-BBCA-3043B19803B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10038" y="2455864"/>
            <a:ext cx="3305175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49191" name="Text Box 11">
            <a:extLst>
              <a:ext uri="{FF2B5EF4-FFF2-40B4-BE49-F238E27FC236}">
                <a16:creationId xmlns:a16="http://schemas.microsoft.com/office/drawing/2014/main" id="{549FE7CA-6693-724D-AC0D-F1A12480C3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02138" y="2435226"/>
            <a:ext cx="2643188" cy="6810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http response +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>
                <a:latin typeface="Helvetica" pitchFamily="2" charset="0"/>
              </a:rPr>
              <a:t>Set-cookie: 1678 </a:t>
            </a:r>
          </a:p>
        </p:txBody>
      </p:sp>
      <p:sp>
        <p:nvSpPr>
          <p:cNvPr id="49192" name="Line 12">
            <a:extLst>
              <a:ext uri="{FF2B5EF4-FFF2-40B4-BE49-F238E27FC236}">
                <a16:creationId xmlns:a16="http://schemas.microsoft.com/office/drawing/2014/main" id="{534F17D4-6768-AB41-BEB4-964E354A1355}"/>
              </a:ext>
            </a:extLst>
          </p:cNvPr>
          <p:cNvSpPr>
            <a:spLocks noChangeShapeType="1"/>
          </p:cNvSpPr>
          <p:nvPr/>
        </p:nvSpPr>
        <p:spPr bwMode="auto">
          <a:xfrm>
            <a:off x="4090988" y="3598864"/>
            <a:ext cx="3305175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grpSp>
        <p:nvGrpSpPr>
          <p:cNvPr id="49193" name="Group 13">
            <a:extLst>
              <a:ext uri="{FF2B5EF4-FFF2-40B4-BE49-F238E27FC236}">
                <a16:creationId xmlns:a16="http://schemas.microsoft.com/office/drawing/2014/main" id="{DE61FDBD-CF60-D841-A836-C06C90955D49}"/>
              </a:ext>
            </a:extLst>
          </p:cNvPr>
          <p:cNvGrpSpPr>
            <a:grpSpLocks/>
          </p:cNvGrpSpPr>
          <p:nvPr/>
        </p:nvGrpSpPr>
        <p:grpSpPr bwMode="auto">
          <a:xfrm>
            <a:off x="4362677" y="3359153"/>
            <a:ext cx="2681288" cy="677862"/>
            <a:chOff x="3124" y="2762"/>
            <a:chExt cx="1689" cy="427"/>
          </a:xfrm>
        </p:grpSpPr>
        <p:sp>
          <p:nvSpPr>
            <p:cNvPr id="49208" name="Rectangle 14">
              <a:extLst>
                <a:ext uri="{FF2B5EF4-FFF2-40B4-BE49-F238E27FC236}">
                  <a16:creationId xmlns:a16="http://schemas.microsoft.com/office/drawing/2014/main" id="{50CFDE8B-6C81-2141-95DF-D301112171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6" y="2791"/>
              <a:ext cx="1578" cy="35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49209" name="Text Box 15">
              <a:extLst>
                <a:ext uri="{FF2B5EF4-FFF2-40B4-BE49-F238E27FC236}">
                  <a16:creationId xmlns:a16="http://schemas.microsoft.com/office/drawing/2014/main" id="{032B95E7-E4B2-344D-A03F-BE29F23013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4" y="2762"/>
              <a:ext cx="1689" cy="42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dirty="0">
                  <a:latin typeface="Helvetica" pitchFamily="2" charset="0"/>
                </a:rPr>
                <a:t>http request (no </a:t>
              </a:r>
              <a:r>
                <a:rPr lang="en-US" altLang="en-US" sz="1800" dirty="0" err="1">
                  <a:latin typeface="Helvetica" pitchFamily="2" charset="0"/>
                </a:rPr>
                <a:t>auth</a:t>
              </a:r>
              <a:r>
                <a:rPr lang="en-US" altLang="en-US" sz="1800" dirty="0">
                  <a:latin typeface="Helvetica" pitchFamily="2" charset="0"/>
                </a:rPr>
                <a:t>)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 dirty="0">
                  <a:solidFill>
                    <a:srgbClr val="C00000"/>
                  </a:solidFill>
                  <a:latin typeface="Helvetica" pitchFamily="2" charset="0"/>
                </a:rPr>
                <a:t>cookie: 1678</a:t>
              </a:r>
            </a:p>
          </p:txBody>
        </p:sp>
      </p:grpSp>
      <p:sp>
        <p:nvSpPr>
          <p:cNvPr id="49194" name="Line 16">
            <a:extLst>
              <a:ext uri="{FF2B5EF4-FFF2-40B4-BE49-F238E27FC236}">
                <a16:creationId xmlns:a16="http://schemas.microsoft.com/office/drawing/2014/main" id="{241DB6EC-D029-CA49-96D0-0B12DD249D8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81463" y="4084639"/>
            <a:ext cx="3305175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grpSp>
        <p:nvGrpSpPr>
          <p:cNvPr id="49195" name="Group 17">
            <a:extLst>
              <a:ext uri="{FF2B5EF4-FFF2-40B4-BE49-F238E27FC236}">
                <a16:creationId xmlns:a16="http://schemas.microsoft.com/office/drawing/2014/main" id="{EB8A8696-A390-EF4A-B61B-86A484434C43}"/>
              </a:ext>
            </a:extLst>
          </p:cNvPr>
          <p:cNvGrpSpPr>
            <a:grpSpLocks/>
          </p:cNvGrpSpPr>
          <p:nvPr/>
        </p:nvGrpSpPr>
        <p:grpSpPr bwMode="auto">
          <a:xfrm>
            <a:off x="4297363" y="4116392"/>
            <a:ext cx="2767013" cy="646112"/>
            <a:chOff x="3268" y="2846"/>
            <a:chExt cx="1743" cy="407"/>
          </a:xfrm>
        </p:grpSpPr>
        <p:sp>
          <p:nvSpPr>
            <p:cNvPr id="49206" name="Rectangle 18">
              <a:extLst>
                <a:ext uri="{FF2B5EF4-FFF2-40B4-BE49-F238E27FC236}">
                  <a16:creationId xmlns:a16="http://schemas.microsoft.com/office/drawing/2014/main" id="{5C2EEB76-4EFD-984C-A952-34E4536CAA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2" y="2856"/>
              <a:ext cx="1692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49207" name="Text Box 19">
              <a:extLst>
                <a:ext uri="{FF2B5EF4-FFF2-40B4-BE49-F238E27FC236}">
                  <a16:creationId xmlns:a16="http://schemas.microsoft.com/office/drawing/2014/main" id="{27F7DA55-5BE3-0B40-85A7-AD79335BCC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68" y="2846"/>
              <a:ext cx="1743" cy="40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dirty="0">
                  <a:solidFill>
                    <a:srgbClr val="C00000"/>
                  </a:solidFill>
                  <a:latin typeface="Helvetica" pitchFamily="2" charset="0"/>
                </a:rPr>
                <a:t>Personalized</a:t>
              </a:r>
              <a:r>
                <a:rPr lang="en-US" altLang="en-US" sz="1800" dirty="0">
                  <a:latin typeface="Helvetica" pitchFamily="2" charset="0"/>
                </a:rPr>
                <a:t> http response</a:t>
              </a:r>
              <a:endParaRPr lang="en-US" altLang="en-US" sz="2400" dirty="0">
                <a:latin typeface="Helvetica" pitchFamily="2" charset="0"/>
              </a:endParaRPr>
            </a:p>
          </p:txBody>
        </p:sp>
      </p:grpSp>
      <p:sp>
        <p:nvSpPr>
          <p:cNvPr id="49196" name="Line 20">
            <a:extLst>
              <a:ext uri="{FF2B5EF4-FFF2-40B4-BE49-F238E27FC236}">
                <a16:creationId xmlns:a16="http://schemas.microsoft.com/office/drawing/2014/main" id="{D0338C49-87CB-3B4D-A947-E4B09DE27586}"/>
              </a:ext>
            </a:extLst>
          </p:cNvPr>
          <p:cNvSpPr>
            <a:spLocks noChangeShapeType="1"/>
          </p:cNvSpPr>
          <p:nvPr/>
        </p:nvSpPr>
        <p:spPr bwMode="auto">
          <a:xfrm>
            <a:off x="4062413" y="5084764"/>
            <a:ext cx="3305175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grpSp>
        <p:nvGrpSpPr>
          <p:cNvPr id="49197" name="Group 21">
            <a:extLst>
              <a:ext uri="{FF2B5EF4-FFF2-40B4-BE49-F238E27FC236}">
                <a16:creationId xmlns:a16="http://schemas.microsoft.com/office/drawing/2014/main" id="{FF23E2D0-54A7-8B43-A58D-E7849FD52DFB}"/>
              </a:ext>
            </a:extLst>
          </p:cNvPr>
          <p:cNvGrpSpPr>
            <a:grpSpLocks/>
          </p:cNvGrpSpPr>
          <p:nvPr/>
        </p:nvGrpSpPr>
        <p:grpSpPr bwMode="auto">
          <a:xfrm>
            <a:off x="4335463" y="4906964"/>
            <a:ext cx="2681288" cy="677862"/>
            <a:chOff x="3124" y="2762"/>
            <a:chExt cx="1689" cy="427"/>
          </a:xfrm>
        </p:grpSpPr>
        <p:sp>
          <p:nvSpPr>
            <p:cNvPr id="49204" name="Rectangle 22">
              <a:extLst>
                <a:ext uri="{FF2B5EF4-FFF2-40B4-BE49-F238E27FC236}">
                  <a16:creationId xmlns:a16="http://schemas.microsoft.com/office/drawing/2014/main" id="{F85098E8-7FC5-A240-989F-5DCA2E2A42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6" y="2791"/>
              <a:ext cx="1578" cy="35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49205" name="Text Box 23">
              <a:extLst>
                <a:ext uri="{FF2B5EF4-FFF2-40B4-BE49-F238E27FC236}">
                  <a16:creationId xmlns:a16="http://schemas.microsoft.com/office/drawing/2014/main" id="{20FF12FD-0900-D644-942B-86FC6FFD3B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4" y="2762"/>
              <a:ext cx="1689" cy="42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dirty="0">
                  <a:latin typeface="Helvetica" pitchFamily="2" charset="0"/>
                </a:rPr>
                <a:t>http request (no </a:t>
              </a:r>
              <a:r>
                <a:rPr lang="en-US" altLang="en-US" sz="1800" dirty="0" err="1">
                  <a:latin typeface="Helvetica" pitchFamily="2" charset="0"/>
                </a:rPr>
                <a:t>auth</a:t>
              </a:r>
              <a:r>
                <a:rPr lang="en-US" altLang="en-US" sz="1800" dirty="0">
                  <a:latin typeface="Helvetica" pitchFamily="2" charset="0"/>
                </a:rPr>
                <a:t>)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 dirty="0">
                  <a:solidFill>
                    <a:srgbClr val="C00000"/>
                  </a:solidFill>
                  <a:latin typeface="Helvetica" pitchFamily="2" charset="0"/>
                </a:rPr>
                <a:t>cookie: 1678</a:t>
              </a:r>
            </a:p>
          </p:txBody>
        </p:sp>
      </p:grpSp>
      <p:sp>
        <p:nvSpPr>
          <p:cNvPr id="49198" name="Line 24">
            <a:extLst>
              <a:ext uri="{FF2B5EF4-FFF2-40B4-BE49-F238E27FC236}">
                <a16:creationId xmlns:a16="http://schemas.microsoft.com/office/drawing/2014/main" id="{C73C16EC-EA9C-4145-BE1D-215F4993D3A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90988" y="5580064"/>
            <a:ext cx="3305175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grpSp>
        <p:nvGrpSpPr>
          <p:cNvPr id="49199" name="Group 25">
            <a:extLst>
              <a:ext uri="{FF2B5EF4-FFF2-40B4-BE49-F238E27FC236}">
                <a16:creationId xmlns:a16="http://schemas.microsoft.com/office/drawing/2014/main" id="{4BBF421F-ACE1-3A4C-89FA-4DC2DA90BFCF}"/>
              </a:ext>
            </a:extLst>
          </p:cNvPr>
          <p:cNvGrpSpPr>
            <a:grpSpLocks/>
          </p:cNvGrpSpPr>
          <p:nvPr/>
        </p:nvGrpSpPr>
        <p:grpSpPr bwMode="auto">
          <a:xfrm>
            <a:off x="4306888" y="5611817"/>
            <a:ext cx="2767013" cy="646112"/>
            <a:chOff x="3268" y="2846"/>
            <a:chExt cx="1743" cy="407"/>
          </a:xfrm>
        </p:grpSpPr>
        <p:sp>
          <p:nvSpPr>
            <p:cNvPr id="49202" name="Rectangle 26">
              <a:extLst>
                <a:ext uri="{FF2B5EF4-FFF2-40B4-BE49-F238E27FC236}">
                  <a16:creationId xmlns:a16="http://schemas.microsoft.com/office/drawing/2014/main" id="{4CC456D9-52B2-7540-8839-75BED414A1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2" y="2856"/>
              <a:ext cx="1692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49203" name="Text Box 27">
              <a:extLst>
                <a:ext uri="{FF2B5EF4-FFF2-40B4-BE49-F238E27FC236}">
                  <a16:creationId xmlns:a16="http://schemas.microsoft.com/office/drawing/2014/main" id="{AB83370F-C874-F24C-B433-F131A9082A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68" y="2846"/>
              <a:ext cx="1743" cy="40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dirty="0">
                  <a:latin typeface="Helvetica" pitchFamily="2" charset="0"/>
                </a:rPr>
                <a:t>Personalized http response</a:t>
              </a:r>
              <a:endParaRPr lang="en-US" altLang="en-US" sz="2400" dirty="0">
                <a:latin typeface="Helvetica" pitchFamily="2" charset="0"/>
              </a:endParaRPr>
            </a:p>
          </p:txBody>
        </p:sp>
      </p:grpSp>
      <p:sp>
        <p:nvSpPr>
          <p:cNvPr id="49200" name="Text Box 28">
            <a:extLst>
              <a:ext uri="{FF2B5EF4-FFF2-40B4-BE49-F238E27FC236}">
                <a16:creationId xmlns:a16="http://schemas.microsoft.com/office/drawing/2014/main" id="{AC598EED-7D96-CB4F-B164-8F72444F23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77125" y="3559176"/>
            <a:ext cx="10414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solidFill>
                  <a:srgbClr val="C00000"/>
                </a:solidFill>
                <a:latin typeface="Helvetica" pitchFamily="2" charset="0"/>
              </a:rPr>
              <a:t>cookie-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solidFill>
                  <a:srgbClr val="C00000"/>
                </a:solidFill>
                <a:latin typeface="Helvetica" pitchFamily="2" charset="0"/>
              </a:rPr>
              <a:t>specific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solidFill>
                  <a:srgbClr val="C00000"/>
                </a:solidFill>
                <a:latin typeface="Helvetica" pitchFamily="2" charset="0"/>
              </a:rPr>
              <a:t>action</a:t>
            </a:r>
            <a:endParaRPr lang="en-US" altLang="en-US" sz="2400" dirty="0">
              <a:solidFill>
                <a:srgbClr val="C00000"/>
              </a:solidFill>
              <a:latin typeface="Helvetica" pitchFamily="2" charset="0"/>
            </a:endParaRPr>
          </a:p>
        </p:txBody>
      </p:sp>
      <p:sp>
        <p:nvSpPr>
          <p:cNvPr id="49201" name="Text Box 29">
            <a:extLst>
              <a:ext uri="{FF2B5EF4-FFF2-40B4-BE49-F238E27FC236}">
                <a16:creationId xmlns:a16="http://schemas.microsoft.com/office/drawing/2014/main" id="{94FAF6FB-0B9B-ED4A-BFD2-011337D6AD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24750" y="5035551"/>
            <a:ext cx="10414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Helvetica" pitchFamily="2" charset="0"/>
              </a:rPr>
              <a:t>cookie-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Helvetica" pitchFamily="2" charset="0"/>
              </a:rPr>
              <a:t>specific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Helvetica" pitchFamily="2" charset="0"/>
              </a:rPr>
              <a:t>action</a:t>
            </a:r>
            <a:endParaRPr lang="en-US" altLang="en-US" sz="2400" dirty="0">
              <a:latin typeface="Helvetica" pitchFamily="2" charset="0"/>
            </a:endParaRPr>
          </a:p>
        </p:txBody>
      </p:sp>
      <p:sp>
        <p:nvSpPr>
          <p:cNvPr id="49157" name="Text Box 31">
            <a:extLst>
              <a:ext uri="{FF2B5EF4-FFF2-40B4-BE49-F238E27FC236}">
                <a16:creationId xmlns:a16="http://schemas.microsoft.com/office/drawing/2014/main" id="{B67E70DE-E92D-9641-A70D-5FC6CE9BFC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9699" y="2063751"/>
            <a:ext cx="1693092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Helvetica" pitchFamily="2" charset="0"/>
              </a:rPr>
              <a:t>server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Helvetica" pitchFamily="2" charset="0"/>
              </a:rPr>
              <a:t>creates ID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Helvetica" pitchFamily="2" charset="0"/>
              </a:rPr>
              <a:t>1678 for user</a:t>
            </a:r>
          </a:p>
        </p:txBody>
      </p:sp>
      <p:grpSp>
        <p:nvGrpSpPr>
          <p:cNvPr id="49158" name="Group 39">
            <a:extLst>
              <a:ext uri="{FF2B5EF4-FFF2-40B4-BE49-F238E27FC236}">
                <a16:creationId xmlns:a16="http://schemas.microsoft.com/office/drawing/2014/main" id="{DE8AC255-8BB8-904C-AF59-21084998D5F9}"/>
              </a:ext>
            </a:extLst>
          </p:cNvPr>
          <p:cNvGrpSpPr>
            <a:grpSpLocks/>
          </p:cNvGrpSpPr>
          <p:nvPr/>
        </p:nvGrpSpPr>
        <p:grpSpPr bwMode="auto">
          <a:xfrm>
            <a:off x="9912350" y="3319464"/>
            <a:ext cx="293688" cy="395287"/>
            <a:chOff x="5115" y="1292"/>
            <a:chExt cx="185" cy="249"/>
          </a:xfrm>
        </p:grpSpPr>
        <p:sp>
          <p:nvSpPr>
            <p:cNvPr id="49180" name="Oval 34">
              <a:extLst>
                <a:ext uri="{FF2B5EF4-FFF2-40B4-BE49-F238E27FC236}">
                  <a16:creationId xmlns:a16="http://schemas.microsoft.com/office/drawing/2014/main" id="{3F7A0347-451F-F847-8AF6-D55EB26353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5" y="1292"/>
              <a:ext cx="177" cy="6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49181" name="Oval 35">
              <a:extLst>
                <a:ext uri="{FF2B5EF4-FFF2-40B4-BE49-F238E27FC236}">
                  <a16:creationId xmlns:a16="http://schemas.microsoft.com/office/drawing/2014/main" id="{32CB764A-1002-5644-B505-747B8E9E4C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9" y="1472"/>
              <a:ext cx="177" cy="6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49182" name="Line 36">
              <a:extLst>
                <a:ext uri="{FF2B5EF4-FFF2-40B4-BE49-F238E27FC236}">
                  <a16:creationId xmlns:a16="http://schemas.microsoft.com/office/drawing/2014/main" id="{453A7A0A-217A-5748-879B-9F689F46C0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00" y="1315"/>
              <a:ext cx="0" cy="1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83" name="Line 38">
              <a:extLst>
                <a:ext uri="{FF2B5EF4-FFF2-40B4-BE49-F238E27FC236}">
                  <a16:creationId xmlns:a16="http://schemas.microsoft.com/office/drawing/2014/main" id="{C7BAD602-E047-4543-B517-CC2BAA5AC0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15" y="1331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9159" name="Line 40">
            <a:extLst>
              <a:ext uri="{FF2B5EF4-FFF2-40B4-BE49-F238E27FC236}">
                <a16:creationId xmlns:a16="http://schemas.microsoft.com/office/drawing/2014/main" id="{120F99B4-036A-2241-9562-974D9DC9A699}"/>
              </a:ext>
            </a:extLst>
          </p:cNvPr>
          <p:cNvSpPr>
            <a:spLocks noChangeShapeType="1"/>
          </p:cNvSpPr>
          <p:nvPr/>
        </p:nvSpPr>
        <p:spPr bwMode="auto">
          <a:xfrm>
            <a:off x="9009064" y="2686051"/>
            <a:ext cx="866775" cy="574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60" name="Text Box 41">
            <a:extLst>
              <a:ext uri="{FF2B5EF4-FFF2-40B4-BE49-F238E27FC236}">
                <a16:creationId xmlns:a16="http://schemas.microsoft.com/office/drawing/2014/main" id="{F0EBC000-2664-2242-8932-EF7B1CB99E87}"/>
              </a:ext>
            </a:extLst>
          </p:cNvPr>
          <p:cNvSpPr txBox="1">
            <a:spLocks noChangeArrowheads="1"/>
          </p:cNvSpPr>
          <p:nvPr/>
        </p:nvSpPr>
        <p:spPr bwMode="auto">
          <a:xfrm rot="2225390">
            <a:off x="8521534" y="2324171"/>
            <a:ext cx="213552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Helvetica" pitchFamily="2" charset="0"/>
              </a:rPr>
              <a:t>entry in backend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Helvetica" pitchFamily="2" charset="0"/>
              </a:rPr>
              <a:t>database</a:t>
            </a:r>
          </a:p>
        </p:txBody>
      </p:sp>
      <p:sp>
        <p:nvSpPr>
          <p:cNvPr id="49161" name="Line 42">
            <a:extLst>
              <a:ext uri="{FF2B5EF4-FFF2-40B4-BE49-F238E27FC236}">
                <a16:creationId xmlns:a16="http://schemas.microsoft.com/office/drawing/2014/main" id="{254DEDCE-5DAF-0E46-985A-C07A0F9C76F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631238" y="3614739"/>
            <a:ext cx="1098550" cy="427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62" name="Text Box 43">
            <a:extLst>
              <a:ext uri="{FF2B5EF4-FFF2-40B4-BE49-F238E27FC236}">
                <a16:creationId xmlns:a16="http://schemas.microsoft.com/office/drawing/2014/main" id="{E3759F1B-96DC-984A-AC4F-C10075DA6C12}"/>
              </a:ext>
            </a:extLst>
          </p:cNvPr>
          <p:cNvSpPr txBox="1">
            <a:spLocks noChangeArrowheads="1"/>
          </p:cNvSpPr>
          <p:nvPr/>
        </p:nvSpPr>
        <p:spPr bwMode="auto">
          <a:xfrm rot="20455586">
            <a:off x="8789840" y="3740120"/>
            <a:ext cx="98296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Helvetica" pitchFamily="2" charset="0"/>
              </a:rPr>
              <a:t>access</a:t>
            </a:r>
          </a:p>
        </p:txBody>
      </p:sp>
      <p:sp>
        <p:nvSpPr>
          <p:cNvPr id="49163" name="Line 44">
            <a:extLst>
              <a:ext uri="{FF2B5EF4-FFF2-40B4-BE49-F238E27FC236}">
                <a16:creationId xmlns:a16="http://schemas.microsoft.com/office/drawing/2014/main" id="{250301E3-C6E7-A24C-861B-9CA9AD0EEE9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753475" y="3870325"/>
            <a:ext cx="1195388" cy="1282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64" name="Text Box 45">
            <a:extLst>
              <a:ext uri="{FF2B5EF4-FFF2-40B4-BE49-F238E27FC236}">
                <a16:creationId xmlns:a16="http://schemas.microsoft.com/office/drawing/2014/main" id="{5C665F08-99F9-0045-BB08-4A87D1338B5D}"/>
              </a:ext>
            </a:extLst>
          </p:cNvPr>
          <p:cNvSpPr txBox="1">
            <a:spLocks noChangeArrowheads="1"/>
          </p:cNvSpPr>
          <p:nvPr/>
        </p:nvSpPr>
        <p:spPr bwMode="auto">
          <a:xfrm rot="18871725">
            <a:off x="9055746" y="4426714"/>
            <a:ext cx="98296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Helvetica" pitchFamily="2" charset="0"/>
              </a:rPr>
              <a:t>access</a:t>
            </a:r>
          </a:p>
        </p:txBody>
      </p:sp>
      <p:grpSp>
        <p:nvGrpSpPr>
          <p:cNvPr id="49165" name="Group 55">
            <a:extLst>
              <a:ext uri="{FF2B5EF4-FFF2-40B4-BE49-F238E27FC236}">
                <a16:creationId xmlns:a16="http://schemas.microsoft.com/office/drawing/2014/main" id="{92DD1B49-AB8F-034D-82D8-0A1CAC0DF7A6}"/>
              </a:ext>
            </a:extLst>
          </p:cNvPr>
          <p:cNvGrpSpPr>
            <a:grpSpLocks/>
          </p:cNvGrpSpPr>
          <p:nvPr/>
        </p:nvGrpSpPr>
        <p:grpSpPr bwMode="auto">
          <a:xfrm>
            <a:off x="1744664" y="3309940"/>
            <a:ext cx="2192337" cy="925513"/>
            <a:chOff x="654" y="1693"/>
            <a:chExt cx="1126" cy="583"/>
          </a:xfrm>
        </p:grpSpPr>
        <p:sp>
          <p:nvSpPr>
            <p:cNvPr id="49176" name="AutoShape 48">
              <a:extLst>
                <a:ext uri="{FF2B5EF4-FFF2-40B4-BE49-F238E27FC236}">
                  <a16:creationId xmlns:a16="http://schemas.microsoft.com/office/drawing/2014/main" id="{43B614A5-C4BE-544D-A392-65F49D9341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" y="1700"/>
              <a:ext cx="1126" cy="576"/>
            </a:xfrm>
            <a:prstGeom prst="parallelogram">
              <a:avLst>
                <a:gd name="adj" fmla="val 48872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Helvetica" pitchFamily="2" charset="0"/>
              </a:endParaRPr>
            </a:p>
          </p:txBody>
        </p:sp>
        <p:grpSp>
          <p:nvGrpSpPr>
            <p:cNvPr id="49177" name="Group 54">
              <a:extLst>
                <a:ext uri="{FF2B5EF4-FFF2-40B4-BE49-F238E27FC236}">
                  <a16:creationId xmlns:a16="http://schemas.microsoft.com/office/drawing/2014/main" id="{9B86CBB3-9089-044F-9834-E499AF9AEA8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87" y="1693"/>
              <a:ext cx="964" cy="574"/>
              <a:chOff x="787" y="1693"/>
              <a:chExt cx="964" cy="574"/>
            </a:xfrm>
          </p:grpSpPr>
          <p:sp>
            <p:nvSpPr>
              <p:cNvPr id="49178" name="Text Box 49">
                <a:extLst>
                  <a:ext uri="{FF2B5EF4-FFF2-40B4-BE49-F238E27FC236}">
                    <a16:creationId xmlns:a16="http://schemas.microsoft.com/office/drawing/2014/main" id="{B674B196-58AE-1045-B179-E681284217B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80" y="1693"/>
                <a:ext cx="771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 b="1">
                    <a:latin typeface="Helvetica" pitchFamily="2" charset="0"/>
                  </a:rPr>
                  <a:t>Cookie file</a:t>
                </a:r>
                <a:endParaRPr lang="en-US" altLang="en-US" sz="1600">
                  <a:latin typeface="Helvetica" pitchFamily="2" charset="0"/>
                </a:endParaRPr>
              </a:p>
            </p:txBody>
          </p:sp>
          <p:sp>
            <p:nvSpPr>
              <p:cNvPr id="49179" name="Text Box 52">
                <a:extLst>
                  <a:ext uri="{FF2B5EF4-FFF2-40B4-BE49-F238E27FC236}">
                    <a16:creationId xmlns:a16="http://schemas.microsoft.com/office/drawing/2014/main" id="{15521382-0F3C-3D49-B6FA-9ACAB8837A8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87" y="2054"/>
                <a:ext cx="774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 dirty="0">
                    <a:latin typeface="Helvetica" pitchFamily="2" charset="0"/>
                  </a:rPr>
                  <a:t>Amazon: 1678</a:t>
                </a:r>
              </a:p>
            </p:txBody>
          </p:sp>
        </p:grpSp>
      </p:grpSp>
      <p:sp>
        <p:nvSpPr>
          <p:cNvPr id="49166" name="AutoShape 57">
            <a:extLst>
              <a:ext uri="{FF2B5EF4-FFF2-40B4-BE49-F238E27FC236}">
                <a16:creationId xmlns:a16="http://schemas.microsoft.com/office/drawing/2014/main" id="{92F808C2-A5EC-2841-8462-07944B5CA3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1339" y="2057400"/>
            <a:ext cx="2028872" cy="914400"/>
          </a:xfrm>
          <a:prstGeom prst="parallelogram">
            <a:avLst>
              <a:gd name="adj" fmla="val 48872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49174" name="Text Box 59">
            <a:extLst>
              <a:ext uri="{FF2B5EF4-FFF2-40B4-BE49-F238E27FC236}">
                <a16:creationId xmlns:a16="http://schemas.microsoft.com/office/drawing/2014/main" id="{8B6A9AC9-3ED4-4C45-AF80-530FB0FFF0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8863" y="2033589"/>
            <a:ext cx="122396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dirty="0">
                <a:latin typeface="Helvetica" pitchFamily="2" charset="0"/>
              </a:rPr>
              <a:t>Cookie file</a:t>
            </a:r>
            <a:endParaRPr lang="en-US" altLang="en-US" sz="1600" dirty="0">
              <a:latin typeface="Helvetica" pitchFamily="2" charset="0"/>
            </a:endParaRPr>
          </a:p>
        </p:txBody>
      </p:sp>
      <p:sp>
        <p:nvSpPr>
          <p:cNvPr id="49175" name="Text Box 60">
            <a:extLst>
              <a:ext uri="{FF2B5EF4-FFF2-40B4-BE49-F238E27FC236}">
                <a16:creationId xmlns:a16="http://schemas.microsoft.com/office/drawing/2014/main" id="{BD41D959-E207-1247-9608-1138EB314C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7550" y="2386014"/>
            <a:ext cx="150653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 dirty="0">
              <a:latin typeface="Helvetica" pitchFamily="2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solidFill>
                  <a:srgbClr val="C00000"/>
                </a:solidFill>
                <a:latin typeface="Helvetica" pitchFamily="2" charset="0"/>
              </a:rPr>
              <a:t>Amazon: 1678</a:t>
            </a:r>
          </a:p>
        </p:txBody>
      </p:sp>
      <p:grpSp>
        <p:nvGrpSpPr>
          <p:cNvPr id="49168" name="Group 61">
            <a:extLst>
              <a:ext uri="{FF2B5EF4-FFF2-40B4-BE49-F238E27FC236}">
                <a16:creationId xmlns:a16="http://schemas.microsoft.com/office/drawing/2014/main" id="{CEF2ED23-9AB5-8543-A26B-9E65928400ED}"/>
              </a:ext>
            </a:extLst>
          </p:cNvPr>
          <p:cNvGrpSpPr>
            <a:grpSpLocks/>
          </p:cNvGrpSpPr>
          <p:nvPr/>
        </p:nvGrpSpPr>
        <p:grpSpPr bwMode="auto">
          <a:xfrm>
            <a:off x="1785939" y="4989515"/>
            <a:ext cx="2211387" cy="925513"/>
            <a:chOff x="654" y="1693"/>
            <a:chExt cx="1126" cy="583"/>
          </a:xfrm>
        </p:grpSpPr>
        <p:sp>
          <p:nvSpPr>
            <p:cNvPr id="49170" name="AutoShape 62">
              <a:extLst>
                <a:ext uri="{FF2B5EF4-FFF2-40B4-BE49-F238E27FC236}">
                  <a16:creationId xmlns:a16="http://schemas.microsoft.com/office/drawing/2014/main" id="{E1E8185A-72AC-2E4C-9157-0E07242AE4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" y="1700"/>
              <a:ext cx="1126" cy="576"/>
            </a:xfrm>
            <a:prstGeom prst="parallelogram">
              <a:avLst>
                <a:gd name="adj" fmla="val 48872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Helvetica" pitchFamily="2" charset="0"/>
              </a:endParaRPr>
            </a:p>
          </p:txBody>
        </p:sp>
        <p:grpSp>
          <p:nvGrpSpPr>
            <p:cNvPr id="49171" name="Group 63">
              <a:extLst>
                <a:ext uri="{FF2B5EF4-FFF2-40B4-BE49-F238E27FC236}">
                  <a16:creationId xmlns:a16="http://schemas.microsoft.com/office/drawing/2014/main" id="{4B5DEFB6-C785-FF41-B8A5-1B81EFFB209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5" y="1693"/>
              <a:ext cx="986" cy="581"/>
              <a:chOff x="765" y="1693"/>
              <a:chExt cx="986" cy="581"/>
            </a:xfrm>
          </p:grpSpPr>
          <p:sp>
            <p:nvSpPr>
              <p:cNvPr id="49172" name="Text Box 64">
                <a:extLst>
                  <a:ext uri="{FF2B5EF4-FFF2-40B4-BE49-F238E27FC236}">
                    <a16:creationId xmlns:a16="http://schemas.microsoft.com/office/drawing/2014/main" id="{EBC2DA4C-A827-9D48-B423-C883B92851A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80" y="1693"/>
                <a:ext cx="771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 b="1">
                    <a:latin typeface="Helvetica" pitchFamily="2" charset="0"/>
                  </a:rPr>
                  <a:t>Cookie file</a:t>
                </a:r>
                <a:endParaRPr lang="en-US" altLang="en-US" sz="1600">
                  <a:latin typeface="Helvetica" pitchFamily="2" charset="0"/>
                </a:endParaRPr>
              </a:p>
            </p:txBody>
          </p:sp>
          <p:sp>
            <p:nvSpPr>
              <p:cNvPr id="49173" name="Text Box 65">
                <a:extLst>
                  <a:ext uri="{FF2B5EF4-FFF2-40B4-BE49-F238E27FC236}">
                    <a16:creationId xmlns:a16="http://schemas.microsoft.com/office/drawing/2014/main" id="{969EF6EB-2B74-AC4A-BFDD-B0B45C94D60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65" y="2061"/>
                <a:ext cx="767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 dirty="0">
                    <a:latin typeface="Helvetica" pitchFamily="2" charset="0"/>
                  </a:rPr>
                  <a:t>Amazon: 1678</a:t>
                </a:r>
              </a:p>
            </p:txBody>
          </p:sp>
        </p:grpSp>
      </p:grpSp>
      <p:sp>
        <p:nvSpPr>
          <p:cNvPr id="49169" name="Text Box 66">
            <a:extLst>
              <a:ext uri="{FF2B5EF4-FFF2-40B4-BE49-F238E27FC236}">
                <a16:creationId xmlns:a16="http://schemas.microsoft.com/office/drawing/2014/main" id="{0BBE1A72-7F14-4A46-9A73-E8C9835C2B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4025" y="4484688"/>
            <a:ext cx="174919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one week later:</a:t>
            </a:r>
          </a:p>
        </p:txBody>
      </p:sp>
      <p:pic>
        <p:nvPicPr>
          <p:cNvPr id="3" name="Picture 2" descr="A close up of food&#10;&#10;Description automatically generated">
            <a:extLst>
              <a:ext uri="{FF2B5EF4-FFF2-40B4-BE49-F238E27FC236}">
                <a16:creationId xmlns:a16="http://schemas.microsoft.com/office/drawing/2014/main" id="{8FED4276-42AB-3944-8C4E-FBA4E67C65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0138" y="195516"/>
            <a:ext cx="2712649" cy="2098423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417503D0-C2DC-1B4B-B0CC-ABF595E0E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en-US" dirty="0">
                <a:solidFill>
                  <a:srgbClr val="C00000"/>
                </a:solidFill>
              </a:rPr>
              <a:t>Cookies: </a:t>
            </a:r>
            <a:r>
              <a:rPr lang="en-US" altLang="en-US" dirty="0"/>
              <a:t>Keeping user memory</a:t>
            </a:r>
            <a:endParaRPr lang="en-US" dirty="0"/>
          </a:p>
        </p:txBody>
      </p:sp>
      <p:sp>
        <p:nvSpPr>
          <p:cNvPr id="59" name="Text Box 60">
            <a:extLst>
              <a:ext uri="{FF2B5EF4-FFF2-40B4-BE49-F238E27FC236}">
                <a16:creationId xmlns:a16="http://schemas.microsoft.com/office/drawing/2014/main" id="{83A9C98C-FFD4-B542-9111-8FD15456D3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0434" y="2161662"/>
            <a:ext cx="121058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 dirty="0">
              <a:latin typeface="Helvetica" pitchFamily="2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latin typeface="Helvetica" pitchFamily="2" charset="0"/>
              </a:rPr>
              <a:t>Netflix: 436</a:t>
            </a:r>
          </a:p>
        </p:txBody>
      </p:sp>
      <p:sp>
        <p:nvSpPr>
          <p:cNvPr id="61" name="Text Box 60">
            <a:extLst>
              <a:ext uri="{FF2B5EF4-FFF2-40B4-BE49-F238E27FC236}">
                <a16:creationId xmlns:a16="http://schemas.microsoft.com/office/drawing/2014/main" id="{85C21684-C3AB-A542-A3BC-3EF1C68E0B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8774" y="3374232"/>
            <a:ext cx="121058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 dirty="0">
              <a:latin typeface="Helvetica" pitchFamily="2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latin typeface="Helvetica" pitchFamily="2" charset="0"/>
              </a:rPr>
              <a:t>Netflix: 436</a:t>
            </a:r>
          </a:p>
        </p:txBody>
      </p:sp>
      <p:sp>
        <p:nvSpPr>
          <p:cNvPr id="62" name="Text Box 60">
            <a:extLst>
              <a:ext uri="{FF2B5EF4-FFF2-40B4-BE49-F238E27FC236}">
                <a16:creationId xmlns:a16="http://schemas.microsoft.com/office/drawing/2014/main" id="{4ED7EAD1-955B-A94C-A38D-FF27C417B3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40711" y="5072067"/>
            <a:ext cx="121058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 dirty="0">
              <a:latin typeface="Helvetica" pitchFamily="2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latin typeface="Helvetica" pitchFamily="2" charset="0"/>
              </a:rPr>
              <a:t>Netflix: 436</a:t>
            </a:r>
          </a:p>
        </p:txBody>
      </p:sp>
    </p:spTree>
    <p:extLst>
      <p:ext uri="{BB962C8B-B14F-4D97-AF65-F5344CB8AC3E}">
        <p14:creationId xmlns:p14="http://schemas.microsoft.com/office/powerpoint/2010/main" val="2992818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84" grpId="0" animBg="1"/>
      <p:bldP spid="49188" grpId="0" animBg="1"/>
      <p:bldP spid="49189" grpId="0" animBg="1"/>
      <p:bldP spid="49191" grpId="0" animBg="1"/>
      <p:bldP spid="49192" grpId="0" animBg="1"/>
      <p:bldP spid="49194" grpId="0" animBg="1"/>
      <p:bldP spid="49196" grpId="0" animBg="1"/>
      <p:bldP spid="49198" grpId="0" animBg="1"/>
      <p:bldP spid="49200" grpId="0"/>
      <p:bldP spid="49201" grpId="0"/>
      <p:bldP spid="49157" grpId="0"/>
      <p:bldP spid="49159" grpId="0" animBg="1"/>
      <p:bldP spid="49160" grpId="0"/>
      <p:bldP spid="49161" grpId="0" animBg="1"/>
      <p:bldP spid="49162" grpId="0"/>
      <p:bldP spid="49163" grpId="0" animBg="1"/>
      <p:bldP spid="49164" grpId="0"/>
      <p:bldP spid="49175" grpId="0"/>
      <p:bldP spid="49169" grpId="0"/>
      <p:bldP spid="59" grpId="0"/>
      <p:bldP spid="61" grpId="0"/>
      <p:bldP spid="6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Number Placeholder 6">
            <a:extLst>
              <a:ext uri="{FF2B5EF4-FFF2-40B4-BE49-F238E27FC236}">
                <a16:creationId xmlns:a16="http://schemas.microsoft.com/office/drawing/2014/main" id="{512385D0-BA30-7046-9EFE-04BAD1CC4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fld id="{0C688FFE-4AC0-C847-B8AB-09397F46F81E}" type="slidenum">
              <a:rPr lang="en-US" altLang="en-US" sz="1400">
                <a:latin typeface="Times New Roman" panose="02020603050405020304" pitchFamily="18" charset="0"/>
              </a:rPr>
              <a:pPr>
                <a:buFontTx/>
                <a:buNone/>
              </a:pPr>
              <a:t>32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50180" name="Rectangle 1027">
            <a:extLst>
              <a:ext uri="{FF2B5EF4-FFF2-40B4-BE49-F238E27FC236}">
                <a16:creationId xmlns:a16="http://schemas.microsoft.com/office/drawing/2014/main" id="{328086EE-905A-0546-8AC2-04D98139C92B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838199" y="1708149"/>
            <a:ext cx="10976429" cy="4765221"/>
          </a:xfrm>
        </p:spPr>
        <p:txBody>
          <a:bodyPr>
            <a:normAutofit fontScale="92500" lnSpcReduction="10000"/>
          </a:bodyPr>
          <a:lstStyle/>
          <a:p>
            <a:pPr>
              <a:buFont typeface="ZapfDingbats" pitchFamily="82" charset="2"/>
              <a:buNone/>
            </a:pPr>
            <a:r>
              <a:rPr lang="en-US" altLang="en-US" sz="3600" dirty="0"/>
              <a:t>Four components: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en-US" sz="3200" dirty="0"/>
              <a:t>cookie header line of HTTP </a:t>
            </a:r>
            <a:r>
              <a:rPr lang="en-US" altLang="en-US" sz="3200" dirty="0">
                <a:solidFill>
                  <a:srgbClr val="C00000"/>
                </a:solidFill>
              </a:rPr>
              <a:t>response</a:t>
            </a:r>
            <a:r>
              <a:rPr lang="en-US" altLang="en-US" sz="3200" dirty="0"/>
              <a:t> message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en-US" sz="3200" dirty="0"/>
              <a:t>cookie header line in HTTP </a:t>
            </a:r>
            <a:r>
              <a:rPr lang="en-US" altLang="en-US" sz="3200" dirty="0">
                <a:solidFill>
                  <a:srgbClr val="C00000"/>
                </a:solidFill>
              </a:rPr>
              <a:t>request</a:t>
            </a:r>
            <a:r>
              <a:rPr lang="en-US" altLang="en-US" sz="3200" dirty="0"/>
              <a:t> message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en-US" sz="3200" dirty="0"/>
              <a:t>cookie file kept on user endpoint, managed by user’s browser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en-US" sz="3200" dirty="0"/>
              <a:t>back-end database maps cookie to user data at Web endpoint</a:t>
            </a:r>
          </a:p>
          <a:p>
            <a:pPr marL="457200" indent="-457200">
              <a:buFont typeface="+mj-lt"/>
              <a:buAutoNum type="arabicPeriod"/>
            </a:pPr>
            <a:endParaRPr lang="en-US" altLang="en-US" sz="3200" dirty="0"/>
          </a:p>
          <a:p>
            <a:pPr marL="0" indent="0">
              <a:buNone/>
            </a:pPr>
            <a:r>
              <a:rPr lang="en-US" altLang="en-US" sz="3200" dirty="0"/>
              <a:t>Client and server </a:t>
            </a:r>
            <a:r>
              <a:rPr lang="en-US" altLang="en-US" sz="3200" dirty="0">
                <a:solidFill>
                  <a:srgbClr val="C00000"/>
                </a:solidFill>
              </a:rPr>
              <a:t>collaboratively</a:t>
            </a:r>
            <a:r>
              <a:rPr lang="en-US" altLang="en-US" sz="3200" dirty="0"/>
              <a:t> track and remember the user’s state.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50F2835-D409-0F46-B188-3C963F7EB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How cookies 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5442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Number Placeholder 6">
            <a:extLst>
              <a:ext uri="{FF2B5EF4-FFF2-40B4-BE49-F238E27FC236}">
                <a16:creationId xmlns:a16="http://schemas.microsoft.com/office/drawing/2014/main" id="{193B9E9A-594A-B948-A080-44DDF2CF2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fld id="{CB0245C2-2621-4D44-8D46-10AE56F765A0}" type="slidenum">
              <a:rPr lang="en-US" altLang="en-US" sz="1400">
                <a:latin typeface="Times New Roman" panose="02020603050405020304" pitchFamily="18" charset="0"/>
              </a:rPr>
              <a:pPr>
                <a:buFontTx/>
                <a:buNone/>
              </a:pPr>
              <a:t>33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51203" name="Rectangle 2">
            <a:extLst>
              <a:ext uri="{FF2B5EF4-FFF2-40B4-BE49-F238E27FC236}">
                <a16:creationId xmlns:a16="http://schemas.microsoft.com/office/drawing/2014/main" id="{7E2B535E-9927-8A49-B116-DD697FFA7C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PSA: Cookies and Privacy</a:t>
            </a:r>
          </a:p>
        </p:txBody>
      </p:sp>
      <p:sp>
        <p:nvSpPr>
          <p:cNvPr id="51204" name="Rectangle 13">
            <a:extLst>
              <a:ext uri="{FF2B5EF4-FFF2-40B4-BE49-F238E27FC236}">
                <a16:creationId xmlns:a16="http://schemas.microsoft.com/office/drawing/2014/main" id="{0DECA5D9-BE51-FF4B-A921-637FE5DD10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331" y="1347341"/>
            <a:ext cx="8773926" cy="5374134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altLang="en-US" dirty="0">
                <a:latin typeface="Helvetica" pitchFamily="2" charset="0"/>
              </a:rPr>
              <a:t>The Internet would be unusable without cookies.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dirty="0">
                <a:latin typeface="Helvetica" pitchFamily="2" charset="0"/>
              </a:rPr>
              <a:t>However, cookies permit sites to learn a lot about you, from your behaviors.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dirty="0">
                <a:latin typeface="Helvetica" pitchFamily="2" charset="0"/>
              </a:rPr>
              <a:t>E.g., which products, topics, images, etc. are you most interested in?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dirty="0">
                <a:latin typeface="Helvetica" pitchFamily="2" charset="0"/>
              </a:rPr>
              <a:t>What demographic do you belong to? Where?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dirty="0">
                <a:latin typeface="Helvetica" pitchFamily="2" charset="0"/>
              </a:rPr>
              <a:t>What kinds of ads will you likely click on?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C00000"/>
                </a:solidFill>
                <a:latin typeface="Helvetica" pitchFamily="2" charset="0"/>
              </a:rPr>
              <a:t>Tracking networks </a:t>
            </a:r>
            <a:r>
              <a:rPr lang="en-US" altLang="en-US" dirty="0">
                <a:latin typeface="Helvetica" pitchFamily="2" charset="0"/>
              </a:rPr>
              <a:t>correlate this info </a:t>
            </a:r>
            <a:r>
              <a:rPr lang="en-US" altLang="en-US" dirty="0">
                <a:solidFill>
                  <a:srgbClr val="C00000"/>
                </a:solidFill>
                <a:latin typeface="Helvetica" pitchFamily="2" charset="0"/>
              </a:rPr>
              <a:t>across sites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dirty="0">
                <a:latin typeface="Helvetica" pitchFamily="2" charset="0"/>
              </a:rPr>
              <a:t>You might reasonably be concerned about your privacy when online.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C00000"/>
                </a:solidFill>
                <a:latin typeface="Helvetica" pitchFamily="2" charset="0"/>
              </a:rPr>
              <a:t>Disable and delete unnecessary cookies by default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dirty="0">
                <a:latin typeface="Helvetica" pitchFamily="2" charset="0"/>
              </a:rPr>
              <a:t>Use privacy-conscious browsers, websites, tools: DuckDuckGo, Brave, AdBlock Plus.</a:t>
            </a:r>
          </a:p>
        </p:txBody>
      </p:sp>
      <p:pic>
        <p:nvPicPr>
          <p:cNvPr id="51206" name="Picture 9" descr="303774_1540235282662_1738335093_781920_947761575_n">
            <a:extLst>
              <a:ext uri="{FF2B5EF4-FFF2-40B4-BE49-F238E27FC236}">
                <a16:creationId xmlns:a16="http://schemas.microsoft.com/office/drawing/2014/main" id="{27C0BE96-2E1C-F64D-B639-AFC9C80EC4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8007" y="1347341"/>
            <a:ext cx="2841625" cy="402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55763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4306A-56FA-AA47-940D-7473D83F8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Caching in HTTP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D49369-7B43-6942-BEB8-5616B419C3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4238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Number Placeholder 4">
            <a:extLst>
              <a:ext uri="{FF2B5EF4-FFF2-40B4-BE49-F238E27FC236}">
                <a16:creationId xmlns:a16="http://schemas.microsoft.com/office/drawing/2014/main" id="{481EED30-CA8D-DE49-8499-FC6E5E7B7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fld id="{E4221586-C35A-234F-B908-742EEA3F6682}" type="slidenum">
              <a:rPr lang="en-US" altLang="en-US" sz="1400">
                <a:latin typeface="Times New Roman" panose="02020603050405020304" pitchFamily="18" charset="0"/>
              </a:rPr>
              <a:pPr>
                <a:buFontTx/>
                <a:buNone/>
              </a:pPr>
              <a:t>35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52228" name="Rectangle 5">
            <a:extLst>
              <a:ext uri="{FF2B5EF4-FFF2-40B4-BE49-F238E27FC236}">
                <a16:creationId xmlns:a16="http://schemas.microsoft.com/office/drawing/2014/main" id="{97718C3C-A303-8245-9C5C-0808F03D4A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1" y="1844675"/>
            <a:ext cx="10982898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r>
              <a:rPr lang="en-US" altLang="en-US" dirty="0">
                <a:latin typeface="Helvetica" pitchFamily="2" charset="0"/>
              </a:rPr>
              <a:t>Web caches: Machines that remember web responses for a network</a:t>
            </a:r>
          </a:p>
          <a:p>
            <a:pPr>
              <a:buFont typeface="ZapfDingbats" pitchFamily="82" charset="2"/>
              <a:buNone/>
            </a:pPr>
            <a:endParaRPr lang="en-US" altLang="en-US" dirty="0">
              <a:solidFill>
                <a:srgbClr val="C00000"/>
              </a:solidFill>
              <a:latin typeface="Helvetica" pitchFamily="2" charset="0"/>
            </a:endParaRPr>
          </a:p>
          <a:p>
            <a:pPr>
              <a:buFont typeface="ZapfDingbats" pitchFamily="82" charset="2"/>
              <a:buNone/>
            </a:pPr>
            <a:r>
              <a:rPr lang="en-US" altLang="en-US" dirty="0">
                <a:solidFill>
                  <a:srgbClr val="C00000"/>
                </a:solidFill>
                <a:latin typeface="Helvetica" pitchFamily="2" charset="0"/>
              </a:rPr>
              <a:t>Why cache web responses?</a:t>
            </a:r>
          </a:p>
          <a:p>
            <a:pPr>
              <a:buFont typeface="ZapfDingbats" pitchFamily="82" charset="2"/>
              <a:buNone/>
            </a:pPr>
            <a:endParaRPr lang="en-US" altLang="en-US" dirty="0">
              <a:solidFill>
                <a:srgbClr val="C00000"/>
              </a:solidFill>
              <a:latin typeface="Helvetica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Helvetica" pitchFamily="2" charset="0"/>
              </a:rPr>
              <a:t>Reduce response time for client requests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en-US" sz="2400" dirty="0">
              <a:latin typeface="Helvetica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Helvetica" pitchFamily="2" charset="0"/>
              </a:rPr>
              <a:t>Reduce traffic on an institution’s access link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en-US" sz="2400" dirty="0">
              <a:latin typeface="Helvetica" pitchFamily="2" charset="0"/>
            </a:endParaRPr>
          </a:p>
          <a:p>
            <a:pPr marL="0" indent="0">
              <a:buNone/>
            </a:pPr>
            <a:r>
              <a:rPr lang="en-US" altLang="en-US" sz="2400" dirty="0">
                <a:latin typeface="Helvetica" pitchFamily="2" charset="0"/>
              </a:rPr>
              <a:t>Caches can be implemented in the form of a </a:t>
            </a:r>
            <a:r>
              <a:rPr lang="en-US" altLang="en-US" sz="2400" dirty="0">
                <a:solidFill>
                  <a:srgbClr val="C00000"/>
                </a:solidFill>
                <a:latin typeface="Helvetica" pitchFamily="2" charset="0"/>
              </a:rPr>
              <a:t>proxy server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51F9138-7C58-2E45-B6BA-D48830024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Web caches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45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Number Placeholder 5">
            <a:extLst>
              <a:ext uri="{FF2B5EF4-FFF2-40B4-BE49-F238E27FC236}">
                <a16:creationId xmlns:a16="http://schemas.microsoft.com/office/drawing/2014/main" id="{450A1D17-AE85-E243-BEC4-D4DC7B141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fld id="{24EBC938-BF6F-BE46-B779-CC793CDA1E03}" type="slidenum">
              <a:rPr lang="en-US" altLang="en-US" sz="1400">
                <a:latin typeface="Times New Roman" panose="02020603050405020304" pitchFamily="18" charset="0"/>
              </a:rPr>
              <a:pPr>
                <a:buFontTx/>
                <a:buNone/>
              </a:pPr>
              <a:t>36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F1F16BDE-13A9-BB4C-824E-66E12EDCC8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Web caching using a proxy server</a:t>
            </a:r>
          </a:p>
        </p:txBody>
      </p:sp>
      <p:sp>
        <p:nvSpPr>
          <p:cNvPr id="53252" name="Text Box 33">
            <a:extLst>
              <a:ext uri="{FF2B5EF4-FFF2-40B4-BE49-F238E27FC236}">
                <a16:creationId xmlns:a16="http://schemas.microsoft.com/office/drawing/2014/main" id="{85DC600E-4847-F840-BE5A-25604DD88F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42155" y="3965579"/>
            <a:ext cx="153984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Arial" panose="020B0604020202020204" pitchFamily="34" charset="0"/>
              </a:rPr>
              <a:t>GET </a:t>
            </a:r>
            <a:r>
              <a:rPr lang="en-US" altLang="en-US" sz="1800" dirty="0" err="1">
                <a:latin typeface="Arial" panose="020B0604020202020204" pitchFamily="34" charset="0"/>
              </a:rPr>
              <a:t>foo.html</a:t>
            </a:r>
            <a:endParaRPr lang="en-US" altLang="en-US" sz="1800" dirty="0">
              <a:latin typeface="Arial" panose="020B0604020202020204" pitchFamily="34" charset="0"/>
            </a:endParaRPr>
          </a:p>
        </p:txBody>
      </p:sp>
      <p:pic>
        <p:nvPicPr>
          <p:cNvPr id="53255" name="Picture 3">
            <a:extLst>
              <a:ext uri="{FF2B5EF4-FFF2-40B4-BE49-F238E27FC236}">
                <a16:creationId xmlns:a16="http://schemas.microsoft.com/office/drawing/2014/main" id="{A81E747F-815A-6D4E-AFF2-DB1DA21607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9314" y="4789176"/>
            <a:ext cx="576893" cy="1368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256" name="Text Box 4">
            <a:extLst>
              <a:ext uri="{FF2B5EF4-FFF2-40B4-BE49-F238E27FC236}">
                <a16:creationId xmlns:a16="http://schemas.microsoft.com/office/drawing/2014/main" id="{2BECCDB1-EAA5-044B-A2C7-3C986AEC43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64477" y="3471547"/>
            <a:ext cx="1881786" cy="1368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46800" rIns="18000" bIns="46800"/>
          <a:lstStyle>
            <a:lvl1pPr>
              <a:buChar char="r"/>
              <a:tabLst>
                <a:tab pos="8636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tabLst>
                <a:tab pos="8636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tabLst>
                <a:tab pos="8636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tabLst>
                <a:tab pos="8636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tabLst>
                <a:tab pos="8636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8636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8636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8636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8636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5000"/>
              </a:lnSpc>
              <a:spcBef>
                <a:spcPts val="538"/>
              </a:spcBef>
              <a:buNone/>
            </a:pPr>
            <a:r>
              <a:rPr lang="en-GB" altLang="en-US" sz="2000" dirty="0">
                <a:latin typeface="Helvetica" pitchFamily="2" charset="0"/>
              </a:rPr>
              <a:t>Web Server </a:t>
            </a:r>
          </a:p>
          <a:p>
            <a:pPr>
              <a:lnSpc>
                <a:spcPct val="85000"/>
              </a:lnSpc>
              <a:spcBef>
                <a:spcPts val="538"/>
              </a:spcBef>
              <a:buNone/>
            </a:pPr>
            <a:r>
              <a:rPr lang="en-GB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(also called </a:t>
            </a:r>
            <a:r>
              <a:rPr lang="en-GB" altLang="en-US" sz="2000" dirty="0">
                <a:solidFill>
                  <a:srgbClr val="C00000"/>
                </a:solidFill>
                <a:latin typeface="Helvetica" pitchFamily="2" charset="0"/>
              </a:rPr>
              <a:t>origin server</a:t>
            </a:r>
            <a:r>
              <a:rPr lang="en-GB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 in this context)</a:t>
            </a:r>
          </a:p>
        </p:txBody>
      </p:sp>
      <p:sp>
        <p:nvSpPr>
          <p:cNvPr id="53258" name="Text Box 6">
            <a:extLst>
              <a:ext uri="{FF2B5EF4-FFF2-40B4-BE49-F238E27FC236}">
                <a16:creationId xmlns:a16="http://schemas.microsoft.com/office/drawing/2014/main" id="{F1460457-93A6-6F4E-B6F7-FD72A78B28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7013" y="2344738"/>
            <a:ext cx="881917" cy="3672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Clients</a:t>
            </a:r>
          </a:p>
        </p:txBody>
      </p:sp>
      <p:sp>
        <p:nvSpPr>
          <p:cNvPr id="53268" name="Line 16">
            <a:extLst>
              <a:ext uri="{FF2B5EF4-FFF2-40B4-BE49-F238E27FC236}">
                <a16:creationId xmlns:a16="http://schemas.microsoft.com/office/drawing/2014/main" id="{D087E724-1D80-3E4A-A66C-93940E22138B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7371" y="5233619"/>
            <a:ext cx="381943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69" name="Line 17">
            <a:extLst>
              <a:ext uri="{FF2B5EF4-FFF2-40B4-BE49-F238E27FC236}">
                <a16:creationId xmlns:a16="http://schemas.microsoft.com/office/drawing/2014/main" id="{95B5A104-903F-7141-A6AC-01EC8DE1B38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490252" y="5381767"/>
            <a:ext cx="4456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53271" name="Picture 19">
            <a:extLst>
              <a:ext uri="{FF2B5EF4-FFF2-40B4-BE49-F238E27FC236}">
                <a16:creationId xmlns:a16="http://schemas.microsoft.com/office/drawing/2014/main" id="{8302B485-1F1D-044C-BB81-74388D1876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369" y="2418812"/>
            <a:ext cx="462841" cy="5925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273" name="Picture 21">
            <a:extLst>
              <a:ext uri="{FF2B5EF4-FFF2-40B4-BE49-F238E27FC236}">
                <a16:creationId xmlns:a16="http://schemas.microsoft.com/office/drawing/2014/main" id="{DB9568ED-39C3-E845-BA31-E3BE919F1C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5997" y="4492880"/>
            <a:ext cx="576893" cy="1368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274" name="Text Box 22">
            <a:extLst>
              <a:ext uri="{FF2B5EF4-FFF2-40B4-BE49-F238E27FC236}">
                <a16:creationId xmlns:a16="http://schemas.microsoft.com/office/drawing/2014/main" id="{91998529-DE44-E645-AA5E-189CC7D3E9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4797" y="4937324"/>
            <a:ext cx="954858" cy="5925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46800" rIns="18000" bIns="46800"/>
          <a:lstStyle>
            <a:lvl1pPr>
              <a:buChar char="r"/>
              <a:tabLst>
                <a:tab pos="8636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tabLst>
                <a:tab pos="8636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tabLst>
                <a:tab pos="8636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tabLst>
                <a:tab pos="8636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tabLst>
                <a:tab pos="8636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8636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8636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8636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8636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5000"/>
              </a:lnSpc>
              <a:spcBef>
                <a:spcPts val="538"/>
              </a:spcBef>
              <a:buNone/>
            </a:pPr>
            <a:r>
              <a:rPr lang="en-GB" altLang="en-US" sz="2000" dirty="0">
                <a:latin typeface="Helvetica" pitchFamily="2" charset="0"/>
              </a:rPr>
              <a:t>Proxy Server</a:t>
            </a:r>
          </a:p>
        </p:txBody>
      </p:sp>
      <p:sp>
        <p:nvSpPr>
          <p:cNvPr id="53277" name="Line 25">
            <a:extLst>
              <a:ext uri="{FF2B5EF4-FFF2-40B4-BE49-F238E27FC236}">
                <a16:creationId xmlns:a16="http://schemas.microsoft.com/office/drawing/2014/main" id="{434EB90D-A4E9-5749-A6D5-CDF8832A8778}"/>
              </a:ext>
            </a:extLst>
          </p:cNvPr>
          <p:cNvSpPr>
            <a:spLocks noChangeShapeType="1"/>
          </p:cNvSpPr>
          <p:nvPr/>
        </p:nvSpPr>
        <p:spPr bwMode="auto">
          <a:xfrm>
            <a:off x="1451689" y="3085477"/>
            <a:ext cx="254629" cy="133333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80" name="Line 28">
            <a:extLst>
              <a:ext uri="{FF2B5EF4-FFF2-40B4-BE49-F238E27FC236}">
                <a16:creationId xmlns:a16="http://schemas.microsoft.com/office/drawing/2014/main" id="{5FB5B2DF-E50E-E14C-BFE1-152D0DB024F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038387" y="3038903"/>
            <a:ext cx="1336801" cy="1333330"/>
          </a:xfrm>
          <a:prstGeom prst="line">
            <a:avLst/>
          </a:prstGeom>
          <a:noFill/>
          <a:ln w="38100">
            <a:solidFill>
              <a:srgbClr val="002060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82" name="Line 30">
            <a:extLst>
              <a:ext uri="{FF2B5EF4-FFF2-40B4-BE49-F238E27FC236}">
                <a16:creationId xmlns:a16="http://schemas.microsoft.com/office/drawing/2014/main" id="{28B9FEF5-F151-F84C-AD63-BF4005C72ACD}"/>
              </a:ext>
            </a:extLst>
          </p:cNvPr>
          <p:cNvSpPr>
            <a:spLocks noChangeShapeType="1"/>
          </p:cNvSpPr>
          <p:nvPr/>
        </p:nvSpPr>
        <p:spPr bwMode="auto">
          <a:xfrm>
            <a:off x="1291941" y="3099331"/>
            <a:ext cx="254629" cy="133333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 type="triangle" w="med" len="med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83" name="Line 31">
            <a:extLst>
              <a:ext uri="{FF2B5EF4-FFF2-40B4-BE49-F238E27FC236}">
                <a16:creationId xmlns:a16="http://schemas.microsoft.com/office/drawing/2014/main" id="{0963D937-EB8D-D14D-8C42-24D883C1F5BF}"/>
              </a:ext>
            </a:extLst>
          </p:cNvPr>
          <p:cNvSpPr>
            <a:spLocks noChangeShapeType="1"/>
          </p:cNvSpPr>
          <p:nvPr/>
        </p:nvSpPr>
        <p:spPr bwMode="auto">
          <a:xfrm>
            <a:off x="2045894" y="5233619"/>
            <a:ext cx="956493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 type="triangle" w="med" len="med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84" name="Text Box 32">
            <a:extLst>
              <a:ext uri="{FF2B5EF4-FFF2-40B4-BE49-F238E27FC236}">
                <a16:creationId xmlns:a16="http://schemas.microsoft.com/office/drawing/2014/main" id="{ACC7F504-3823-BE4D-8703-C9BDB8F853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2900" y="3747025"/>
            <a:ext cx="1530425" cy="3672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Arial" panose="020B0604020202020204" pitchFamily="34" charset="0"/>
              </a:rPr>
              <a:t>GET </a:t>
            </a:r>
            <a:r>
              <a:rPr lang="en-US" altLang="en-US" sz="1800" dirty="0" err="1">
                <a:latin typeface="Arial" panose="020B0604020202020204" pitchFamily="34" charset="0"/>
              </a:rPr>
              <a:t>foo.html</a:t>
            </a:r>
            <a:endParaRPr lang="en-US" altLang="en-US" sz="1800" dirty="0">
              <a:latin typeface="Arial" panose="020B0604020202020204" pitchFamily="34" charset="0"/>
            </a:endParaRPr>
          </a:p>
        </p:txBody>
      </p:sp>
      <p:sp>
        <p:nvSpPr>
          <p:cNvPr id="53285" name="Line 34">
            <a:extLst>
              <a:ext uri="{FF2B5EF4-FFF2-40B4-BE49-F238E27FC236}">
                <a16:creationId xmlns:a16="http://schemas.microsoft.com/office/drawing/2014/main" id="{B29316AE-865A-754E-8FD2-AA8C4F3002A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863844" y="2977131"/>
            <a:ext cx="1336801" cy="1333330"/>
          </a:xfrm>
          <a:prstGeom prst="line">
            <a:avLst/>
          </a:prstGeom>
          <a:noFill/>
          <a:ln w="38100">
            <a:solidFill>
              <a:srgbClr val="002060"/>
            </a:solidFill>
            <a:round/>
            <a:headEnd type="triangle" w="med" len="med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86" name="Text Box 35">
            <a:extLst>
              <a:ext uri="{FF2B5EF4-FFF2-40B4-BE49-F238E27FC236}">
                <a16:creationId xmlns:a16="http://schemas.microsoft.com/office/drawing/2014/main" id="{3A59A449-0732-A14A-AD2E-3BB68BFBF6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3153" y="5844482"/>
            <a:ext cx="1613482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C00000"/>
                </a:solidFill>
                <a:latin typeface="Arial" panose="020B0604020202020204" pitchFamily="34" charset="0"/>
              </a:rPr>
              <a:t>Store </a:t>
            </a:r>
            <a:r>
              <a:rPr lang="en-US" altLang="en-US" sz="1800" dirty="0" err="1">
                <a:solidFill>
                  <a:srgbClr val="C00000"/>
                </a:solidFill>
                <a:latin typeface="Arial" panose="020B0604020202020204" pitchFamily="34" charset="0"/>
              </a:rPr>
              <a:t>foo.html</a:t>
            </a:r>
            <a:endParaRPr lang="en-US" altLang="en-US" sz="1800" dirty="0">
              <a:solidFill>
                <a:srgbClr val="C00000"/>
              </a:solidFill>
              <a:latin typeface="Arial" panose="020B0604020202020204" pitchFamily="34" charset="0"/>
            </a:endParaRP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C00000"/>
                </a:solidFill>
                <a:latin typeface="Arial" panose="020B0604020202020204" pitchFamily="34" charset="0"/>
              </a:rPr>
              <a:t>on receiving response</a:t>
            </a:r>
          </a:p>
        </p:txBody>
      </p:sp>
      <p:sp>
        <p:nvSpPr>
          <p:cNvPr id="53254" name="Rectangle 39">
            <a:extLst>
              <a:ext uri="{FF2B5EF4-FFF2-40B4-BE49-F238E27FC236}">
                <a16:creationId xmlns:a16="http://schemas.microsoft.com/office/drawing/2014/main" id="{DE3378C7-E5AA-754F-8982-D5059219F8B8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7095143" y="1600296"/>
            <a:ext cx="4640600" cy="4739128"/>
          </a:xfrm>
          <a:noFill/>
        </p:spPr>
        <p:txBody>
          <a:bodyPr>
            <a:normAutofit/>
          </a:bodyPr>
          <a:lstStyle/>
          <a:p>
            <a:r>
              <a:rPr lang="en-US" altLang="en-US" sz="2400" dirty="0"/>
              <a:t>You can configure a HTTP proxy on your laptop’s network settings.</a:t>
            </a:r>
          </a:p>
          <a:p>
            <a:r>
              <a:rPr lang="en-US" altLang="en-US" sz="2400" dirty="0"/>
              <a:t>If you do, your browser sends all HTTP requests to the proxy (cache).</a:t>
            </a:r>
          </a:p>
          <a:p>
            <a:r>
              <a:rPr lang="en-US" altLang="en-US" sz="2400" dirty="0"/>
              <a:t>Hit: cache returns object </a:t>
            </a:r>
          </a:p>
          <a:p>
            <a:r>
              <a:rPr lang="en-US" altLang="en-US" sz="2400" dirty="0"/>
              <a:t>Miss: </a:t>
            </a:r>
          </a:p>
          <a:p>
            <a:pPr lvl="1"/>
            <a:r>
              <a:rPr lang="en-US" altLang="en-US" sz="2000" dirty="0"/>
              <a:t>cache requests object from origin server</a:t>
            </a:r>
          </a:p>
          <a:p>
            <a:pPr lvl="1"/>
            <a:r>
              <a:rPr lang="en-US" altLang="en-US" sz="2000" dirty="0"/>
              <a:t>caches it locally</a:t>
            </a:r>
          </a:p>
          <a:p>
            <a:pPr lvl="1"/>
            <a:r>
              <a:rPr lang="en-US" altLang="en-US" sz="2000" dirty="0"/>
              <a:t>and returns it to client</a:t>
            </a:r>
          </a:p>
        </p:txBody>
      </p:sp>
      <p:pic>
        <p:nvPicPr>
          <p:cNvPr id="42" name="Picture 27" descr="ANd9GcTxPLH7geI9YctTbt0tziC9-zZAWvCxFSthtLXwscnWaTnRXLSlcA">
            <a:extLst>
              <a:ext uri="{FF2B5EF4-FFF2-40B4-BE49-F238E27FC236}">
                <a16:creationId xmlns:a16="http://schemas.microsoft.com/office/drawing/2014/main" id="{73CBF4CD-2C36-7446-AB67-98F510DCE4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2487" y="2374049"/>
            <a:ext cx="709254" cy="553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3" name="Object 1024">
            <a:extLst>
              <a:ext uri="{FF2B5EF4-FFF2-40B4-BE49-F238E27FC236}">
                <a16:creationId xmlns:a16="http://schemas.microsoft.com/office/drawing/2014/main" id="{F8AAB72B-2CE6-3841-B530-1808B630ABB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0297404"/>
              </p:ext>
            </p:extLst>
          </p:nvPr>
        </p:nvGraphicFramePr>
        <p:xfrm>
          <a:off x="879954" y="2380231"/>
          <a:ext cx="752475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5" imgW="17462500" imgH="14478000" progId="MS_ClipArt_Gallery.2">
                  <p:embed/>
                </p:oleObj>
              </mc:Choice>
              <mc:Fallback>
                <p:oleObj name="Clip" r:id="rId5" imgW="17462500" imgH="14478000" progId="MS_ClipArt_Gallery.2">
                  <p:embed/>
                  <p:pic>
                    <p:nvPicPr>
                      <p:cNvPr id="46086" name="Object 1024">
                        <a:extLst>
                          <a:ext uri="{FF2B5EF4-FFF2-40B4-BE49-F238E27FC236}">
                            <a16:creationId xmlns:a16="http://schemas.microsoft.com/office/drawing/2014/main" id="{CEB8EF38-B7C0-B64E-9964-44C646E7110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9954" y="2380231"/>
                        <a:ext cx="752475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Cloud 1">
            <a:extLst>
              <a:ext uri="{FF2B5EF4-FFF2-40B4-BE49-F238E27FC236}">
                <a16:creationId xmlns:a16="http://schemas.microsoft.com/office/drawing/2014/main" id="{BFCC3915-465E-C24B-B968-E688A2B53CC1}"/>
              </a:ext>
            </a:extLst>
          </p:cNvPr>
          <p:cNvSpPr/>
          <p:nvPr/>
        </p:nvSpPr>
        <p:spPr>
          <a:xfrm>
            <a:off x="3084741" y="4492880"/>
            <a:ext cx="2379625" cy="186347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" pitchFamily="2" charset="0"/>
              </a:rPr>
              <a:t>The Internet</a:t>
            </a:r>
          </a:p>
        </p:txBody>
      </p:sp>
      <p:sp>
        <p:nvSpPr>
          <p:cNvPr id="45" name="Line 30">
            <a:extLst>
              <a:ext uri="{FF2B5EF4-FFF2-40B4-BE49-F238E27FC236}">
                <a16:creationId xmlns:a16="http://schemas.microsoft.com/office/drawing/2014/main" id="{4BE27A40-C70A-8747-858E-0593E74BDD7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096066" y="5396468"/>
            <a:ext cx="88567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 type="triangle" w="med" len="med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88174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Number Placeholder 6">
            <a:extLst>
              <a:ext uri="{FF2B5EF4-FFF2-40B4-BE49-F238E27FC236}">
                <a16:creationId xmlns:a16="http://schemas.microsoft.com/office/drawing/2014/main" id="{7AD1D1BD-1843-D04A-A3AF-BE5BC7B0A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fld id="{DE9B0A82-5DB9-2E43-ABB4-5A89198FDE53}" type="slidenum">
              <a:rPr lang="en-US" altLang="en-US" sz="1400">
                <a:latin typeface="Times New Roman" panose="02020603050405020304" pitchFamily="18" charset="0"/>
              </a:rPr>
              <a:pPr>
                <a:buFontTx/>
                <a:buNone/>
              </a:pPr>
              <a:t>37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54276" name="Rectangle 3">
            <a:extLst>
              <a:ext uri="{FF2B5EF4-FFF2-40B4-BE49-F238E27FC236}">
                <a16:creationId xmlns:a16="http://schemas.microsoft.com/office/drawing/2014/main" id="{415E1A14-1D24-5B4C-8D78-871014F6CB9C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754599" y="1893888"/>
            <a:ext cx="4044950" cy="4305300"/>
          </a:xfrm>
        </p:spPr>
        <p:txBody>
          <a:bodyPr/>
          <a:lstStyle/>
          <a:p>
            <a:r>
              <a:rPr lang="en-US" altLang="en-US" sz="2400" dirty="0">
                <a:solidFill>
                  <a:srgbClr val="C00000"/>
                </a:solidFill>
              </a:rPr>
              <a:t>Conditional GET </a:t>
            </a:r>
            <a:r>
              <a:rPr lang="en-US" altLang="en-US" sz="2400" dirty="0"/>
              <a:t>guarantees cache content is up-to-date while still saves traffic and response time whenever possible</a:t>
            </a:r>
          </a:p>
          <a:p>
            <a:endParaRPr lang="en-US" altLang="en-US" sz="2400" dirty="0"/>
          </a:p>
          <a:p>
            <a:r>
              <a:rPr lang="en-US" altLang="en-US" sz="2400" dirty="0"/>
              <a:t>Date in the cache’s request is the last time the server provided in its response header </a:t>
            </a:r>
            <a:r>
              <a:rPr lang="en-US" altLang="en-US" sz="2400" dirty="0">
                <a:solidFill>
                  <a:srgbClr val="C00000"/>
                </a:solidFill>
              </a:rPr>
              <a:t>“last modified”</a:t>
            </a:r>
          </a:p>
        </p:txBody>
      </p:sp>
      <p:sp>
        <p:nvSpPr>
          <p:cNvPr id="54277" name="Line 4">
            <a:extLst>
              <a:ext uri="{FF2B5EF4-FFF2-40B4-BE49-F238E27FC236}">
                <a16:creationId xmlns:a16="http://schemas.microsoft.com/office/drawing/2014/main" id="{EF97947A-C8B6-0945-86DF-8EE1F68CC0AB}"/>
              </a:ext>
            </a:extLst>
          </p:cNvPr>
          <p:cNvSpPr>
            <a:spLocks noChangeShapeType="1"/>
          </p:cNvSpPr>
          <p:nvPr/>
        </p:nvSpPr>
        <p:spPr bwMode="auto">
          <a:xfrm>
            <a:off x="5800726" y="2114550"/>
            <a:ext cx="3305175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78" name="Text Box 5">
            <a:extLst>
              <a:ext uri="{FF2B5EF4-FFF2-40B4-BE49-F238E27FC236}">
                <a16:creationId xmlns:a16="http://schemas.microsoft.com/office/drawing/2014/main" id="{0D8BEB1A-A68A-E542-8592-D504F644E3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7710" y="1436688"/>
            <a:ext cx="100700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u="sng" dirty="0">
                <a:latin typeface="Helvetica" pitchFamily="2" charset="0"/>
              </a:rPr>
              <a:t>cache</a:t>
            </a:r>
            <a:endParaRPr lang="en-US" altLang="en-US" sz="2400" dirty="0">
              <a:latin typeface="Helvetica" pitchFamily="2" charset="0"/>
            </a:endParaRPr>
          </a:p>
        </p:txBody>
      </p:sp>
      <p:sp>
        <p:nvSpPr>
          <p:cNvPr id="54279" name="Text Box 6">
            <a:extLst>
              <a:ext uri="{FF2B5EF4-FFF2-40B4-BE49-F238E27FC236}">
                <a16:creationId xmlns:a16="http://schemas.microsoft.com/office/drawing/2014/main" id="{902D1236-CDB3-924B-8973-24BD85F320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77666" y="1408113"/>
            <a:ext cx="104067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u="sng" dirty="0">
                <a:latin typeface="Helvetica" pitchFamily="2" charset="0"/>
              </a:rPr>
              <a:t>server</a:t>
            </a:r>
            <a:endParaRPr lang="en-US" altLang="en-US" sz="2400" dirty="0">
              <a:latin typeface="Helvetica" pitchFamily="2" charset="0"/>
            </a:endParaRPr>
          </a:p>
        </p:txBody>
      </p:sp>
      <p:sp>
        <p:nvSpPr>
          <p:cNvPr id="54280" name="Text Box 8">
            <a:extLst>
              <a:ext uri="{FF2B5EF4-FFF2-40B4-BE49-F238E27FC236}">
                <a16:creationId xmlns:a16="http://schemas.microsoft.com/office/drawing/2014/main" id="{7EF32007-E410-984B-9D65-841A7510AB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07114" y="1998664"/>
            <a:ext cx="2681287" cy="8651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HTTP request </a:t>
            </a:r>
            <a:r>
              <a:rPr lang="en-US" altLang="en-US" sz="1800" dirty="0" err="1">
                <a:latin typeface="Helvetica" pitchFamily="2" charset="0"/>
              </a:rPr>
              <a:t>msg</a:t>
            </a:r>
            <a:endParaRPr lang="en-US" altLang="en-US" sz="1800" dirty="0">
              <a:latin typeface="Helvetica" pitchFamily="2" charset="0"/>
            </a:endParaRP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dirty="0">
                <a:solidFill>
                  <a:srgbClr val="C00000"/>
                </a:solidFill>
                <a:latin typeface="Courier New" panose="02070309020205020404" pitchFamily="49" charset="0"/>
              </a:rPr>
              <a:t>If-modified-since: </a:t>
            </a:r>
            <a:r>
              <a:rPr lang="en-US" altLang="en-US" sz="1600" b="1" dirty="0">
                <a:latin typeface="Courier New" panose="02070309020205020404" pitchFamily="49" charset="0"/>
              </a:rPr>
              <a:t>&lt;date&gt;</a:t>
            </a:r>
            <a:endParaRPr lang="en-US" altLang="en-US" sz="2000" b="1" dirty="0">
              <a:latin typeface="Courier New" panose="02070309020205020404" pitchFamily="49" charset="0"/>
            </a:endParaRPr>
          </a:p>
        </p:txBody>
      </p:sp>
      <p:sp>
        <p:nvSpPr>
          <p:cNvPr id="54281" name="Line 9">
            <a:extLst>
              <a:ext uri="{FF2B5EF4-FFF2-40B4-BE49-F238E27FC236}">
                <a16:creationId xmlns:a16="http://schemas.microsoft.com/office/drawing/2014/main" id="{882548FD-DC84-0447-8F1C-9D9D2A64ED3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819776" y="3105150"/>
            <a:ext cx="3305175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4282" name="Group 30">
            <a:extLst>
              <a:ext uri="{FF2B5EF4-FFF2-40B4-BE49-F238E27FC236}">
                <a16:creationId xmlns:a16="http://schemas.microsoft.com/office/drawing/2014/main" id="{2570915D-A253-4242-B585-35058A733EC5}"/>
              </a:ext>
            </a:extLst>
          </p:cNvPr>
          <p:cNvGrpSpPr>
            <a:grpSpLocks/>
          </p:cNvGrpSpPr>
          <p:nvPr/>
        </p:nvGrpSpPr>
        <p:grpSpPr bwMode="auto">
          <a:xfrm>
            <a:off x="6088064" y="3098800"/>
            <a:ext cx="2643187" cy="865188"/>
            <a:chOff x="2698" y="2036"/>
            <a:chExt cx="1665" cy="545"/>
          </a:xfrm>
        </p:grpSpPr>
        <p:sp>
          <p:nvSpPr>
            <p:cNvPr id="54290" name="Rectangle 10">
              <a:extLst>
                <a:ext uri="{FF2B5EF4-FFF2-40B4-BE49-F238E27FC236}">
                  <a16:creationId xmlns:a16="http://schemas.microsoft.com/office/drawing/2014/main" id="{AC03B99A-2F5A-7A40-B228-115740EE53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0" y="2071"/>
              <a:ext cx="1578" cy="46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54291" name="Text Box 11">
              <a:extLst>
                <a:ext uri="{FF2B5EF4-FFF2-40B4-BE49-F238E27FC236}">
                  <a16:creationId xmlns:a16="http://schemas.microsoft.com/office/drawing/2014/main" id="{C2B2F38D-F73B-8C45-882C-355D09E705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98" y="2036"/>
              <a:ext cx="1665" cy="54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dirty="0">
                  <a:latin typeface="Helvetica" pitchFamily="2" charset="0"/>
                </a:rPr>
                <a:t>HTTP response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b="1" dirty="0">
                  <a:latin typeface="Courier New" panose="02070309020205020404" pitchFamily="49" charset="0"/>
                </a:rPr>
                <a:t>HTTP/1.0 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b="1" dirty="0">
                  <a:latin typeface="Courier New" panose="02070309020205020404" pitchFamily="49" charset="0"/>
                </a:rPr>
                <a:t>304 Not Modified</a:t>
              </a:r>
              <a:endParaRPr lang="en-US" altLang="en-US" sz="2000" b="1" dirty="0">
                <a:latin typeface="Courier New" panose="02070309020205020404" pitchFamily="49" charset="0"/>
              </a:endParaRPr>
            </a:p>
          </p:txBody>
        </p:sp>
      </p:grpSp>
      <p:sp>
        <p:nvSpPr>
          <p:cNvPr id="54283" name="Text Box 28">
            <a:extLst>
              <a:ext uri="{FF2B5EF4-FFF2-40B4-BE49-F238E27FC236}">
                <a16:creationId xmlns:a16="http://schemas.microsoft.com/office/drawing/2014/main" id="{24644BBA-34F7-694A-B6F4-058F8BB13B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3816" y="2360614"/>
            <a:ext cx="1154482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Helvetica" pitchFamily="2" charset="0"/>
              </a:rPr>
              <a:t>object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Helvetica" pitchFamily="2" charset="0"/>
              </a:rPr>
              <a:t>not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Helvetica" pitchFamily="2" charset="0"/>
              </a:rPr>
              <a:t>modified</a:t>
            </a:r>
            <a:endParaRPr lang="en-US" altLang="en-US" sz="2400" dirty="0">
              <a:latin typeface="Helvetica" pitchFamily="2" charset="0"/>
            </a:endParaRPr>
          </a:p>
        </p:txBody>
      </p:sp>
      <p:sp>
        <p:nvSpPr>
          <p:cNvPr id="54284" name="Line 31">
            <a:extLst>
              <a:ext uri="{FF2B5EF4-FFF2-40B4-BE49-F238E27FC236}">
                <a16:creationId xmlns:a16="http://schemas.microsoft.com/office/drawing/2014/main" id="{C552649C-AF2D-844C-8F03-2FA92A8D2E3A}"/>
              </a:ext>
            </a:extLst>
          </p:cNvPr>
          <p:cNvSpPr>
            <a:spLocks noChangeShapeType="1"/>
          </p:cNvSpPr>
          <p:nvPr/>
        </p:nvSpPr>
        <p:spPr bwMode="auto">
          <a:xfrm>
            <a:off x="5924550" y="4171950"/>
            <a:ext cx="3905250" cy="0"/>
          </a:xfrm>
          <a:prstGeom prst="line">
            <a:avLst/>
          </a:prstGeom>
          <a:noFill/>
          <a:ln w="28575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85" name="Line 32">
            <a:extLst>
              <a:ext uri="{FF2B5EF4-FFF2-40B4-BE49-F238E27FC236}">
                <a16:creationId xmlns:a16="http://schemas.microsoft.com/office/drawing/2014/main" id="{35541D33-53B9-3340-B01A-AD6B4810E601}"/>
              </a:ext>
            </a:extLst>
          </p:cNvPr>
          <p:cNvSpPr>
            <a:spLocks noChangeShapeType="1"/>
          </p:cNvSpPr>
          <p:nvPr/>
        </p:nvSpPr>
        <p:spPr bwMode="auto">
          <a:xfrm>
            <a:off x="5867401" y="4467225"/>
            <a:ext cx="3305175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86" name="Text Box 34">
            <a:extLst>
              <a:ext uri="{FF2B5EF4-FFF2-40B4-BE49-F238E27FC236}">
                <a16:creationId xmlns:a16="http://schemas.microsoft.com/office/drawing/2014/main" id="{0F10F15B-CA81-4D4A-8086-AA30323E08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75" y="4351339"/>
            <a:ext cx="2681288" cy="8651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HTTP request </a:t>
            </a:r>
            <a:r>
              <a:rPr lang="en-US" altLang="en-US" sz="1800" dirty="0" err="1">
                <a:latin typeface="Helvetica" pitchFamily="2" charset="0"/>
              </a:rPr>
              <a:t>msg</a:t>
            </a:r>
            <a:endParaRPr lang="en-US" altLang="en-US" sz="1800" dirty="0">
              <a:latin typeface="Helvetica" pitchFamily="2" charset="0"/>
            </a:endParaRP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If-modified-since: &lt;date&gt;</a:t>
            </a:r>
            <a:endParaRPr lang="en-US" altLang="en-US" sz="2000" b="1" dirty="0">
              <a:latin typeface="Courier New" panose="02070309020205020404" pitchFamily="49" charset="0"/>
            </a:endParaRPr>
          </a:p>
        </p:txBody>
      </p:sp>
      <p:sp>
        <p:nvSpPr>
          <p:cNvPr id="54287" name="Line 35">
            <a:extLst>
              <a:ext uri="{FF2B5EF4-FFF2-40B4-BE49-F238E27FC236}">
                <a16:creationId xmlns:a16="http://schemas.microsoft.com/office/drawing/2014/main" id="{65DBB1D8-42AF-A446-8969-1919A8C3602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886451" y="5457825"/>
            <a:ext cx="3305175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88" name="Text Box 38">
            <a:extLst>
              <a:ext uri="{FF2B5EF4-FFF2-40B4-BE49-F238E27FC236}">
                <a16:creationId xmlns:a16="http://schemas.microsoft.com/office/drawing/2014/main" id="{61829718-663E-2A40-8E30-EDE11B8C45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0925" y="5402263"/>
            <a:ext cx="2643188" cy="9255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HTTP response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HTTP/1.0 200 OK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&lt;data&gt;</a:t>
            </a:r>
          </a:p>
        </p:txBody>
      </p:sp>
      <p:sp>
        <p:nvSpPr>
          <p:cNvPr id="54289" name="Text Box 39">
            <a:extLst>
              <a:ext uri="{FF2B5EF4-FFF2-40B4-BE49-F238E27FC236}">
                <a16:creationId xmlns:a16="http://schemas.microsoft.com/office/drawing/2014/main" id="{CF347012-9A9E-F14D-BCBF-C6F557EAC6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10491" y="4808539"/>
            <a:ext cx="115448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Helvetica" pitchFamily="2" charset="0"/>
              </a:rPr>
              <a:t>object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Helvetica" pitchFamily="2" charset="0"/>
              </a:rPr>
              <a:t>modified</a:t>
            </a:r>
            <a:endParaRPr lang="en-US" altLang="en-US" sz="2400" dirty="0">
              <a:latin typeface="Helvetica" pitchFamily="2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4746DAD-6DAD-054C-8960-363A74242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Web Caches: how does it look on HTTP?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257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2" dur="2000" fill="hold"/>
                                        <p:tgtEl>
                                          <p:spTgt spid="542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21B0C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7" grpId="0" animBg="1"/>
      <p:bldP spid="54280" grpId="0" animBg="1"/>
      <p:bldP spid="54281" grpId="0" animBg="1"/>
      <p:bldP spid="54283" grpId="0"/>
      <p:bldP spid="54284" grpId="0" animBg="1"/>
      <p:bldP spid="54285" grpId="0" animBg="1"/>
      <p:bldP spid="54286" grpId="0" uiExpand="1" build="allAtOnce" animBg="1"/>
      <p:bldP spid="54287" grpId="0" animBg="1"/>
      <p:bldP spid="54288" grpId="0" animBg="1"/>
      <p:bldP spid="54289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Slide Number Placeholder 4">
            <a:extLst>
              <a:ext uri="{FF2B5EF4-FFF2-40B4-BE49-F238E27FC236}">
                <a16:creationId xmlns:a16="http://schemas.microsoft.com/office/drawing/2014/main" id="{F20C449B-F2C6-7142-94F3-A6C46F23A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fld id="{CF0566F3-06B0-1849-8DF3-C6F4B7717FD4}" type="slidenum">
              <a:rPr lang="en-US" altLang="en-US" sz="1400">
                <a:latin typeface="Times New Roman" panose="02020603050405020304" pitchFamily="18" charset="0"/>
              </a:rPr>
              <a:pPr>
                <a:buFontTx/>
                <a:buNone/>
              </a:pPr>
              <a:t>38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55300" name="Rectangle 5">
            <a:extLst>
              <a:ext uri="{FF2B5EF4-FFF2-40B4-BE49-F238E27FC236}">
                <a16:creationId xmlns:a16="http://schemas.microsoft.com/office/drawing/2014/main" id="{3D2013E3-34EC-2F41-8FB9-4A019ED80F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1200" y="1390651"/>
            <a:ext cx="10228549" cy="4965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r>
              <a:rPr lang="en-US" altLang="en-US" dirty="0">
                <a:solidFill>
                  <a:srgbClr val="C00000"/>
                </a:solidFill>
                <a:latin typeface="Helvetica" pitchFamily="2" charset="0"/>
              </a:rPr>
              <a:t>A global network of web caches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dirty="0">
                <a:latin typeface="Helvetica" pitchFamily="2" charset="0"/>
              </a:rPr>
              <a:t>Provisioned by ISPs and network operators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dirty="0">
                <a:latin typeface="Helvetica" pitchFamily="2" charset="0"/>
              </a:rPr>
              <a:t>Or content providers, like Netflix, Google, etc.</a:t>
            </a:r>
          </a:p>
          <a:p>
            <a:pPr>
              <a:buFont typeface="ZapfDingbats" pitchFamily="82" charset="2"/>
              <a:buNone/>
            </a:pPr>
            <a:endParaRPr lang="en-US" altLang="en-US" u="sng" dirty="0">
              <a:solidFill>
                <a:srgbClr val="FF0000"/>
              </a:solidFill>
              <a:latin typeface="Helvetica" pitchFamily="2" charset="0"/>
            </a:endParaRPr>
          </a:p>
          <a:p>
            <a:pPr>
              <a:buFont typeface="ZapfDingbats" pitchFamily="82" charset="2"/>
              <a:buNone/>
            </a:pPr>
            <a:r>
              <a:rPr lang="en-US" altLang="en-US" dirty="0">
                <a:latin typeface="Helvetica" pitchFamily="2" charset="0"/>
              </a:rPr>
              <a:t>Uses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C00000"/>
                </a:solidFill>
                <a:latin typeface="Helvetica" pitchFamily="2" charset="0"/>
              </a:rPr>
              <a:t>Reduce bandwidth requirements</a:t>
            </a:r>
            <a:r>
              <a:rPr lang="en-US" altLang="en-US" dirty="0">
                <a:latin typeface="Helvetica" pitchFamily="2" charset="0"/>
              </a:rPr>
              <a:t> on content provider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dirty="0">
                <a:latin typeface="Helvetica" pitchFamily="2" charset="0"/>
              </a:rPr>
              <a:t>Reduce $$ to maintain origin servers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dirty="0">
                <a:latin typeface="Helvetica" pitchFamily="2" charset="0"/>
              </a:rPr>
              <a:t>Reduce traffic on a network’s Internet connection, e.g., Pace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dirty="0">
                <a:latin typeface="Helvetica" pitchFamily="2" charset="0"/>
              </a:rPr>
              <a:t>Improve response time to user for a service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B88D2FA-86FA-CD42-9ED1-91DE4B63B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Content Distribution Networks (CDN)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855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>
            <a:extLst>
              <a:ext uri="{FF2B5EF4-FFF2-40B4-BE49-F238E27FC236}">
                <a16:creationId xmlns:a16="http://schemas.microsoft.com/office/drawing/2014/main" id="{0DCC82D2-36EC-D248-9CF3-EAE8B828A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Without CDN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62B3D737-A890-EB48-8F68-CC4D0F0C57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90614" y="4473575"/>
            <a:ext cx="10863186" cy="22479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Huge bandwidth requirements for Pace</a:t>
            </a:r>
          </a:p>
          <a:p>
            <a:pPr>
              <a:defRPr/>
            </a:pPr>
            <a:r>
              <a:rPr lang="en-US" dirty="0"/>
              <a:t>Large propagation delays to reach users</a:t>
            </a:r>
          </a:p>
          <a:p>
            <a:pPr>
              <a:defRPr/>
            </a:pPr>
            <a:r>
              <a:rPr lang="en-US" dirty="0"/>
              <a:t>So, distribute content to geographically distributed cache servers.</a:t>
            </a:r>
          </a:p>
          <a:p>
            <a:pPr>
              <a:defRPr/>
            </a:pPr>
            <a:r>
              <a:rPr lang="en-US" dirty="0"/>
              <a:t>Often, </a:t>
            </a:r>
            <a:r>
              <a:rPr lang="en-US" dirty="0">
                <a:solidFill>
                  <a:srgbClr val="C00000"/>
                </a:solidFill>
              </a:rPr>
              <a:t>use DNS </a:t>
            </a:r>
            <a:r>
              <a:rPr lang="en-US" dirty="0"/>
              <a:t>to redirect request to users to copies of content</a:t>
            </a:r>
          </a:p>
        </p:txBody>
      </p:sp>
      <p:sp>
        <p:nvSpPr>
          <p:cNvPr id="56324" name="Slide Number Placeholder 4">
            <a:extLst>
              <a:ext uri="{FF2B5EF4-FFF2-40B4-BE49-F238E27FC236}">
                <a16:creationId xmlns:a16="http://schemas.microsoft.com/office/drawing/2014/main" id="{2B254643-71FF-6C4A-BB0D-9A8ED995E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fld id="{F111BC69-22F1-9747-8784-71DBD062EB49}" type="slidenum">
              <a:rPr lang="en-US" altLang="en-US" sz="1400">
                <a:latin typeface="Times New Roman" panose="02020603050405020304" pitchFamily="18" charset="0"/>
              </a:rPr>
              <a:pPr>
                <a:buFontTx/>
                <a:buNone/>
              </a:pPr>
              <a:t>39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pic>
        <p:nvPicPr>
          <p:cNvPr id="56325" name="Picture 4" descr="https://encrypted-tbn2.gstatic.com/images?q=tbn:ANd9GcSe1nrwqPkzRMiKhnkPOtm20J1ptXmQDP2metMTujvptz5hG3N63Q">
            <a:extLst>
              <a:ext uri="{FF2B5EF4-FFF2-40B4-BE49-F238E27FC236}">
                <a16:creationId xmlns:a16="http://schemas.microsoft.com/office/drawing/2014/main" id="{0CF1284B-3951-C249-A522-53D5324760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6613" y="3390901"/>
            <a:ext cx="1454150" cy="156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326" name="TextBox 7">
            <a:extLst>
              <a:ext uri="{FF2B5EF4-FFF2-40B4-BE49-F238E27FC236}">
                <a16:creationId xmlns:a16="http://schemas.microsoft.com/office/drawing/2014/main" id="{1940EBF1-BC58-0A4A-A39A-1F2AC7F2DB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74038" y="4354382"/>
            <a:ext cx="14686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r>
              <a:rPr lang="en-US" altLang="en-US" sz="2400" dirty="0">
                <a:latin typeface="Helvetica" pitchFamily="2" charset="0"/>
              </a:rPr>
              <a:t>128.6.4.2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3E74BE70-97D7-FA43-95BD-91AB3A13A7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0277028"/>
              </p:ext>
            </p:extLst>
          </p:nvPr>
        </p:nvGraphicFramePr>
        <p:xfrm>
          <a:off x="5448300" y="904876"/>
          <a:ext cx="5105400" cy="14319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2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52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935">
                <a:tc>
                  <a:txBody>
                    <a:bodyPr/>
                    <a:lstStyle/>
                    <a:p>
                      <a:r>
                        <a:rPr lang="en-US" sz="1400" dirty="0"/>
                        <a:t>DOMAIN</a:t>
                      </a:r>
                      <a:r>
                        <a:rPr lang="en-US" sz="1400" baseline="0" dirty="0"/>
                        <a:t> NAME</a:t>
                      </a:r>
                      <a:endParaRPr lang="en-US" sz="1400" dirty="0"/>
                    </a:p>
                  </a:txBody>
                  <a:tcPr marL="91445" marR="91445" marT="45740" marB="4574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IP</a:t>
                      </a:r>
                      <a:r>
                        <a:rPr lang="en-US" sz="1400" baseline="0" dirty="0"/>
                        <a:t> ADDRESS</a:t>
                      </a:r>
                      <a:endParaRPr lang="en-US" sz="1400" dirty="0"/>
                    </a:p>
                  </a:txBody>
                  <a:tcPr marL="91445" marR="91445" marT="45740" marB="4574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748">
                <a:tc>
                  <a:txBody>
                    <a:bodyPr/>
                    <a:lstStyle/>
                    <a:p>
                      <a:r>
                        <a:rPr lang="en-US" sz="1200" dirty="0" err="1"/>
                        <a:t>www.yahoo.com</a:t>
                      </a:r>
                      <a:endParaRPr lang="en-US" sz="1200" dirty="0"/>
                    </a:p>
                  </a:txBody>
                  <a:tcPr marL="91445" marR="91445" marT="45740" marB="4574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98.138.253.109</a:t>
                      </a:r>
                    </a:p>
                  </a:txBody>
                  <a:tcPr marL="91445" marR="91445" marT="45740" marB="4574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1748">
                <a:tc>
                  <a:txBody>
                    <a:bodyPr/>
                    <a:lstStyle/>
                    <a:p>
                      <a:r>
                        <a:rPr lang="en-US" sz="1200" dirty="0"/>
                        <a:t>cs.pace.edu</a:t>
                      </a:r>
                    </a:p>
                  </a:txBody>
                  <a:tcPr marL="91445" marR="91445" marT="45740" marB="4574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128.6.4.2</a:t>
                      </a:r>
                    </a:p>
                  </a:txBody>
                  <a:tcPr marL="91445" marR="91445" marT="45740" marB="4574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1748">
                <a:tc>
                  <a:txBody>
                    <a:bodyPr/>
                    <a:lstStyle/>
                    <a:p>
                      <a:r>
                        <a:rPr lang="en-US" sz="1200" dirty="0"/>
                        <a:t>www.google.com</a:t>
                      </a:r>
                    </a:p>
                  </a:txBody>
                  <a:tcPr marL="91445" marR="91445" marT="45740" marB="4574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74.125.225.243</a:t>
                      </a:r>
                    </a:p>
                  </a:txBody>
                  <a:tcPr marL="91445" marR="91445" marT="45740" marB="4574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1748">
                <a:tc>
                  <a:txBody>
                    <a:bodyPr/>
                    <a:lstStyle/>
                    <a:p>
                      <a:r>
                        <a:rPr lang="en-US" sz="1200" dirty="0"/>
                        <a:t>www.princeton.edu</a:t>
                      </a:r>
                    </a:p>
                  </a:txBody>
                  <a:tcPr marL="91445" marR="91445" marT="45740" marB="4574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128.112.132.86</a:t>
                      </a:r>
                    </a:p>
                  </a:txBody>
                  <a:tcPr marL="91445" marR="91445" marT="45740" marB="4574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56347" name="Straight Arrow Connector 12">
            <a:extLst>
              <a:ext uri="{FF2B5EF4-FFF2-40B4-BE49-F238E27FC236}">
                <a16:creationId xmlns:a16="http://schemas.microsoft.com/office/drawing/2014/main" id="{84FC861B-94B6-CD4B-9337-FCC7028B3C3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281363" y="3390900"/>
            <a:ext cx="914400" cy="914400"/>
          </a:xfrm>
          <a:prstGeom prst="straightConnector1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 type="arrow" w="med" len="med"/>
              </a14:hiddenLine>
            </a:ext>
          </a:extLst>
        </p:spPr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99C2DE0-C341-BE46-A20F-E29F4C39DB5E}"/>
              </a:ext>
            </a:extLst>
          </p:cNvPr>
          <p:cNvCxnSpPr/>
          <p:nvPr/>
        </p:nvCxnSpPr>
        <p:spPr bwMode="auto">
          <a:xfrm>
            <a:off x="3281364" y="3271839"/>
            <a:ext cx="5329237" cy="414337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Freeform 15">
            <a:extLst>
              <a:ext uri="{FF2B5EF4-FFF2-40B4-BE49-F238E27FC236}">
                <a16:creationId xmlns:a16="http://schemas.microsoft.com/office/drawing/2014/main" id="{29E80440-C57A-3749-AC05-F5DE6A48CA83}"/>
              </a:ext>
            </a:extLst>
          </p:cNvPr>
          <p:cNvSpPr/>
          <p:nvPr/>
        </p:nvSpPr>
        <p:spPr bwMode="auto">
          <a:xfrm>
            <a:off x="3381375" y="1328739"/>
            <a:ext cx="2071688" cy="1971675"/>
          </a:xfrm>
          <a:custGeom>
            <a:avLst/>
            <a:gdLst>
              <a:gd name="connsiteX0" fmla="*/ 0 w 2071688"/>
              <a:gd name="connsiteY0" fmla="*/ 1971675 h 1971675"/>
              <a:gd name="connsiteX1" fmla="*/ 928688 w 2071688"/>
              <a:gd name="connsiteY1" fmla="*/ 771525 h 1971675"/>
              <a:gd name="connsiteX2" fmla="*/ 2071688 w 2071688"/>
              <a:gd name="connsiteY2" fmla="*/ 0 h 1971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71688" h="1971675">
                <a:moveTo>
                  <a:pt x="0" y="1971675"/>
                </a:moveTo>
                <a:cubicBezTo>
                  <a:pt x="291703" y="1535906"/>
                  <a:pt x="583407" y="1100137"/>
                  <a:pt x="928688" y="771525"/>
                </a:cubicBezTo>
                <a:cubicBezTo>
                  <a:pt x="1273969" y="442913"/>
                  <a:pt x="1672828" y="221456"/>
                  <a:pt x="2071688" y="0"/>
                </a:cubicBezTo>
              </a:path>
            </a:pathLst>
          </a:custGeom>
          <a:ln>
            <a:headEnd type="triangl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pPr marL="342900" indent="-342900">
              <a:defRPr/>
            </a:pPr>
            <a:endParaRPr lang="en-US"/>
          </a:p>
        </p:txBody>
      </p:sp>
      <p:graphicFrame>
        <p:nvGraphicFramePr>
          <p:cNvPr id="56350" name="Object 16">
            <a:extLst>
              <a:ext uri="{FF2B5EF4-FFF2-40B4-BE49-F238E27FC236}">
                <a16:creationId xmlns:a16="http://schemas.microsoft.com/office/drawing/2014/main" id="{6BC43F13-713A-A94C-86F3-1F3E831D07A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57476" y="2314575"/>
          <a:ext cx="752475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3" imgW="17462500" imgH="14478000" progId="MS_ClipArt_Gallery.2">
                  <p:embed/>
                </p:oleObj>
              </mc:Choice>
              <mc:Fallback>
                <p:oleObj name="Clip" r:id="rId3" imgW="17462500" imgH="14478000" progId="MS_ClipArt_Gallery.2">
                  <p:embed/>
                  <p:pic>
                    <p:nvPicPr>
                      <p:cNvPr id="56350" name="Object 16">
                        <a:extLst>
                          <a:ext uri="{FF2B5EF4-FFF2-40B4-BE49-F238E27FC236}">
                            <a16:creationId xmlns:a16="http://schemas.microsoft.com/office/drawing/2014/main" id="{6BC43F13-713A-A94C-86F3-1F3E831D07A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7476" y="2314575"/>
                        <a:ext cx="752475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51" name="Object 19">
            <a:extLst>
              <a:ext uri="{FF2B5EF4-FFF2-40B4-BE49-F238E27FC236}">
                <a16:creationId xmlns:a16="http://schemas.microsoft.com/office/drawing/2014/main" id="{B542E105-4B50-C446-ABD3-BBBC509CBAA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28901" y="1717675"/>
          <a:ext cx="752475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5" imgW="17462500" imgH="14478000" progId="MS_ClipArt_Gallery.2">
                  <p:embed/>
                </p:oleObj>
              </mc:Choice>
              <mc:Fallback>
                <p:oleObj name="Clip" r:id="rId5" imgW="17462500" imgH="14478000" progId="MS_ClipArt_Gallery.2">
                  <p:embed/>
                  <p:pic>
                    <p:nvPicPr>
                      <p:cNvPr id="56351" name="Object 19">
                        <a:extLst>
                          <a:ext uri="{FF2B5EF4-FFF2-40B4-BE49-F238E27FC236}">
                            <a16:creationId xmlns:a16="http://schemas.microsoft.com/office/drawing/2014/main" id="{B542E105-4B50-C446-ABD3-BBBC509CBAA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8901" y="1717675"/>
                        <a:ext cx="752475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52" name="Object 20">
            <a:extLst>
              <a:ext uri="{FF2B5EF4-FFF2-40B4-BE49-F238E27FC236}">
                <a16:creationId xmlns:a16="http://schemas.microsoft.com/office/drawing/2014/main" id="{05220338-D7C0-514A-AF13-AD8D0AEED19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28901" y="2774950"/>
          <a:ext cx="752475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6" imgW="17462500" imgH="14478000" progId="MS_ClipArt_Gallery.2">
                  <p:embed/>
                </p:oleObj>
              </mc:Choice>
              <mc:Fallback>
                <p:oleObj name="Clip" r:id="rId6" imgW="17462500" imgH="14478000" progId="MS_ClipArt_Gallery.2">
                  <p:embed/>
                  <p:pic>
                    <p:nvPicPr>
                      <p:cNvPr id="56352" name="Object 20">
                        <a:extLst>
                          <a:ext uri="{FF2B5EF4-FFF2-40B4-BE49-F238E27FC236}">
                            <a16:creationId xmlns:a16="http://schemas.microsoft.com/office/drawing/2014/main" id="{05220338-D7C0-514A-AF13-AD8D0AEED19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8901" y="2774950"/>
                        <a:ext cx="752475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53" name="Object 21">
            <a:extLst>
              <a:ext uri="{FF2B5EF4-FFF2-40B4-BE49-F238E27FC236}">
                <a16:creationId xmlns:a16="http://schemas.microsoft.com/office/drawing/2014/main" id="{43914D26-6069-1341-B37B-3D46097C176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05126" y="3271838"/>
          <a:ext cx="752475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7" imgW="17462500" imgH="14478000" progId="MS_ClipArt_Gallery.2">
                  <p:embed/>
                </p:oleObj>
              </mc:Choice>
              <mc:Fallback>
                <p:oleObj name="Clip" r:id="rId7" imgW="17462500" imgH="14478000" progId="MS_ClipArt_Gallery.2">
                  <p:embed/>
                  <p:pic>
                    <p:nvPicPr>
                      <p:cNvPr id="56353" name="Object 21">
                        <a:extLst>
                          <a:ext uri="{FF2B5EF4-FFF2-40B4-BE49-F238E27FC236}">
                            <a16:creationId xmlns:a16="http://schemas.microsoft.com/office/drawing/2014/main" id="{43914D26-6069-1341-B37B-3D46097C176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5126" y="3271838"/>
                        <a:ext cx="752475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54" name="Object 22">
            <a:extLst>
              <a:ext uri="{FF2B5EF4-FFF2-40B4-BE49-F238E27FC236}">
                <a16:creationId xmlns:a16="http://schemas.microsoft.com/office/drawing/2014/main" id="{9F7BEF0A-40A6-0B43-9AFB-58E2F57C4D6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81364" y="3403600"/>
          <a:ext cx="752475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8" imgW="17462500" imgH="14478000" progId="MS_ClipArt_Gallery.2">
                  <p:embed/>
                </p:oleObj>
              </mc:Choice>
              <mc:Fallback>
                <p:oleObj name="Clip" r:id="rId8" imgW="17462500" imgH="14478000" progId="MS_ClipArt_Gallery.2">
                  <p:embed/>
                  <p:pic>
                    <p:nvPicPr>
                      <p:cNvPr id="56354" name="Object 22">
                        <a:extLst>
                          <a:ext uri="{FF2B5EF4-FFF2-40B4-BE49-F238E27FC236}">
                            <a16:creationId xmlns:a16="http://schemas.microsoft.com/office/drawing/2014/main" id="{9F7BEF0A-40A6-0B43-9AFB-58E2F57C4D6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1364" y="3403600"/>
                        <a:ext cx="752475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4673DAD-77D8-124F-9414-A4FE6E5FF76E}"/>
              </a:ext>
            </a:extLst>
          </p:cNvPr>
          <p:cNvCxnSpPr/>
          <p:nvPr/>
        </p:nvCxnSpPr>
        <p:spPr bwMode="auto">
          <a:xfrm>
            <a:off x="3890963" y="3686176"/>
            <a:ext cx="4565650" cy="161925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F6ABA72-103C-874B-8748-C415570E5B24}"/>
              </a:ext>
            </a:extLst>
          </p:cNvPr>
          <p:cNvCxnSpPr/>
          <p:nvPr/>
        </p:nvCxnSpPr>
        <p:spPr bwMode="auto">
          <a:xfrm>
            <a:off x="3362325" y="2566989"/>
            <a:ext cx="5246688" cy="1119187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9467F7E-6140-CE4A-AD69-9A0241409C42}"/>
              </a:ext>
            </a:extLst>
          </p:cNvPr>
          <p:cNvCxnSpPr/>
          <p:nvPr/>
        </p:nvCxnSpPr>
        <p:spPr bwMode="auto">
          <a:xfrm>
            <a:off x="3095625" y="2143126"/>
            <a:ext cx="5437188" cy="1704975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DCCEEFE-469B-6742-83F6-889E532ADC29}"/>
              </a:ext>
            </a:extLst>
          </p:cNvPr>
          <p:cNvCxnSpPr>
            <a:cxnSpLocks/>
          </p:cNvCxnSpPr>
          <p:nvPr/>
        </p:nvCxnSpPr>
        <p:spPr bwMode="auto">
          <a:xfrm>
            <a:off x="3281363" y="2995614"/>
            <a:ext cx="5175250" cy="873124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359" name="TextBox 83968">
            <a:extLst>
              <a:ext uri="{FF2B5EF4-FFF2-40B4-BE49-F238E27FC236}">
                <a16:creationId xmlns:a16="http://schemas.microsoft.com/office/drawing/2014/main" id="{0A631508-0578-1E4F-9069-3E644663FF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32312" y="2555213"/>
            <a:ext cx="365215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r>
              <a:rPr lang="en-US" altLang="en-US" sz="2400" dirty="0">
                <a:latin typeface="Helvetica" pitchFamily="2" charset="0"/>
              </a:rPr>
              <a:t>Cluster with Pace CS origin servers</a:t>
            </a:r>
          </a:p>
        </p:txBody>
      </p:sp>
    </p:spTree>
    <p:extLst>
      <p:ext uri="{BB962C8B-B14F-4D97-AF65-F5344CB8AC3E}">
        <p14:creationId xmlns:p14="http://schemas.microsoft.com/office/powerpoint/2010/main" val="1770928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5">
            <a:extLst>
              <a:ext uri="{FF2B5EF4-FFF2-40B4-BE49-F238E27FC236}">
                <a16:creationId xmlns:a16="http://schemas.microsoft.com/office/drawing/2014/main" id="{44B4FB9D-90F4-B644-9572-65F81B43A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fld id="{65296788-4A79-2141-A5F9-5C77464C41E0}" type="slidenum">
              <a:rPr lang="en-US" altLang="en-US" sz="1400">
                <a:latin typeface="Times New Roman" panose="02020603050405020304" pitchFamily="18" charset="0"/>
              </a:rPr>
              <a:pPr>
                <a:buFontTx/>
                <a:buNone/>
              </a:pPr>
              <a:t>4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29699" name="Rectangle 1026">
            <a:extLst>
              <a:ext uri="{FF2B5EF4-FFF2-40B4-BE49-F238E27FC236}">
                <a16:creationId xmlns:a16="http://schemas.microsoft.com/office/drawing/2014/main" id="{ABC035E2-AF5A-224E-AE89-8742AB7DE9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Web and HTTP: Some terms</a:t>
            </a:r>
          </a:p>
        </p:txBody>
      </p:sp>
      <p:sp>
        <p:nvSpPr>
          <p:cNvPr id="29700" name="Rectangle 1027">
            <a:extLst>
              <a:ext uri="{FF2B5EF4-FFF2-40B4-BE49-F238E27FC236}">
                <a16:creationId xmlns:a16="http://schemas.microsoft.com/office/drawing/2014/main" id="{24462545-08C9-494A-8ED1-E50420C1E6A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 dirty="0"/>
              <a:t>HTTP stands for “</a:t>
            </a:r>
            <a:r>
              <a:rPr lang="en-US" altLang="en-US" sz="2400" dirty="0" err="1"/>
              <a:t>HyperText</a:t>
            </a:r>
            <a:r>
              <a:rPr lang="en-US" altLang="en-US" sz="2400" dirty="0"/>
              <a:t> Transfer Protocol”</a:t>
            </a:r>
          </a:p>
          <a:p>
            <a:r>
              <a:rPr lang="en-US" altLang="en-US" sz="2400" dirty="0"/>
              <a:t>A web page consists of many </a:t>
            </a:r>
            <a:r>
              <a:rPr lang="en-US" altLang="en-US" sz="2400" dirty="0">
                <a:solidFill>
                  <a:srgbClr val="C00000"/>
                </a:solidFill>
              </a:rPr>
              <a:t>objects</a:t>
            </a:r>
          </a:p>
          <a:p>
            <a:r>
              <a:rPr lang="en-US" altLang="en-US" sz="2400" dirty="0"/>
              <a:t>Object can be HTML file, JPEG image, video stream chunk, audio file,…</a:t>
            </a:r>
          </a:p>
          <a:p>
            <a:r>
              <a:rPr lang="en-US" altLang="en-US" sz="2400" dirty="0"/>
              <a:t>Web page consists of </a:t>
            </a:r>
            <a:r>
              <a:rPr lang="en-US" altLang="en-US" sz="2400" dirty="0">
                <a:solidFill>
                  <a:srgbClr val="C00000"/>
                </a:solidFill>
              </a:rPr>
              <a:t>base HTML-file</a:t>
            </a:r>
            <a:r>
              <a:rPr lang="en-US" altLang="en-US" sz="2400" dirty="0"/>
              <a:t> which includes several referenced objects. </a:t>
            </a:r>
          </a:p>
          <a:p>
            <a:r>
              <a:rPr lang="en-US" altLang="en-US" sz="2400" dirty="0"/>
              <a:t>Each object is addressable by a </a:t>
            </a:r>
            <a:r>
              <a:rPr lang="en-US" altLang="en-US" sz="2400" dirty="0">
                <a:solidFill>
                  <a:srgbClr val="C00000"/>
                </a:solidFill>
              </a:rPr>
              <a:t>uniform resource locator (URL)</a:t>
            </a:r>
          </a:p>
          <a:p>
            <a:pPr lvl="1"/>
            <a:r>
              <a:rPr lang="en-US" altLang="en-US" sz="2000" dirty="0"/>
              <a:t>sometimes also referred to as </a:t>
            </a:r>
            <a:r>
              <a:rPr lang="en-US" altLang="en-US" sz="2000" dirty="0">
                <a:solidFill>
                  <a:srgbClr val="C00000"/>
                </a:solidFill>
              </a:rPr>
              <a:t>uniform resource identifier (URI)</a:t>
            </a:r>
          </a:p>
          <a:p>
            <a:r>
              <a:rPr lang="en-US" altLang="en-US" sz="2400" dirty="0"/>
              <a:t>Example</a:t>
            </a:r>
            <a:r>
              <a:rPr lang="en-US" altLang="en-US" sz="2400" dirty="0">
                <a:solidFill>
                  <a:schemeClr val="tx2"/>
                </a:solidFill>
              </a:rPr>
              <a:t> </a:t>
            </a:r>
            <a:r>
              <a:rPr lang="en-US" altLang="en-US" sz="2400" dirty="0"/>
              <a:t>URL:</a:t>
            </a:r>
            <a:endParaRPr lang="en-US" altLang="en-US" sz="2400" dirty="0">
              <a:solidFill>
                <a:schemeClr val="tx2"/>
              </a:solidFill>
            </a:endParaRPr>
          </a:p>
          <a:p>
            <a:pPr>
              <a:buFont typeface="ZapfDingbats" pitchFamily="82" charset="2"/>
              <a:buNone/>
            </a:pPr>
            <a:endParaRPr lang="en-US" altLang="en-US" dirty="0"/>
          </a:p>
        </p:txBody>
      </p:sp>
      <p:grpSp>
        <p:nvGrpSpPr>
          <p:cNvPr id="29701" name="Group 1034">
            <a:extLst>
              <a:ext uri="{FF2B5EF4-FFF2-40B4-BE49-F238E27FC236}">
                <a16:creationId xmlns:a16="http://schemas.microsoft.com/office/drawing/2014/main" id="{A08021B0-FC56-E142-9B04-C17B316AD722}"/>
              </a:ext>
            </a:extLst>
          </p:cNvPr>
          <p:cNvGrpSpPr>
            <a:grpSpLocks/>
          </p:cNvGrpSpPr>
          <p:nvPr/>
        </p:nvGrpSpPr>
        <p:grpSpPr bwMode="auto">
          <a:xfrm>
            <a:off x="2725739" y="5008564"/>
            <a:ext cx="6835775" cy="1144587"/>
            <a:chOff x="788" y="2955"/>
            <a:chExt cx="4306" cy="721"/>
          </a:xfrm>
        </p:grpSpPr>
        <p:sp>
          <p:nvSpPr>
            <p:cNvPr id="29702" name="Text Box 1029">
              <a:extLst>
                <a:ext uri="{FF2B5EF4-FFF2-40B4-BE49-F238E27FC236}">
                  <a16:creationId xmlns:a16="http://schemas.microsoft.com/office/drawing/2014/main" id="{F715263F-0569-0942-9D0D-C37A5E5E01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8" y="2955"/>
              <a:ext cx="3948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dirty="0">
                  <a:latin typeface="Courier New" panose="02070309020205020404" pitchFamily="49" charset="0"/>
                </a:rPr>
                <a:t>www.cs.pace.edu/~cs488/index.html</a:t>
              </a:r>
            </a:p>
          </p:txBody>
        </p:sp>
        <p:sp>
          <p:nvSpPr>
            <p:cNvPr id="29703" name="AutoShape 1030">
              <a:extLst>
                <a:ext uri="{FF2B5EF4-FFF2-40B4-BE49-F238E27FC236}">
                  <a16:creationId xmlns:a16="http://schemas.microsoft.com/office/drawing/2014/main" id="{EF5DD21B-650B-0844-8E95-0FFB225E6EF2}"/>
                </a:ext>
              </a:extLst>
            </p:cNvPr>
            <p:cNvSpPr>
              <a:spLocks/>
            </p:cNvSpPr>
            <p:nvPr/>
          </p:nvSpPr>
          <p:spPr bwMode="auto">
            <a:xfrm rot="-5400000">
              <a:off x="1821" y="2281"/>
              <a:ext cx="57" cy="2083"/>
            </a:xfrm>
            <a:prstGeom prst="leftBrace">
              <a:avLst>
                <a:gd name="adj1" fmla="val 304532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29704" name="AutoShape 1031">
              <a:extLst>
                <a:ext uri="{FF2B5EF4-FFF2-40B4-BE49-F238E27FC236}">
                  <a16:creationId xmlns:a16="http://schemas.microsoft.com/office/drawing/2014/main" id="{6A8DDE50-7EE8-0849-BF78-A35DF5CE8DFA}"/>
                </a:ext>
              </a:extLst>
            </p:cNvPr>
            <p:cNvSpPr>
              <a:spLocks/>
            </p:cNvSpPr>
            <p:nvPr/>
          </p:nvSpPr>
          <p:spPr bwMode="auto">
            <a:xfrm rot="-5400000">
              <a:off x="4024" y="2277"/>
              <a:ext cx="57" cy="2083"/>
            </a:xfrm>
            <a:prstGeom prst="leftBrace">
              <a:avLst>
                <a:gd name="adj1" fmla="val 304532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29705" name="Text Box 1032">
              <a:extLst>
                <a:ext uri="{FF2B5EF4-FFF2-40B4-BE49-F238E27FC236}">
                  <a16:creationId xmlns:a16="http://schemas.microsoft.com/office/drawing/2014/main" id="{5A0BC1B3-62C0-4546-9839-BE28214199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89" y="3388"/>
              <a:ext cx="102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latin typeface="Helvetica" pitchFamily="2" charset="0"/>
                </a:rPr>
                <a:t>host name</a:t>
              </a:r>
            </a:p>
          </p:txBody>
        </p:sp>
        <p:sp>
          <p:nvSpPr>
            <p:cNvPr id="29706" name="Text Box 1033">
              <a:extLst>
                <a:ext uri="{FF2B5EF4-FFF2-40B4-BE49-F238E27FC236}">
                  <a16:creationId xmlns:a16="http://schemas.microsoft.com/office/drawing/2014/main" id="{1229DFB9-E911-7A4C-B148-614E69435F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85" y="3338"/>
              <a:ext cx="102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dirty="0">
                  <a:latin typeface="Helvetica" pitchFamily="2" charset="0"/>
                </a:rPr>
                <a:t>path name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41658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Rectangle 3">
            <a:extLst>
              <a:ext uri="{FF2B5EF4-FFF2-40B4-BE49-F238E27FC236}">
                <a16:creationId xmlns:a16="http://schemas.microsoft.com/office/drawing/2014/main" id="{922DFEEC-25CC-B24D-A317-EA0DB4E520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Origin server</a:t>
            </a:r>
          </a:p>
          <a:p>
            <a:pPr lvl="1" eaLnBrk="1" hangingPunct="1"/>
            <a:r>
              <a:rPr lang="en-US" altLang="en-US" dirty="0"/>
              <a:t>Server that holds the authoritative copy of the content</a:t>
            </a:r>
          </a:p>
          <a:p>
            <a:pPr eaLnBrk="1" hangingPunct="1"/>
            <a:r>
              <a:rPr lang="en-US" altLang="en-US" dirty="0"/>
              <a:t>CDN server</a:t>
            </a:r>
          </a:p>
          <a:p>
            <a:pPr lvl="1" eaLnBrk="1" hangingPunct="1"/>
            <a:r>
              <a:rPr lang="en-US" altLang="en-US" dirty="0"/>
              <a:t>A replica server owned by the CDN provider</a:t>
            </a:r>
          </a:p>
          <a:p>
            <a:pPr eaLnBrk="1" hangingPunct="1"/>
            <a:r>
              <a:rPr lang="en-US" altLang="en-US" dirty="0"/>
              <a:t>CDN name server</a:t>
            </a:r>
          </a:p>
          <a:p>
            <a:pPr lvl="1" eaLnBrk="1" hangingPunct="1"/>
            <a:r>
              <a:rPr lang="en-US" altLang="en-US" dirty="0"/>
              <a:t>A DNS like name server used for redirection</a:t>
            </a:r>
          </a:p>
          <a:p>
            <a:pPr eaLnBrk="1" hangingPunct="1"/>
            <a:r>
              <a:rPr lang="en-US" altLang="en-US" dirty="0"/>
              <a:t>Client</a:t>
            </a:r>
          </a:p>
          <a:p>
            <a:pPr eaLnBrk="1" hangingPunct="1">
              <a:buFont typeface="Wingdings" pitchFamily="2" charset="2"/>
              <a:buNone/>
            </a:pPr>
            <a:endParaRPr lang="en-US" alt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4D73177-3643-F047-8C8F-83A01C9C7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CDN terms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26727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72" name="Picture 2" descr="https://encrypted-tbn3.gstatic.com/images?q=tbn:ANd9GcTPnLcrHHyFnDcaVhgn9GwosqUPmPZZ4cDWzW48r6gcbvtNp-XBsA">
            <a:extLst>
              <a:ext uri="{FF2B5EF4-FFF2-40B4-BE49-F238E27FC236}">
                <a16:creationId xmlns:a16="http://schemas.microsoft.com/office/drawing/2014/main" id="{34D82F08-B2FA-944C-882F-93B0404DC1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0176" y="3390901"/>
            <a:ext cx="3802063" cy="319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73" name="Picture 4" descr="https://encrypted-tbn2.gstatic.com/images?q=tbn:ANd9GcSe1nrwqPkzRMiKhnkPOtm20J1ptXmQDP2metMTujvptz5hG3N63Q">
            <a:extLst>
              <a:ext uri="{FF2B5EF4-FFF2-40B4-BE49-F238E27FC236}">
                <a16:creationId xmlns:a16="http://schemas.microsoft.com/office/drawing/2014/main" id="{EAC895A6-DB5D-684C-9744-313C5B4025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6613" y="4138613"/>
            <a:ext cx="1454150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374" name="TextBox 7">
            <a:extLst>
              <a:ext uri="{FF2B5EF4-FFF2-40B4-BE49-F238E27FC236}">
                <a16:creationId xmlns:a16="http://schemas.microsoft.com/office/drawing/2014/main" id="{F2628EF1-3139-B849-8EB5-8D1932A490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48024" y="5279678"/>
            <a:ext cx="14686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r>
              <a:rPr lang="en-US" altLang="en-US" sz="2400" dirty="0">
                <a:latin typeface="Helvetica" pitchFamily="2" charset="0"/>
              </a:rPr>
              <a:t>128.6.4.2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38133045-33A1-CC4F-BD76-142DCBA6ED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9056595"/>
              </p:ext>
            </p:extLst>
          </p:nvPr>
        </p:nvGraphicFramePr>
        <p:xfrm>
          <a:off x="5495925" y="125414"/>
          <a:ext cx="5105400" cy="14319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2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52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935">
                <a:tc>
                  <a:txBody>
                    <a:bodyPr/>
                    <a:lstStyle/>
                    <a:p>
                      <a:r>
                        <a:rPr lang="en-US" sz="1400" dirty="0"/>
                        <a:t>DOMAIN</a:t>
                      </a:r>
                      <a:r>
                        <a:rPr lang="en-US" sz="1400" baseline="0" dirty="0"/>
                        <a:t> NAME</a:t>
                      </a:r>
                      <a:endParaRPr lang="en-US" sz="1400" dirty="0"/>
                    </a:p>
                  </a:txBody>
                  <a:tcPr marL="91445" marR="91445" marT="45740" marB="45740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IP</a:t>
                      </a:r>
                      <a:r>
                        <a:rPr lang="en-US" sz="1400" baseline="0"/>
                        <a:t> ADDRESS</a:t>
                      </a:r>
                      <a:endParaRPr lang="en-US" sz="1400" dirty="0"/>
                    </a:p>
                  </a:txBody>
                  <a:tcPr marL="91445" marR="91445" marT="45740" marB="4574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748">
                <a:tc>
                  <a:txBody>
                    <a:bodyPr/>
                    <a:lstStyle/>
                    <a:p>
                      <a:r>
                        <a:rPr lang="en-US" sz="1200"/>
                        <a:t>www.yahoo.com</a:t>
                      </a:r>
                      <a:endParaRPr lang="en-US" sz="1200" dirty="0"/>
                    </a:p>
                  </a:txBody>
                  <a:tcPr marL="91445" marR="91445" marT="45740" marB="4574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/>
                        <a:t>98.138.253.109</a:t>
                      </a:r>
                      <a:endParaRPr lang="en-US" sz="1200" dirty="0"/>
                    </a:p>
                  </a:txBody>
                  <a:tcPr marL="91445" marR="91445" marT="45740" marB="4574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1748">
                <a:tc>
                  <a:txBody>
                    <a:bodyPr/>
                    <a:lstStyle/>
                    <a:p>
                      <a:r>
                        <a:rPr lang="en-US" sz="1200" dirty="0"/>
                        <a:t>cs.pace.edu</a:t>
                      </a:r>
                    </a:p>
                  </a:txBody>
                  <a:tcPr marL="91445" marR="91445" marT="45740" marB="4574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124.8.9.8 (NS of CDN)</a:t>
                      </a:r>
                    </a:p>
                  </a:txBody>
                  <a:tcPr marL="91445" marR="91445" marT="45740" marB="4574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1748">
                <a:tc>
                  <a:txBody>
                    <a:bodyPr/>
                    <a:lstStyle/>
                    <a:p>
                      <a:r>
                        <a:rPr lang="en-US" sz="1200"/>
                        <a:t>www.google.com</a:t>
                      </a:r>
                      <a:endParaRPr lang="en-US" sz="1200" dirty="0"/>
                    </a:p>
                  </a:txBody>
                  <a:tcPr marL="91445" marR="91445" marT="45740" marB="45740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74.125.225.243</a:t>
                      </a:r>
                      <a:endParaRPr lang="en-US" sz="1200" dirty="0"/>
                    </a:p>
                  </a:txBody>
                  <a:tcPr marL="91445" marR="91445" marT="45740" marB="4574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1748">
                <a:tc>
                  <a:txBody>
                    <a:bodyPr/>
                    <a:lstStyle/>
                    <a:p>
                      <a:r>
                        <a:rPr lang="en-US" sz="1200"/>
                        <a:t>www.princeton.edu</a:t>
                      </a:r>
                      <a:endParaRPr lang="en-US" sz="1200" dirty="0"/>
                    </a:p>
                  </a:txBody>
                  <a:tcPr marL="91445" marR="91445" marT="45740" marB="4574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128.112.132.86</a:t>
                      </a:r>
                    </a:p>
                  </a:txBody>
                  <a:tcPr marL="91445" marR="91445" marT="45740" marB="4574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3435074-8BD8-BC47-8E0B-DE6A68507205}"/>
              </a:ext>
            </a:extLst>
          </p:cNvPr>
          <p:cNvCxnSpPr/>
          <p:nvPr/>
        </p:nvCxnSpPr>
        <p:spPr bwMode="auto">
          <a:xfrm flipH="1" flipV="1">
            <a:off x="5395913" y="4243388"/>
            <a:ext cx="3060700" cy="3429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D13892D-653F-454A-8475-A9BCA4A2DDCA}"/>
              </a:ext>
            </a:extLst>
          </p:cNvPr>
          <p:cNvCxnSpPr/>
          <p:nvPr/>
        </p:nvCxnSpPr>
        <p:spPr bwMode="auto">
          <a:xfrm flipH="1">
            <a:off x="5181601" y="4816475"/>
            <a:ext cx="3275013" cy="53975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587713E2-69B2-D249-B56D-6AB762669B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5560609"/>
              </p:ext>
            </p:extLst>
          </p:nvPr>
        </p:nvGraphicFramePr>
        <p:xfrm>
          <a:off x="5181600" y="2157413"/>
          <a:ext cx="5105400" cy="14319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2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52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60">
                <a:tc>
                  <a:txBody>
                    <a:bodyPr/>
                    <a:lstStyle/>
                    <a:p>
                      <a:r>
                        <a:rPr lang="en-US" sz="1400" dirty="0"/>
                        <a:t>DOMAIN</a:t>
                      </a:r>
                      <a:r>
                        <a:rPr lang="en-US" sz="1400" baseline="0" dirty="0"/>
                        <a:t> NAME</a:t>
                      </a:r>
                      <a:endParaRPr lang="en-US" sz="1400" dirty="0"/>
                    </a:p>
                  </a:txBody>
                  <a:tcPr marL="91445" marR="91445" marT="45743" marB="45743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IP</a:t>
                      </a:r>
                      <a:r>
                        <a:rPr lang="en-US" sz="1400" baseline="0" dirty="0"/>
                        <a:t> ADDRESS</a:t>
                      </a:r>
                      <a:endParaRPr lang="en-US" sz="1400" dirty="0"/>
                    </a:p>
                  </a:txBody>
                  <a:tcPr marL="91445" marR="91445" marT="45743" marB="4574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766">
                <a:tc>
                  <a:txBody>
                    <a:bodyPr/>
                    <a:lstStyle/>
                    <a:p>
                      <a:r>
                        <a:rPr lang="en-US" sz="1200" dirty="0" err="1"/>
                        <a:t>www.yahoo.com</a:t>
                      </a:r>
                      <a:endParaRPr lang="en-US" sz="1200" dirty="0"/>
                    </a:p>
                  </a:txBody>
                  <a:tcPr marL="91445" marR="91445" marT="45743" marB="45743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12.1.2.3</a:t>
                      </a:r>
                    </a:p>
                  </a:txBody>
                  <a:tcPr marL="91445" marR="91445" marT="45743" marB="4574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1766">
                <a:tc>
                  <a:txBody>
                    <a:bodyPr/>
                    <a:lstStyle/>
                    <a:p>
                      <a:r>
                        <a:rPr lang="en-US" sz="1200" dirty="0"/>
                        <a:t>www.yahoo.com</a:t>
                      </a:r>
                    </a:p>
                  </a:txBody>
                  <a:tcPr marL="91445" marR="91445" marT="45743" marB="45743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12.1.2.4</a:t>
                      </a:r>
                    </a:p>
                  </a:txBody>
                  <a:tcPr marL="91445" marR="91445" marT="45743" marB="4574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1766">
                <a:tc>
                  <a:txBody>
                    <a:bodyPr/>
                    <a:lstStyle/>
                    <a:p>
                      <a:r>
                        <a:rPr lang="en-US" sz="1200" dirty="0"/>
                        <a:t>www.yahoo.com</a:t>
                      </a:r>
                    </a:p>
                  </a:txBody>
                  <a:tcPr marL="91445" marR="91445" marT="45743" marB="45743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12.1.2.5</a:t>
                      </a:r>
                    </a:p>
                  </a:txBody>
                  <a:tcPr marL="91445" marR="91445" marT="45743" marB="45743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1766">
                <a:tc>
                  <a:txBody>
                    <a:bodyPr/>
                    <a:lstStyle/>
                    <a:p>
                      <a:r>
                        <a:rPr lang="en-US" sz="1200" dirty="0"/>
                        <a:t>www.yahoo.com</a:t>
                      </a:r>
                    </a:p>
                  </a:txBody>
                  <a:tcPr marL="91445" marR="91445" marT="45743" marB="45743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12.1.2.6</a:t>
                      </a:r>
                    </a:p>
                  </a:txBody>
                  <a:tcPr marL="91445" marR="91445" marT="45743" marB="45743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Freeform 8">
            <a:extLst>
              <a:ext uri="{FF2B5EF4-FFF2-40B4-BE49-F238E27FC236}">
                <a16:creationId xmlns:a16="http://schemas.microsoft.com/office/drawing/2014/main" id="{F6168C62-03D3-4944-B861-44E69A5CF6B2}"/>
              </a:ext>
            </a:extLst>
          </p:cNvPr>
          <p:cNvSpPr/>
          <p:nvPr/>
        </p:nvSpPr>
        <p:spPr bwMode="auto">
          <a:xfrm>
            <a:off x="3309938" y="700088"/>
            <a:ext cx="2214562" cy="2557462"/>
          </a:xfrm>
          <a:custGeom>
            <a:avLst/>
            <a:gdLst>
              <a:gd name="connsiteX0" fmla="*/ 0 w 2214562"/>
              <a:gd name="connsiteY0" fmla="*/ 2557462 h 2557462"/>
              <a:gd name="connsiteX1" fmla="*/ 742950 w 2214562"/>
              <a:gd name="connsiteY1" fmla="*/ 1243012 h 2557462"/>
              <a:gd name="connsiteX2" fmla="*/ 2214562 w 2214562"/>
              <a:gd name="connsiteY2" fmla="*/ 0 h 2557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14562" h="2557462">
                <a:moveTo>
                  <a:pt x="0" y="2557462"/>
                </a:moveTo>
                <a:cubicBezTo>
                  <a:pt x="186928" y="2113359"/>
                  <a:pt x="373856" y="1669256"/>
                  <a:pt x="742950" y="1243012"/>
                </a:cubicBezTo>
                <a:cubicBezTo>
                  <a:pt x="1112044" y="816768"/>
                  <a:pt x="1663303" y="408384"/>
                  <a:pt x="2214562" y="0"/>
                </a:cubicBezTo>
              </a:path>
            </a:pathLst>
          </a:custGeom>
          <a:ln>
            <a:headEnd type="triangl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pPr marL="342900" indent="-342900">
              <a:defRPr/>
            </a:pPr>
            <a:endParaRPr lang="en-US"/>
          </a:p>
        </p:txBody>
      </p:sp>
      <p:sp>
        <p:nvSpPr>
          <p:cNvPr id="58418" name="TextBox 15">
            <a:extLst>
              <a:ext uri="{FF2B5EF4-FFF2-40B4-BE49-F238E27FC236}">
                <a16:creationId xmlns:a16="http://schemas.microsoft.com/office/drawing/2014/main" id="{402DB3C1-1F8B-5C44-85A9-089935AD98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10189" y="1665288"/>
            <a:ext cx="44465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r>
              <a:rPr lang="en-US" altLang="en-US" sz="2400" dirty="0">
                <a:latin typeface="Helvetica" pitchFamily="2" charset="0"/>
              </a:rPr>
              <a:t>CDN Name Server (124.8.9.8)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B02C647-3536-7C49-8617-90358B1CBBE9}"/>
              </a:ext>
            </a:extLst>
          </p:cNvPr>
          <p:cNvSpPr txBox="1"/>
          <p:nvPr/>
        </p:nvSpPr>
        <p:spPr>
          <a:xfrm>
            <a:off x="2392364" y="4270375"/>
            <a:ext cx="1018227" cy="369332"/>
          </a:xfrm>
          <a:prstGeom prst="rect">
            <a:avLst/>
          </a:prstGeom>
          <a:solidFill>
            <a:schemeClr val="accent3">
              <a:lumMod val="95000"/>
            </a:scheme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Helvetica" pitchFamily="2" charset="0"/>
              </a:rPr>
              <a:t>12.1.2.3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5D758B4-D626-E34D-9BF1-FF3404B8C917}"/>
              </a:ext>
            </a:extLst>
          </p:cNvPr>
          <p:cNvSpPr txBox="1"/>
          <p:nvPr/>
        </p:nvSpPr>
        <p:spPr>
          <a:xfrm>
            <a:off x="5310189" y="4394200"/>
            <a:ext cx="1018227" cy="369332"/>
          </a:xfrm>
          <a:prstGeom prst="rect">
            <a:avLst/>
          </a:prstGeom>
          <a:solidFill>
            <a:schemeClr val="accent3">
              <a:lumMod val="95000"/>
            </a:scheme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Helvetica" pitchFamily="2" charset="0"/>
              </a:rPr>
              <a:t>12.1.2.4</a:t>
            </a:r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EA44CF72-04EB-BC44-8B16-B52FE5FAC5C7}"/>
              </a:ext>
            </a:extLst>
          </p:cNvPr>
          <p:cNvSpPr/>
          <p:nvPr/>
        </p:nvSpPr>
        <p:spPr bwMode="auto">
          <a:xfrm>
            <a:off x="3181350" y="2544764"/>
            <a:ext cx="2000250" cy="1279525"/>
          </a:xfrm>
          <a:custGeom>
            <a:avLst/>
            <a:gdLst>
              <a:gd name="connsiteX0" fmla="*/ 0 w 2214562"/>
              <a:gd name="connsiteY0" fmla="*/ 2557462 h 2557462"/>
              <a:gd name="connsiteX1" fmla="*/ 742950 w 2214562"/>
              <a:gd name="connsiteY1" fmla="*/ 1243012 h 2557462"/>
              <a:gd name="connsiteX2" fmla="*/ 2214562 w 2214562"/>
              <a:gd name="connsiteY2" fmla="*/ 0 h 2557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14562" h="2557462">
                <a:moveTo>
                  <a:pt x="0" y="2557462"/>
                </a:moveTo>
                <a:cubicBezTo>
                  <a:pt x="186928" y="2113359"/>
                  <a:pt x="373856" y="1669256"/>
                  <a:pt x="742950" y="1243012"/>
                </a:cubicBezTo>
                <a:cubicBezTo>
                  <a:pt x="1112044" y="816768"/>
                  <a:pt x="1663303" y="408384"/>
                  <a:pt x="2214562" y="0"/>
                </a:cubicBezTo>
              </a:path>
            </a:pathLst>
          </a:custGeom>
          <a:ln>
            <a:headEnd type="triangl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pPr marL="342900" indent="-342900">
              <a:defRPr/>
            </a:pP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1C452B9-67A0-204B-8FCB-C28120565237}"/>
              </a:ext>
            </a:extLst>
          </p:cNvPr>
          <p:cNvSpPr txBox="1"/>
          <p:nvPr/>
        </p:nvSpPr>
        <p:spPr>
          <a:xfrm>
            <a:off x="5524501" y="5086350"/>
            <a:ext cx="1018227" cy="369332"/>
          </a:xfrm>
          <a:prstGeom prst="rect">
            <a:avLst/>
          </a:prstGeom>
          <a:solidFill>
            <a:schemeClr val="accent3">
              <a:lumMod val="95000"/>
            </a:scheme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Helvetica" pitchFamily="2" charset="0"/>
              </a:rPr>
              <a:t>12.1.2.5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E0A5450-C4C6-2940-8881-D21925BF4214}"/>
              </a:ext>
            </a:extLst>
          </p:cNvPr>
          <p:cNvSpPr txBox="1"/>
          <p:nvPr/>
        </p:nvSpPr>
        <p:spPr>
          <a:xfrm>
            <a:off x="2287589" y="5013325"/>
            <a:ext cx="1018227" cy="369332"/>
          </a:xfrm>
          <a:prstGeom prst="rect">
            <a:avLst/>
          </a:prstGeom>
          <a:solidFill>
            <a:schemeClr val="accent3">
              <a:lumMod val="95000"/>
            </a:scheme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Helvetica" pitchFamily="2" charset="0"/>
              </a:rPr>
              <a:t>12.1.2.6</a:t>
            </a:r>
          </a:p>
        </p:txBody>
      </p:sp>
      <p:sp>
        <p:nvSpPr>
          <p:cNvPr id="58424" name="TextBox 1">
            <a:extLst>
              <a:ext uri="{FF2B5EF4-FFF2-40B4-BE49-F238E27FC236}">
                <a16:creationId xmlns:a16="http://schemas.microsoft.com/office/drawing/2014/main" id="{C510AAFB-8907-4844-B012-4B7D389600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43924" y="5673225"/>
            <a:ext cx="135966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r>
              <a:rPr lang="en-US" altLang="en-US" sz="1600">
                <a:latin typeface="Helvetica" pitchFamily="2" charset="0"/>
              </a:rPr>
              <a:t>Origin server</a:t>
            </a:r>
          </a:p>
        </p:txBody>
      </p:sp>
      <p:sp>
        <p:nvSpPr>
          <p:cNvPr id="58425" name="TextBox 18">
            <a:extLst>
              <a:ext uri="{FF2B5EF4-FFF2-40B4-BE49-F238E27FC236}">
                <a16:creationId xmlns:a16="http://schemas.microsoft.com/office/drawing/2014/main" id="{277F9D24-848E-5F4A-8B2C-C41D20AEE8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27689" y="6238875"/>
            <a:ext cx="70724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r>
              <a:rPr lang="en-US" altLang="en-US" sz="1600">
                <a:latin typeface="Helvetica" pitchFamily="2" charset="0"/>
              </a:rPr>
              <a:t>Client</a:t>
            </a:r>
          </a:p>
        </p:txBody>
      </p:sp>
      <p:sp>
        <p:nvSpPr>
          <p:cNvPr id="58426" name="TextBox 20">
            <a:extLst>
              <a:ext uri="{FF2B5EF4-FFF2-40B4-BE49-F238E27FC236}">
                <a16:creationId xmlns:a16="http://schemas.microsoft.com/office/drawing/2014/main" id="{C3D9736E-13E5-524A-B9C9-00376BEA89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9851" y="4470400"/>
            <a:ext cx="140176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r>
              <a:rPr lang="en-US" altLang="en-US" sz="1600" dirty="0">
                <a:latin typeface="Helvetica" pitchFamily="2" charset="0"/>
              </a:rPr>
              <a:t>CDN servers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9758476-2551-0642-9AE0-9939554B3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With CDN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9F338A-06B3-2343-8EE4-3942A8C3D575}"/>
              </a:ext>
            </a:extLst>
          </p:cNvPr>
          <p:cNvSpPr txBox="1"/>
          <p:nvPr/>
        </p:nvSpPr>
        <p:spPr>
          <a:xfrm>
            <a:off x="10440986" y="1896269"/>
            <a:ext cx="171767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Custom logic</a:t>
            </a:r>
            <a:r>
              <a:rPr lang="en-US" sz="2400" dirty="0">
                <a:latin typeface="Helvetica" pitchFamily="2" charset="0"/>
              </a:rPr>
              <a:t> to map ONE domain name to one of many IP addresses!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012F1C-B6B9-9947-85AC-AF74E2F3290C}"/>
              </a:ext>
            </a:extLst>
          </p:cNvPr>
          <p:cNvSpPr txBox="1"/>
          <p:nvPr/>
        </p:nvSpPr>
        <p:spPr>
          <a:xfrm>
            <a:off x="265114" y="1419324"/>
            <a:ext cx="339520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solidFill>
                  <a:srgbClr val="C00000"/>
                </a:solidFill>
                <a:latin typeface="Helvetica" pitchFamily="2" charset="0"/>
              </a:rPr>
              <a:t>Implement DNS delegation to the CDN name server.</a:t>
            </a:r>
          </a:p>
          <a:p>
            <a:pPr algn="l"/>
            <a:r>
              <a:rPr lang="en-US" sz="2800" dirty="0">
                <a:solidFill>
                  <a:srgbClr val="C00000"/>
                </a:solidFill>
                <a:latin typeface="Helvetica" pitchFamily="2" charset="0"/>
              </a:rPr>
              <a:t>“layer of indirection”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0DC8C32-E1F8-5348-92AB-2EDF2BF086EB}"/>
              </a:ext>
            </a:extLst>
          </p:cNvPr>
          <p:cNvSpPr txBox="1"/>
          <p:nvPr/>
        </p:nvSpPr>
        <p:spPr>
          <a:xfrm>
            <a:off x="6926263" y="6109564"/>
            <a:ext cx="54138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Most requests go to CDN servers (caches).</a:t>
            </a:r>
          </a:p>
          <a:p>
            <a:pPr algn="l"/>
            <a:r>
              <a:rPr lang="en-US" sz="2000" dirty="0">
                <a:latin typeface="Helvetica" pitchFamily="2" charset="0"/>
              </a:rPr>
              <a:t>Only the remainder go to the origin server.</a:t>
            </a:r>
          </a:p>
        </p:txBody>
      </p:sp>
    </p:spTree>
    <p:extLst>
      <p:ext uri="{BB962C8B-B14F-4D97-AF65-F5344CB8AC3E}">
        <p14:creationId xmlns:p14="http://schemas.microsoft.com/office/powerpoint/2010/main" val="3078781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58418" grpId="0"/>
      <p:bldP spid="22" grpId="0" animBg="1"/>
      <p:bldP spid="5" grpId="0"/>
      <p:bldP spid="6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5">
            <a:extLst>
              <a:ext uri="{FF2B5EF4-FFF2-40B4-BE49-F238E27FC236}">
                <a16:creationId xmlns:a16="http://schemas.microsoft.com/office/drawing/2014/main" id="{F1D5A9C1-C296-6B40-B9F9-5D4C7CA82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fld id="{B9769982-82B6-3C4A-933E-EF6B5499BA7B}" type="slidenum">
              <a:rPr lang="en-US" altLang="en-US" sz="1400">
                <a:latin typeface="Times New Roman" panose="02020603050405020304" pitchFamily="18" charset="0"/>
              </a:rPr>
              <a:pPr>
                <a:buFontTx/>
                <a:buNone/>
              </a:pPr>
              <a:t>42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E07B31DA-52C7-B84D-A0BF-36678B314A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Themes from HTTP</a:t>
            </a:r>
          </a:p>
        </p:txBody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0D6D613A-AD82-344F-9328-31E39148F0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199" y="1825624"/>
            <a:ext cx="10652393" cy="4530725"/>
          </a:xfrm>
        </p:spPr>
        <p:txBody>
          <a:bodyPr>
            <a:normAutofit/>
          </a:bodyPr>
          <a:lstStyle/>
          <a:p>
            <a:r>
              <a:rPr lang="en-US" altLang="en-US" sz="3200" dirty="0"/>
              <a:t>Request/response nature of the protocol</a:t>
            </a:r>
          </a:p>
          <a:p>
            <a:pPr lvl="1"/>
            <a:r>
              <a:rPr lang="en-US" altLang="en-US" sz="2800" dirty="0"/>
              <a:t>Special HTTP headers to customize actions of the protocol</a:t>
            </a:r>
            <a:endParaRPr lang="en-US" altLang="en-US" sz="3200" dirty="0"/>
          </a:p>
          <a:p>
            <a:r>
              <a:rPr lang="en-US" altLang="en-US" sz="3200" dirty="0"/>
              <a:t>ASCII-based message structures</a:t>
            </a:r>
          </a:p>
          <a:p>
            <a:r>
              <a:rPr lang="en-US" altLang="en-US" sz="3200" dirty="0"/>
              <a:t>Improve performance using caching</a:t>
            </a:r>
          </a:p>
          <a:p>
            <a:r>
              <a:rPr lang="en-US" altLang="en-US" sz="3200" dirty="0"/>
              <a:t>Scale using a layer of indirection</a:t>
            </a:r>
          </a:p>
          <a:p>
            <a:r>
              <a:rPr lang="en-US" altLang="en-US" sz="3200" dirty="0"/>
              <a:t>Simple, highly-customizable protocol, permitting efficient implementations and flexible functionality. </a:t>
            </a:r>
          </a:p>
          <a:p>
            <a:pPr lvl="1"/>
            <a:r>
              <a:rPr lang="en-US" altLang="en-US" sz="2800" dirty="0"/>
              <a:t>The basis of why we enjoy the web today.</a:t>
            </a:r>
          </a:p>
          <a:p>
            <a:endParaRPr lang="en-US" altLang="en-US" sz="3200" dirty="0"/>
          </a:p>
        </p:txBody>
      </p:sp>
    </p:spTree>
    <p:extLst>
      <p:ext uri="{BB962C8B-B14F-4D97-AF65-F5344CB8AC3E}">
        <p14:creationId xmlns:p14="http://schemas.microsoft.com/office/powerpoint/2010/main" val="746273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9C47-3FE2-3947-BBC2-FE980F6A1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Protocol 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3C9B66-B662-F940-A803-FF53F15404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0097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6">
            <a:extLst>
              <a:ext uri="{FF2B5EF4-FFF2-40B4-BE49-F238E27FC236}">
                <a16:creationId xmlns:a16="http://schemas.microsoft.com/office/drawing/2014/main" id="{F54CE4FB-5DD6-2542-9265-79BFCF179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fld id="{274E2EAC-EBBE-7044-9319-1397EF56B0AA}" type="slidenum">
              <a:rPr lang="en-US" altLang="en-US" sz="1400">
                <a:latin typeface="Times New Roman" panose="02020603050405020304" pitchFamily="18" charset="0"/>
              </a:rPr>
              <a:pPr>
                <a:buFontTx/>
                <a:buNone/>
              </a:pPr>
              <a:t>6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30724" name="Rectangle 3">
            <a:extLst>
              <a:ext uri="{FF2B5EF4-FFF2-40B4-BE49-F238E27FC236}">
                <a16:creationId xmlns:a16="http://schemas.microsoft.com/office/drawing/2014/main" id="{0FFFC227-9CE4-AA4E-959B-628091754F45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1825625"/>
            <a:ext cx="5348508" cy="4351338"/>
          </a:xfrm>
        </p:spPr>
        <p:txBody>
          <a:bodyPr>
            <a:normAutofit/>
          </a:bodyPr>
          <a:lstStyle/>
          <a:p>
            <a:pPr>
              <a:buFont typeface="ZapfDingbats" pitchFamily="82" charset="2"/>
              <a:buNone/>
            </a:pPr>
            <a:r>
              <a:rPr lang="en-US" altLang="en-US" dirty="0">
                <a:solidFill>
                  <a:srgbClr val="C00000"/>
                </a:solidFill>
              </a:rPr>
              <a:t>HTTP: hypertext transfer protocol</a:t>
            </a:r>
          </a:p>
          <a:p>
            <a:r>
              <a:rPr lang="en-US" altLang="en-US" sz="2400" dirty="0"/>
              <a:t>Client/server model</a:t>
            </a:r>
          </a:p>
          <a:p>
            <a:pPr lvl="1"/>
            <a:r>
              <a:rPr lang="en-US" altLang="en-US" i="1" dirty="0">
                <a:solidFill>
                  <a:srgbClr val="C00000"/>
                </a:solidFill>
              </a:rPr>
              <a:t>Client:</a:t>
            </a:r>
            <a:r>
              <a:rPr lang="en-US" altLang="en-US" dirty="0"/>
              <a:t> browser that requests, receives, “displays” Web objects</a:t>
            </a:r>
          </a:p>
          <a:p>
            <a:pPr lvl="1"/>
            <a:r>
              <a:rPr lang="en-US" altLang="en-US" i="1" dirty="0">
                <a:solidFill>
                  <a:srgbClr val="C00000"/>
                </a:solidFill>
              </a:rPr>
              <a:t>Server:</a:t>
            </a:r>
            <a:r>
              <a:rPr lang="en-US" altLang="en-US" dirty="0"/>
              <a:t> Web server sends objects in response to requests</a:t>
            </a:r>
          </a:p>
          <a:p>
            <a:r>
              <a:rPr lang="en-US" altLang="en-US" sz="2400" dirty="0"/>
              <a:t>HTTP 1.0: RFC 1945</a:t>
            </a:r>
          </a:p>
          <a:p>
            <a:r>
              <a:rPr lang="en-US" altLang="en-US" sz="2400" dirty="0"/>
              <a:t>HTTP 1.1: RFC 2068</a:t>
            </a:r>
          </a:p>
        </p:txBody>
      </p:sp>
      <p:graphicFrame>
        <p:nvGraphicFramePr>
          <p:cNvPr id="30725" name="Object 1024">
            <a:extLst>
              <a:ext uri="{FF2B5EF4-FFF2-40B4-BE49-F238E27FC236}">
                <a16:creationId xmlns:a16="http://schemas.microsoft.com/office/drawing/2014/main" id="{162547B5-D88B-6B48-B3F6-56078791204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48426" y="1860550"/>
          <a:ext cx="752475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2" imgW="17462500" imgH="14478000" progId="MS_ClipArt_Gallery.2">
                  <p:embed/>
                </p:oleObj>
              </mc:Choice>
              <mc:Fallback>
                <p:oleObj name="Clip" r:id="rId2" imgW="17462500" imgH="14478000" progId="MS_ClipArt_Gallery.2">
                  <p:embed/>
                  <p:pic>
                    <p:nvPicPr>
                      <p:cNvPr id="30725" name="Object 1024">
                        <a:extLst>
                          <a:ext uri="{FF2B5EF4-FFF2-40B4-BE49-F238E27FC236}">
                            <a16:creationId xmlns:a16="http://schemas.microsoft.com/office/drawing/2014/main" id="{162547B5-D88B-6B48-B3F6-56078791204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8426" y="1860550"/>
                        <a:ext cx="752475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6" name="Text Box 7">
            <a:extLst>
              <a:ext uri="{FF2B5EF4-FFF2-40B4-BE49-F238E27FC236}">
                <a16:creationId xmlns:a16="http://schemas.microsoft.com/office/drawing/2014/main" id="{891250B1-14C2-D547-8ED6-ED88676B85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70225" y="2601759"/>
            <a:ext cx="146867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Helvetica" pitchFamily="2" charset="0"/>
              </a:rPr>
              <a:t>PC running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Helvetica" pitchFamily="2" charset="0"/>
              </a:rPr>
              <a:t>Chrome</a:t>
            </a:r>
          </a:p>
        </p:txBody>
      </p:sp>
      <p:graphicFrame>
        <p:nvGraphicFramePr>
          <p:cNvPr id="30727" name="Object 1025">
            <a:extLst>
              <a:ext uri="{FF2B5EF4-FFF2-40B4-BE49-F238E27FC236}">
                <a16:creationId xmlns:a16="http://schemas.microsoft.com/office/drawing/2014/main" id="{DC08D6F5-5353-C54A-A69D-8FE0A40FC54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43676" y="4556125"/>
          <a:ext cx="752475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4" imgW="17462500" imgH="14478000" progId="MS_ClipArt_Gallery.2">
                  <p:embed/>
                </p:oleObj>
              </mc:Choice>
              <mc:Fallback>
                <p:oleObj name="Clip" r:id="rId4" imgW="17462500" imgH="14478000" progId="MS_ClipArt_Gallery.2">
                  <p:embed/>
                  <p:pic>
                    <p:nvPicPr>
                      <p:cNvPr id="30727" name="Object 1025">
                        <a:extLst>
                          <a:ext uri="{FF2B5EF4-FFF2-40B4-BE49-F238E27FC236}">
                            <a16:creationId xmlns:a16="http://schemas.microsoft.com/office/drawing/2014/main" id="{DC08D6F5-5353-C54A-A69D-8FE0A40FC54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43676" y="4556125"/>
                        <a:ext cx="752475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8" name="Text Box 9">
            <a:extLst>
              <a:ext uri="{FF2B5EF4-FFF2-40B4-BE49-F238E27FC236}">
                <a16:creationId xmlns:a16="http://schemas.microsoft.com/office/drawing/2014/main" id="{A26F3156-54E8-8640-B585-E4BF7E36B7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44947" y="4025214"/>
            <a:ext cx="2350708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Helvetica" pitchFamily="2" charset="0"/>
              </a:rPr>
              <a:t>Web Server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Helvetica" pitchFamily="2" charset="0"/>
              </a:rPr>
              <a:t>e.g., Apache HTTP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Helvetica" pitchFamily="2" charset="0"/>
              </a:rPr>
              <a:t>server, </a:t>
            </a:r>
            <a:r>
              <a:rPr lang="en-US" altLang="en-US" sz="2000" dirty="0" err="1">
                <a:latin typeface="Helvetica" pitchFamily="2" charset="0"/>
              </a:rPr>
              <a:t>nginx</a:t>
            </a:r>
            <a:r>
              <a:rPr lang="en-US" altLang="en-US" sz="2000" dirty="0">
                <a:latin typeface="Helvetica" pitchFamily="2" charset="0"/>
              </a:rPr>
              <a:t>, etc.</a:t>
            </a:r>
            <a:endParaRPr lang="en-US" altLang="en-US" sz="3200" dirty="0">
              <a:latin typeface="Helvetica" pitchFamily="2" charset="0"/>
            </a:endParaRPr>
          </a:p>
        </p:txBody>
      </p:sp>
      <p:grpSp>
        <p:nvGrpSpPr>
          <p:cNvPr id="30729" name="Group 10">
            <a:extLst>
              <a:ext uri="{FF2B5EF4-FFF2-40B4-BE49-F238E27FC236}">
                <a16:creationId xmlns:a16="http://schemas.microsoft.com/office/drawing/2014/main" id="{290D49F8-316A-8B45-9DAC-58E13C75CB6F}"/>
              </a:ext>
            </a:extLst>
          </p:cNvPr>
          <p:cNvGrpSpPr>
            <a:grpSpLocks/>
          </p:cNvGrpSpPr>
          <p:nvPr/>
        </p:nvGrpSpPr>
        <p:grpSpPr bwMode="auto">
          <a:xfrm>
            <a:off x="9434514" y="2725738"/>
            <a:ext cx="504825" cy="1071562"/>
            <a:chOff x="4180" y="783"/>
            <a:chExt cx="150" cy="307"/>
          </a:xfrm>
        </p:grpSpPr>
        <p:sp>
          <p:nvSpPr>
            <p:cNvPr id="30739" name="AutoShape 11">
              <a:extLst>
                <a:ext uri="{FF2B5EF4-FFF2-40B4-BE49-F238E27FC236}">
                  <a16:creationId xmlns:a16="http://schemas.microsoft.com/office/drawing/2014/main" id="{7E8CC64D-AF88-7F48-8E73-8340ECC24A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30740" name="Rectangle 12">
              <a:extLst>
                <a:ext uri="{FF2B5EF4-FFF2-40B4-BE49-F238E27FC236}">
                  <a16:creationId xmlns:a16="http://schemas.microsoft.com/office/drawing/2014/main" id="{39390ED7-3BF4-F849-A27E-CC16FAC76A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30741" name="Rectangle 13">
              <a:extLst>
                <a:ext uri="{FF2B5EF4-FFF2-40B4-BE49-F238E27FC236}">
                  <a16:creationId xmlns:a16="http://schemas.microsoft.com/office/drawing/2014/main" id="{85A3B4BD-33E0-9144-B952-E57003C591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30742" name="AutoShape 14">
              <a:extLst>
                <a:ext uri="{FF2B5EF4-FFF2-40B4-BE49-F238E27FC236}">
                  <a16:creationId xmlns:a16="http://schemas.microsoft.com/office/drawing/2014/main" id="{5E692796-8228-B343-AE9E-1AF8821C5A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30743" name="Line 15">
              <a:extLst>
                <a:ext uri="{FF2B5EF4-FFF2-40B4-BE49-F238E27FC236}">
                  <a16:creationId xmlns:a16="http://schemas.microsoft.com/office/drawing/2014/main" id="{5059864B-D703-6449-BEC5-33E3CD8499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44" name="Line 16">
              <a:extLst>
                <a:ext uri="{FF2B5EF4-FFF2-40B4-BE49-F238E27FC236}">
                  <a16:creationId xmlns:a16="http://schemas.microsoft.com/office/drawing/2014/main" id="{BC45BB83-A8FE-C349-9E94-A9B1104DD6E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45" name="Rectangle 17">
              <a:extLst>
                <a:ext uri="{FF2B5EF4-FFF2-40B4-BE49-F238E27FC236}">
                  <a16:creationId xmlns:a16="http://schemas.microsoft.com/office/drawing/2014/main" id="{CFE11C02-0AAD-A84D-9E33-D5F235BDEF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30746" name="Rectangle 18">
              <a:extLst>
                <a:ext uri="{FF2B5EF4-FFF2-40B4-BE49-F238E27FC236}">
                  <a16:creationId xmlns:a16="http://schemas.microsoft.com/office/drawing/2014/main" id="{C0E408E0-435B-6C4E-AC17-AFA6952E02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</p:grpSp>
      <p:sp>
        <p:nvSpPr>
          <p:cNvPr id="30730" name="Line 19">
            <a:extLst>
              <a:ext uri="{FF2B5EF4-FFF2-40B4-BE49-F238E27FC236}">
                <a16:creationId xmlns:a16="http://schemas.microsoft.com/office/drawing/2014/main" id="{341B97EC-E690-4644-92D6-46E0BB184F99}"/>
              </a:ext>
            </a:extLst>
          </p:cNvPr>
          <p:cNvSpPr>
            <a:spLocks noChangeShapeType="1"/>
          </p:cNvSpPr>
          <p:nvPr/>
        </p:nvSpPr>
        <p:spPr bwMode="auto">
          <a:xfrm>
            <a:off x="7267576" y="2133601"/>
            <a:ext cx="2085975" cy="962025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31" name="Line 20">
            <a:extLst>
              <a:ext uri="{FF2B5EF4-FFF2-40B4-BE49-F238E27FC236}">
                <a16:creationId xmlns:a16="http://schemas.microsoft.com/office/drawing/2014/main" id="{897DB92D-7CF9-EB48-A825-BF88829D9F4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324726" y="2333626"/>
            <a:ext cx="1971675" cy="904875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32" name="Line 21">
            <a:extLst>
              <a:ext uri="{FF2B5EF4-FFF2-40B4-BE49-F238E27FC236}">
                <a16:creationId xmlns:a16="http://schemas.microsoft.com/office/drawing/2014/main" id="{71F15FF4-3F67-C441-9404-CD426FFD6A5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258051" y="3505201"/>
            <a:ext cx="2047875" cy="1095375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33" name="Line 22">
            <a:extLst>
              <a:ext uri="{FF2B5EF4-FFF2-40B4-BE49-F238E27FC236}">
                <a16:creationId xmlns:a16="http://schemas.microsoft.com/office/drawing/2014/main" id="{71052687-8C9F-3849-9EFF-287207493A1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334251" y="3629026"/>
            <a:ext cx="2047875" cy="1133475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34" name="Text Box 23">
            <a:extLst>
              <a:ext uri="{FF2B5EF4-FFF2-40B4-BE49-F238E27FC236}">
                <a16:creationId xmlns:a16="http://schemas.microsoft.com/office/drawing/2014/main" id="{575E8D60-3BDB-5F49-A3AB-79B4662019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2339" y="5247983"/>
            <a:ext cx="159531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Helvetica" pitchFamily="2" charset="0"/>
              </a:rPr>
              <a:t>Mac running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Helvetica" pitchFamily="2" charset="0"/>
              </a:rPr>
              <a:t>Safari</a:t>
            </a:r>
          </a:p>
        </p:txBody>
      </p:sp>
      <p:sp>
        <p:nvSpPr>
          <p:cNvPr id="30735" name="Text Box 24">
            <a:extLst>
              <a:ext uri="{FF2B5EF4-FFF2-40B4-BE49-F238E27FC236}">
                <a16:creationId xmlns:a16="http://schemas.microsoft.com/office/drawing/2014/main" id="{919BCE4D-BFF6-0146-84E0-2E5FE480118D}"/>
              </a:ext>
            </a:extLst>
          </p:cNvPr>
          <p:cNvSpPr txBox="1">
            <a:spLocks noChangeArrowheads="1"/>
          </p:cNvSpPr>
          <p:nvPr/>
        </p:nvSpPr>
        <p:spPr bwMode="auto">
          <a:xfrm rot="1422049">
            <a:off x="7621588" y="2293938"/>
            <a:ext cx="15097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solidFill>
                  <a:srgbClr val="C00000"/>
                </a:solidFill>
                <a:latin typeface="Helvetica" pitchFamily="2" charset="0"/>
              </a:rPr>
              <a:t>HTTP request</a:t>
            </a:r>
            <a:endParaRPr lang="en-US" altLang="en-US" sz="2400" dirty="0">
              <a:solidFill>
                <a:srgbClr val="C00000"/>
              </a:solidFill>
              <a:latin typeface="Helvetica" pitchFamily="2" charset="0"/>
            </a:endParaRPr>
          </a:p>
        </p:txBody>
      </p:sp>
      <p:sp>
        <p:nvSpPr>
          <p:cNvPr id="30736" name="Text Box 25">
            <a:extLst>
              <a:ext uri="{FF2B5EF4-FFF2-40B4-BE49-F238E27FC236}">
                <a16:creationId xmlns:a16="http://schemas.microsoft.com/office/drawing/2014/main" id="{20664CDC-F11C-1248-A9F7-B76384A5333F}"/>
              </a:ext>
            </a:extLst>
          </p:cNvPr>
          <p:cNvSpPr txBox="1">
            <a:spLocks noChangeArrowheads="1"/>
          </p:cNvSpPr>
          <p:nvPr/>
        </p:nvSpPr>
        <p:spPr bwMode="auto">
          <a:xfrm rot="19907361">
            <a:off x="7412038" y="3789363"/>
            <a:ext cx="15097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C00000"/>
                </a:solidFill>
                <a:latin typeface="Helvetica" pitchFamily="2" charset="0"/>
              </a:rPr>
              <a:t>HTTP request</a:t>
            </a:r>
            <a:endParaRPr lang="en-US" altLang="en-US" sz="2400">
              <a:solidFill>
                <a:srgbClr val="C00000"/>
              </a:solidFill>
              <a:latin typeface="Helvetica" pitchFamily="2" charset="0"/>
            </a:endParaRPr>
          </a:p>
        </p:txBody>
      </p:sp>
      <p:sp>
        <p:nvSpPr>
          <p:cNvPr id="30737" name="Text Box 26">
            <a:extLst>
              <a:ext uri="{FF2B5EF4-FFF2-40B4-BE49-F238E27FC236}">
                <a16:creationId xmlns:a16="http://schemas.microsoft.com/office/drawing/2014/main" id="{7CE7F399-EE5B-4C4C-B4CB-E82B11E9460F}"/>
              </a:ext>
            </a:extLst>
          </p:cNvPr>
          <p:cNvSpPr txBox="1">
            <a:spLocks noChangeArrowheads="1"/>
          </p:cNvSpPr>
          <p:nvPr/>
        </p:nvSpPr>
        <p:spPr bwMode="auto">
          <a:xfrm rot="1411598">
            <a:off x="7434264" y="2741613"/>
            <a:ext cx="16224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C00000"/>
                </a:solidFill>
                <a:latin typeface="Helvetica" pitchFamily="2" charset="0"/>
              </a:rPr>
              <a:t>HTTP response</a:t>
            </a:r>
            <a:endParaRPr lang="en-US" altLang="en-US" sz="2400">
              <a:solidFill>
                <a:srgbClr val="C00000"/>
              </a:solidFill>
              <a:latin typeface="Helvetica" pitchFamily="2" charset="0"/>
            </a:endParaRPr>
          </a:p>
        </p:txBody>
      </p:sp>
      <p:sp>
        <p:nvSpPr>
          <p:cNvPr id="30738" name="Text Box 28">
            <a:extLst>
              <a:ext uri="{FF2B5EF4-FFF2-40B4-BE49-F238E27FC236}">
                <a16:creationId xmlns:a16="http://schemas.microsoft.com/office/drawing/2014/main" id="{AF0E9EB7-78A8-7247-A821-3FC95FC93489}"/>
              </a:ext>
            </a:extLst>
          </p:cNvPr>
          <p:cNvSpPr txBox="1">
            <a:spLocks noChangeArrowheads="1"/>
          </p:cNvSpPr>
          <p:nvPr/>
        </p:nvSpPr>
        <p:spPr bwMode="auto">
          <a:xfrm rot="19862217">
            <a:off x="7615239" y="4122738"/>
            <a:ext cx="16224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C00000"/>
                </a:solidFill>
                <a:latin typeface="Helvetica" pitchFamily="2" charset="0"/>
              </a:rPr>
              <a:t>HTTP response</a:t>
            </a:r>
            <a:endParaRPr lang="en-US" altLang="en-US" sz="2400">
              <a:solidFill>
                <a:srgbClr val="C00000"/>
              </a:solidFill>
              <a:latin typeface="Helvetica" pitchFamily="2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A7B3021-31C8-8841-9FF2-6623C98E2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HTTP 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068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>
            <a:extLst>
              <a:ext uri="{FF2B5EF4-FFF2-40B4-BE49-F238E27FC236}">
                <a16:creationId xmlns:a16="http://schemas.microsoft.com/office/drawing/2014/main" id="{1C3A7CB3-4D02-4148-9D9F-1911F91E2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Client server connection</a:t>
            </a:r>
          </a:p>
        </p:txBody>
      </p:sp>
      <p:graphicFrame>
        <p:nvGraphicFramePr>
          <p:cNvPr id="16" name="Content Placeholder 15">
            <a:extLst>
              <a:ext uri="{FF2B5EF4-FFF2-40B4-BE49-F238E27FC236}">
                <a16:creationId xmlns:a16="http://schemas.microsoft.com/office/drawing/2014/main" id="{23AF20A3-0353-3A4B-BB87-73F2924CDDF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0841116"/>
              </p:ext>
            </p:extLst>
          </p:nvPr>
        </p:nvGraphicFramePr>
        <p:xfrm>
          <a:off x="4957762" y="1671638"/>
          <a:ext cx="3652838" cy="10969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64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64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654">
                <a:tc>
                  <a:txBody>
                    <a:bodyPr/>
                    <a:lstStyle/>
                    <a:p>
                      <a:r>
                        <a:rPr lang="en-US" sz="1800" dirty="0"/>
                        <a:t>Hostname</a:t>
                      </a:r>
                    </a:p>
                  </a:txBody>
                  <a:tcPr marT="45669" marB="45669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IP address</a:t>
                      </a:r>
                    </a:p>
                  </a:txBody>
                  <a:tcPr marT="45669" marB="4566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r>
                        <a:rPr lang="en-US" sz="1800" dirty="0"/>
                        <a:t>Cs.Pace.edu</a:t>
                      </a:r>
                    </a:p>
                  </a:txBody>
                  <a:tcPr marT="45669" marB="45669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10.0.1.2</a:t>
                      </a:r>
                    </a:p>
                  </a:txBody>
                  <a:tcPr marT="45669" marB="45669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669" marB="45669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669" marB="45669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2785" name="Slide Number Placeholder 3">
            <a:extLst>
              <a:ext uri="{FF2B5EF4-FFF2-40B4-BE49-F238E27FC236}">
                <a16:creationId xmlns:a16="http://schemas.microsoft.com/office/drawing/2014/main" id="{D0F39F92-8786-B040-A735-E6F0AF88C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fld id="{BF07EF58-C976-024C-B5D9-CDAC2A079337}" type="slidenum">
              <a:rPr lang="en-US" altLang="en-US" sz="1400">
                <a:latin typeface="Times New Roman" panose="02020603050405020304" pitchFamily="18" charset="0"/>
              </a:rPr>
              <a:pPr>
                <a:buFontTx/>
                <a:buNone/>
              </a:pPr>
              <a:t>7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graphicFrame>
        <p:nvGraphicFramePr>
          <p:cNvPr id="32786" name="Object 1024">
            <a:extLst>
              <a:ext uri="{FF2B5EF4-FFF2-40B4-BE49-F238E27FC236}">
                <a16:creationId xmlns:a16="http://schemas.microsoft.com/office/drawing/2014/main" id="{1AE67006-AA87-734C-87F0-57136B71145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19376" y="3344863"/>
          <a:ext cx="752475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2" imgW="17462500" imgH="14478000" progId="MS_ClipArt_Gallery.2">
                  <p:embed/>
                </p:oleObj>
              </mc:Choice>
              <mc:Fallback>
                <p:oleObj name="Clip" r:id="rId2" imgW="17462500" imgH="14478000" progId="MS_ClipArt_Gallery.2">
                  <p:embed/>
                  <p:pic>
                    <p:nvPicPr>
                      <p:cNvPr id="32786" name="Object 1024">
                        <a:extLst>
                          <a:ext uri="{FF2B5EF4-FFF2-40B4-BE49-F238E27FC236}">
                            <a16:creationId xmlns:a16="http://schemas.microsoft.com/office/drawing/2014/main" id="{1AE67006-AA87-734C-87F0-57136B71145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9376" y="3344863"/>
                        <a:ext cx="752475" cy="5969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2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2787" name="Group 10">
            <a:extLst>
              <a:ext uri="{FF2B5EF4-FFF2-40B4-BE49-F238E27FC236}">
                <a16:creationId xmlns:a16="http://schemas.microsoft.com/office/drawing/2014/main" id="{E5A05822-91CC-E047-A45D-1319025C49F3}"/>
              </a:ext>
            </a:extLst>
          </p:cNvPr>
          <p:cNvGrpSpPr>
            <a:grpSpLocks/>
          </p:cNvGrpSpPr>
          <p:nvPr/>
        </p:nvGrpSpPr>
        <p:grpSpPr bwMode="auto">
          <a:xfrm>
            <a:off x="8789989" y="3459163"/>
            <a:ext cx="504825" cy="1071562"/>
            <a:chOff x="4180" y="783"/>
            <a:chExt cx="150" cy="307"/>
          </a:xfrm>
        </p:grpSpPr>
        <p:sp>
          <p:nvSpPr>
            <p:cNvPr id="32800" name="AutoShape 11">
              <a:extLst>
                <a:ext uri="{FF2B5EF4-FFF2-40B4-BE49-F238E27FC236}">
                  <a16:creationId xmlns:a16="http://schemas.microsoft.com/office/drawing/2014/main" id="{C2273A68-04CE-C541-BD89-02C7E15967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32801" name="Rectangle 12">
              <a:extLst>
                <a:ext uri="{FF2B5EF4-FFF2-40B4-BE49-F238E27FC236}">
                  <a16:creationId xmlns:a16="http://schemas.microsoft.com/office/drawing/2014/main" id="{B6DFC602-3F7C-3340-B743-E39889DEDF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32802" name="Rectangle 13">
              <a:extLst>
                <a:ext uri="{FF2B5EF4-FFF2-40B4-BE49-F238E27FC236}">
                  <a16:creationId xmlns:a16="http://schemas.microsoft.com/office/drawing/2014/main" id="{00342262-2D01-4748-97EC-8466A35EAB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32803" name="AutoShape 14">
              <a:extLst>
                <a:ext uri="{FF2B5EF4-FFF2-40B4-BE49-F238E27FC236}">
                  <a16:creationId xmlns:a16="http://schemas.microsoft.com/office/drawing/2014/main" id="{93A94A23-7972-D34D-B581-7D823A87AA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32804" name="Line 15">
              <a:extLst>
                <a:ext uri="{FF2B5EF4-FFF2-40B4-BE49-F238E27FC236}">
                  <a16:creationId xmlns:a16="http://schemas.microsoft.com/office/drawing/2014/main" id="{65187DE9-C495-734C-92DB-7B3E14EE46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05" name="Line 16">
              <a:extLst>
                <a:ext uri="{FF2B5EF4-FFF2-40B4-BE49-F238E27FC236}">
                  <a16:creationId xmlns:a16="http://schemas.microsoft.com/office/drawing/2014/main" id="{FAAC6F02-0268-174B-9D40-0C0389BA2C4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06" name="Rectangle 17">
              <a:extLst>
                <a:ext uri="{FF2B5EF4-FFF2-40B4-BE49-F238E27FC236}">
                  <a16:creationId xmlns:a16="http://schemas.microsoft.com/office/drawing/2014/main" id="{79283C59-BB57-254F-B996-95E4E29D7B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32807" name="Rectangle 18">
              <a:extLst>
                <a:ext uri="{FF2B5EF4-FFF2-40B4-BE49-F238E27FC236}">
                  <a16:creationId xmlns:a16="http://schemas.microsoft.com/office/drawing/2014/main" id="{2BD0199C-CBEC-5C4C-8A97-45D0E80C3F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</p:grpSp>
      <p:cxnSp>
        <p:nvCxnSpPr>
          <p:cNvPr id="32788" name="Straight Arrow Connector 17">
            <a:extLst>
              <a:ext uri="{FF2B5EF4-FFF2-40B4-BE49-F238E27FC236}">
                <a16:creationId xmlns:a16="http://schemas.microsoft.com/office/drawing/2014/main" id="{63AE6AE5-21BE-724F-8DC7-4C54E74220D4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352801" y="2357438"/>
            <a:ext cx="1585913" cy="1028700"/>
          </a:xfrm>
          <a:prstGeom prst="straightConnector1">
            <a:avLst/>
          </a:prstGeom>
          <a:noFill/>
          <a:ln w="9525" algn="ctr">
            <a:solidFill>
              <a:schemeClr val="tx2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789" name="Straight Arrow Connector 19">
            <a:extLst>
              <a:ext uri="{FF2B5EF4-FFF2-40B4-BE49-F238E27FC236}">
                <a16:creationId xmlns:a16="http://schemas.microsoft.com/office/drawing/2014/main" id="{3B0AE718-DC9C-7245-9F71-F30147A1CA9B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3371851" y="2714625"/>
            <a:ext cx="1566863" cy="928688"/>
          </a:xfrm>
          <a:prstGeom prst="straightConnector1">
            <a:avLst/>
          </a:prstGeom>
          <a:noFill/>
          <a:ln w="9525" algn="ctr">
            <a:solidFill>
              <a:schemeClr val="tx2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790" name="TextBox 20">
            <a:extLst>
              <a:ext uri="{FF2B5EF4-FFF2-40B4-BE49-F238E27FC236}">
                <a16:creationId xmlns:a16="http://schemas.microsoft.com/office/drawing/2014/main" id="{3A528E30-E85D-2A4D-B7C7-A04D1EC453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38426" y="2238376"/>
            <a:ext cx="16938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r>
              <a:rPr lang="en-US" altLang="en-US" sz="2400">
                <a:latin typeface="Helvetica" pitchFamily="2" charset="0"/>
              </a:rPr>
              <a:t>Host name</a:t>
            </a:r>
          </a:p>
        </p:txBody>
      </p:sp>
      <p:sp>
        <p:nvSpPr>
          <p:cNvPr id="32791" name="TextBox 21">
            <a:extLst>
              <a:ext uri="{FF2B5EF4-FFF2-40B4-BE49-F238E27FC236}">
                <a16:creationId xmlns:a16="http://schemas.microsoft.com/office/drawing/2014/main" id="{482AB3F6-2676-AD41-A4B9-8BB066A36A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4300" y="3227388"/>
            <a:ext cx="166763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r>
              <a:rPr lang="en-US" altLang="en-US" sz="2400">
                <a:latin typeface="Helvetica" pitchFamily="2" charset="0"/>
              </a:rPr>
              <a:t>IP Address</a:t>
            </a:r>
          </a:p>
        </p:txBody>
      </p:sp>
      <p:sp>
        <p:nvSpPr>
          <p:cNvPr id="32792" name="TextBox 22">
            <a:extLst>
              <a:ext uri="{FF2B5EF4-FFF2-40B4-BE49-F238E27FC236}">
                <a16:creationId xmlns:a16="http://schemas.microsoft.com/office/drawing/2014/main" id="{BB2DD28A-3DCB-5B4F-8BB9-8FC0FA6E25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5950" y="1222376"/>
            <a:ext cx="8651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r>
              <a:rPr lang="en-US" altLang="en-US" sz="2400" dirty="0">
                <a:latin typeface="Helvetica" pitchFamily="2" charset="0"/>
              </a:rPr>
              <a:t>DNS</a:t>
            </a:r>
          </a:p>
        </p:txBody>
      </p:sp>
      <p:cxnSp>
        <p:nvCxnSpPr>
          <p:cNvPr id="32793" name="Straight Arrow Connector 24">
            <a:extLst>
              <a:ext uri="{FF2B5EF4-FFF2-40B4-BE49-F238E27FC236}">
                <a16:creationId xmlns:a16="http://schemas.microsoft.com/office/drawing/2014/main" id="{924D0F0A-E8EC-974D-BDC9-2C901EDF1C3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352800" y="3808413"/>
            <a:ext cx="5437188" cy="474662"/>
          </a:xfrm>
          <a:prstGeom prst="straightConnector1">
            <a:avLst/>
          </a:prstGeom>
          <a:noFill/>
          <a:ln w="9525" algn="ctr">
            <a:solidFill>
              <a:schemeClr val="tx2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794" name="TextBox 25">
            <a:extLst>
              <a:ext uri="{FF2B5EF4-FFF2-40B4-BE49-F238E27FC236}">
                <a16:creationId xmlns:a16="http://schemas.microsoft.com/office/drawing/2014/main" id="{FF06B9D9-B8D0-3C4E-8950-4F5FF1A218B8}"/>
              </a:ext>
            </a:extLst>
          </p:cNvPr>
          <p:cNvSpPr txBox="1">
            <a:spLocks noChangeArrowheads="1"/>
          </p:cNvSpPr>
          <p:nvPr/>
        </p:nvSpPr>
        <p:spPr bwMode="auto">
          <a:xfrm rot="286625">
            <a:off x="4954149" y="4113711"/>
            <a:ext cx="218059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r>
              <a:rPr lang="en-US" altLang="en-US" sz="2400" dirty="0">
                <a:latin typeface="Helvetica" pitchFamily="2" charset="0"/>
              </a:rPr>
              <a:t>IP Address, </a:t>
            </a:r>
            <a:r>
              <a:rPr lang="en-US" altLang="en-US" sz="2400" dirty="0">
                <a:solidFill>
                  <a:srgbClr val="C00000"/>
                </a:solidFill>
                <a:latin typeface="Helvetica" pitchFamily="2" charset="0"/>
              </a:rPr>
              <a:t>80</a:t>
            </a:r>
          </a:p>
        </p:txBody>
      </p:sp>
      <p:cxnSp>
        <p:nvCxnSpPr>
          <p:cNvPr id="32795" name="Straight Connector 27">
            <a:extLst>
              <a:ext uri="{FF2B5EF4-FFF2-40B4-BE49-F238E27FC236}">
                <a16:creationId xmlns:a16="http://schemas.microsoft.com/office/drawing/2014/main" id="{56C06757-EEDF-3F40-8987-DE6DBE4FB00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952750" y="3951289"/>
            <a:ext cx="0" cy="2551111"/>
          </a:xfrm>
          <a:prstGeom prst="line">
            <a:avLst/>
          </a:prstGeom>
          <a:noFill/>
          <a:ln w="28575" algn="ctr">
            <a:solidFill>
              <a:schemeClr val="tx2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796" name="Straight Connector 28">
            <a:extLst>
              <a:ext uri="{FF2B5EF4-FFF2-40B4-BE49-F238E27FC236}">
                <a16:creationId xmlns:a16="http://schemas.microsoft.com/office/drawing/2014/main" id="{AFF0DC42-1F82-BB49-BFB2-2FFD180B964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9026525" y="4522788"/>
            <a:ext cx="0" cy="1979612"/>
          </a:xfrm>
          <a:prstGeom prst="line">
            <a:avLst/>
          </a:prstGeom>
          <a:noFill/>
          <a:ln w="28575" algn="ctr">
            <a:solidFill>
              <a:schemeClr val="tx2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798" name="Straight Arrow Connector 32">
            <a:extLst>
              <a:ext uri="{FF2B5EF4-FFF2-40B4-BE49-F238E27FC236}">
                <a16:creationId xmlns:a16="http://schemas.microsoft.com/office/drawing/2014/main" id="{403A01A4-3E8D-5F4D-AA71-D0AC62ADAC18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2952750" y="5297714"/>
            <a:ext cx="6072824" cy="374424"/>
          </a:xfrm>
          <a:prstGeom prst="straightConnector1">
            <a:avLst/>
          </a:prstGeom>
          <a:noFill/>
          <a:ln w="9525" algn="ctr">
            <a:solidFill>
              <a:schemeClr val="tx2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799" name="TextBox 33">
            <a:extLst>
              <a:ext uri="{FF2B5EF4-FFF2-40B4-BE49-F238E27FC236}">
                <a16:creationId xmlns:a16="http://schemas.microsoft.com/office/drawing/2014/main" id="{C474D03E-BD09-374D-B04F-760801C898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58118" y="6125368"/>
            <a:ext cx="247157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r>
              <a:rPr lang="en-US" altLang="en-US" sz="2400" dirty="0">
                <a:latin typeface="Helvetica" pitchFamily="2" charset="0"/>
              </a:rPr>
              <a:t>HTTP messages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39506B9-DE05-7343-B73C-7D7AE8B7CA38}"/>
              </a:ext>
            </a:extLst>
          </p:cNvPr>
          <p:cNvSpPr txBox="1"/>
          <p:nvPr/>
        </p:nvSpPr>
        <p:spPr>
          <a:xfrm>
            <a:off x="9342437" y="3665752"/>
            <a:ext cx="232327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solidFill>
                  <a:srgbClr val="C00000"/>
                </a:solidFill>
                <a:latin typeface="Helvetica" pitchFamily="2" charset="0"/>
              </a:rPr>
              <a:t>HTTP application typically associated with port 80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23737F-505F-1E41-9262-A57BE1B96EED}"/>
              </a:ext>
            </a:extLst>
          </p:cNvPr>
          <p:cNvSpPr txBox="1"/>
          <p:nvPr/>
        </p:nvSpPr>
        <p:spPr>
          <a:xfrm rot="313250">
            <a:off x="5018597" y="4564097"/>
            <a:ext cx="1941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HTTP request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6A61D42-80E0-0945-9A09-B049F7DEF8D9}"/>
              </a:ext>
            </a:extLst>
          </p:cNvPr>
          <p:cNvSpPr txBox="1"/>
          <p:nvPr/>
        </p:nvSpPr>
        <p:spPr>
          <a:xfrm rot="21414183">
            <a:off x="5213477" y="5537092"/>
            <a:ext cx="1941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HTTP response</a:t>
            </a:r>
          </a:p>
        </p:txBody>
      </p:sp>
    </p:spTree>
    <p:extLst>
      <p:ext uri="{BB962C8B-B14F-4D97-AF65-F5344CB8AC3E}">
        <p14:creationId xmlns:p14="http://schemas.microsoft.com/office/powerpoint/2010/main" val="3496718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94" grpId="0"/>
      <p:bldP spid="2" grpId="0"/>
      <p:bldP spid="3" grpId="0"/>
      <p:bldP spid="3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5">
            <a:extLst>
              <a:ext uri="{FF2B5EF4-FFF2-40B4-BE49-F238E27FC236}">
                <a16:creationId xmlns:a16="http://schemas.microsoft.com/office/drawing/2014/main" id="{B949A576-F7B7-3548-92DF-C25980C56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fld id="{EB407A9E-303B-DD4F-8EEC-CC658C0DFA5F}" type="slidenum">
              <a:rPr lang="en-US" altLang="en-US" sz="1400">
                <a:latin typeface="Times New Roman" panose="02020603050405020304" pitchFamily="18" charset="0"/>
              </a:rPr>
              <a:pPr>
                <a:buFontTx/>
                <a:buNone/>
              </a:pPr>
              <a:t>8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D261FCE1-DA32-5040-9374-1D669B389B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HTTP messages: request message</a:t>
            </a:r>
          </a:p>
        </p:txBody>
      </p:sp>
      <p:sp>
        <p:nvSpPr>
          <p:cNvPr id="31748" name="Rectangle 3">
            <a:extLst>
              <a:ext uri="{FF2B5EF4-FFF2-40B4-BE49-F238E27FC236}">
                <a16:creationId xmlns:a16="http://schemas.microsoft.com/office/drawing/2014/main" id="{C7B59160-DB0B-904E-BF34-5C6A94A078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ASCII (human-readable format)</a:t>
            </a:r>
            <a:endParaRPr lang="en-US" altLang="en-US" sz="3600" dirty="0">
              <a:solidFill>
                <a:schemeClr val="accent2"/>
              </a:solidFill>
            </a:endParaRPr>
          </a:p>
        </p:txBody>
      </p:sp>
      <p:sp>
        <p:nvSpPr>
          <p:cNvPr id="31749" name="Text Box 4">
            <a:extLst>
              <a:ext uri="{FF2B5EF4-FFF2-40B4-BE49-F238E27FC236}">
                <a16:creationId xmlns:a16="http://schemas.microsoft.com/office/drawing/2014/main" id="{65A3D052-CADA-5048-B43B-0EFF22A405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47486" y="2792661"/>
            <a:ext cx="6843540" cy="3231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GET /488/syllabus.html HTTP/1.1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Host: www.cs.pace.edu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User-agent: Mozilla/4.0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Connection: close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1" dirty="0" err="1">
                <a:latin typeface="Courier New" panose="02070309020205020404" pitchFamily="49" charset="0"/>
              </a:rPr>
              <a:t>Accept-language:en</a:t>
            </a:r>
            <a:r>
              <a:rPr lang="en-US" altLang="en-US" b="1" dirty="0">
                <a:latin typeface="Courier New" panose="02070309020205020404" pitchFamily="49" charset="0"/>
              </a:rPr>
              <a:t>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3200" dirty="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latin typeface="Arial" panose="020B0604020202020204" pitchFamily="34" charset="0"/>
              </a:rPr>
              <a:t>(extra carriage return, line feed)</a:t>
            </a:r>
            <a:r>
              <a:rPr lang="en-US" altLang="en-US" sz="3200" dirty="0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31750" name="Text Box 5">
            <a:extLst>
              <a:ext uri="{FF2B5EF4-FFF2-40B4-BE49-F238E27FC236}">
                <a16:creationId xmlns:a16="http://schemas.microsoft.com/office/drawing/2014/main" id="{D55DA2A1-0857-D542-9C91-50AE009980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1923" y="2756814"/>
            <a:ext cx="3161443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latin typeface="Helvetica" pitchFamily="2" charset="0"/>
              </a:rPr>
              <a:t>request line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latin typeface="Helvetica" pitchFamily="2" charset="0"/>
              </a:rPr>
              <a:t>(GET, POST,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latin typeface="Helvetica" pitchFamily="2" charset="0"/>
              </a:rPr>
              <a:t>HEAD commands)</a:t>
            </a:r>
            <a:endParaRPr lang="en-US" altLang="en-US" sz="3200" dirty="0">
              <a:latin typeface="Helvetica" pitchFamily="2" charset="0"/>
            </a:endParaRPr>
          </a:p>
        </p:txBody>
      </p:sp>
      <p:sp>
        <p:nvSpPr>
          <p:cNvPr id="31751" name="Line 6">
            <a:extLst>
              <a:ext uri="{FF2B5EF4-FFF2-40B4-BE49-F238E27FC236}">
                <a16:creationId xmlns:a16="http://schemas.microsoft.com/office/drawing/2014/main" id="{B2A6360A-678E-DF46-BCA0-17F958D337D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62351" y="3048000"/>
            <a:ext cx="1131888" cy="266701"/>
          </a:xfrm>
          <a:prstGeom prst="line">
            <a:avLst/>
          </a:prstGeom>
          <a:noFill/>
          <a:ln w="50800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2" name="Freeform 7">
            <a:extLst>
              <a:ext uri="{FF2B5EF4-FFF2-40B4-BE49-F238E27FC236}">
                <a16:creationId xmlns:a16="http://schemas.microsoft.com/office/drawing/2014/main" id="{260B9CD0-81F9-664A-9093-C289E9F9C276}"/>
              </a:ext>
            </a:extLst>
          </p:cNvPr>
          <p:cNvSpPr>
            <a:spLocks/>
          </p:cNvSpPr>
          <p:nvPr/>
        </p:nvSpPr>
        <p:spPr bwMode="auto">
          <a:xfrm>
            <a:off x="4314067" y="3290095"/>
            <a:ext cx="265309" cy="1739107"/>
          </a:xfrm>
          <a:custGeom>
            <a:avLst/>
            <a:gdLst>
              <a:gd name="T0" fmla="*/ 2147483647 w 150"/>
              <a:gd name="T1" fmla="*/ 2147483647 h 924"/>
              <a:gd name="T2" fmla="*/ 0 w 150"/>
              <a:gd name="T3" fmla="*/ 0 h 924"/>
              <a:gd name="T4" fmla="*/ 0 w 150"/>
              <a:gd name="T5" fmla="*/ 2147483647 h 924"/>
              <a:gd name="T6" fmla="*/ 2147483647 w 150"/>
              <a:gd name="T7" fmla="*/ 2147483647 h 924"/>
              <a:gd name="T8" fmla="*/ 0 60000 65536"/>
              <a:gd name="T9" fmla="*/ 0 60000 65536"/>
              <a:gd name="T10" fmla="*/ 0 60000 65536"/>
              <a:gd name="T11" fmla="*/ 0 60000 65536"/>
              <a:gd name="T12" fmla="*/ 0 w 150"/>
              <a:gd name="T13" fmla="*/ 0 h 924"/>
              <a:gd name="T14" fmla="*/ 150 w 150"/>
              <a:gd name="T15" fmla="*/ 924 h 92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0" h="924">
                <a:moveTo>
                  <a:pt x="122" y="6"/>
                </a:moveTo>
                <a:lnTo>
                  <a:pt x="0" y="0"/>
                </a:lnTo>
                <a:lnTo>
                  <a:pt x="0" y="924"/>
                </a:lnTo>
                <a:lnTo>
                  <a:pt x="150" y="918"/>
                </a:lnTo>
              </a:path>
            </a:pathLst>
          </a:custGeom>
          <a:noFill/>
          <a:ln w="50800" cap="flat" cmpd="sng">
            <a:solidFill>
              <a:srgbClr val="C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3" name="Text Box 8">
            <a:extLst>
              <a:ext uri="{FF2B5EF4-FFF2-40B4-BE49-F238E27FC236}">
                <a16:creationId xmlns:a16="http://schemas.microsoft.com/office/drawing/2014/main" id="{C8B82259-54B9-1C4D-B975-D3349B41A6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3448" y="4467554"/>
            <a:ext cx="266061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latin typeface="Helvetica" pitchFamily="2" charset="0"/>
              </a:rPr>
              <a:t>Header lines</a:t>
            </a:r>
            <a:endParaRPr lang="en-US" altLang="en-US" sz="3200" dirty="0">
              <a:latin typeface="Helvetica" pitchFamily="2" charset="0"/>
            </a:endParaRPr>
          </a:p>
        </p:txBody>
      </p:sp>
      <p:sp>
        <p:nvSpPr>
          <p:cNvPr id="31754" name="Line 9">
            <a:extLst>
              <a:ext uri="{FF2B5EF4-FFF2-40B4-BE49-F238E27FC236}">
                <a16:creationId xmlns:a16="http://schemas.microsoft.com/office/drawing/2014/main" id="{7D4EC1EE-6E4A-BD4B-9876-74FF1A07DAA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323771" y="5675085"/>
            <a:ext cx="1370467" cy="43542"/>
          </a:xfrm>
          <a:prstGeom prst="line">
            <a:avLst/>
          </a:prstGeom>
          <a:noFill/>
          <a:ln w="50800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1755" name="Text Box 10">
            <a:extLst>
              <a:ext uri="{FF2B5EF4-FFF2-40B4-BE49-F238E27FC236}">
                <a16:creationId xmlns:a16="http://schemas.microsoft.com/office/drawing/2014/main" id="{03F5721B-2BAC-EB47-89FC-7372D67034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9400" y="5116374"/>
            <a:ext cx="2805576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latin typeface="Helvetica" pitchFamily="2" charset="0"/>
              </a:rPr>
              <a:t>Carriage return,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latin typeface="Helvetica" pitchFamily="2" charset="0"/>
              </a:rPr>
              <a:t>line feed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latin typeface="Helvetica" pitchFamily="2" charset="0"/>
              </a:rPr>
              <a:t>indicates end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latin typeface="Helvetica" pitchFamily="2" charset="0"/>
              </a:rPr>
              <a:t>of message</a:t>
            </a:r>
            <a:endParaRPr lang="en-US" altLang="en-US" sz="32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3484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50" grpId="0"/>
      <p:bldP spid="31751" grpId="0" animBg="1"/>
      <p:bldP spid="31752" grpId="0" animBg="1"/>
      <p:bldP spid="31753" grpId="0"/>
      <p:bldP spid="31754" grpId="0" animBg="1"/>
      <p:bldP spid="3175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4">
            <a:extLst>
              <a:ext uri="{FF2B5EF4-FFF2-40B4-BE49-F238E27FC236}">
                <a16:creationId xmlns:a16="http://schemas.microsoft.com/office/drawing/2014/main" id="{69D9DD20-310B-2B43-810E-F85FC6C63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fld id="{2A681EBE-B919-EE4C-91A4-F9F9125974B6}" type="slidenum">
              <a:rPr lang="en-US" altLang="en-US" sz="1400">
                <a:latin typeface="Times New Roman" panose="02020603050405020304" pitchFamily="18" charset="0"/>
              </a:rPr>
              <a:pPr>
                <a:buFontTx/>
                <a:buNone/>
              </a:pPr>
              <a:t>9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pic>
        <p:nvPicPr>
          <p:cNvPr id="33796" name="Picture 3" descr="HTTPrequest">
            <a:extLst>
              <a:ext uri="{FF2B5EF4-FFF2-40B4-BE49-F238E27FC236}">
                <a16:creationId xmlns:a16="http://schemas.microsoft.com/office/drawing/2014/main" id="{D8407ECF-8299-F045-BEE8-C92756B531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4775" y="1649413"/>
            <a:ext cx="7512050" cy="377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7" name="TextBox 4">
            <a:extLst>
              <a:ext uri="{FF2B5EF4-FFF2-40B4-BE49-F238E27FC236}">
                <a16:creationId xmlns:a16="http://schemas.microsoft.com/office/drawing/2014/main" id="{BCE02CB8-FA86-1049-9DB9-AA3BA9FBB9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1175" y="6275389"/>
            <a:ext cx="518904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r>
              <a:rPr lang="en-US" altLang="en-US" sz="1400" dirty="0">
                <a:latin typeface="Helvetica" pitchFamily="2" charset="0"/>
              </a:rPr>
              <a:t>http://www.w3.org/Protocols/rfc2616/rfc2616-sec14.html#sec14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BB63068-2D3E-4C4E-A57C-A59C44094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HTTP Request: General format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2129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508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dirty="0" smtClean="0">
            <a:latin typeface="Helvetica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1341</TotalTime>
  <Words>2303</Words>
  <Application>Microsoft Office PowerPoint</Application>
  <PresentationFormat>Widescreen</PresentationFormat>
  <Paragraphs>478</Paragraphs>
  <Slides>42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2" baseType="lpstr">
      <vt:lpstr>Arial</vt:lpstr>
      <vt:lpstr>Calibri</vt:lpstr>
      <vt:lpstr>Comic Sans MS</vt:lpstr>
      <vt:lpstr>Courier New</vt:lpstr>
      <vt:lpstr>Helvetica</vt:lpstr>
      <vt:lpstr>Times New Roman</vt:lpstr>
      <vt:lpstr>Wingdings</vt:lpstr>
      <vt:lpstr>ZapfDingbats</vt:lpstr>
      <vt:lpstr>Office Theme</vt:lpstr>
      <vt:lpstr>Clip</vt:lpstr>
      <vt:lpstr>CS 488 Computer Networks and the Internet</vt:lpstr>
      <vt:lpstr>Review of concepts</vt:lpstr>
      <vt:lpstr>The Web: Humble origins</vt:lpstr>
      <vt:lpstr>Web and HTTP: Some terms</vt:lpstr>
      <vt:lpstr>HTTP Protocol Overview</vt:lpstr>
      <vt:lpstr>HTTP overview</vt:lpstr>
      <vt:lpstr>Client server connection</vt:lpstr>
      <vt:lpstr>HTTP messages: request message</vt:lpstr>
      <vt:lpstr>HTTP Request: General format</vt:lpstr>
      <vt:lpstr>HTTP method types</vt:lpstr>
      <vt:lpstr>Difference between POST and PUT</vt:lpstr>
      <vt:lpstr>Difference between HEAD and GET</vt:lpstr>
      <vt:lpstr>Uploading form input: GET and POST</vt:lpstr>
      <vt:lpstr>Observing HTTP GET and POST</vt:lpstr>
      <vt:lpstr>HTTP Response: General format</vt:lpstr>
      <vt:lpstr>HTTP message: response message</vt:lpstr>
      <vt:lpstr>HTTP response status codes</vt:lpstr>
      <vt:lpstr>Try sending a HTTP request yourself!</vt:lpstr>
      <vt:lpstr>PowerPoint Presentation</vt:lpstr>
      <vt:lpstr> HTTP: Persistence, Cookies, and Caching </vt:lpstr>
      <vt:lpstr>Additional details about HTTP</vt:lpstr>
      <vt:lpstr>Non/Persistent HTTP</vt:lpstr>
      <vt:lpstr>HTTP connections</vt:lpstr>
      <vt:lpstr>Non-persistent HTTP</vt:lpstr>
      <vt:lpstr>Non-persistent HTTP (contd.)</vt:lpstr>
      <vt:lpstr>Non-Persistent HTTP’s Response time</vt:lpstr>
      <vt:lpstr>Persistent HTTP: jumping to steps 4/5</vt:lpstr>
      <vt:lpstr>Persistent vs. Non-persistent</vt:lpstr>
      <vt:lpstr>Remembering HTTP users</vt:lpstr>
      <vt:lpstr>HTTP: User data on servers?</vt:lpstr>
      <vt:lpstr>Cookies: Keeping user memory</vt:lpstr>
      <vt:lpstr>How cookies work</vt:lpstr>
      <vt:lpstr>PSA: Cookies and Privacy</vt:lpstr>
      <vt:lpstr>Caching in HTTP</vt:lpstr>
      <vt:lpstr>Web caches</vt:lpstr>
      <vt:lpstr>Web caching using a proxy server</vt:lpstr>
      <vt:lpstr>Web Caches: how does it look on HTTP?</vt:lpstr>
      <vt:lpstr>Content Distribution Networks (CDN)</vt:lpstr>
      <vt:lpstr>Without CDN</vt:lpstr>
      <vt:lpstr>CDN terms</vt:lpstr>
      <vt:lpstr>With CDN</vt:lpstr>
      <vt:lpstr>Themes from HTTP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Srinivas Narayana Ganapathy</dc:creator>
  <cp:lastModifiedBy>jun</cp:lastModifiedBy>
  <cp:revision>1509</cp:revision>
  <dcterms:created xsi:type="dcterms:W3CDTF">2019-01-23T03:40:12Z</dcterms:created>
  <dcterms:modified xsi:type="dcterms:W3CDTF">2021-06-10T16:57:05Z</dcterms:modified>
</cp:coreProperties>
</file>