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326" r:id="rId3"/>
    <p:sldId id="325" r:id="rId4"/>
    <p:sldId id="418" r:id="rId5"/>
    <p:sldId id="458" r:id="rId6"/>
    <p:sldId id="499" r:id="rId7"/>
    <p:sldId id="416" r:id="rId8"/>
    <p:sldId id="491" r:id="rId9"/>
    <p:sldId id="381" r:id="rId10"/>
    <p:sldId id="486" r:id="rId11"/>
    <p:sldId id="493" r:id="rId12"/>
    <p:sldId id="500" r:id="rId13"/>
    <p:sldId id="495" r:id="rId14"/>
    <p:sldId id="459" r:id="rId15"/>
    <p:sldId id="460" r:id="rId16"/>
    <p:sldId id="311" r:id="rId17"/>
    <p:sldId id="487" r:id="rId18"/>
    <p:sldId id="477" r:id="rId19"/>
    <p:sldId id="462" r:id="rId20"/>
    <p:sldId id="476" r:id="rId21"/>
    <p:sldId id="464" r:id="rId22"/>
    <p:sldId id="465" r:id="rId23"/>
    <p:sldId id="466" r:id="rId24"/>
    <p:sldId id="467" r:id="rId25"/>
    <p:sldId id="501" r:id="rId26"/>
    <p:sldId id="496" r:id="rId27"/>
    <p:sldId id="497" r:id="rId28"/>
    <p:sldId id="469" r:id="rId29"/>
    <p:sldId id="485" r:id="rId30"/>
    <p:sldId id="502" r:id="rId31"/>
    <p:sldId id="468" r:id="rId32"/>
    <p:sldId id="471" r:id="rId33"/>
    <p:sldId id="472" r:id="rId34"/>
    <p:sldId id="473" r:id="rId35"/>
    <p:sldId id="470" r:id="rId36"/>
    <p:sldId id="4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3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4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44360-DA1A-6749-9CEA-F5A20BB9E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B9B95-785C-9540-87A0-7DD51BA08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919A-C680-EC43-9766-CD4AD026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5D086-6E2E-C44C-98DD-B4E196CA8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7.emf"/><Relationship Id="rId18" Type="http://schemas.openxmlformats.org/officeDocument/2006/relationships/image" Target="../media/image9.emf"/><Relationship Id="rId3" Type="http://schemas.openxmlformats.org/officeDocument/2006/relationships/image" Target="../media/image4.emf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8.bin"/><Relationship Id="rId2" Type="http://schemas.openxmlformats.org/officeDocument/2006/relationships/oleObject" Target="../embeddings/oleObject7.bin"/><Relationship Id="rId16" Type="http://schemas.openxmlformats.org/officeDocument/2006/relationships/image" Target="../media/image8.emf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7.emf"/><Relationship Id="rId18" Type="http://schemas.openxmlformats.org/officeDocument/2006/relationships/image" Target="../media/image9.emf"/><Relationship Id="rId3" Type="http://schemas.openxmlformats.org/officeDocument/2006/relationships/image" Target="../media/image4.emf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8.bin"/><Relationship Id="rId2" Type="http://schemas.openxmlformats.org/officeDocument/2006/relationships/oleObject" Target="../embeddings/oleObject7.bin"/><Relationship Id="rId16" Type="http://schemas.openxmlformats.org/officeDocument/2006/relationships/image" Target="../media/image8.emf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</a:t>
            </a:r>
            <a:r>
              <a:rPr lang="en-US" dirty="0">
                <a:ea typeface="ＭＳ Ｐゴシック" charset="0"/>
              </a:rPr>
              <a:t>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ea typeface="ＭＳ Ｐゴシック" charset="0"/>
              </a:rPr>
              <a:t>Lecture 2-1</a:t>
            </a:r>
            <a:r>
              <a:rPr lang="en-US" sz="3200" dirty="0">
                <a:ea typeface="ＭＳ Ｐゴシック" charset="0"/>
              </a:rPr>
              <a:t>: The application layer</a:t>
            </a: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Prepared by: Prof</a:t>
            </a:r>
            <a:r>
              <a:rPr lang="en-US" sz="3200" dirty="0">
                <a:ea typeface="ＭＳ Ｐゴシック" charset="0"/>
              </a:rPr>
              <a:t>. Jun Yuan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</a:t>
            </a:r>
            <a:r>
              <a:rPr lang="en-US" altLang="en-US" sz="2000" dirty="0" err="1"/>
              <a:t>BitTorrent</a:t>
            </a:r>
            <a:r>
              <a:rPr lang="en-US" altLang="en-US" sz="2000" dirty="0"/>
              <a:t>, Skype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Skype “</a:t>
            </a:r>
            <a:r>
              <a:rPr lang="en-US" altLang="en-US" sz="2000" dirty="0" err="1"/>
              <a:t>supernodes</a:t>
            </a:r>
            <a:r>
              <a:rPr lang="en-US" altLang="en-US" sz="2000" dirty="0"/>
              <a:t>”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web: HTTP</a:t>
            </a:r>
          </a:p>
          <a:p>
            <a:endParaRPr lang="en-US" dirty="0"/>
          </a:p>
          <a:p>
            <a:r>
              <a:rPr lang="en-US" dirty="0"/>
              <a:t>Mail</a:t>
            </a:r>
          </a:p>
          <a:p>
            <a:endParaRPr lang="en-US" dirty="0"/>
          </a:p>
          <a:p>
            <a:r>
              <a:rPr lang="en-US" dirty="0"/>
              <a:t>File transfer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57AE-2F12-934C-ACCD-B5984FD4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EC99-B33D-CC4F-AF63-0A9D92EF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Domain Name System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5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“You have my name. Can you lookup my address?”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Problem statement:</a:t>
            </a:r>
          </a:p>
          <a:p>
            <a:pPr marL="692150" lvl="1" indent="-347663"/>
            <a:r>
              <a:rPr lang="en-US" altLang="en-US" sz="2000" dirty="0"/>
              <a:t>Average brain can easily remember 7 digits for a few names</a:t>
            </a:r>
          </a:p>
          <a:p>
            <a:pPr marL="692150" lvl="1" indent="-347663"/>
            <a:r>
              <a:rPr lang="en-US" altLang="en-US" sz="2000" dirty="0"/>
              <a:t>On average, IP addresses have 12 digits</a:t>
            </a:r>
          </a:p>
          <a:p>
            <a:pPr marL="692150" lvl="1" indent="-347663"/>
            <a:r>
              <a:rPr lang="en-US" altLang="en-US" sz="2000" dirty="0"/>
              <a:t>We need an easier way to remember IP addresses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Solution:</a:t>
            </a:r>
          </a:p>
          <a:p>
            <a:pPr marL="692150" lvl="1" indent="-347663"/>
            <a:r>
              <a:rPr lang="en-US" altLang="en-US" sz="2000" dirty="0"/>
              <a:t>Use alphanumeric names to refer to hosts. Called </a:t>
            </a:r>
            <a:r>
              <a:rPr lang="en-US" altLang="en-US" sz="2000" dirty="0">
                <a:solidFill>
                  <a:srgbClr val="C00000"/>
                </a:solidFill>
              </a:rPr>
              <a:t>host names </a:t>
            </a: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C00000"/>
                </a:solidFill>
              </a:rPr>
              <a:t>domain names</a:t>
            </a:r>
          </a:p>
          <a:p>
            <a:pPr marL="1149350" lvl="2" indent="-347663"/>
            <a:r>
              <a:rPr lang="en-US" altLang="en-US" sz="1600" dirty="0"/>
              <a:t>Example: cs.pace.edu</a:t>
            </a:r>
          </a:p>
          <a:p>
            <a:pPr marL="692150" lvl="1" indent="-347663"/>
            <a:r>
              <a:rPr lang="en-US" altLang="en-US" sz="2000" dirty="0"/>
              <a:t>We need a </a:t>
            </a:r>
            <a:r>
              <a:rPr lang="en-US" altLang="en-US" sz="2000" dirty="0">
                <a:solidFill>
                  <a:srgbClr val="C00000"/>
                </a:solidFill>
              </a:rPr>
              <a:t>directory: </a:t>
            </a:r>
            <a:r>
              <a:rPr lang="en-US" altLang="en-US" sz="2000" dirty="0"/>
              <a:t>add a service to map between alphanumeric host names and binary IP addresses</a:t>
            </a:r>
          </a:p>
          <a:p>
            <a:pPr marL="692150" lvl="1" indent="-347663"/>
            <a:r>
              <a:rPr lang="en-US" altLang="en-US" sz="2000" dirty="0"/>
              <a:t>We call this process </a:t>
            </a:r>
            <a:r>
              <a:rPr lang="en-US" altLang="en-US" sz="2000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host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hosts moved around?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849" y="4291012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74796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796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40">
            <a:extLst>
              <a:ext uri="{FF2B5EF4-FFF2-40B4-BE49-F238E27FC236}">
                <a16:creationId xmlns:a16="http://schemas.microsoft.com/office/drawing/2014/main" id="{9DD6D948-74F9-2F49-B77D-421D3D528D81}"/>
              </a:ext>
            </a:extLst>
          </p:cNvPr>
          <p:cNvGrpSpPr>
            <a:grpSpLocks/>
          </p:cNvGrpSpPr>
          <p:nvPr/>
        </p:nvGrpSpPr>
        <p:grpSpPr bwMode="auto">
          <a:xfrm>
            <a:off x="9374189" y="2524126"/>
            <a:ext cx="369887" cy="657225"/>
            <a:chOff x="4180" y="783"/>
            <a:chExt cx="150" cy="307"/>
          </a:xfrm>
        </p:grpSpPr>
        <p:sp>
          <p:nvSpPr>
            <p:cNvPr id="12321" name="AutoShape 41">
              <a:extLst>
                <a:ext uri="{FF2B5EF4-FFF2-40B4-BE49-F238E27FC236}">
                  <a16:creationId xmlns:a16="http://schemas.microsoft.com/office/drawing/2014/main" id="{E8B83893-E9BA-D948-B138-3038D71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2" name="Rectangle 42">
              <a:extLst>
                <a:ext uri="{FF2B5EF4-FFF2-40B4-BE49-F238E27FC236}">
                  <a16:creationId xmlns:a16="http://schemas.microsoft.com/office/drawing/2014/main" id="{F2E23C04-7D41-474D-9A7B-C8A67049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3" name="Rectangle 43">
              <a:extLst>
                <a:ext uri="{FF2B5EF4-FFF2-40B4-BE49-F238E27FC236}">
                  <a16:creationId xmlns:a16="http://schemas.microsoft.com/office/drawing/2014/main" id="{B0F741C5-53D3-6348-A88A-8A2E129B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4" name="AutoShape 44">
              <a:extLst>
                <a:ext uri="{FF2B5EF4-FFF2-40B4-BE49-F238E27FC236}">
                  <a16:creationId xmlns:a16="http://schemas.microsoft.com/office/drawing/2014/main" id="{68ECEF31-355B-1B47-8C16-03E4106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5" name="Line 45">
              <a:extLst>
                <a:ext uri="{FF2B5EF4-FFF2-40B4-BE49-F238E27FC236}">
                  <a16:creationId xmlns:a16="http://schemas.microsoft.com/office/drawing/2014/main" id="{A0F8159C-5CC3-6940-B259-4C028738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46">
              <a:extLst>
                <a:ext uri="{FF2B5EF4-FFF2-40B4-BE49-F238E27FC236}">
                  <a16:creationId xmlns:a16="http://schemas.microsoft.com/office/drawing/2014/main" id="{4E6BEC2A-2D26-0648-9C70-BFB981A9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47">
              <a:extLst>
                <a:ext uri="{FF2B5EF4-FFF2-40B4-BE49-F238E27FC236}">
                  <a16:creationId xmlns:a16="http://schemas.microsoft.com/office/drawing/2014/main" id="{A2462E19-E1A0-2B4E-8D2D-E0B46CFD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8" name="Rectangle 48">
              <a:extLst>
                <a:ext uri="{FF2B5EF4-FFF2-40B4-BE49-F238E27FC236}">
                  <a16:creationId xmlns:a16="http://schemas.microsoft.com/office/drawing/2014/main" id="{50F00971-BF52-4745-9B45-4EA2287D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63662"/>
              </p:ext>
            </p:extLst>
          </p:nvPr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cs.pace.edu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2837951"/>
            <a:ext cx="5213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| STD QUERY | cs.pace.edu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81326" y="2764926"/>
            <a:ext cx="6392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8451" y="3700463"/>
            <a:ext cx="6708775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700463"/>
            <a:ext cx="5463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| STD QUERY |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391864"/>
            <a:ext cx="317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&lt;Client IP, </a:t>
            </a:r>
            <a:r>
              <a:rPr lang="en-US" altLang="en-US" sz="1400" dirty="0" err="1">
                <a:latin typeface="Helvetica" pitchFamily="2" charset="0"/>
              </a:rPr>
              <a:t>CPort</a:t>
            </a:r>
            <a:r>
              <a:rPr lang="en-US" altLang="en-US" sz="14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387726"/>
            <a:ext cx="2948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&lt;DNS server, 53, Client IP, Cport&gt;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pace.edu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cs.pace.edu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1034: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Distribution through hierarchy enables scaling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and hierarchical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B1610F52-1BDF-C248-9166-9964128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5741C80-4DF1-BC44-AC37-F7B616EA079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E92E39-EC97-C048-A72A-3DD555B4B6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2704" y="1670277"/>
            <a:ext cx="4336867" cy="4648200"/>
          </a:xfrm>
        </p:spPr>
        <p:txBody>
          <a:bodyPr/>
          <a:lstStyle/>
          <a:p>
            <a:r>
              <a:rPr lang="en-US" altLang="en-US" sz="2400" dirty="0"/>
              <a:t>Types of messages exchanged, </a:t>
            </a:r>
          </a:p>
          <a:p>
            <a:pPr lvl="1"/>
            <a:r>
              <a:rPr lang="en-US" altLang="en-US" sz="2000" dirty="0"/>
              <a:t>e.g., request, response 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Syntax: what fields in messages &amp; how fields are delineated</a:t>
            </a:r>
          </a:p>
          <a:p>
            <a:pPr lvl="1"/>
            <a:r>
              <a:rPr lang="en-US" altLang="en-US" sz="2000" dirty="0"/>
              <a:t>Semantics: meaning of information in fields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Actions:</a:t>
            </a:r>
            <a:r>
              <a:rPr lang="en-US" altLang="en-US" sz="2400" dirty="0"/>
              <a:t> when and how processes send &amp; respond to messages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4011838C-2023-0741-9DBF-BB62152B15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690688"/>
            <a:ext cx="5442857" cy="298291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Public-domain protocols:</a:t>
            </a:r>
          </a:p>
          <a:p>
            <a:r>
              <a:rPr lang="en-US" altLang="en-US" sz="2400" dirty="0"/>
              <a:t>defined in RFCs</a:t>
            </a:r>
          </a:p>
          <a:p>
            <a:r>
              <a:rPr lang="en-US" altLang="en-US" sz="2400" dirty="0"/>
              <a:t>allows for interoperability</a:t>
            </a:r>
          </a:p>
          <a:p>
            <a:r>
              <a:rPr lang="en-US" altLang="en-US" sz="2400" dirty="0"/>
              <a:t>e.g., HTTP, 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Proprietary protocols:</a:t>
            </a:r>
          </a:p>
          <a:p>
            <a:r>
              <a:rPr lang="en-US" altLang="en-US" sz="2400" dirty="0"/>
              <a:t>e.g., Skype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1DA55-31E4-4E43-AABC-390D441B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Application-layer </a:t>
            </a:r>
            <a:r>
              <a:rPr lang="en-US" altLang="en-US" dirty="0">
                <a:solidFill>
                  <a:srgbClr val="C00000"/>
                </a:solidFill>
              </a:rPr>
              <a:t>Protocol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Client and Server</a:t>
            </a:r>
          </a:p>
          <a:p>
            <a:pPr>
              <a:defRPr/>
            </a:pPr>
            <a:r>
              <a:rPr lang="en-US" dirty="0"/>
              <a:t>Client connects to Port 53 on server </a:t>
            </a:r>
          </a:p>
          <a:p>
            <a:pPr>
              <a:defRPr/>
            </a:pPr>
            <a:r>
              <a:rPr lang="en-US" dirty="0"/>
              <a:t>Assume DNS server IP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 methods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cis.poly.edu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A4584764-162D-8C43-8169-E04821B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EF96464-0C44-1945-A9FA-4C193BF9960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EAA8D857-D451-F240-8D07-5E359C2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EAA8D857-D451-F240-8D07-5E359C27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2FA60B7A-F3F6-8443-A47B-D212AA13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2D8EFF9-1F68-7743-BB21-0A191BA5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0755DC0E-2FA8-FE49-9E85-A050629E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0755DC0E-2FA8-FE49-9E85-A050629E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>
            <a:extLst>
              <a:ext uri="{FF2B5EF4-FFF2-40B4-BE49-F238E27FC236}">
                <a16:creationId xmlns:a16="http://schemas.microsoft.com/office/drawing/2014/main" id="{FFC27F48-9F8B-1A4F-9FB5-2588611C2FB2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8491" name="AutoShape 7">
              <a:extLst>
                <a:ext uri="{FF2B5EF4-FFF2-40B4-BE49-F238E27FC236}">
                  <a16:creationId xmlns:a16="http://schemas.microsoft.com/office/drawing/2014/main" id="{D3E61354-BF30-E34D-A920-479E380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2" name="Rectangle 8">
              <a:extLst>
                <a:ext uri="{FF2B5EF4-FFF2-40B4-BE49-F238E27FC236}">
                  <a16:creationId xmlns:a16="http://schemas.microsoft.com/office/drawing/2014/main" id="{3195950E-62FC-D445-AB95-D46C0B6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3" name="Rectangle 9">
              <a:extLst>
                <a:ext uri="{FF2B5EF4-FFF2-40B4-BE49-F238E27FC236}">
                  <a16:creationId xmlns:a16="http://schemas.microsoft.com/office/drawing/2014/main" id="{0B913E71-1E5D-C64C-B865-29FD3AB9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4" name="AutoShape 10">
              <a:extLst>
                <a:ext uri="{FF2B5EF4-FFF2-40B4-BE49-F238E27FC236}">
                  <a16:creationId xmlns:a16="http://schemas.microsoft.com/office/drawing/2014/main" id="{0C02A239-B9AD-1A45-B5D3-200EB04E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5" name="Line 11">
              <a:extLst>
                <a:ext uri="{FF2B5EF4-FFF2-40B4-BE49-F238E27FC236}">
                  <a16:creationId xmlns:a16="http://schemas.microsoft.com/office/drawing/2014/main" id="{FBAC42A9-6D5E-E949-BD73-B5C709ED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2">
              <a:extLst>
                <a:ext uri="{FF2B5EF4-FFF2-40B4-BE49-F238E27FC236}">
                  <a16:creationId xmlns:a16="http://schemas.microsoft.com/office/drawing/2014/main" id="{4219BDCD-7C94-AF48-917A-A69DB9BB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13">
              <a:extLst>
                <a:ext uri="{FF2B5EF4-FFF2-40B4-BE49-F238E27FC236}">
                  <a16:creationId xmlns:a16="http://schemas.microsoft.com/office/drawing/2014/main" id="{979AE5AF-AFE0-6B49-AFB4-A8C0C611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8" name="Rectangle 14">
              <a:extLst>
                <a:ext uri="{FF2B5EF4-FFF2-40B4-BE49-F238E27FC236}">
                  <a16:creationId xmlns:a16="http://schemas.microsoft.com/office/drawing/2014/main" id="{990BEFE2-D803-094D-9A1F-C85F10A7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40" name="Text Box 15">
            <a:extLst>
              <a:ext uri="{FF2B5EF4-FFF2-40B4-BE49-F238E27FC236}">
                <a16:creationId xmlns:a16="http://schemas.microsoft.com/office/drawing/2014/main" id="{C8E48C12-AF34-1A45-A01B-FBD3D738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59FDE3CB-ADA6-8647-8AC6-9CF0C7A42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7">
            <a:extLst>
              <a:ext uri="{FF2B5EF4-FFF2-40B4-BE49-F238E27FC236}">
                <a16:creationId xmlns:a16="http://schemas.microsoft.com/office/drawing/2014/main" id="{2BBDAE14-B521-1D43-8FD7-B78C4046D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>
            <a:extLst>
              <a:ext uri="{FF2B5EF4-FFF2-40B4-BE49-F238E27FC236}">
                <a16:creationId xmlns:a16="http://schemas.microsoft.com/office/drawing/2014/main" id="{C0589685-F7AE-264E-99AC-DEFEB9C3D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9">
            <a:extLst>
              <a:ext uri="{FF2B5EF4-FFF2-40B4-BE49-F238E27FC236}">
                <a16:creationId xmlns:a16="http://schemas.microsoft.com/office/drawing/2014/main" id="{F1D67258-86D7-1D42-8C24-AFD58D8F2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0">
            <a:extLst>
              <a:ext uri="{FF2B5EF4-FFF2-40B4-BE49-F238E27FC236}">
                <a16:creationId xmlns:a16="http://schemas.microsoft.com/office/drawing/2014/main" id="{81F9EBDF-DC23-2F49-A176-662AC984E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>
            <a:extLst>
              <a:ext uri="{FF2B5EF4-FFF2-40B4-BE49-F238E27FC236}">
                <a16:creationId xmlns:a16="http://schemas.microsoft.com/office/drawing/2014/main" id="{340D5CD8-A9A8-C84C-9D05-53C88A4A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7" name="Group 22">
            <a:extLst>
              <a:ext uri="{FF2B5EF4-FFF2-40B4-BE49-F238E27FC236}">
                <a16:creationId xmlns:a16="http://schemas.microsoft.com/office/drawing/2014/main" id="{38DF4A90-CA88-A94A-9245-18ACE89001A0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8489" name="Rectangle 23">
              <a:extLst>
                <a:ext uri="{FF2B5EF4-FFF2-40B4-BE49-F238E27FC236}">
                  <a16:creationId xmlns:a16="http://schemas.microsoft.com/office/drawing/2014/main" id="{476B2F9B-2295-7642-A9BD-DD970C4B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0" name="Text Box 24">
              <a:extLst>
                <a:ext uri="{FF2B5EF4-FFF2-40B4-BE49-F238E27FC236}">
                  <a16:creationId xmlns:a16="http://schemas.microsoft.com/office/drawing/2014/main" id="{F6E6669E-D91B-B045-9A62-F13465A8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8" name="Text Box 25">
            <a:extLst>
              <a:ext uri="{FF2B5EF4-FFF2-40B4-BE49-F238E27FC236}">
                <a16:creationId xmlns:a16="http://schemas.microsoft.com/office/drawing/2014/main" id="{DBFE8D39-C040-3F4B-A5F1-A9087C6C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Text Box 26">
            <a:extLst>
              <a:ext uri="{FF2B5EF4-FFF2-40B4-BE49-F238E27FC236}">
                <a16:creationId xmlns:a16="http://schemas.microsoft.com/office/drawing/2014/main" id="{C012DD3D-9581-5249-A7C8-8F2069E2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EF947403-E223-BC4D-9D99-741EF26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Text Box 28">
            <a:extLst>
              <a:ext uri="{FF2B5EF4-FFF2-40B4-BE49-F238E27FC236}">
                <a16:creationId xmlns:a16="http://schemas.microsoft.com/office/drawing/2014/main" id="{716966F3-8777-EC42-9726-43B5D031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9">
            <a:extLst>
              <a:ext uri="{FF2B5EF4-FFF2-40B4-BE49-F238E27FC236}">
                <a16:creationId xmlns:a16="http://schemas.microsoft.com/office/drawing/2014/main" id="{22262039-9EA7-2247-9C4A-DFCE620E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14CB1B3D-DAAD-A64C-8523-119DAAA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54" name="Group 31">
            <a:extLst>
              <a:ext uri="{FF2B5EF4-FFF2-40B4-BE49-F238E27FC236}">
                <a16:creationId xmlns:a16="http://schemas.microsoft.com/office/drawing/2014/main" id="{21EDAB5E-43B3-6244-A192-6CD4BAA44394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8481" name="AutoShape 32">
              <a:extLst>
                <a:ext uri="{FF2B5EF4-FFF2-40B4-BE49-F238E27FC236}">
                  <a16:creationId xmlns:a16="http://schemas.microsoft.com/office/drawing/2014/main" id="{BF4F5F33-7749-F149-B6E6-563DAC21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2" name="Rectangle 33">
              <a:extLst>
                <a:ext uri="{FF2B5EF4-FFF2-40B4-BE49-F238E27FC236}">
                  <a16:creationId xmlns:a16="http://schemas.microsoft.com/office/drawing/2014/main" id="{C083E64F-8A79-C245-AE25-9042566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3" name="Rectangle 34">
              <a:extLst>
                <a:ext uri="{FF2B5EF4-FFF2-40B4-BE49-F238E27FC236}">
                  <a16:creationId xmlns:a16="http://schemas.microsoft.com/office/drawing/2014/main" id="{508CD86B-0A14-7745-A3A5-3F60F6F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4" name="AutoShape 35">
              <a:extLst>
                <a:ext uri="{FF2B5EF4-FFF2-40B4-BE49-F238E27FC236}">
                  <a16:creationId xmlns:a16="http://schemas.microsoft.com/office/drawing/2014/main" id="{7A5BA969-D828-6441-BCC9-AE5D0F30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5" name="Line 36">
              <a:extLst>
                <a:ext uri="{FF2B5EF4-FFF2-40B4-BE49-F238E27FC236}">
                  <a16:creationId xmlns:a16="http://schemas.microsoft.com/office/drawing/2014/main" id="{3334EA81-EB48-1F4A-A169-2049DA3B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37">
              <a:extLst>
                <a:ext uri="{FF2B5EF4-FFF2-40B4-BE49-F238E27FC236}">
                  <a16:creationId xmlns:a16="http://schemas.microsoft.com/office/drawing/2014/main" id="{A1782C09-77EC-FD43-9AD6-FD8F47C1A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8">
              <a:extLst>
                <a:ext uri="{FF2B5EF4-FFF2-40B4-BE49-F238E27FC236}">
                  <a16:creationId xmlns:a16="http://schemas.microsoft.com/office/drawing/2014/main" id="{E14F8558-B1B4-C24C-B57D-2EFEAEFE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8" name="Rectangle 39">
              <a:extLst>
                <a:ext uri="{FF2B5EF4-FFF2-40B4-BE49-F238E27FC236}">
                  <a16:creationId xmlns:a16="http://schemas.microsoft.com/office/drawing/2014/main" id="{A4F21945-DBAD-554E-8981-D7A07371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02376548-B888-A246-BC56-70E3E93BEEE2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8473" name="AutoShape 41">
              <a:extLst>
                <a:ext uri="{FF2B5EF4-FFF2-40B4-BE49-F238E27FC236}">
                  <a16:creationId xmlns:a16="http://schemas.microsoft.com/office/drawing/2014/main" id="{A1370A39-0E97-3E46-AD2D-430A42DB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4" name="Rectangle 42">
              <a:extLst>
                <a:ext uri="{FF2B5EF4-FFF2-40B4-BE49-F238E27FC236}">
                  <a16:creationId xmlns:a16="http://schemas.microsoft.com/office/drawing/2014/main" id="{FC5E375A-0FC0-134F-A694-35863D9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5" name="Rectangle 43">
              <a:extLst>
                <a:ext uri="{FF2B5EF4-FFF2-40B4-BE49-F238E27FC236}">
                  <a16:creationId xmlns:a16="http://schemas.microsoft.com/office/drawing/2014/main" id="{E791CCBD-1437-764B-951D-B807A88F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6" name="AutoShape 44">
              <a:extLst>
                <a:ext uri="{FF2B5EF4-FFF2-40B4-BE49-F238E27FC236}">
                  <a16:creationId xmlns:a16="http://schemas.microsoft.com/office/drawing/2014/main" id="{EDDBD281-A7DF-6E46-9D46-92568BA7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0E8A5C66-9F8B-D24D-AAB3-2E4EE180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41ACB69A-E1F2-4844-B95F-F8141F69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47">
              <a:extLst>
                <a:ext uri="{FF2B5EF4-FFF2-40B4-BE49-F238E27FC236}">
                  <a16:creationId xmlns:a16="http://schemas.microsoft.com/office/drawing/2014/main" id="{8F0604DA-1182-7E4D-B6B0-D174CEBA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0" name="Rectangle 48">
              <a:extLst>
                <a:ext uri="{FF2B5EF4-FFF2-40B4-BE49-F238E27FC236}">
                  <a16:creationId xmlns:a16="http://schemas.microsoft.com/office/drawing/2014/main" id="{5BB0670F-6C04-BD4B-BFED-A40A74A0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6" name="Group 49">
            <a:extLst>
              <a:ext uri="{FF2B5EF4-FFF2-40B4-BE49-F238E27FC236}">
                <a16:creationId xmlns:a16="http://schemas.microsoft.com/office/drawing/2014/main" id="{38A7362F-1994-1142-8B8D-B7B4546B6D5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8465" name="AutoShape 50">
              <a:extLst>
                <a:ext uri="{FF2B5EF4-FFF2-40B4-BE49-F238E27FC236}">
                  <a16:creationId xmlns:a16="http://schemas.microsoft.com/office/drawing/2014/main" id="{D583641C-80A0-C94B-BCC0-EC3A50F5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6" name="Rectangle 51">
              <a:extLst>
                <a:ext uri="{FF2B5EF4-FFF2-40B4-BE49-F238E27FC236}">
                  <a16:creationId xmlns:a16="http://schemas.microsoft.com/office/drawing/2014/main" id="{9275C120-4B70-E547-85C3-F2A581A9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7" name="Rectangle 52">
              <a:extLst>
                <a:ext uri="{FF2B5EF4-FFF2-40B4-BE49-F238E27FC236}">
                  <a16:creationId xmlns:a16="http://schemas.microsoft.com/office/drawing/2014/main" id="{6EED23D9-79B1-AD41-A19A-52367ECC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5677ABBE-1536-A643-9862-025D9640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9" name="Line 54">
              <a:extLst>
                <a:ext uri="{FF2B5EF4-FFF2-40B4-BE49-F238E27FC236}">
                  <a16:creationId xmlns:a16="http://schemas.microsoft.com/office/drawing/2014/main" id="{11FABD5E-1CC6-854A-8112-B71E64F1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5">
              <a:extLst>
                <a:ext uri="{FF2B5EF4-FFF2-40B4-BE49-F238E27FC236}">
                  <a16:creationId xmlns:a16="http://schemas.microsoft.com/office/drawing/2014/main" id="{82D4B78E-7746-1041-8F48-29E19715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56">
              <a:extLst>
                <a:ext uri="{FF2B5EF4-FFF2-40B4-BE49-F238E27FC236}">
                  <a16:creationId xmlns:a16="http://schemas.microsoft.com/office/drawing/2014/main" id="{25B6F7EC-6686-C24F-9119-93FE65E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2" name="Rectangle 57">
              <a:extLst>
                <a:ext uri="{FF2B5EF4-FFF2-40B4-BE49-F238E27FC236}">
                  <a16:creationId xmlns:a16="http://schemas.microsoft.com/office/drawing/2014/main" id="{2C1CDC5D-0BAD-8C4A-AB4A-E340CB6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57" name="Text Box 58">
            <a:extLst>
              <a:ext uri="{FF2B5EF4-FFF2-40B4-BE49-F238E27FC236}">
                <a16:creationId xmlns:a16="http://schemas.microsoft.com/office/drawing/2014/main" id="{46CB7DAB-C6F5-6844-83B1-2958D3CC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58" name="Text Box 59">
            <a:extLst>
              <a:ext uri="{FF2B5EF4-FFF2-40B4-BE49-F238E27FC236}">
                <a16:creationId xmlns:a16="http://schemas.microsoft.com/office/drawing/2014/main" id="{1DD95614-9962-5D40-B3F7-DBD25F51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60">
            <a:extLst>
              <a:ext uri="{FF2B5EF4-FFF2-40B4-BE49-F238E27FC236}">
                <a16:creationId xmlns:a16="http://schemas.microsoft.com/office/drawing/2014/main" id="{FCEE40A2-8E06-9049-8075-8ADDE4FD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61">
            <a:extLst>
              <a:ext uri="{FF2B5EF4-FFF2-40B4-BE49-F238E27FC236}">
                <a16:creationId xmlns:a16="http://schemas.microsoft.com/office/drawing/2014/main" id="{CF57E2B3-CE1B-1D4C-95BA-1EA3320A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62">
            <a:extLst>
              <a:ext uri="{FF2B5EF4-FFF2-40B4-BE49-F238E27FC236}">
                <a16:creationId xmlns:a16="http://schemas.microsoft.com/office/drawing/2014/main" id="{9391FFEB-6794-A34C-97BB-FBD936AD63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3">
            <a:extLst>
              <a:ext uri="{FF2B5EF4-FFF2-40B4-BE49-F238E27FC236}">
                <a16:creationId xmlns:a16="http://schemas.microsoft.com/office/drawing/2014/main" id="{ADA43BFC-7973-F648-BB8D-AB3B416A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64" name="Rectangle 65">
            <a:extLst>
              <a:ext uri="{FF2B5EF4-FFF2-40B4-BE49-F238E27FC236}">
                <a16:creationId xmlns:a16="http://schemas.microsoft.com/office/drawing/2014/main" id="{FEC04AA4-3FFB-9441-9A41-C7A2ADD1E9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6" y="1704975"/>
            <a:ext cx="4753766" cy="4648200"/>
          </a:xfrm>
        </p:spPr>
        <p:txBody>
          <a:bodyPr/>
          <a:lstStyle/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Iterative query: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Contacted server replies with name of server to contact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“I don’t know this name, but ask this server”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400" dirty="0"/>
              <a:t>Queries are iterative for the local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7CEBE-AAC3-4243-B5E4-82475FC9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46132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6132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5191126"/>
            <a:ext cx="17621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980113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3213" y="54133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54133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2538413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7905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2258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15303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2543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3371850"/>
            <a:ext cx="1916113" cy="615950"/>
            <a:chOff x="2826" y="2132"/>
            <a:chExt cx="1207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40814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7478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353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3609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2383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1119188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2547938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4167188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4738688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31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41005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1400175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26193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38" y="315277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238" y="3228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7438" y="1781175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781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6838" y="1781175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70" y="1695310"/>
            <a:ext cx="31623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Puts burden of name resolution on the contacted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Helvetica" pitchFamily="2" charset="0"/>
              </a:rPr>
              <a:t>Problem: think about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64295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5D27-972C-1C45-A3F4-CDED2CAA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DNS Records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5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40DE73E-B612-BE4F-840F-6BD7DAA064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52651" y="1229971"/>
            <a:ext cx="8420099" cy="485775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DNS: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distributed database storing resource records </a:t>
            </a:r>
            <a:r>
              <a:rPr lang="en-US" altLang="en-US" sz="2400" dirty="0">
                <a:solidFill>
                  <a:srgbClr val="C00000"/>
                </a:solidFill>
              </a:rPr>
              <a:t>(RR)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E453C5EE-524D-D74F-B735-946D91FAA18F}"/>
              </a:ext>
            </a:extLst>
          </p:cNvPr>
          <p:cNvGrpSpPr>
            <a:grpSpLocks/>
          </p:cNvGrpSpPr>
          <p:nvPr/>
        </p:nvGrpSpPr>
        <p:grpSpPr bwMode="auto">
          <a:xfrm>
            <a:off x="2962276" y="1779246"/>
            <a:ext cx="6202362" cy="571500"/>
            <a:chOff x="1407" y="1206"/>
            <a:chExt cx="3379" cy="360"/>
          </a:xfrm>
        </p:grpSpPr>
        <p:sp>
          <p:nvSpPr>
            <p:cNvPr id="23563" name="Text Box 6">
              <a:extLst>
                <a:ext uri="{FF2B5EF4-FFF2-40B4-BE49-F238E27FC236}">
                  <a16:creationId xmlns:a16="http://schemas.microsoft.com/office/drawing/2014/main" id="{7014B7E3-2CFA-DA4F-928D-04B228BA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212"/>
              <a:ext cx="3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RR format: </a:t>
              </a:r>
              <a:r>
                <a:rPr lang="en-US" altLang="en-US" sz="1800" b="1" dirty="0">
                  <a:latin typeface="Helvetica" pitchFamily="2" charset="0"/>
                </a:rPr>
                <a:t>(name, type, class, </a:t>
              </a:r>
              <a:r>
                <a:rPr lang="en-US" altLang="en-US" sz="1800" b="1" dirty="0" err="1">
                  <a:latin typeface="Helvetica" pitchFamily="2" charset="0"/>
                </a:rPr>
                <a:t>ttl</a:t>
              </a:r>
              <a:r>
                <a:rPr lang="en-US" altLang="en-US" sz="1800" b="1" dirty="0">
                  <a:latin typeface="Helvetica" pitchFamily="2" charset="0"/>
                </a:rPr>
                <a:t>, </a:t>
              </a:r>
              <a:r>
                <a:rPr lang="en-US" altLang="en-US" sz="1800" b="1" dirty="0" err="1">
                  <a:latin typeface="Helvetica" pitchFamily="2" charset="0"/>
                </a:rPr>
                <a:t>addr</a:t>
              </a:r>
              <a:r>
                <a:rPr lang="en-US" altLang="en-US" sz="1800" b="1" dirty="0">
                  <a:latin typeface="Helvetica" pitchFamily="2" charset="0"/>
                </a:rPr>
                <a:t>)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23564" name="Rectangle 7">
              <a:extLst>
                <a:ext uri="{FF2B5EF4-FFF2-40B4-BE49-F238E27FC236}">
                  <a16:creationId xmlns:a16="http://schemas.microsoft.com/office/drawing/2014/main" id="{4846DDD0-3A4D-F441-AE50-39A4CCE7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173283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454270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338508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Design.cs.pace.edu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1582"/>
              </p:ext>
            </p:extLst>
          </p:nvPr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Cs.pace.edu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Ns-lcsr.pace.edu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BAF2367E-B0E1-B642-BDE2-6E262A4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34C2996-073B-BC43-A713-D1B9E5D6053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6D4E9A9-DFF3-0C48-9B17-180BD1CC9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1743" y="1736725"/>
            <a:ext cx="10472057" cy="498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We usually think of an application executing on a single endpoint </a:t>
            </a:r>
          </a:p>
          <a:p>
            <a:pPr>
              <a:defRPr/>
            </a:pPr>
            <a:r>
              <a:rPr lang="en-US" altLang="en-US" sz="2400" dirty="0"/>
              <a:t>However, applications can reside on, say, 2 different endpoints connected by a network</a:t>
            </a:r>
          </a:p>
          <a:p>
            <a:pPr>
              <a:defRPr/>
            </a:pPr>
            <a:r>
              <a:rPr lang="en-US" altLang="en-US" sz="2400" dirty="0"/>
              <a:t>In order to communicate, need to identify the communicating parties</a:t>
            </a:r>
          </a:p>
          <a:p>
            <a:pPr lvl="1">
              <a:defRPr/>
            </a:pPr>
            <a:r>
              <a:rPr lang="en-US" altLang="en-US" sz="2000" dirty="0"/>
              <a:t>Telephone network: phone number (10 digits)</a:t>
            </a:r>
          </a:p>
          <a:p>
            <a:pPr>
              <a:defRPr/>
            </a:pPr>
            <a:r>
              <a:rPr lang="en-US" altLang="en-US" sz="2400" dirty="0"/>
              <a:t>Computer network: </a:t>
            </a:r>
            <a:r>
              <a:rPr lang="en-US" altLang="en-US" sz="2400" dirty="0">
                <a:solidFill>
                  <a:srgbClr val="C00000"/>
                </a:solidFill>
              </a:rPr>
              <a:t>IP address </a:t>
            </a:r>
          </a:p>
          <a:p>
            <a:pPr lvl="1">
              <a:defRPr/>
            </a:pPr>
            <a:r>
              <a:rPr lang="en-US" altLang="en-US" sz="2000" dirty="0"/>
              <a:t>IPv4  (32 bits) 128.6.24.78</a:t>
            </a:r>
          </a:p>
          <a:p>
            <a:pPr lvl="1">
              <a:defRPr/>
            </a:pPr>
            <a:r>
              <a:rPr lang="en-US" altLang="en-US" sz="20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Suppose there is more than one networked program executing on a host</a:t>
            </a:r>
          </a:p>
          <a:p>
            <a:pPr lvl="1">
              <a:defRPr/>
            </a:pPr>
            <a:r>
              <a:rPr lang="en-US" altLang="en-US" sz="2000" dirty="0"/>
              <a:t>In addition to host address, we need one more address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“Which Program to talk to?”</a:t>
            </a:r>
          </a:p>
          <a:p>
            <a:pPr>
              <a:defRPr/>
            </a:pPr>
            <a:r>
              <a:rPr lang="en-US" altLang="en-US" sz="2400" dirty="0"/>
              <a:t>The identity for an application: </a:t>
            </a:r>
            <a:r>
              <a:rPr lang="en-US" altLang="en-US" sz="2400" dirty="0">
                <a:solidFill>
                  <a:srgbClr val="C00000"/>
                </a:solidFill>
              </a:rPr>
              <a:t>port number (+ IP </a:t>
            </a:r>
            <a:r>
              <a:rPr lang="en-US" altLang="en-US" sz="2400" dirty="0" err="1">
                <a:solidFill>
                  <a:srgbClr val="C00000"/>
                </a:solidFill>
              </a:rPr>
              <a:t>addr</a:t>
            </a:r>
            <a:r>
              <a:rPr lang="en-US" altLang="en-US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87421-C0B1-8146-9347-AC8D0C58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</a:t>
            </a:r>
            <a:r>
              <a:rPr lang="en-US" altLang="en-US" dirty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C7FC3584-C0BC-2B4F-B930-5987E19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26" y="2434994"/>
            <a:ext cx="2743201" cy="2743201"/>
          </a:xfrm>
          <a:prstGeom prst="rect">
            <a:avLst/>
          </a:prstGeom>
        </p:spPr>
      </p:pic>
      <p:pic>
        <p:nvPicPr>
          <p:cNvPr id="7" name="Picture 6" descr="A close up of a stool&#10;&#10;Description automatically generated">
            <a:extLst>
              <a:ext uri="{FF2B5EF4-FFF2-40B4-BE49-F238E27FC236}">
                <a16:creationId xmlns:a16="http://schemas.microsoft.com/office/drawing/2014/main" id="{25747F52-C6AF-604E-B768-90B5A02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745" y="4404239"/>
            <a:ext cx="411804" cy="45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7951-2BB3-0441-A70E-B129FCD6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60" y="4404239"/>
            <a:ext cx="431432" cy="43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41CF1-25D9-1E42-AE47-936BA1841696}"/>
              </a:ext>
            </a:extLst>
          </p:cNvPr>
          <p:cNvSpPr txBox="1"/>
          <p:nvPr/>
        </p:nvSpPr>
        <p:spPr>
          <a:xfrm>
            <a:off x="9313685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 / house (IP address)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03AE-4ABB-3947-BF89-068E3403E8A1}"/>
              </a:ext>
            </a:extLst>
          </p:cNvPr>
          <p:cNvSpPr txBox="1"/>
          <p:nvPr/>
        </p:nvSpPr>
        <p:spPr>
          <a:xfrm>
            <a:off x="10886514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/ person (port #)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DD72A-1B6D-A049-91AF-78441DFC6D8C}"/>
              </a:ext>
            </a:extLst>
          </p:cNvPr>
          <p:cNvCxnSpPr>
            <a:cxnSpLocks/>
          </p:cNvCxnSpPr>
          <p:nvPr/>
        </p:nvCxnSpPr>
        <p:spPr>
          <a:xfrm flipV="1">
            <a:off x="9982200" y="4953259"/>
            <a:ext cx="587408" cy="639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C78F-6E5F-C645-8C66-AA3EDEAF3C8A}"/>
              </a:ext>
            </a:extLst>
          </p:cNvPr>
          <p:cNvCxnSpPr>
            <a:cxnSpLocks/>
          </p:cNvCxnSpPr>
          <p:nvPr/>
        </p:nvCxnSpPr>
        <p:spPr>
          <a:xfrm flipV="1">
            <a:off x="11192480" y="4858706"/>
            <a:ext cx="321995" cy="734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Use Multiple layers of indirection</a:t>
            </a:r>
          </a:p>
          <a:p>
            <a:pPr lvl="1"/>
            <a:r>
              <a:rPr lang="en-US" altLang="en-US" dirty="0"/>
              <a:t>Hierarchically scale</a:t>
            </a:r>
          </a:p>
          <a:p>
            <a:pPr lvl="1"/>
            <a:r>
              <a:rPr lang="en-US" altLang="en-US" dirty="0"/>
              <a:t>Good performance (load distribution)</a:t>
            </a:r>
          </a:p>
          <a:p>
            <a:pPr lvl="1"/>
            <a:r>
              <a:rPr lang="en-US" altLang="en-US" dirty="0"/>
              <a:t>Resilient to local transient failure</a:t>
            </a:r>
          </a:p>
          <a:p>
            <a:r>
              <a:rPr lang="en-US" altLang="en-US" sz="2400" dirty="0"/>
              <a:t>Additional load distribution can happen at each level (e.g., TLD server)</a:t>
            </a:r>
          </a:p>
          <a:p>
            <a:r>
              <a:rPr lang="en-US" altLang="en-US" sz="2400" dirty="0"/>
              <a:t>Uses </a:t>
            </a:r>
            <a:r>
              <a:rPr lang="en-US" altLang="en-US" sz="2400" dirty="0">
                <a:solidFill>
                  <a:srgbClr val="C00000"/>
                </a:solidFill>
              </a:rPr>
              <a:t>caching</a:t>
            </a:r>
            <a:r>
              <a:rPr lang="en-US" altLang="en-US" sz="2400" dirty="0"/>
              <a:t> all over for better performance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DNS can be used to implement useful primitives atop domain names:</a:t>
            </a:r>
          </a:p>
          <a:p>
            <a:r>
              <a:rPr lang="en-US" altLang="en-US" sz="2400" dirty="0"/>
              <a:t>Example: Scaling large web services, e.g., google search</a:t>
            </a:r>
          </a:p>
          <a:p>
            <a:r>
              <a:rPr lang="en-US" altLang="en-US" sz="2400" dirty="0"/>
              <a:t>Domain-authoritative server will return an address from a pool of IP addresses, for example from Google’s server “farm”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and observations on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Request/response nature of the protocol</a:t>
            </a:r>
          </a:p>
          <a:p>
            <a:endParaRPr lang="en-US" altLang="en-US" sz="2400" dirty="0"/>
          </a:p>
          <a:p>
            <a:r>
              <a:rPr lang="en-US" altLang="en-US" dirty="0"/>
              <a:t>How messages are structured: simple, text-based protocol</a:t>
            </a:r>
          </a:p>
          <a:p>
            <a:pPr lvl="1"/>
            <a:r>
              <a:rPr lang="en-US" altLang="en-US" dirty="0"/>
              <a:t>Similarly in HTTP, SMTP, FTP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Caching is an effective method to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A7D44951-0A42-DB4B-8D8C-F068B64E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 &amp; port number</a:t>
            </a:r>
          </a:p>
        </p:txBody>
      </p:sp>
      <p:sp>
        <p:nvSpPr>
          <p:cNvPr id="6148" name="Freeform 5">
            <a:extLst>
              <a:ext uri="{FF2B5EF4-FFF2-40B4-BE49-F238E27FC236}">
                <a16:creationId xmlns:a16="http://schemas.microsoft.com/office/drawing/2014/main" id="{731D3C1C-7F64-264B-8AD8-A861F0099CC2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9410101-97D4-2C4E-9E8E-2F90C743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1024">
            <a:extLst>
              <a:ext uri="{FF2B5EF4-FFF2-40B4-BE49-F238E27FC236}">
                <a16:creationId xmlns:a16="http://schemas.microsoft.com/office/drawing/2014/main" id="{457CD449-F401-5C42-8BF0-0EB32970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150" name="Object 1024">
                        <a:extLst>
                          <a:ext uri="{FF2B5EF4-FFF2-40B4-BE49-F238E27FC236}">
                            <a16:creationId xmlns:a16="http://schemas.microsoft.com/office/drawing/2014/main" id="{457CD449-F401-5C42-8BF0-0EB329709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">
            <a:extLst>
              <a:ext uri="{FF2B5EF4-FFF2-40B4-BE49-F238E27FC236}">
                <a16:creationId xmlns:a16="http://schemas.microsoft.com/office/drawing/2014/main" id="{6270324D-873F-6545-92E8-3DF67DC263C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6195" name="Oval 10">
              <a:extLst>
                <a:ext uri="{FF2B5EF4-FFF2-40B4-BE49-F238E27FC236}">
                  <a16:creationId xmlns:a16="http://schemas.microsoft.com/office/drawing/2014/main" id="{970A9089-177F-B647-BC78-3A45776D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2BBB94E1-0992-2A4C-9BD6-4A3D0514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52" name="Rectangle 15">
            <a:extLst>
              <a:ext uri="{FF2B5EF4-FFF2-40B4-BE49-F238E27FC236}">
                <a16:creationId xmlns:a16="http://schemas.microsoft.com/office/drawing/2014/main" id="{934BD858-2A08-B54E-80DD-338518C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53" name="Line 16">
            <a:extLst>
              <a:ext uri="{FF2B5EF4-FFF2-40B4-BE49-F238E27FC236}">
                <a16:creationId xmlns:a16="http://schemas.microsoft.com/office/drawing/2014/main" id="{6F26566A-BD66-8346-BD9E-3B2D7E297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7">
            <a:extLst>
              <a:ext uri="{FF2B5EF4-FFF2-40B4-BE49-F238E27FC236}">
                <a16:creationId xmlns:a16="http://schemas.microsoft.com/office/drawing/2014/main" id="{88461438-1944-CA49-88FA-1141EE2B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>
            <a:extLst>
              <a:ext uri="{FF2B5EF4-FFF2-40B4-BE49-F238E27FC236}">
                <a16:creationId xmlns:a16="http://schemas.microsoft.com/office/drawing/2014/main" id="{6E3C71CC-F776-294E-9D11-E82F1230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066926"/>
            <a:ext cx="56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156" name="Text Box 20">
            <a:extLst>
              <a:ext uri="{FF2B5EF4-FFF2-40B4-BE49-F238E27FC236}">
                <a16:creationId xmlns:a16="http://schemas.microsoft.com/office/drawing/2014/main" id="{5C85A947-ADEF-2745-B2F1-AFF4951F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7" name="Group 48">
            <a:extLst>
              <a:ext uri="{FF2B5EF4-FFF2-40B4-BE49-F238E27FC236}">
                <a16:creationId xmlns:a16="http://schemas.microsoft.com/office/drawing/2014/main" id="{008489AB-A97B-DD41-B8AE-6DE84657BBB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062037" cy="2111375"/>
            <a:chOff x="4137" y="1207"/>
            <a:chExt cx="669" cy="1330"/>
          </a:xfrm>
        </p:grpSpPr>
        <p:graphicFrame>
          <p:nvGraphicFramePr>
            <p:cNvPr id="6187" name="Object 1026">
              <a:extLst>
                <a:ext uri="{FF2B5EF4-FFF2-40B4-BE49-F238E27FC236}">
                  <a16:creationId xmlns:a16="http://schemas.microsoft.com/office/drawing/2014/main" id="{FB61821A-9F57-214F-A071-B882421C4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6187" name="Object 1026">
                          <a:extLst>
                            <a:ext uri="{FF2B5EF4-FFF2-40B4-BE49-F238E27FC236}">
                              <a16:creationId xmlns:a16="http://schemas.microsoft.com/office/drawing/2014/main" id="{FB61821A-9F57-214F-A071-B882421C4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8" name="Group 22">
              <a:extLst>
                <a:ext uri="{FF2B5EF4-FFF2-40B4-BE49-F238E27FC236}">
                  <a16:creationId xmlns:a16="http://schemas.microsoft.com/office/drawing/2014/main" id="{5C29DB15-147E-DB47-85CC-00D5826E2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6193" name="Oval 23">
                <a:extLst>
                  <a:ext uri="{FF2B5EF4-FFF2-40B4-BE49-F238E27FC236}">
                    <a16:creationId xmlns:a16="http://schemas.microsoft.com/office/drawing/2014/main" id="{4D120602-C387-3E47-A45E-FE93F393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6194" name="Text Box 24">
                <a:extLst>
                  <a:ext uri="{FF2B5EF4-FFF2-40B4-BE49-F238E27FC236}">
                    <a16:creationId xmlns:a16="http://schemas.microsoft.com/office/drawing/2014/main" id="{4D7268CE-E041-A94A-BBBB-FE8213E2F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6189" name="Rectangle 28">
              <a:extLst>
                <a:ext uri="{FF2B5EF4-FFF2-40B4-BE49-F238E27FC236}">
                  <a16:creationId xmlns:a16="http://schemas.microsoft.com/office/drawing/2014/main" id="{313A675A-9407-8949-86DD-41BE2380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190" name="Line 29">
              <a:extLst>
                <a:ext uri="{FF2B5EF4-FFF2-40B4-BE49-F238E27FC236}">
                  <a16:creationId xmlns:a16="http://schemas.microsoft.com/office/drawing/2014/main" id="{3BA7DF81-0FC2-A241-A16B-BB197D91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>
              <a:extLst>
                <a:ext uri="{FF2B5EF4-FFF2-40B4-BE49-F238E27FC236}">
                  <a16:creationId xmlns:a16="http://schemas.microsoft.com/office/drawing/2014/main" id="{1F3CEB23-93CD-7C49-A33D-02C8BB3A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Text Box 31">
              <a:extLst>
                <a:ext uri="{FF2B5EF4-FFF2-40B4-BE49-F238E27FC236}">
                  <a16:creationId xmlns:a16="http://schemas.microsoft.com/office/drawing/2014/main" id="{750EC9B2-B0E3-144E-AEB6-504FA9E2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</a:t>
              </a:r>
            </a:p>
          </p:txBody>
        </p:sp>
      </p:grpSp>
      <p:sp>
        <p:nvSpPr>
          <p:cNvPr id="6158" name="Text Box 32">
            <a:extLst>
              <a:ext uri="{FF2B5EF4-FFF2-40B4-BE49-F238E27FC236}">
                <a16:creationId xmlns:a16="http://schemas.microsoft.com/office/drawing/2014/main" id="{CBEFD0DA-A5BA-294D-A35A-3457D348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6159" name="Group 37">
            <a:extLst>
              <a:ext uri="{FF2B5EF4-FFF2-40B4-BE49-F238E27FC236}">
                <a16:creationId xmlns:a16="http://schemas.microsoft.com/office/drawing/2014/main" id="{526B6388-C5DC-3E47-9294-8C025386F1B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6185" name="Oval 38">
              <a:extLst>
                <a:ext uri="{FF2B5EF4-FFF2-40B4-BE49-F238E27FC236}">
                  <a16:creationId xmlns:a16="http://schemas.microsoft.com/office/drawing/2014/main" id="{292C7041-1FDA-F444-AB4F-E178EFF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6" name="Text Box 39">
              <a:extLst>
                <a:ext uri="{FF2B5EF4-FFF2-40B4-BE49-F238E27FC236}">
                  <a16:creationId xmlns:a16="http://schemas.microsoft.com/office/drawing/2014/main" id="{06EFA56A-6C2F-D14D-B405-EF9B7E57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0" name="Rectangle 40">
            <a:extLst>
              <a:ext uri="{FF2B5EF4-FFF2-40B4-BE49-F238E27FC236}">
                <a16:creationId xmlns:a16="http://schemas.microsoft.com/office/drawing/2014/main" id="{1691C838-C150-CA42-8DA3-32715A8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61" name="Line 41">
            <a:extLst>
              <a:ext uri="{FF2B5EF4-FFF2-40B4-BE49-F238E27FC236}">
                <a16:creationId xmlns:a16="http://schemas.microsoft.com/office/drawing/2014/main" id="{012D41D7-EB65-A944-8102-794B9ED67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42">
            <a:extLst>
              <a:ext uri="{FF2B5EF4-FFF2-40B4-BE49-F238E27FC236}">
                <a16:creationId xmlns:a16="http://schemas.microsoft.com/office/drawing/2014/main" id="{8317C9D2-3782-9A41-A9B2-A414E7C2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43">
            <a:extLst>
              <a:ext uri="{FF2B5EF4-FFF2-40B4-BE49-F238E27FC236}">
                <a16:creationId xmlns:a16="http://schemas.microsoft.com/office/drawing/2014/main" id="{F1EE5451-B2FB-A94A-8382-3AA489C21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>
            <a:extLst>
              <a:ext uri="{FF2B5EF4-FFF2-40B4-BE49-F238E27FC236}">
                <a16:creationId xmlns:a16="http://schemas.microsoft.com/office/drawing/2014/main" id="{8FD14F53-62ED-9142-943D-C211A3C29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4A95DDE2-D817-8B45-BCC1-1BDB4C19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>
            <a:extLst>
              <a:ext uri="{FF2B5EF4-FFF2-40B4-BE49-F238E27FC236}">
                <a16:creationId xmlns:a16="http://schemas.microsoft.com/office/drawing/2014/main" id="{5DE7BDB4-AC28-434C-867F-FDDA06806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7" name="Object 1025">
            <a:extLst>
              <a:ext uri="{FF2B5EF4-FFF2-40B4-BE49-F238E27FC236}">
                <a16:creationId xmlns:a16="http://schemas.microsoft.com/office/drawing/2014/main" id="{E2B06460-7EDF-FE46-ACC9-76DECC36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4" y="4449764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167" name="Object 1025">
                        <a:extLst>
                          <a:ext uri="{FF2B5EF4-FFF2-40B4-BE49-F238E27FC236}">
                            <a16:creationId xmlns:a16="http://schemas.microsoft.com/office/drawing/2014/main" id="{E2B06460-7EDF-FE46-ACC9-76DECC36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4" y="4449764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416A7F3-1CF5-B54A-8E9E-B7DAB7C79C45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4968875"/>
            <a:ext cx="1062037" cy="560388"/>
            <a:chOff x="3046" y="1508"/>
            <a:chExt cx="669" cy="353"/>
          </a:xfrm>
        </p:grpSpPr>
        <p:sp>
          <p:nvSpPr>
            <p:cNvPr id="6183" name="Oval 52">
              <a:extLst>
                <a:ext uri="{FF2B5EF4-FFF2-40B4-BE49-F238E27FC236}">
                  <a16:creationId xmlns:a16="http://schemas.microsoft.com/office/drawing/2014/main" id="{D37E0E65-4F07-B842-B4D1-FFE91F55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4" name="Text Box 53">
              <a:extLst>
                <a:ext uri="{FF2B5EF4-FFF2-40B4-BE49-F238E27FC236}">
                  <a16:creationId xmlns:a16="http://schemas.microsoft.com/office/drawing/2014/main" id="{0CB63901-6395-BD49-A772-DAFD57AF9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9" name="Rectangle 54">
            <a:extLst>
              <a:ext uri="{FF2B5EF4-FFF2-40B4-BE49-F238E27FC236}">
                <a16:creationId xmlns:a16="http://schemas.microsoft.com/office/drawing/2014/main" id="{58A04098-31BB-A441-8CBC-1591F90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6" y="5494338"/>
            <a:ext cx="658813" cy="328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70" name="Line 55">
            <a:extLst>
              <a:ext uri="{FF2B5EF4-FFF2-40B4-BE49-F238E27FC236}">
                <a16:creationId xmlns:a16="http://schemas.microsoft.com/office/drawing/2014/main" id="{103CC501-7F5F-5947-B2EF-E0D7FD1E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5346701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56">
            <a:extLst>
              <a:ext uri="{FF2B5EF4-FFF2-40B4-BE49-F238E27FC236}">
                <a16:creationId xmlns:a16="http://schemas.microsoft.com/office/drawing/2014/main" id="{D13B4773-4C67-CC44-AD6C-ED6FFA42C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088" y="5902326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57">
            <a:extLst>
              <a:ext uri="{FF2B5EF4-FFF2-40B4-BE49-F238E27FC236}">
                <a16:creationId xmlns:a16="http://schemas.microsoft.com/office/drawing/2014/main" id="{4BA9717E-82E2-0646-9422-FC7C536B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39862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</p:txBody>
      </p:sp>
      <p:cxnSp>
        <p:nvCxnSpPr>
          <p:cNvPr id="6173" name="AutoShape 58">
            <a:extLst>
              <a:ext uri="{FF2B5EF4-FFF2-40B4-BE49-F238E27FC236}">
                <a16:creationId xmlns:a16="http://schemas.microsoft.com/office/drawing/2014/main" id="{5931C0EF-AB8E-8143-A73E-1B3FB3C28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59">
            <a:extLst>
              <a:ext uri="{FF2B5EF4-FFF2-40B4-BE49-F238E27FC236}">
                <a16:creationId xmlns:a16="http://schemas.microsoft.com/office/drawing/2014/main" id="{40B7AAFB-36BF-1D4B-B18D-65FE089ABEAF}"/>
              </a:ext>
            </a:extLst>
          </p:cNvPr>
          <p:cNvCxnSpPr>
            <a:cxnSpLocks noChangeShapeType="1"/>
            <a:stCxn id="6148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60">
            <a:extLst>
              <a:ext uri="{FF2B5EF4-FFF2-40B4-BE49-F238E27FC236}">
                <a16:creationId xmlns:a16="http://schemas.microsoft.com/office/drawing/2014/main" id="{22ADD330-DEBF-E84E-AAC4-AA8AE3536CA8}"/>
              </a:ext>
            </a:extLst>
          </p:cNvPr>
          <p:cNvCxnSpPr>
            <a:cxnSpLocks noChangeShapeType="1"/>
            <a:stCxn id="6148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Text Box 61">
            <a:extLst>
              <a:ext uri="{FF2B5EF4-FFF2-40B4-BE49-F238E27FC236}">
                <a16:creationId xmlns:a16="http://schemas.microsoft.com/office/drawing/2014/main" id="{5EB39CB5-2758-0141-AB5B-86EC5956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89" y="5479962"/>
            <a:ext cx="77807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socket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is the door between 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OS/network and the application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The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application’s programming interface </a:t>
            </a:r>
            <a:r>
              <a:rPr lang="en-US" altLang="en-US" sz="2400" dirty="0">
                <a:latin typeface="Helvetica" pitchFamily="2" charset="0"/>
              </a:rPr>
              <a:t>to the network</a:t>
            </a:r>
          </a:p>
        </p:txBody>
      </p:sp>
      <p:sp>
        <p:nvSpPr>
          <p:cNvPr id="6177" name="Rectangle 1">
            <a:extLst>
              <a:ext uri="{FF2B5EF4-FFF2-40B4-BE49-F238E27FC236}">
                <a16:creationId xmlns:a16="http://schemas.microsoft.com/office/drawing/2014/main" id="{D6879603-FC8E-144A-9B32-2DD8E8B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2184400"/>
            <a:ext cx="3794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8" name="Rectangle 2">
            <a:extLst>
              <a:ext uri="{FF2B5EF4-FFF2-40B4-BE49-F238E27FC236}">
                <a16:creationId xmlns:a16="http://schemas.microsoft.com/office/drawing/2014/main" id="{B5230566-8C43-4941-95DF-2CBFC8EA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5" y="2463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9" name="Rectangle 51">
            <a:extLst>
              <a:ext uri="{FF2B5EF4-FFF2-40B4-BE49-F238E27FC236}">
                <a16:creationId xmlns:a16="http://schemas.microsoft.com/office/drawing/2014/main" id="{1AEFBDFA-3984-3D4D-991A-7D982C7B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3838575"/>
            <a:ext cx="358775" cy="266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/>
              <a:t>P1</a:t>
            </a:r>
          </a:p>
        </p:txBody>
      </p:sp>
      <p:sp>
        <p:nvSpPr>
          <p:cNvPr id="6180" name="Rectangle 51">
            <a:extLst>
              <a:ext uri="{FF2B5EF4-FFF2-40B4-BE49-F238E27FC236}">
                <a16:creationId xmlns:a16="http://schemas.microsoft.com/office/drawing/2014/main" id="{46E32FED-844D-014A-B347-A58A579F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4" y="5541963"/>
            <a:ext cx="357187" cy="266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dirty="0"/>
              <a:t>P3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8A731886-A6A6-4540-8B7F-FF782F4A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830639"/>
            <a:ext cx="381000" cy="319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976E6489-9791-4E4C-A53F-3493AF5D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2863850"/>
            <a:ext cx="357188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1200" dirty="0"/>
              <a:t>P4</a:t>
            </a:r>
          </a:p>
        </p:txBody>
      </p:sp>
      <p:pic>
        <p:nvPicPr>
          <p:cNvPr id="5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AF9F42E-3591-0043-9DD0-3FC48AC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CC13D05D-1E35-4046-9A1B-5643A177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F2EA4764-04A7-B547-8324-1FF04DB7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4">
            <a:extLst>
              <a:ext uri="{FF2B5EF4-FFF2-40B4-BE49-F238E27FC236}">
                <a16:creationId xmlns:a16="http://schemas.microsoft.com/office/drawing/2014/main" id="{8DE622E0-2CF0-0E4A-8F3C-26E5347D8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DAB39F67-9011-4D49-B00E-0EF7D3BBD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5F9DB-9B59-1B47-B25F-CD2DDA2EA2C9}"/>
              </a:ext>
            </a:extLst>
          </p:cNvPr>
          <p:cNvSpPr txBox="1"/>
          <p:nvPr/>
        </p:nvSpPr>
        <p:spPr>
          <a:xfrm>
            <a:off x="419744" y="4332288"/>
            <a:ext cx="140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A0-59E8-D24C-B6AD-23E49C26918B}"/>
              </a:ext>
            </a:extLst>
          </p:cNvPr>
          <p:cNvSpPr txBox="1"/>
          <p:nvPr/>
        </p:nvSpPr>
        <p:spPr>
          <a:xfrm>
            <a:off x="557862" y="3903221"/>
            <a:ext cx="14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518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2" grpId="0" animBg="1"/>
      <p:bldP spid="6153" grpId="0" animBg="1"/>
      <p:bldP spid="6154" grpId="0" animBg="1"/>
      <p:bldP spid="6155" grpId="0"/>
      <p:bldP spid="6156" grpId="0"/>
      <p:bldP spid="6158" grpId="0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9" grpId="0" animBg="1"/>
      <p:bldP spid="6170" grpId="0" animBg="1"/>
      <p:bldP spid="6171" grpId="0" animBg="1"/>
      <p:bldP spid="6172" grpId="0"/>
      <p:bldP spid="6177" grpId="0"/>
      <p:bldP spid="6178" grpId="0"/>
      <p:bldP spid="6179" grpId="0" animBg="1"/>
      <p:bldP spid="6180" grpId="0" animBg="1"/>
      <p:bldP spid="6181" grpId="0" animBg="1"/>
      <p:bldP spid="56" grpId="0" animBg="1"/>
      <p:bldP spid="58" grpId="0" animBg="1"/>
      <p:bldP spid="59" grpId="0" animBg="1"/>
      <p:bldP spid="2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A521E02-D7D8-3F41-99B5-D6CBECF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9A0885D-7AC2-C140-9403-9C08EC9A92C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C122D2A-DC23-5448-AA9D-7B41CFAD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app-layer </a:t>
            </a:r>
            <a:r>
              <a:rPr lang="en-US" altLang="en-US" dirty="0">
                <a:solidFill>
                  <a:srgbClr val="C00000"/>
                </a:solidFill>
              </a:rPr>
              <a:t>connection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C00000"/>
                </a:solidFill>
              </a:rPr>
              <a:t>4-tuple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FAB33438-C629-ED45-AAB4-0F9F70DD39A5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7E7C4FE7-52F6-774C-A969-4D2E9614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702C938-946F-E04A-89F8-698487F0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702C938-946F-E04A-89F8-698487F0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9">
            <a:extLst>
              <a:ext uri="{FF2B5EF4-FFF2-40B4-BE49-F238E27FC236}">
                <a16:creationId xmlns:a16="http://schemas.microsoft.com/office/drawing/2014/main" id="{CA264AC5-1931-324A-B6B7-46ACD8291AC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7214" name="Oval 10">
              <a:extLst>
                <a:ext uri="{FF2B5EF4-FFF2-40B4-BE49-F238E27FC236}">
                  <a16:creationId xmlns:a16="http://schemas.microsoft.com/office/drawing/2014/main" id="{393BC661-3909-D94B-B900-3A55137B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:a16="http://schemas.microsoft.com/office/drawing/2014/main" id="{7740B937-5EA1-D04F-BE13-104B7C80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76" name="Rectangle 15">
            <a:extLst>
              <a:ext uri="{FF2B5EF4-FFF2-40B4-BE49-F238E27FC236}">
                <a16:creationId xmlns:a16="http://schemas.microsoft.com/office/drawing/2014/main" id="{75E7CB70-7A05-634A-841A-2A5BEFD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F11F8DA-D761-D342-B22A-0A18642F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B8DB9DE5-DD5C-2441-AE39-7E84C1F8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0C043423-1319-5E45-B650-AD5FD301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66925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Host:: IP address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180" name="Text Box 20">
            <a:extLst>
              <a:ext uri="{FF2B5EF4-FFF2-40B4-BE49-F238E27FC236}">
                <a16:creationId xmlns:a16="http://schemas.microsoft.com/office/drawing/2014/main" id="{192D61E2-0902-AB49-8C57-FD42317C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181" name="Group 48">
            <a:extLst>
              <a:ext uri="{FF2B5EF4-FFF2-40B4-BE49-F238E27FC236}">
                <a16:creationId xmlns:a16="http://schemas.microsoft.com/office/drawing/2014/main" id="{E4D7F190-9872-0B4E-9F86-096C10F0278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863725" cy="2111375"/>
            <a:chOff x="4137" y="1207"/>
            <a:chExt cx="1174" cy="1330"/>
          </a:xfrm>
        </p:grpSpPr>
        <p:graphicFrame>
          <p:nvGraphicFramePr>
            <p:cNvPr id="7206" name="Object 1026">
              <a:extLst>
                <a:ext uri="{FF2B5EF4-FFF2-40B4-BE49-F238E27FC236}">
                  <a16:creationId xmlns:a16="http://schemas.microsoft.com/office/drawing/2014/main" id="{2012BB43-C929-A54B-9FD2-9B4352D6F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7206" name="Object 1026">
                          <a:extLst>
                            <a:ext uri="{FF2B5EF4-FFF2-40B4-BE49-F238E27FC236}">
                              <a16:creationId xmlns:a16="http://schemas.microsoft.com/office/drawing/2014/main" id="{2012BB43-C929-A54B-9FD2-9B4352D6F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2">
              <a:extLst>
                <a:ext uri="{FF2B5EF4-FFF2-40B4-BE49-F238E27FC236}">
                  <a16:creationId xmlns:a16="http://schemas.microsoft.com/office/drawing/2014/main" id="{9C4DA181-2121-CA46-8790-75B89034C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12" name="Oval 23">
                <a:extLst>
                  <a:ext uri="{FF2B5EF4-FFF2-40B4-BE49-F238E27FC236}">
                    <a16:creationId xmlns:a16="http://schemas.microsoft.com/office/drawing/2014/main" id="{AD4D44AF-D68F-4442-8FB9-641A6F074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13" name="Text Box 24">
                <a:extLst>
                  <a:ext uri="{FF2B5EF4-FFF2-40B4-BE49-F238E27FC236}">
                    <a16:creationId xmlns:a16="http://schemas.microsoft.com/office/drawing/2014/main" id="{7E8919B1-115A-0044-961F-77BE57320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208" name="Rectangle 28">
              <a:extLst>
                <a:ext uri="{FF2B5EF4-FFF2-40B4-BE49-F238E27FC236}">
                  <a16:creationId xmlns:a16="http://schemas.microsoft.com/office/drawing/2014/main" id="{0D92F953-529C-FB48-8AE2-CF1AB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9" name="Line 29">
              <a:extLst>
                <a:ext uri="{FF2B5EF4-FFF2-40B4-BE49-F238E27FC236}">
                  <a16:creationId xmlns:a16="http://schemas.microsoft.com/office/drawing/2014/main" id="{0C29476D-C6DD-7343-86A4-8AD65B67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0">
              <a:extLst>
                <a:ext uri="{FF2B5EF4-FFF2-40B4-BE49-F238E27FC236}">
                  <a16:creationId xmlns:a16="http://schemas.microsoft.com/office/drawing/2014/main" id="{2F07B90E-B235-2144-BD31-6FC23519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1">
              <a:extLst>
                <a:ext uri="{FF2B5EF4-FFF2-40B4-BE49-F238E27FC236}">
                  <a16:creationId xmlns:a16="http://schemas.microsoft.com/office/drawing/2014/main" id="{A84731FA-C55A-2E42-82D7-916552C0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B</a:t>
              </a:r>
            </a:p>
          </p:txBody>
        </p:sp>
      </p:grpSp>
      <p:sp>
        <p:nvSpPr>
          <p:cNvPr id="7182" name="Text Box 32">
            <a:extLst>
              <a:ext uri="{FF2B5EF4-FFF2-40B4-BE49-F238E27FC236}">
                <a16:creationId xmlns:a16="http://schemas.microsoft.com/office/drawing/2014/main" id="{A02DE506-AC09-3B43-8F4B-061CC33C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7183" name="Group 37">
            <a:extLst>
              <a:ext uri="{FF2B5EF4-FFF2-40B4-BE49-F238E27FC236}">
                <a16:creationId xmlns:a16="http://schemas.microsoft.com/office/drawing/2014/main" id="{1205F7D8-A891-8642-88C4-5769B0EC27F2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7204" name="Oval 38">
              <a:extLst>
                <a:ext uri="{FF2B5EF4-FFF2-40B4-BE49-F238E27FC236}">
                  <a16:creationId xmlns:a16="http://schemas.microsoft.com/office/drawing/2014/main" id="{B92667BB-D02C-334A-9B58-8B89EA67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05" name="Text Box 39">
              <a:extLst>
                <a:ext uri="{FF2B5EF4-FFF2-40B4-BE49-F238E27FC236}">
                  <a16:creationId xmlns:a16="http://schemas.microsoft.com/office/drawing/2014/main" id="{68B6A173-B488-EA46-B5CB-9E78467F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84" name="Rectangle 40">
            <a:extLst>
              <a:ext uri="{FF2B5EF4-FFF2-40B4-BE49-F238E27FC236}">
                <a16:creationId xmlns:a16="http://schemas.microsoft.com/office/drawing/2014/main" id="{5333E548-A474-DF4A-AE48-5D950E3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85" name="Line 41">
            <a:extLst>
              <a:ext uri="{FF2B5EF4-FFF2-40B4-BE49-F238E27FC236}">
                <a16:creationId xmlns:a16="http://schemas.microsoft.com/office/drawing/2014/main" id="{33C1900A-44B1-CA4F-B813-CCD4499D4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42">
            <a:extLst>
              <a:ext uri="{FF2B5EF4-FFF2-40B4-BE49-F238E27FC236}">
                <a16:creationId xmlns:a16="http://schemas.microsoft.com/office/drawing/2014/main" id="{BC4B8008-00A2-D54B-81F5-76D64B21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43">
            <a:extLst>
              <a:ext uri="{FF2B5EF4-FFF2-40B4-BE49-F238E27FC236}">
                <a16:creationId xmlns:a16="http://schemas.microsoft.com/office/drawing/2014/main" id="{67E314CF-503D-AA48-9E74-DB9BFACC9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5">
            <a:extLst>
              <a:ext uri="{FF2B5EF4-FFF2-40B4-BE49-F238E27FC236}">
                <a16:creationId xmlns:a16="http://schemas.microsoft.com/office/drawing/2014/main" id="{B29DCA93-47C8-314C-8AD9-C81AE0BE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6">
            <a:extLst>
              <a:ext uri="{FF2B5EF4-FFF2-40B4-BE49-F238E27FC236}">
                <a16:creationId xmlns:a16="http://schemas.microsoft.com/office/drawing/2014/main" id="{C2929F00-9B41-214D-8F41-872DA654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49">
            <a:extLst>
              <a:ext uri="{FF2B5EF4-FFF2-40B4-BE49-F238E27FC236}">
                <a16:creationId xmlns:a16="http://schemas.microsoft.com/office/drawing/2014/main" id="{5CF23FED-BBA3-604C-8921-B8A7B87599A9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3986214"/>
            <a:ext cx="1863725" cy="2111375"/>
            <a:chOff x="4137" y="1207"/>
            <a:chExt cx="1174" cy="1330"/>
          </a:xfrm>
        </p:grpSpPr>
        <p:graphicFrame>
          <p:nvGraphicFramePr>
            <p:cNvPr id="7196" name="Object 1025">
              <a:extLst>
                <a:ext uri="{FF2B5EF4-FFF2-40B4-BE49-F238E27FC236}">
                  <a16:creationId xmlns:a16="http://schemas.microsoft.com/office/drawing/2014/main" id="{AFEED4F6-45DD-BA47-B197-15BEDEF5C8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196" name="Object 1025">
                          <a:extLst>
                            <a:ext uri="{FF2B5EF4-FFF2-40B4-BE49-F238E27FC236}">
                              <a16:creationId xmlns:a16="http://schemas.microsoft.com/office/drawing/2014/main" id="{AFEED4F6-45DD-BA47-B197-15BEDEF5C8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10294D0F-3267-B747-862C-D35D480B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02" name="Oval 52">
                <a:extLst>
                  <a:ext uri="{FF2B5EF4-FFF2-40B4-BE49-F238E27FC236}">
                    <a16:creationId xmlns:a16="http://schemas.microsoft.com/office/drawing/2014/main" id="{4A576F4F-3A99-9946-B14E-01C41BA0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03" name="Text Box 53">
                <a:extLst>
                  <a:ext uri="{FF2B5EF4-FFF2-40B4-BE49-F238E27FC236}">
                    <a16:creationId xmlns:a16="http://schemas.microsoft.com/office/drawing/2014/main" id="{31ADB8E5-9D9F-C04B-9BD0-5586F770E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198" name="Rectangle 54">
              <a:extLst>
                <a:ext uri="{FF2B5EF4-FFF2-40B4-BE49-F238E27FC236}">
                  <a16:creationId xmlns:a16="http://schemas.microsoft.com/office/drawing/2014/main" id="{F2363F2E-9AF7-2C41-847E-44580EE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9" name="Line 55">
              <a:extLst>
                <a:ext uri="{FF2B5EF4-FFF2-40B4-BE49-F238E27FC236}">
                  <a16:creationId xmlns:a16="http://schemas.microsoft.com/office/drawing/2014/main" id="{82EB1DF9-62ED-754B-B2FC-FA1CCC2F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56">
              <a:extLst>
                <a:ext uri="{FF2B5EF4-FFF2-40B4-BE49-F238E27FC236}">
                  <a16:creationId xmlns:a16="http://schemas.microsoft.com/office/drawing/2014/main" id="{5065FEF2-C1C3-6444-A21D-F5B6FA41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57">
              <a:extLst>
                <a:ext uri="{FF2B5EF4-FFF2-40B4-BE49-F238E27FC236}">
                  <a16:creationId xmlns:a16="http://schemas.microsoft.com/office/drawing/2014/main" id="{DC679733-BEB8-E545-B811-25B0D49D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C</a:t>
              </a:r>
            </a:p>
          </p:txBody>
        </p:sp>
      </p:grpSp>
      <p:cxnSp>
        <p:nvCxnSpPr>
          <p:cNvPr id="7192" name="AutoShape 58">
            <a:extLst>
              <a:ext uri="{FF2B5EF4-FFF2-40B4-BE49-F238E27FC236}">
                <a16:creationId xmlns:a16="http://schemas.microsoft.com/office/drawing/2014/main" id="{39DB96D7-911A-BF4D-B832-22B6C2AD30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9">
            <a:extLst>
              <a:ext uri="{FF2B5EF4-FFF2-40B4-BE49-F238E27FC236}">
                <a16:creationId xmlns:a16="http://schemas.microsoft.com/office/drawing/2014/main" id="{8870FCE3-751A-9C4D-BD1A-C2DD3AEFDA24}"/>
              </a:ext>
            </a:extLst>
          </p:cNvPr>
          <p:cNvCxnSpPr>
            <a:cxnSpLocks noChangeShapeType="1"/>
            <a:stCxn id="7172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0">
            <a:extLst>
              <a:ext uri="{FF2B5EF4-FFF2-40B4-BE49-F238E27FC236}">
                <a16:creationId xmlns:a16="http://schemas.microsoft.com/office/drawing/2014/main" id="{4C1FD43C-8392-C249-91B7-0AAB7DC3A3F2}"/>
              </a:ext>
            </a:extLst>
          </p:cNvPr>
          <p:cNvCxnSpPr>
            <a:cxnSpLocks noChangeShapeType="1"/>
            <a:stCxn id="7172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61">
            <a:extLst>
              <a:ext uri="{FF2B5EF4-FFF2-40B4-BE49-F238E27FC236}">
                <a16:creationId xmlns:a16="http://schemas.microsoft.com/office/drawing/2014/main" id="{4D044351-6431-694C-B0D1-6A15407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22" y="5765801"/>
            <a:ext cx="5170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Connection := (IP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(S = source, D = destination)</a:t>
            </a:r>
          </a:p>
        </p:txBody>
      </p:sp>
      <p:pic>
        <p:nvPicPr>
          <p:cNvPr id="4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471A9288-F0E0-BA49-BDFD-524AAF32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7379642-B5C2-414A-ABE9-76597D5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9F2A0A9-A9D7-DD42-9B43-A02F4BD4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44">
            <a:extLst>
              <a:ext uri="{FF2B5EF4-FFF2-40B4-BE49-F238E27FC236}">
                <a16:creationId xmlns:a16="http://schemas.microsoft.com/office/drawing/2014/main" id="{E7C2CF99-52A2-CA4B-983C-16766CA62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A8D90499-AE3A-574B-8F50-9E3CB62E1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4082BE92-129B-D341-A7F6-601C4C1A6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EC00EA1-ADAB-B949-A2D0-8E8B4FE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D61193F-7B16-BC41-9AD8-8513AFAD400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D75CE861-E0FF-C948-982F-122E558E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Apps rely on services by lower layers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1D8D3F91-87FE-8643-91D8-12ECF9AA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294CD613-B560-514C-9CBE-0A5234E9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8F4AA799-C740-F44B-BEC6-32EA6A0F1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2471739"/>
            <a:ext cx="12700" cy="300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050F3F8-3F33-8146-9342-757414AA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20732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BD848D37-5C40-5443-8507-B53B454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1146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8921B9CB-9D74-1F45-91DE-DC80BB85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7465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2" name="Rectangle 14">
            <a:extLst>
              <a:ext uri="{FF2B5EF4-FFF2-40B4-BE49-F238E27FC236}">
                <a16:creationId xmlns:a16="http://schemas.microsoft.com/office/drawing/2014/main" id="{4D9DCDA0-6026-0241-98E5-B639E11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50673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3" name="Line 15">
            <a:extLst>
              <a:ext uri="{FF2B5EF4-FFF2-40B4-BE49-F238E27FC236}">
                <a16:creationId xmlns:a16="http://schemas.microsoft.com/office/drawing/2014/main" id="{0AA34DC8-F5E8-D444-BB2A-82922E97C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2289175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>
            <a:extLst>
              <a:ext uri="{FF2B5EF4-FFF2-40B4-BE49-F238E27FC236}">
                <a16:creationId xmlns:a16="http://schemas.microsoft.com/office/drawing/2014/main" id="{B731C803-3229-CF4A-9305-E41A3FE6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3035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9">
            <a:extLst>
              <a:ext uri="{FF2B5EF4-FFF2-40B4-BE49-F238E27FC236}">
                <a16:creationId xmlns:a16="http://schemas.microsoft.com/office/drawing/2014/main" id="{89048733-0175-AB41-9DE2-062B02A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20888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Application Protocol</a:t>
            </a:r>
          </a:p>
        </p:txBody>
      </p:sp>
      <p:sp>
        <p:nvSpPr>
          <p:cNvPr id="8206" name="Rectangle 20">
            <a:extLst>
              <a:ext uri="{FF2B5EF4-FFF2-40B4-BE49-F238E27FC236}">
                <a16:creationId xmlns:a16="http://schemas.microsoft.com/office/drawing/2014/main" id="{C9357B7D-CF3C-224D-805A-CE9BAE2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005138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Transport Protocol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B651AFCB-BFEB-4F44-83F2-44A96902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8D0017DD-692E-EA4C-8937-DC58964B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DFF8246-F4A9-6748-B059-1384A4177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713" y="2471738"/>
            <a:ext cx="0" cy="30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26">
            <a:extLst>
              <a:ext uri="{FF2B5EF4-FFF2-40B4-BE49-F238E27FC236}">
                <a16:creationId xmlns:a16="http://schemas.microsoft.com/office/drawing/2014/main" id="{28009028-9EBA-3849-B3C7-D5F61A9D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20732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1" name="Rectangle 29">
            <a:extLst>
              <a:ext uri="{FF2B5EF4-FFF2-40B4-BE49-F238E27FC236}">
                <a16:creationId xmlns:a16="http://schemas.microsoft.com/office/drawing/2014/main" id="{7F3515CF-B483-8141-9F92-1C6F1BF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1146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2" name="Rectangle 30">
            <a:extLst>
              <a:ext uri="{FF2B5EF4-FFF2-40B4-BE49-F238E27FC236}">
                <a16:creationId xmlns:a16="http://schemas.microsoft.com/office/drawing/2014/main" id="{8048FC50-CF08-B64B-943B-FFF92A62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3" name="Rectangle 32">
            <a:extLst>
              <a:ext uri="{FF2B5EF4-FFF2-40B4-BE49-F238E27FC236}">
                <a16:creationId xmlns:a16="http://schemas.microsoft.com/office/drawing/2014/main" id="{9783F712-20D1-3045-B9FD-B5679BFA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4" name="Rectangle 33">
            <a:extLst>
              <a:ext uri="{FF2B5EF4-FFF2-40B4-BE49-F238E27FC236}">
                <a16:creationId xmlns:a16="http://schemas.microsoft.com/office/drawing/2014/main" id="{153F1778-5973-BA4A-8AA4-33EA7204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5" name="Rectangle 35">
            <a:extLst>
              <a:ext uri="{FF2B5EF4-FFF2-40B4-BE49-F238E27FC236}">
                <a16:creationId xmlns:a16="http://schemas.microsoft.com/office/drawing/2014/main" id="{3D9DF0C7-8DBC-CD47-8A20-21A47D02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6" name="Rectangle 36">
            <a:extLst>
              <a:ext uri="{FF2B5EF4-FFF2-40B4-BE49-F238E27FC236}">
                <a16:creationId xmlns:a16="http://schemas.microsoft.com/office/drawing/2014/main" id="{0426D4F5-5133-F74E-8CDE-12D499C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7" name="Rectangle 38">
            <a:extLst>
              <a:ext uri="{FF2B5EF4-FFF2-40B4-BE49-F238E27FC236}">
                <a16:creationId xmlns:a16="http://schemas.microsoft.com/office/drawing/2014/main" id="{E33CB7C8-D37B-7D4F-9C87-8F1FC583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8" name="Line 39">
            <a:extLst>
              <a:ext uri="{FF2B5EF4-FFF2-40B4-BE49-F238E27FC236}">
                <a16:creationId xmlns:a16="http://schemas.microsoft.com/office/drawing/2014/main" id="{FED3E119-048D-BA41-9A5C-15E6847F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9512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40">
            <a:extLst>
              <a:ext uri="{FF2B5EF4-FFF2-40B4-BE49-F238E27FC236}">
                <a16:creationId xmlns:a16="http://schemas.microsoft.com/office/drawing/2014/main" id="{331BF877-5230-8B46-BF94-B4ACD5975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3951288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41">
            <a:extLst>
              <a:ext uri="{FF2B5EF4-FFF2-40B4-BE49-F238E27FC236}">
                <a16:creationId xmlns:a16="http://schemas.microsoft.com/office/drawing/2014/main" id="{5DA16B57-5286-7648-83A7-C2CF97DF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395128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3">
            <a:extLst>
              <a:ext uri="{FF2B5EF4-FFF2-40B4-BE49-F238E27FC236}">
                <a16:creationId xmlns:a16="http://schemas.microsoft.com/office/drawing/2014/main" id="{D36EDBE3-BA8B-6640-82B8-1910B90E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52578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00316470-5270-0B47-BC02-2BF8214C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5270500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47">
            <a:extLst>
              <a:ext uri="{FF2B5EF4-FFF2-40B4-BE49-F238E27FC236}">
                <a16:creationId xmlns:a16="http://schemas.microsoft.com/office/drawing/2014/main" id="{5542B1D3-4994-CE47-9E41-A6613F022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2578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48">
            <a:extLst>
              <a:ext uri="{FF2B5EF4-FFF2-40B4-BE49-F238E27FC236}">
                <a16:creationId xmlns:a16="http://schemas.microsoft.com/office/drawing/2014/main" id="{E7E3B402-3BCB-2D41-B9CA-0D73B7D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5" name="Rectangle 49">
            <a:extLst>
              <a:ext uri="{FF2B5EF4-FFF2-40B4-BE49-F238E27FC236}">
                <a16:creationId xmlns:a16="http://schemas.microsoft.com/office/drawing/2014/main" id="{DEEB480A-E786-8E44-B4A0-D59D107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9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6" name="Rectangle 52">
            <a:extLst>
              <a:ext uri="{FF2B5EF4-FFF2-40B4-BE49-F238E27FC236}">
                <a16:creationId xmlns:a16="http://schemas.microsoft.com/office/drawing/2014/main" id="{01AFDC2B-7B01-D543-A568-F2E8A2F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2782888"/>
            <a:ext cx="71723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8227" name="Rectangle 53">
            <a:extLst>
              <a:ext uri="{FF2B5EF4-FFF2-40B4-BE49-F238E27FC236}">
                <a16:creationId xmlns:a16="http://schemas.microsoft.com/office/drawing/2014/main" id="{7BA8423E-929D-744F-983A-B38F2E40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2768599"/>
            <a:ext cx="6765925" cy="32322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3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E104B18-9344-D546-B858-47888B27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1" y="1822305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003F05D2-3862-D841-B46D-C8535CA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61" y="1798228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B5F49D-20F3-984E-8A8D-D157C83AA732}"/>
              </a:ext>
            </a:extLst>
          </p:cNvPr>
          <p:cNvSpPr txBox="1"/>
          <p:nvPr/>
        </p:nvSpPr>
        <p:spPr>
          <a:xfrm>
            <a:off x="700088" y="3876675"/>
            <a:ext cx="1643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Within the operating system of respective entity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10823E8-6598-C84A-AB50-EC4E72A54AA2}"/>
              </a:ext>
            </a:extLst>
          </p:cNvPr>
          <p:cNvSpPr/>
          <p:nvPr/>
        </p:nvSpPr>
        <p:spPr>
          <a:xfrm>
            <a:off x="1885950" y="2892571"/>
            <a:ext cx="747714" cy="28684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50518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“permanent”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server farms (“data centers”) for scaling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 not communicate directly with each other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(HTTP) works this way.</a:t>
            </a:r>
          </a:p>
          <a:p>
            <a:r>
              <a:rPr lang="en-US" altLang="en-US" sz="2400" dirty="0"/>
              <a:t>Many mobile apps work this way (e.g., Instagram)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1920</Words>
  <Application>Microsoft Office PowerPoint</Application>
  <PresentationFormat>Widescreen</PresentationFormat>
  <Paragraphs>439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Comic Sans MS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Clip</vt:lpstr>
      <vt:lpstr>CS 488 Computer Networks and the Internet</vt:lpstr>
      <vt:lpstr>Application-layer Protocol</vt:lpstr>
      <vt:lpstr>Application Addresses</vt:lpstr>
      <vt:lpstr>IP address &amp; port number</vt:lpstr>
      <vt:lpstr>An app-layer connection is a 4-tuple</vt:lpstr>
      <vt:lpstr>App-layer connections</vt:lpstr>
      <vt:lpstr>Recall: Apps rely on services by lower layers</vt:lpstr>
      <vt:lpstr>Common Architectures of Applications</vt:lpstr>
      <vt:lpstr>Client-server architecture</vt:lpstr>
      <vt:lpstr>Peer-to-peer (P2P) architecture</vt:lpstr>
      <vt:lpstr>Going forward: A few applications</vt:lpstr>
      <vt:lpstr>PowerPoint Presentation</vt:lpstr>
      <vt:lpstr> Domain Name System</vt:lpstr>
      <vt:lpstr>“You have my name. Can you lookup my address?”</vt:lpstr>
      <vt:lpstr>  Domain Name System (DNS)</vt:lpstr>
      <vt:lpstr>Types of Directories</vt:lpstr>
      <vt:lpstr>Simple DNS</vt:lpstr>
      <vt:lpstr>Simple DNS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in action</vt:lpstr>
      <vt:lpstr>PowerPoint Presentation</vt:lpstr>
      <vt:lpstr> DNS Records</vt:lpstr>
      <vt:lpstr>DNS records</vt:lpstr>
      <vt:lpstr>DNS Record example</vt:lpstr>
      <vt:lpstr>DNS record types</vt:lpstr>
      <vt:lpstr>DNS caching and updating records</vt:lpstr>
      <vt:lpstr>DNS protocol messages</vt:lpstr>
      <vt:lpstr>DNS protocol, messages</vt:lpstr>
      <vt:lpstr>Bootstrapping DNS</vt:lpstr>
      <vt:lpstr>Summary of DNS</vt:lpstr>
      <vt:lpstr>Some themes and observations on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1100</cp:revision>
  <cp:lastPrinted>2021-01-24T13:37:10Z</cp:lastPrinted>
  <dcterms:created xsi:type="dcterms:W3CDTF">2019-01-23T03:40:12Z</dcterms:created>
  <dcterms:modified xsi:type="dcterms:W3CDTF">2021-06-10T16:58:51Z</dcterms:modified>
</cp:coreProperties>
</file>