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387" r:id="rId2"/>
    <p:sldId id="266" r:id="rId3"/>
    <p:sldId id="397" r:id="rId4"/>
    <p:sldId id="267" r:id="rId5"/>
    <p:sldId id="268" r:id="rId6"/>
    <p:sldId id="399" r:id="rId7"/>
    <p:sldId id="275" r:id="rId8"/>
    <p:sldId id="276" r:id="rId9"/>
    <p:sldId id="277" r:id="rId10"/>
    <p:sldId id="278" r:id="rId11"/>
    <p:sldId id="279" r:id="rId12"/>
    <p:sldId id="396" r:id="rId13"/>
    <p:sldId id="280" r:id="rId14"/>
    <p:sldId id="281" r:id="rId15"/>
    <p:sldId id="282" r:id="rId16"/>
    <p:sldId id="388" r:id="rId17"/>
    <p:sldId id="402" r:id="rId18"/>
    <p:sldId id="283" r:id="rId19"/>
    <p:sldId id="407" r:id="rId20"/>
    <p:sldId id="403" r:id="rId21"/>
    <p:sldId id="394" r:id="rId22"/>
    <p:sldId id="379" r:id="rId23"/>
    <p:sldId id="404" r:id="rId24"/>
    <p:sldId id="406" r:id="rId25"/>
    <p:sldId id="408" r:id="rId26"/>
    <p:sldId id="405" r:id="rId27"/>
    <p:sldId id="313" r:id="rId28"/>
    <p:sldId id="337" r:id="rId29"/>
    <p:sldId id="297" r:id="rId30"/>
    <p:sldId id="299" r:id="rId31"/>
    <p:sldId id="401" r:id="rId32"/>
    <p:sldId id="298" r:id="rId33"/>
    <p:sldId id="303" r:id="rId34"/>
    <p:sldId id="302" r:id="rId35"/>
    <p:sldId id="304" r:id="rId36"/>
    <p:sldId id="319" r:id="rId37"/>
    <p:sldId id="33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22"/>
    <p:restoredTop sz="94664"/>
  </p:normalViewPr>
  <p:slideViewPr>
    <p:cSldViewPr snapToGrid="0" snapToObjects="1">
      <p:cViewPr varScale="1">
        <p:scale>
          <a:sx n="89" d="100"/>
          <a:sy n="89" d="100"/>
        </p:scale>
        <p:origin x="38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1148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727CD0-90AB-BC40-9704-E77AEDB06E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7F2828-6624-954C-9710-E7375980A3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64B113-EFD0-1841-AF88-80611DD0A1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5B058C-AF56-774E-B1D8-3AF39D0312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6112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27E884-FB06-D341-97B2-18E8B791B3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A274A8-40C6-D148-AA3D-8D2B5A91AC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CE7D62-01E8-C547-8CE5-D909A80FCF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94AE9-C274-844C-8243-9ECC764F24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738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wmf"/><Relationship Id="rId4" Type="http://schemas.openxmlformats.org/officeDocument/2006/relationships/image" Target="../media/image1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5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5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1813812"/>
            <a:ext cx="9461325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</a:t>
            </a:r>
            <a:r>
              <a:rPr lang="en-US" dirty="0">
                <a:ea typeface="ＭＳ Ｐゴシック" charset="0"/>
              </a:rPr>
              <a:t>488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Computer Networks and the Internet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8999"/>
            <a:ext cx="9736428" cy="259831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>
                <a:ea typeface="ＭＳ Ｐゴシック" charset="0"/>
              </a:rPr>
              <a:t>Lecture 2.1 Circuit &amp; Packet Switching</a:t>
            </a:r>
          </a:p>
          <a:p>
            <a:pPr>
              <a:defRPr/>
            </a:pPr>
            <a:r>
              <a:rPr lang="en-US" sz="3200" dirty="0">
                <a:ea typeface="ＭＳ Ｐゴシック" charset="0"/>
              </a:rPr>
              <a:t>Prepared by: Prof. Jun Yuan</a:t>
            </a:r>
          </a:p>
          <a:p>
            <a:pPr>
              <a:defRPr/>
            </a:pPr>
            <a:r>
              <a:rPr lang="en-US" sz="3200" dirty="0">
                <a:ea typeface="ＭＳ Ｐゴシック" charset="0"/>
                <a:cs typeface="+mn-cs"/>
              </a:rPr>
              <a:t>Credits: Prof. 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A493BB0B-4F20-9A44-84C7-FD30E04E2C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b">
            <a:normAutofit/>
          </a:bodyPr>
          <a:lstStyle/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Circuit switching</a:t>
            </a:r>
          </a:p>
        </p:txBody>
      </p:sp>
      <p:sp>
        <p:nvSpPr>
          <p:cNvPr id="44035" name="Line 3">
            <a:extLst>
              <a:ext uri="{FF2B5EF4-FFF2-40B4-BE49-F238E27FC236}">
                <a16:creationId xmlns:a16="http://schemas.microsoft.com/office/drawing/2014/main" id="{EDDAFD1A-5E66-6B41-8B09-2A8D57FED8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0675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36" name="Line 4">
            <a:extLst>
              <a:ext uri="{FF2B5EF4-FFF2-40B4-BE49-F238E27FC236}">
                <a16:creationId xmlns:a16="http://schemas.microsoft.com/office/drawing/2014/main" id="{97942542-F1F0-6647-A3AB-AAC24B02718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6563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37" name="Freeform 5">
            <a:extLst>
              <a:ext uri="{FF2B5EF4-FFF2-40B4-BE49-F238E27FC236}">
                <a16:creationId xmlns:a16="http://schemas.microsoft.com/office/drawing/2014/main" id="{A1EE8F33-1F3A-3344-AA1C-5D85863C6F6F}"/>
              </a:ext>
            </a:extLst>
          </p:cNvPr>
          <p:cNvSpPr>
            <a:spLocks/>
          </p:cNvSpPr>
          <p:nvPr/>
        </p:nvSpPr>
        <p:spPr bwMode="auto">
          <a:xfrm>
            <a:off x="4130676" y="2405063"/>
            <a:ext cx="1311275" cy="298450"/>
          </a:xfrm>
          <a:custGeom>
            <a:avLst/>
            <a:gdLst>
              <a:gd name="T0" fmla="*/ 0 w 826"/>
              <a:gd name="T1" fmla="*/ 0 h 188"/>
              <a:gd name="T2" fmla="*/ 2147483647 w 826"/>
              <a:gd name="T3" fmla="*/ 2147483647 h 188"/>
              <a:gd name="T4" fmla="*/ 2147483647 w 826"/>
              <a:gd name="T5" fmla="*/ 2147483647 h 188"/>
              <a:gd name="T6" fmla="*/ 0 w 826"/>
              <a:gd name="T7" fmla="*/ 2147483647 h 188"/>
              <a:gd name="T8" fmla="*/ 0 w 826"/>
              <a:gd name="T9" fmla="*/ 0 h 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26" h="188">
                <a:moveTo>
                  <a:pt x="0" y="0"/>
                </a:moveTo>
                <a:lnTo>
                  <a:pt x="825" y="120"/>
                </a:lnTo>
                <a:lnTo>
                  <a:pt x="825" y="187"/>
                </a:lnTo>
                <a:lnTo>
                  <a:pt x="0" y="67"/>
                </a:lnTo>
                <a:lnTo>
                  <a:pt x="0" y="0"/>
                </a:lnTo>
              </a:path>
            </a:pathLst>
          </a:custGeom>
          <a:solidFill>
            <a:schemeClr val="folHlink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8" name="Freeform 6">
            <a:extLst>
              <a:ext uri="{FF2B5EF4-FFF2-40B4-BE49-F238E27FC236}">
                <a16:creationId xmlns:a16="http://schemas.microsoft.com/office/drawing/2014/main" id="{8303817E-BD8E-C943-9892-BFF8BA2A2F15}"/>
              </a:ext>
            </a:extLst>
          </p:cNvPr>
          <p:cNvSpPr>
            <a:spLocks/>
          </p:cNvSpPr>
          <p:nvPr/>
        </p:nvSpPr>
        <p:spPr bwMode="auto">
          <a:xfrm>
            <a:off x="5440364" y="3095625"/>
            <a:ext cx="1311275" cy="298450"/>
          </a:xfrm>
          <a:custGeom>
            <a:avLst/>
            <a:gdLst>
              <a:gd name="T0" fmla="*/ 0 w 826"/>
              <a:gd name="T1" fmla="*/ 0 h 188"/>
              <a:gd name="T2" fmla="*/ 2147483647 w 826"/>
              <a:gd name="T3" fmla="*/ 2147483647 h 188"/>
              <a:gd name="T4" fmla="*/ 2147483647 w 826"/>
              <a:gd name="T5" fmla="*/ 2147483647 h 188"/>
              <a:gd name="T6" fmla="*/ 0 w 826"/>
              <a:gd name="T7" fmla="*/ 2147483647 h 188"/>
              <a:gd name="T8" fmla="*/ 0 w 826"/>
              <a:gd name="T9" fmla="*/ 0 h 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26" h="188">
                <a:moveTo>
                  <a:pt x="0" y="0"/>
                </a:moveTo>
                <a:lnTo>
                  <a:pt x="825" y="120"/>
                </a:lnTo>
                <a:lnTo>
                  <a:pt x="825" y="187"/>
                </a:lnTo>
                <a:lnTo>
                  <a:pt x="0" y="67"/>
                </a:lnTo>
                <a:lnTo>
                  <a:pt x="0" y="0"/>
                </a:lnTo>
              </a:path>
            </a:pathLst>
          </a:custGeom>
          <a:solidFill>
            <a:schemeClr val="folHlink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9" name="Freeform 7">
            <a:extLst>
              <a:ext uri="{FF2B5EF4-FFF2-40B4-BE49-F238E27FC236}">
                <a16:creationId xmlns:a16="http://schemas.microsoft.com/office/drawing/2014/main" id="{79CB54E0-8051-F941-ADD4-F6A919CA5A90}"/>
              </a:ext>
            </a:extLst>
          </p:cNvPr>
          <p:cNvSpPr>
            <a:spLocks/>
          </p:cNvSpPr>
          <p:nvPr/>
        </p:nvSpPr>
        <p:spPr bwMode="auto">
          <a:xfrm>
            <a:off x="6750051" y="3763963"/>
            <a:ext cx="1311275" cy="298450"/>
          </a:xfrm>
          <a:custGeom>
            <a:avLst/>
            <a:gdLst>
              <a:gd name="T0" fmla="*/ 0 w 826"/>
              <a:gd name="T1" fmla="*/ 0 h 188"/>
              <a:gd name="T2" fmla="*/ 2147483647 w 826"/>
              <a:gd name="T3" fmla="*/ 2147483647 h 188"/>
              <a:gd name="T4" fmla="*/ 2147483647 w 826"/>
              <a:gd name="T5" fmla="*/ 2147483647 h 188"/>
              <a:gd name="T6" fmla="*/ 0 w 826"/>
              <a:gd name="T7" fmla="*/ 2147483647 h 188"/>
              <a:gd name="T8" fmla="*/ 0 w 826"/>
              <a:gd name="T9" fmla="*/ 0 h 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26" h="188">
                <a:moveTo>
                  <a:pt x="0" y="0"/>
                </a:moveTo>
                <a:lnTo>
                  <a:pt x="825" y="120"/>
                </a:lnTo>
                <a:lnTo>
                  <a:pt x="825" y="187"/>
                </a:lnTo>
                <a:lnTo>
                  <a:pt x="0" y="67"/>
                </a:lnTo>
                <a:lnTo>
                  <a:pt x="0" y="0"/>
                </a:lnTo>
              </a:path>
            </a:pathLst>
          </a:custGeom>
          <a:solidFill>
            <a:schemeClr val="folHlink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0" name="Line 8">
            <a:extLst>
              <a:ext uri="{FF2B5EF4-FFF2-40B4-BE49-F238E27FC236}">
                <a16:creationId xmlns:a16="http://schemas.microsoft.com/office/drawing/2014/main" id="{0F130529-385A-E04C-802C-D071B0208B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3363" y="3916364"/>
            <a:ext cx="0" cy="549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41" name="Rectangle 9">
            <a:extLst>
              <a:ext uri="{FF2B5EF4-FFF2-40B4-BE49-F238E27FC236}">
                <a16:creationId xmlns:a16="http://schemas.microsoft.com/office/drawing/2014/main" id="{71C8C473-8994-7C4F-B1AD-12E4E6787A3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491882" y="3494661"/>
            <a:ext cx="601062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Time</a:t>
            </a:r>
          </a:p>
        </p:txBody>
      </p:sp>
      <p:sp>
        <p:nvSpPr>
          <p:cNvPr id="44042" name="Freeform 10">
            <a:extLst>
              <a:ext uri="{FF2B5EF4-FFF2-40B4-BE49-F238E27FC236}">
                <a16:creationId xmlns:a16="http://schemas.microsoft.com/office/drawing/2014/main" id="{677FA9AC-50C3-D64D-90F5-D4E22FC82D82}"/>
              </a:ext>
            </a:extLst>
          </p:cNvPr>
          <p:cNvSpPr>
            <a:spLocks/>
          </p:cNvSpPr>
          <p:nvPr/>
        </p:nvSpPr>
        <p:spPr bwMode="auto">
          <a:xfrm>
            <a:off x="4130675" y="4537075"/>
            <a:ext cx="3932238" cy="1322388"/>
          </a:xfrm>
          <a:custGeom>
            <a:avLst/>
            <a:gdLst>
              <a:gd name="T0" fmla="*/ 0 w 2477"/>
              <a:gd name="T1" fmla="*/ 0 h 833"/>
              <a:gd name="T2" fmla="*/ 2147483647 w 2477"/>
              <a:gd name="T3" fmla="*/ 2147483647 h 833"/>
              <a:gd name="T4" fmla="*/ 2147483647 w 2477"/>
              <a:gd name="T5" fmla="*/ 2147483647 h 833"/>
              <a:gd name="T6" fmla="*/ 0 w 2477"/>
              <a:gd name="T7" fmla="*/ 2147483647 h 833"/>
              <a:gd name="T8" fmla="*/ 0 w 2477"/>
              <a:gd name="T9" fmla="*/ 0 h 8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77" h="833">
                <a:moveTo>
                  <a:pt x="0" y="0"/>
                </a:moveTo>
                <a:lnTo>
                  <a:pt x="2476" y="307"/>
                </a:lnTo>
                <a:lnTo>
                  <a:pt x="2476" y="832"/>
                </a:lnTo>
                <a:lnTo>
                  <a:pt x="0" y="592"/>
                </a:lnTo>
                <a:lnTo>
                  <a:pt x="0" y="0"/>
                </a:lnTo>
              </a:path>
            </a:pathLst>
          </a:custGeom>
          <a:solidFill>
            <a:schemeClr val="folHlink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3" name="Rectangle 11">
            <a:extLst>
              <a:ext uri="{FF2B5EF4-FFF2-40B4-BE49-F238E27FC236}">
                <a16:creationId xmlns:a16="http://schemas.microsoft.com/office/drawing/2014/main" id="{20C6D3D0-B2CE-E044-BC1D-2C30C028C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239" y="6061075"/>
            <a:ext cx="33983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44044" name="Rectangle 12">
            <a:extLst>
              <a:ext uri="{FF2B5EF4-FFF2-40B4-BE49-F238E27FC236}">
                <a16:creationId xmlns:a16="http://schemas.microsoft.com/office/drawing/2014/main" id="{9269A5FA-E139-CD41-80F4-35BD38975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6" y="6061075"/>
            <a:ext cx="33983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44045" name="Rectangle 13">
            <a:extLst>
              <a:ext uri="{FF2B5EF4-FFF2-40B4-BE49-F238E27FC236}">
                <a16:creationId xmlns:a16="http://schemas.microsoft.com/office/drawing/2014/main" id="{6D9D8B5D-ECF8-0F41-A1A1-460C4D88C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1" y="6061075"/>
            <a:ext cx="3526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44046" name="Rectangle 14">
            <a:extLst>
              <a:ext uri="{FF2B5EF4-FFF2-40B4-BE49-F238E27FC236}">
                <a16:creationId xmlns:a16="http://schemas.microsoft.com/office/drawing/2014/main" id="{AA5364CF-8CFB-524A-99C1-D4396A4BB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4476" y="6061075"/>
            <a:ext cx="3526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D</a:t>
            </a:r>
          </a:p>
        </p:txBody>
      </p:sp>
      <p:sp>
        <p:nvSpPr>
          <p:cNvPr id="44047" name="Line 15">
            <a:extLst>
              <a:ext uri="{FF2B5EF4-FFF2-40B4-BE49-F238E27FC236}">
                <a16:creationId xmlns:a16="http://schemas.microsoft.com/office/drawing/2014/main" id="{C2F34E10-9ED2-FF4F-A972-4E6F4528AD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0363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48" name="Line 16">
            <a:extLst>
              <a:ext uri="{FF2B5EF4-FFF2-40B4-BE49-F238E27FC236}">
                <a16:creationId xmlns:a16="http://schemas.microsoft.com/office/drawing/2014/main" id="{F08B86F4-C12E-314A-87BC-7E8761F321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6875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49" name="Rectangle 17">
            <a:extLst>
              <a:ext uri="{FF2B5EF4-FFF2-40B4-BE49-F238E27FC236}">
                <a16:creationId xmlns:a16="http://schemas.microsoft.com/office/drawing/2014/main" id="{B1D061C1-C85E-7C4B-A71E-73D0D6F69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851" y="5016500"/>
            <a:ext cx="6732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  <a:latin typeface="Arial" charset="0"/>
                <a:ea typeface="ＭＳ Ｐゴシック" charset="0"/>
              </a:rPr>
              <a:t>Data</a:t>
            </a:r>
          </a:p>
        </p:txBody>
      </p:sp>
      <p:sp>
        <p:nvSpPr>
          <p:cNvPr id="44050" name="Rectangle 18">
            <a:extLst>
              <a:ext uri="{FF2B5EF4-FFF2-40B4-BE49-F238E27FC236}">
                <a16:creationId xmlns:a16="http://schemas.microsoft.com/office/drawing/2014/main" id="{7F49C5B2-9323-BD4B-80C4-87EBF0D31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1313" y="3967164"/>
            <a:ext cx="1386598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200">
                <a:latin typeface="Arial" charset="0"/>
                <a:ea typeface="ＭＳ Ｐゴシック" charset="0"/>
              </a:rPr>
              <a:t>Call accept signal</a:t>
            </a:r>
          </a:p>
        </p:txBody>
      </p:sp>
      <p:sp>
        <p:nvSpPr>
          <p:cNvPr id="44051" name="Rectangle 19">
            <a:extLst>
              <a:ext uri="{FF2B5EF4-FFF2-40B4-BE49-F238E27FC236}">
                <a16:creationId xmlns:a16="http://schemas.microsoft.com/office/drawing/2014/main" id="{C9C1C2D9-8CD6-D24A-ABC7-E16719B98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4639" y="1698626"/>
            <a:ext cx="1445909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200">
                <a:latin typeface="Arial" charset="0"/>
                <a:ea typeface="ＭＳ Ｐゴシック" charset="0"/>
              </a:rPr>
              <a:t>Call request signal</a:t>
            </a:r>
          </a:p>
        </p:txBody>
      </p:sp>
      <p:sp>
        <p:nvSpPr>
          <p:cNvPr id="44052" name="Line 20">
            <a:extLst>
              <a:ext uri="{FF2B5EF4-FFF2-40B4-BE49-F238E27FC236}">
                <a16:creationId xmlns:a16="http://schemas.microsoft.com/office/drawing/2014/main" id="{90E8392D-1D4F-5C47-B7D0-A4CA87FFD9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6313" y="1952625"/>
            <a:ext cx="0" cy="452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53" name="Freeform 21">
            <a:extLst>
              <a:ext uri="{FF2B5EF4-FFF2-40B4-BE49-F238E27FC236}">
                <a16:creationId xmlns:a16="http://schemas.microsoft.com/office/drawing/2014/main" id="{4CAB728F-BBBC-FA4C-B3F3-DFD761640E2E}"/>
              </a:ext>
            </a:extLst>
          </p:cNvPr>
          <p:cNvSpPr>
            <a:spLocks/>
          </p:cNvSpPr>
          <p:nvPr/>
        </p:nvSpPr>
        <p:spPr bwMode="auto">
          <a:xfrm>
            <a:off x="5511800" y="1833564"/>
            <a:ext cx="596900" cy="1239837"/>
          </a:xfrm>
          <a:custGeom>
            <a:avLst/>
            <a:gdLst>
              <a:gd name="T0" fmla="*/ 0 w 376"/>
              <a:gd name="T1" fmla="*/ 0 h 781"/>
              <a:gd name="T2" fmla="*/ 2147483647 w 376"/>
              <a:gd name="T3" fmla="*/ 0 h 781"/>
              <a:gd name="T4" fmla="*/ 2147483647 w 376"/>
              <a:gd name="T5" fmla="*/ 2147483647 h 7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6" h="781">
                <a:moveTo>
                  <a:pt x="0" y="0"/>
                </a:moveTo>
                <a:lnTo>
                  <a:pt x="375" y="0"/>
                </a:lnTo>
                <a:lnTo>
                  <a:pt x="375" y="78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4" name="Freeform 22">
            <a:extLst>
              <a:ext uri="{FF2B5EF4-FFF2-40B4-BE49-F238E27FC236}">
                <a16:creationId xmlns:a16="http://schemas.microsoft.com/office/drawing/2014/main" id="{F5837F4E-C90A-F947-9CF8-DE865C3FE72A}"/>
              </a:ext>
            </a:extLst>
          </p:cNvPr>
          <p:cNvSpPr>
            <a:spLocks/>
          </p:cNvSpPr>
          <p:nvPr/>
        </p:nvSpPr>
        <p:spPr bwMode="auto">
          <a:xfrm>
            <a:off x="6118225" y="1833564"/>
            <a:ext cx="1360488" cy="1895475"/>
          </a:xfrm>
          <a:custGeom>
            <a:avLst/>
            <a:gdLst>
              <a:gd name="T0" fmla="*/ 0 w 857"/>
              <a:gd name="T1" fmla="*/ 0 h 1194"/>
              <a:gd name="T2" fmla="*/ 2147483647 w 857"/>
              <a:gd name="T3" fmla="*/ 0 h 1194"/>
              <a:gd name="T4" fmla="*/ 2147483647 w 857"/>
              <a:gd name="T5" fmla="*/ 2147483647 h 119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57" h="1194">
                <a:moveTo>
                  <a:pt x="0" y="0"/>
                </a:moveTo>
                <a:lnTo>
                  <a:pt x="856" y="0"/>
                </a:lnTo>
                <a:lnTo>
                  <a:pt x="856" y="1193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5" name="Line 23">
            <a:extLst>
              <a:ext uri="{FF2B5EF4-FFF2-40B4-BE49-F238E27FC236}">
                <a16:creationId xmlns:a16="http://schemas.microsoft.com/office/drawing/2014/main" id="{CC5CC9A6-F76D-9C4B-8582-17F9FBADFA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0500" y="4537075"/>
            <a:ext cx="0" cy="93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56" name="Rectangle 24">
            <a:extLst>
              <a:ext uri="{FF2B5EF4-FFF2-40B4-BE49-F238E27FC236}">
                <a16:creationId xmlns:a16="http://schemas.microsoft.com/office/drawing/2014/main" id="{184ECB8C-AB18-A542-B324-631975E6A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725" y="4652964"/>
            <a:ext cx="1092350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Data</a:t>
            </a:r>
          </a:p>
          <a:p>
            <a:pPr algn="r"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Transmission</a:t>
            </a:r>
          </a:p>
          <a:p>
            <a:pPr algn="r"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Time</a:t>
            </a:r>
          </a:p>
        </p:txBody>
      </p:sp>
      <p:sp>
        <p:nvSpPr>
          <p:cNvPr id="44057" name="Line 25">
            <a:extLst>
              <a:ext uri="{FF2B5EF4-FFF2-40B4-BE49-F238E27FC236}">
                <a16:creationId xmlns:a16="http://schemas.microsoft.com/office/drawing/2014/main" id="{72EB2D1B-C372-CB4A-8673-960E90984D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06864" y="2629562"/>
            <a:ext cx="132238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58" name="Line 26">
            <a:extLst>
              <a:ext uri="{FF2B5EF4-FFF2-40B4-BE49-F238E27FC236}">
                <a16:creationId xmlns:a16="http://schemas.microsoft.com/office/drawing/2014/main" id="{1E9F7E87-5E39-A64B-B460-8BD7E8DD354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451" y="2414589"/>
            <a:ext cx="0" cy="30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59" name="Rectangle 27">
            <a:extLst>
              <a:ext uri="{FF2B5EF4-FFF2-40B4-BE49-F238E27FC236}">
                <a16:creationId xmlns:a16="http://schemas.microsoft.com/office/drawing/2014/main" id="{9C13AA0E-7029-6142-B98F-003263D47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668" y="2386014"/>
            <a:ext cx="1445909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Propagation Delay</a:t>
            </a:r>
          </a:p>
        </p:txBody>
      </p:sp>
      <p:sp>
        <p:nvSpPr>
          <p:cNvPr id="44061" name="Line 29">
            <a:extLst>
              <a:ext uri="{FF2B5EF4-FFF2-40B4-BE49-F238E27FC236}">
                <a16:creationId xmlns:a16="http://schemas.microsoft.com/office/drawing/2014/main" id="{0EF94EDE-9B7D-9B40-AB52-D0B6C362499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2405063"/>
            <a:ext cx="0" cy="3465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62" name="Rectangle 30">
            <a:extLst>
              <a:ext uri="{FF2B5EF4-FFF2-40B4-BE49-F238E27FC236}">
                <a16:creationId xmlns:a16="http://schemas.microsoft.com/office/drawing/2014/main" id="{150399C4-212D-964E-87B5-EE1334C95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7212" y="3413126"/>
            <a:ext cx="1539657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Total transfer time</a:t>
            </a:r>
          </a:p>
        </p:txBody>
      </p:sp>
      <p:sp>
        <p:nvSpPr>
          <p:cNvPr id="44063" name="Line 31">
            <a:extLst>
              <a:ext uri="{FF2B5EF4-FFF2-40B4-BE49-F238E27FC236}">
                <a16:creationId xmlns:a16="http://schemas.microsoft.com/office/drawing/2014/main" id="{8F5B5338-96ED-D643-8181-BF3108A98C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9563" y="2405063"/>
            <a:ext cx="39290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64" name="Freeform 32">
            <a:extLst>
              <a:ext uri="{FF2B5EF4-FFF2-40B4-BE49-F238E27FC236}">
                <a16:creationId xmlns:a16="http://schemas.microsoft.com/office/drawing/2014/main" id="{B54319A7-480F-844F-9FF2-1A277214CB09}"/>
              </a:ext>
            </a:extLst>
          </p:cNvPr>
          <p:cNvSpPr>
            <a:spLocks/>
          </p:cNvSpPr>
          <p:nvPr/>
        </p:nvSpPr>
        <p:spPr bwMode="auto">
          <a:xfrm flipV="1">
            <a:off x="4122739" y="4117976"/>
            <a:ext cx="3932237" cy="352425"/>
          </a:xfrm>
          <a:custGeom>
            <a:avLst/>
            <a:gdLst>
              <a:gd name="T0" fmla="*/ 0 w 826"/>
              <a:gd name="T1" fmla="*/ 0 h 188"/>
              <a:gd name="T2" fmla="*/ 2147483647 w 826"/>
              <a:gd name="T3" fmla="*/ 2147483647 h 188"/>
              <a:gd name="T4" fmla="*/ 2147483647 w 826"/>
              <a:gd name="T5" fmla="*/ 2147483647 h 188"/>
              <a:gd name="T6" fmla="*/ 0 w 826"/>
              <a:gd name="T7" fmla="*/ 2147483647 h 188"/>
              <a:gd name="T8" fmla="*/ 0 w 826"/>
              <a:gd name="T9" fmla="*/ 0 h 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26" h="188">
                <a:moveTo>
                  <a:pt x="0" y="0"/>
                </a:moveTo>
                <a:lnTo>
                  <a:pt x="825" y="120"/>
                </a:lnTo>
                <a:lnTo>
                  <a:pt x="825" y="187"/>
                </a:lnTo>
                <a:lnTo>
                  <a:pt x="0" y="67"/>
                </a:lnTo>
                <a:lnTo>
                  <a:pt x="0" y="0"/>
                </a:lnTo>
              </a:path>
            </a:pathLst>
          </a:custGeom>
          <a:solidFill>
            <a:schemeClr val="folHlink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5" name="Slide Number Placeholder 1">
            <a:extLst>
              <a:ext uri="{FF2B5EF4-FFF2-40B4-BE49-F238E27FC236}">
                <a16:creationId xmlns:a16="http://schemas.microsoft.com/office/drawing/2014/main" id="{7170685D-5D4A-7444-BFD3-1B113B51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AB6A40-0C06-5446-AD99-3F9D2FA84889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34" name="Picture 18" descr="Router Clip Art">
            <a:extLst>
              <a:ext uri="{FF2B5EF4-FFF2-40B4-BE49-F238E27FC236}">
                <a16:creationId xmlns:a16="http://schemas.microsoft.com/office/drawing/2014/main" id="{80C057A7-7679-F241-BC8C-F92401C95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566" y="6448052"/>
            <a:ext cx="467370" cy="34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8" descr="Router Clip Art">
            <a:extLst>
              <a:ext uri="{FF2B5EF4-FFF2-40B4-BE49-F238E27FC236}">
                <a16:creationId xmlns:a16="http://schemas.microsoft.com/office/drawing/2014/main" id="{28FEAA9C-5892-DC48-ADE1-73C8BF65C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190" y="6454470"/>
            <a:ext cx="467370" cy="34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3FF6E108-87F8-F640-B39F-9DC62251C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429" y="6388429"/>
            <a:ext cx="524492" cy="40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02E583B4-1F53-6F46-8F8A-D278C7D00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379" y="6418092"/>
            <a:ext cx="524492" cy="40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Line 25">
            <a:extLst>
              <a:ext uri="{FF2B5EF4-FFF2-40B4-BE49-F238E27FC236}">
                <a16:creationId xmlns:a16="http://schemas.microsoft.com/office/drawing/2014/main" id="{A0F42D79-B371-2042-BD5D-A09FC3F20D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05451" y="2703513"/>
            <a:ext cx="6349" cy="41036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Rectangle 26">
            <a:extLst>
              <a:ext uri="{FF2B5EF4-FFF2-40B4-BE49-F238E27FC236}">
                <a16:creationId xmlns:a16="http://schemas.microsoft.com/office/drawing/2014/main" id="{55315396-8C02-194D-BE91-8ABA395BE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513" y="2501146"/>
            <a:ext cx="1120775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Resource reservation</a:t>
            </a:r>
          </a:p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delay</a:t>
            </a:r>
          </a:p>
        </p:txBody>
      </p:sp>
    </p:spTree>
    <p:extLst>
      <p:ext uri="{BB962C8B-B14F-4D97-AF65-F5344CB8AC3E}">
        <p14:creationId xmlns:p14="http://schemas.microsoft.com/office/powerpoint/2010/main" val="204023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>
            <a:extLst>
              <a:ext uri="{FF2B5EF4-FFF2-40B4-BE49-F238E27FC236}">
                <a16:creationId xmlns:a16="http://schemas.microsoft.com/office/drawing/2014/main" id="{A49C5DCE-8414-134E-A6BF-A782ECA97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4"/>
            <a:ext cx="10515600" cy="5032375"/>
          </a:xfrm>
        </p:spPr>
        <p:txBody>
          <a:bodyPr vert="horz" lIns="92075" tIns="46038" rIns="92075" bIns="46038" rtlCol="0">
            <a:normAutofit lnSpcReduction="10000"/>
          </a:bodyPr>
          <a:lstStyle/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Each message is addressed to a destination</a:t>
            </a:r>
          </a:p>
          <a:p>
            <a:pPr>
              <a:defRPr/>
            </a:pPr>
            <a:endParaRPr lang="en-US" altLang="en-US" b="1" dirty="0">
              <a:solidFill>
                <a:srgbClr val="C00000"/>
              </a:solidFill>
              <a:ea typeface="MS PGothic" pitchFamily="34" charset="-128"/>
            </a:endParaRP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Header: </a:t>
            </a:r>
            <a:r>
              <a:rPr lang="en-US" altLang="en-US" dirty="0">
                <a:ea typeface="MS PGothic" pitchFamily="34" charset="-128"/>
              </a:rPr>
              <a:t>metadata that denotes how to process a message</a:t>
            </a:r>
          </a:p>
          <a:p>
            <a:pPr lvl="1">
              <a:defRPr/>
            </a:pPr>
            <a:r>
              <a:rPr lang="en-US" altLang="en-US" dirty="0">
                <a:ea typeface="MS PGothic" pitchFamily="34" charset="-128"/>
              </a:rPr>
              <a:t>Typically includes a destination </a:t>
            </a: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address</a:t>
            </a:r>
          </a:p>
          <a:p>
            <a:pPr>
              <a:defRPr/>
            </a:pPr>
            <a:endParaRPr lang="en-US" altLang="en-US" dirty="0">
              <a:ea typeface="MS PGothic" pitchFamily="34" charset="-128"/>
            </a:endParaRPr>
          </a:p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The message “hops” from node to node through a network </a:t>
            </a: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while allocating only one link at a time</a:t>
            </a:r>
          </a:p>
          <a:p>
            <a:pPr lvl="1">
              <a:defRPr/>
            </a:pPr>
            <a:r>
              <a:rPr lang="en-US" altLang="en-US" dirty="0">
                <a:ea typeface="MS PGothic" pitchFamily="34" charset="-128"/>
              </a:rPr>
              <a:t>Compare to circuit switching: all links reserved at the same time, regardless of use.</a:t>
            </a:r>
          </a:p>
          <a:p>
            <a:pPr>
              <a:defRPr/>
            </a:pPr>
            <a:endParaRPr lang="en-US" altLang="en-US" dirty="0">
              <a:ea typeface="MS PGothic" pitchFamily="34" charset="-128"/>
            </a:endParaRPr>
          </a:p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Analogy: Postal service</a:t>
            </a:r>
          </a:p>
        </p:txBody>
      </p:sp>
      <p:sp>
        <p:nvSpPr>
          <p:cNvPr id="45060" name="Slide Number Placeholder 1">
            <a:extLst>
              <a:ext uri="{FF2B5EF4-FFF2-40B4-BE49-F238E27FC236}">
                <a16:creationId xmlns:a16="http://schemas.microsoft.com/office/drawing/2014/main" id="{3FB0ABC6-DBED-F448-B06B-95ED983B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4ACADC-DD28-7E4B-8B07-C114B096CB1B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FC1EAE-09FD-CB48-B42F-270CDCF8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Message switching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860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4B6AA-1C46-9F40-9AC1-BBC03F25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switching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B3CCB-C00B-0845-85D3-7579A1480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When the entire message is received at a router, the next step and link in its journey are selected</a:t>
            </a:r>
          </a:p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If this selected link is busy, the message waits in a </a:t>
            </a: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queue</a:t>
            </a:r>
            <a:r>
              <a:rPr lang="en-US" altLang="en-US" dirty="0">
                <a:ea typeface="MS PGothic" pitchFamily="34" charset="-128"/>
              </a:rPr>
              <a:t> until the link becomes free</a:t>
            </a:r>
          </a:p>
          <a:p>
            <a:pPr>
              <a:defRPr/>
            </a:pPr>
            <a:endParaRPr lang="en-US" b="1" dirty="0">
              <a:ea typeface="MS PGothic" pitchFamily="34" charset="-128"/>
            </a:endParaRP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Store and forward</a:t>
            </a:r>
            <a:r>
              <a:rPr lang="en-US" dirty="0">
                <a:ea typeface="ＭＳ Ｐゴシック" charset="0"/>
              </a:rPr>
              <a:t> switching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Router waits for all message bits to arrive on incoming link before sending the first bit on outgoing link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Alternative: </a:t>
            </a: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cut–through</a:t>
            </a:r>
            <a:r>
              <a:rPr lang="en-US" dirty="0">
                <a:ea typeface="ＭＳ Ｐゴシック" charset="0"/>
              </a:rPr>
              <a:t> switching sends bits as they arrive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8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B44B22F0-F904-0C44-BF52-98A0AC6CD5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b">
            <a:normAutofit/>
          </a:bodyPr>
          <a:lstStyle/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Message Switching</a:t>
            </a:r>
          </a:p>
        </p:txBody>
      </p:sp>
      <p:sp>
        <p:nvSpPr>
          <p:cNvPr id="46083" name="Line 3">
            <a:extLst>
              <a:ext uri="{FF2B5EF4-FFF2-40B4-BE49-F238E27FC236}">
                <a16:creationId xmlns:a16="http://schemas.microsoft.com/office/drawing/2014/main" id="{20D1071B-1EA3-414B-ABB4-EDCCCAA9C9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0675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84" name="Line 4">
            <a:extLst>
              <a:ext uri="{FF2B5EF4-FFF2-40B4-BE49-F238E27FC236}">
                <a16:creationId xmlns:a16="http://schemas.microsoft.com/office/drawing/2014/main" id="{0BAFA3C5-634B-364A-9A8F-E0E6F173BD2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6563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85" name="Line 5">
            <a:extLst>
              <a:ext uri="{FF2B5EF4-FFF2-40B4-BE49-F238E27FC236}">
                <a16:creationId xmlns:a16="http://schemas.microsoft.com/office/drawing/2014/main" id="{F9B2D7B4-FA85-3341-B722-0DEB99FCF0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3363" y="3916364"/>
            <a:ext cx="0" cy="549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00BE090E-8D78-CA47-8B37-7D4E111F0C7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491882" y="3494661"/>
            <a:ext cx="601062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Time</a:t>
            </a:r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1716A208-FB69-0E47-B0A1-8084BE572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239" y="6061075"/>
            <a:ext cx="33983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46088" name="Rectangle 8">
            <a:extLst>
              <a:ext uri="{FF2B5EF4-FFF2-40B4-BE49-F238E27FC236}">
                <a16:creationId xmlns:a16="http://schemas.microsoft.com/office/drawing/2014/main" id="{A7F15E72-A974-B843-A4C7-715A85AAB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6" y="6061075"/>
            <a:ext cx="33983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46089" name="Rectangle 9">
            <a:extLst>
              <a:ext uri="{FF2B5EF4-FFF2-40B4-BE49-F238E27FC236}">
                <a16:creationId xmlns:a16="http://schemas.microsoft.com/office/drawing/2014/main" id="{4F27C23A-99CE-7843-B02C-38F2575F0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1" y="6061075"/>
            <a:ext cx="3526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46090" name="Rectangle 10">
            <a:extLst>
              <a:ext uri="{FF2B5EF4-FFF2-40B4-BE49-F238E27FC236}">
                <a16:creationId xmlns:a16="http://schemas.microsoft.com/office/drawing/2014/main" id="{6A40550C-1A0A-DA42-B626-19F10D1C3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4476" y="6061075"/>
            <a:ext cx="3526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D</a:t>
            </a:r>
          </a:p>
        </p:txBody>
      </p:sp>
      <p:sp>
        <p:nvSpPr>
          <p:cNvPr id="46091" name="Line 11">
            <a:extLst>
              <a:ext uri="{FF2B5EF4-FFF2-40B4-BE49-F238E27FC236}">
                <a16:creationId xmlns:a16="http://schemas.microsoft.com/office/drawing/2014/main" id="{857D9646-DC13-DB42-91DA-C4EEC5273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0363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92" name="Line 12">
            <a:extLst>
              <a:ext uri="{FF2B5EF4-FFF2-40B4-BE49-F238E27FC236}">
                <a16:creationId xmlns:a16="http://schemas.microsoft.com/office/drawing/2014/main" id="{F19D39EA-F5D7-BA42-AD5F-2B9BDB4C5E6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6875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6093" name="Group 13">
            <a:extLst>
              <a:ext uri="{FF2B5EF4-FFF2-40B4-BE49-F238E27FC236}">
                <a16:creationId xmlns:a16="http://schemas.microsoft.com/office/drawing/2014/main" id="{64A8E36B-8771-284B-BF39-0CB8E9112505}"/>
              </a:ext>
            </a:extLst>
          </p:cNvPr>
          <p:cNvGrpSpPr>
            <a:grpSpLocks/>
          </p:cNvGrpSpPr>
          <p:nvPr/>
        </p:nvGrpSpPr>
        <p:grpSpPr bwMode="auto">
          <a:xfrm>
            <a:off x="4119564" y="2405064"/>
            <a:ext cx="1322387" cy="941387"/>
            <a:chOff x="1635" y="1515"/>
            <a:chExt cx="833" cy="593"/>
          </a:xfrm>
        </p:grpSpPr>
        <p:sp>
          <p:nvSpPr>
            <p:cNvPr id="46111" name="Freeform 14">
              <a:extLst>
                <a:ext uri="{FF2B5EF4-FFF2-40B4-BE49-F238E27FC236}">
                  <a16:creationId xmlns:a16="http://schemas.microsoft.com/office/drawing/2014/main" id="{02B51135-D86B-404B-B2B7-60936FF6B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5" y="1567"/>
              <a:ext cx="833" cy="541"/>
            </a:xfrm>
            <a:custGeom>
              <a:avLst/>
              <a:gdLst>
                <a:gd name="T0" fmla="*/ 0 w 833"/>
                <a:gd name="T1" fmla="*/ 0 h 541"/>
                <a:gd name="T2" fmla="*/ 832 w 833"/>
                <a:gd name="T3" fmla="*/ 120 h 541"/>
                <a:gd name="T4" fmla="*/ 832 w 833"/>
                <a:gd name="T5" fmla="*/ 540 h 541"/>
                <a:gd name="T6" fmla="*/ 7 w 833"/>
                <a:gd name="T7" fmla="*/ 420 h 541"/>
                <a:gd name="T8" fmla="*/ 0 w 833"/>
                <a:gd name="T9" fmla="*/ 0 h 5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541">
                  <a:moveTo>
                    <a:pt x="0" y="0"/>
                  </a:moveTo>
                  <a:lnTo>
                    <a:pt x="832" y="120"/>
                  </a:lnTo>
                  <a:lnTo>
                    <a:pt x="832" y="540"/>
                  </a:lnTo>
                  <a:lnTo>
                    <a:pt x="7" y="42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2" name="Freeform 15">
              <a:extLst>
                <a:ext uri="{FF2B5EF4-FFF2-40B4-BE49-F238E27FC236}">
                  <a16:creationId xmlns:a16="http://schemas.microsoft.com/office/drawing/2014/main" id="{4E7BD0B1-2EBE-1C4E-93D4-645119D9B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" y="1515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3" name="Rectangle 16">
              <a:extLst>
                <a:ext uri="{FF2B5EF4-FFF2-40B4-BE49-F238E27FC236}">
                  <a16:creationId xmlns:a16="http://schemas.microsoft.com/office/drawing/2014/main" id="{6345848E-AF5E-A34A-9322-B5D4F1BBA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" y="1732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Msg</a:t>
              </a:r>
            </a:p>
          </p:txBody>
        </p:sp>
      </p:grpSp>
      <p:grpSp>
        <p:nvGrpSpPr>
          <p:cNvPr id="46094" name="Group 17">
            <a:extLst>
              <a:ext uri="{FF2B5EF4-FFF2-40B4-BE49-F238E27FC236}">
                <a16:creationId xmlns:a16="http://schemas.microsoft.com/office/drawing/2014/main" id="{C197FA88-2BEC-3E4B-87DA-0A08D32F44CB}"/>
              </a:ext>
            </a:extLst>
          </p:cNvPr>
          <p:cNvGrpSpPr>
            <a:grpSpLocks/>
          </p:cNvGrpSpPr>
          <p:nvPr/>
        </p:nvGrpSpPr>
        <p:grpSpPr bwMode="auto">
          <a:xfrm>
            <a:off x="5429250" y="3571875"/>
            <a:ext cx="1322388" cy="941388"/>
            <a:chOff x="2460" y="2250"/>
            <a:chExt cx="833" cy="593"/>
          </a:xfrm>
        </p:grpSpPr>
        <p:sp>
          <p:nvSpPr>
            <p:cNvPr id="46108" name="Freeform 18">
              <a:extLst>
                <a:ext uri="{FF2B5EF4-FFF2-40B4-BE49-F238E27FC236}">
                  <a16:creationId xmlns:a16="http://schemas.microsoft.com/office/drawing/2014/main" id="{CD08CD0D-5681-9140-90D4-A54B3A3B3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0" y="2302"/>
              <a:ext cx="833" cy="541"/>
            </a:xfrm>
            <a:custGeom>
              <a:avLst/>
              <a:gdLst>
                <a:gd name="T0" fmla="*/ 0 w 833"/>
                <a:gd name="T1" fmla="*/ 0 h 541"/>
                <a:gd name="T2" fmla="*/ 832 w 833"/>
                <a:gd name="T3" fmla="*/ 120 h 541"/>
                <a:gd name="T4" fmla="*/ 832 w 833"/>
                <a:gd name="T5" fmla="*/ 540 h 541"/>
                <a:gd name="T6" fmla="*/ 7 w 833"/>
                <a:gd name="T7" fmla="*/ 420 h 541"/>
                <a:gd name="T8" fmla="*/ 0 w 833"/>
                <a:gd name="T9" fmla="*/ 0 h 5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541">
                  <a:moveTo>
                    <a:pt x="0" y="0"/>
                  </a:moveTo>
                  <a:lnTo>
                    <a:pt x="832" y="120"/>
                  </a:lnTo>
                  <a:lnTo>
                    <a:pt x="832" y="540"/>
                  </a:lnTo>
                  <a:lnTo>
                    <a:pt x="7" y="42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9" name="Freeform 19">
              <a:extLst>
                <a:ext uri="{FF2B5EF4-FFF2-40B4-BE49-F238E27FC236}">
                  <a16:creationId xmlns:a16="http://schemas.microsoft.com/office/drawing/2014/main" id="{F54559A3-577C-964E-9E61-CF4FD107B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7" y="2250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0" name="Rectangle 20">
              <a:extLst>
                <a:ext uri="{FF2B5EF4-FFF2-40B4-BE49-F238E27FC236}">
                  <a16:creationId xmlns:a16="http://schemas.microsoft.com/office/drawing/2014/main" id="{52C2FE23-8E1F-C747-802A-43BA85DF2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467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Msg</a:t>
              </a:r>
            </a:p>
          </p:txBody>
        </p:sp>
      </p:grpSp>
      <p:grpSp>
        <p:nvGrpSpPr>
          <p:cNvPr id="46095" name="Group 21">
            <a:extLst>
              <a:ext uri="{FF2B5EF4-FFF2-40B4-BE49-F238E27FC236}">
                <a16:creationId xmlns:a16="http://schemas.microsoft.com/office/drawing/2014/main" id="{8E3662DB-BC85-B64D-BBFF-77F872E7175F}"/>
              </a:ext>
            </a:extLst>
          </p:cNvPr>
          <p:cNvGrpSpPr>
            <a:grpSpLocks/>
          </p:cNvGrpSpPr>
          <p:nvPr/>
        </p:nvGrpSpPr>
        <p:grpSpPr bwMode="auto">
          <a:xfrm>
            <a:off x="6738939" y="4751389"/>
            <a:ext cx="1322387" cy="941387"/>
            <a:chOff x="3285" y="2993"/>
            <a:chExt cx="833" cy="593"/>
          </a:xfrm>
        </p:grpSpPr>
        <p:sp>
          <p:nvSpPr>
            <p:cNvPr id="46105" name="Freeform 22">
              <a:extLst>
                <a:ext uri="{FF2B5EF4-FFF2-40B4-BE49-F238E27FC236}">
                  <a16:creationId xmlns:a16="http://schemas.microsoft.com/office/drawing/2014/main" id="{CFFE213D-AE66-2347-A433-0063527F4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5" y="3045"/>
              <a:ext cx="833" cy="541"/>
            </a:xfrm>
            <a:custGeom>
              <a:avLst/>
              <a:gdLst>
                <a:gd name="T0" fmla="*/ 0 w 833"/>
                <a:gd name="T1" fmla="*/ 0 h 541"/>
                <a:gd name="T2" fmla="*/ 832 w 833"/>
                <a:gd name="T3" fmla="*/ 120 h 541"/>
                <a:gd name="T4" fmla="*/ 832 w 833"/>
                <a:gd name="T5" fmla="*/ 540 h 541"/>
                <a:gd name="T6" fmla="*/ 7 w 833"/>
                <a:gd name="T7" fmla="*/ 420 h 541"/>
                <a:gd name="T8" fmla="*/ 0 w 833"/>
                <a:gd name="T9" fmla="*/ 0 h 5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541">
                  <a:moveTo>
                    <a:pt x="0" y="0"/>
                  </a:moveTo>
                  <a:lnTo>
                    <a:pt x="832" y="120"/>
                  </a:lnTo>
                  <a:lnTo>
                    <a:pt x="832" y="540"/>
                  </a:lnTo>
                  <a:lnTo>
                    <a:pt x="7" y="42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6" name="Freeform 23">
              <a:extLst>
                <a:ext uri="{FF2B5EF4-FFF2-40B4-BE49-F238E27FC236}">
                  <a16:creationId xmlns:a16="http://schemas.microsoft.com/office/drawing/2014/main" id="{910E016A-2E8E-104E-916A-1D58794590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2" y="2993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7" name="Rectangle 24">
              <a:extLst>
                <a:ext uri="{FF2B5EF4-FFF2-40B4-BE49-F238E27FC236}">
                  <a16:creationId xmlns:a16="http://schemas.microsoft.com/office/drawing/2014/main" id="{CCFEB79A-ACFF-B042-84A7-F3B4ECF92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0" y="3210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Msg</a:t>
              </a:r>
            </a:p>
          </p:txBody>
        </p:sp>
      </p:grpSp>
      <p:sp>
        <p:nvSpPr>
          <p:cNvPr id="46096" name="Line 25">
            <a:extLst>
              <a:ext uri="{FF2B5EF4-FFF2-40B4-BE49-F238E27FC236}">
                <a16:creationId xmlns:a16="http://schemas.microsoft.com/office/drawing/2014/main" id="{C510DD8E-08F8-EE4D-92EC-6B509056E2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6888" y="4524376"/>
            <a:ext cx="0" cy="238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97" name="Rectangle 26">
            <a:extLst>
              <a:ext uri="{FF2B5EF4-FFF2-40B4-BE49-F238E27FC236}">
                <a16:creationId xmlns:a16="http://schemas.microsoft.com/office/drawing/2014/main" id="{ED34F47F-3E82-BE4B-9104-E9BE96AD0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375" y="4371632"/>
            <a:ext cx="84959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Queueing</a:t>
            </a:r>
          </a:p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Delay</a:t>
            </a:r>
          </a:p>
        </p:txBody>
      </p:sp>
      <p:sp>
        <p:nvSpPr>
          <p:cNvPr id="46099" name="Line 28">
            <a:extLst>
              <a:ext uri="{FF2B5EF4-FFF2-40B4-BE49-F238E27FC236}">
                <a16:creationId xmlns:a16="http://schemas.microsoft.com/office/drawing/2014/main" id="{7C67682A-E848-C743-AF64-A60AD5D956E7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2405064"/>
            <a:ext cx="0" cy="3309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0" name="Rectangle 29">
            <a:extLst>
              <a:ext uri="{FF2B5EF4-FFF2-40B4-BE49-F238E27FC236}">
                <a16:creationId xmlns:a16="http://schemas.microsoft.com/office/drawing/2014/main" id="{DABAB86C-6EAB-C144-84FC-053D10827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7213" y="3413126"/>
            <a:ext cx="1408014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Total transfer time</a:t>
            </a:r>
          </a:p>
        </p:txBody>
      </p:sp>
      <p:sp>
        <p:nvSpPr>
          <p:cNvPr id="46101" name="Line 30">
            <a:extLst>
              <a:ext uri="{FF2B5EF4-FFF2-40B4-BE49-F238E27FC236}">
                <a16:creationId xmlns:a16="http://schemas.microsoft.com/office/drawing/2014/main" id="{EFA03CE4-8B3C-0E45-A3EA-6EC8C1B28C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9563" y="2405063"/>
            <a:ext cx="39290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2" name="Line 31">
            <a:extLst>
              <a:ext uri="{FF2B5EF4-FFF2-40B4-BE49-F238E27FC236}">
                <a16:creationId xmlns:a16="http://schemas.microsoft.com/office/drawing/2014/main" id="{5E52EE54-FB37-1340-83BF-B2768C11CF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8239" y="2476501"/>
            <a:ext cx="428625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3" name="Rectangle 32">
            <a:extLst>
              <a:ext uri="{FF2B5EF4-FFF2-40B4-BE49-F238E27FC236}">
                <a16:creationId xmlns:a16="http://schemas.microsoft.com/office/drawing/2014/main" id="{A143E9A6-B6C6-324A-8734-E68A8A740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301" y="2687639"/>
            <a:ext cx="687689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200">
                <a:latin typeface="Arial" charset="0"/>
                <a:ea typeface="ＭＳ Ｐゴシック" charset="0"/>
              </a:rPr>
              <a:t>Header</a:t>
            </a:r>
          </a:p>
        </p:txBody>
      </p:sp>
      <p:sp>
        <p:nvSpPr>
          <p:cNvPr id="46104" name="Slide Number Placeholder 1">
            <a:extLst>
              <a:ext uri="{FF2B5EF4-FFF2-40B4-BE49-F238E27FC236}">
                <a16:creationId xmlns:a16="http://schemas.microsoft.com/office/drawing/2014/main" id="{C2081ED5-9C75-0046-A94D-0D60E32C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833C04-05BE-9845-8A09-FA51C1A13B51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34" name="Picture 18" descr="Router Clip Art">
            <a:extLst>
              <a:ext uri="{FF2B5EF4-FFF2-40B4-BE49-F238E27FC236}">
                <a16:creationId xmlns:a16="http://schemas.microsoft.com/office/drawing/2014/main" id="{CACC6355-AF7E-A740-9E15-7AB90908B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566" y="6448052"/>
            <a:ext cx="467370" cy="34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8" descr="Router Clip Art">
            <a:extLst>
              <a:ext uri="{FF2B5EF4-FFF2-40B4-BE49-F238E27FC236}">
                <a16:creationId xmlns:a16="http://schemas.microsoft.com/office/drawing/2014/main" id="{27FE6A55-1EB9-FF46-95B1-2D810E312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190" y="6454470"/>
            <a:ext cx="467370" cy="34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84095A61-457F-AC4E-BE00-D01D193D5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429" y="6388429"/>
            <a:ext cx="524492" cy="40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F2A1044A-748A-3844-AE6F-A2D77083E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379" y="6418092"/>
            <a:ext cx="524492" cy="40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711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>
            <a:extLst>
              <a:ext uri="{FF2B5EF4-FFF2-40B4-BE49-F238E27FC236}">
                <a16:creationId xmlns:a16="http://schemas.microsoft.com/office/drawing/2014/main" id="{D7B02CAE-6B11-714F-96B7-EDDBB2D786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895850"/>
          </a:xfrm>
        </p:spPr>
        <p:txBody>
          <a:bodyPr vert="horz" lIns="92075" tIns="46038" rIns="92075" bIns="46038" rtlCol="0">
            <a:normAutofit/>
          </a:bodyPr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Messages are split into smaller pieces called </a:t>
            </a: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packets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Packets have a maximum length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Packets are numbered and addressed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Packets are sent through the network one at a time</a:t>
            </a:r>
          </a:p>
          <a:p>
            <a:pPr>
              <a:defRPr/>
            </a:pPr>
            <a:endParaRPr lang="en-US" b="1" dirty="0">
              <a:solidFill>
                <a:srgbClr val="C00000"/>
              </a:solidFill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Pipelining:</a:t>
            </a:r>
            <a:r>
              <a:rPr lang="en-US" b="1" dirty="0">
                <a:solidFill>
                  <a:srgbClr val="C00000"/>
                </a:solidFill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different parts of</a:t>
            </a:r>
            <a:r>
              <a:rPr lang="en-US" b="1" dirty="0">
                <a:solidFill>
                  <a:srgbClr val="C00000"/>
                </a:solidFill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a message concurrently transmitted over different links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Provides higher utilization of link resources</a:t>
            </a:r>
          </a:p>
          <a:p>
            <a:pPr>
              <a:defRPr/>
            </a:pPr>
            <a:endParaRPr lang="en-US" b="1" dirty="0">
              <a:solidFill>
                <a:srgbClr val="C00000"/>
              </a:solidFill>
              <a:ea typeface="ＭＳ Ｐゴシック" charset="0"/>
            </a:endParaRPr>
          </a:p>
        </p:txBody>
      </p:sp>
      <p:sp>
        <p:nvSpPr>
          <p:cNvPr id="47108" name="Slide Number Placeholder 1">
            <a:extLst>
              <a:ext uri="{FF2B5EF4-FFF2-40B4-BE49-F238E27FC236}">
                <a16:creationId xmlns:a16="http://schemas.microsoft.com/office/drawing/2014/main" id="{7FE5DF6F-5BBA-564E-9A9B-B3B9DB01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DEFFFB-2B44-404B-A4D8-32F36F9D84B9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1D09B2-E05A-AD47-8CFA-716A3A973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Packet switching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096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F7DCBC37-4625-0B4B-9ADA-839D3EFE46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b">
            <a:normAutofit/>
          </a:bodyPr>
          <a:lstStyle/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Packet switching</a:t>
            </a:r>
          </a:p>
        </p:txBody>
      </p:sp>
      <p:sp>
        <p:nvSpPr>
          <p:cNvPr id="48131" name="Line 3">
            <a:extLst>
              <a:ext uri="{FF2B5EF4-FFF2-40B4-BE49-F238E27FC236}">
                <a16:creationId xmlns:a16="http://schemas.microsoft.com/office/drawing/2014/main" id="{697EEA6F-FE04-4546-9A89-2AC9DDBF0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0675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32" name="Line 4">
            <a:extLst>
              <a:ext uri="{FF2B5EF4-FFF2-40B4-BE49-F238E27FC236}">
                <a16:creationId xmlns:a16="http://schemas.microsoft.com/office/drawing/2014/main" id="{0CBD7264-2CF7-8146-804A-CF9CFE24C1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3363" y="3916364"/>
            <a:ext cx="0" cy="549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2F87E575-E5D6-8740-B664-9524030941B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491882" y="3494661"/>
            <a:ext cx="601062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Time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D743990D-2D00-D640-A1CE-849599CA4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239" y="6061075"/>
            <a:ext cx="33983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54E62702-C1D2-7042-A27B-486DF76A1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6" y="6061075"/>
            <a:ext cx="33983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48136" name="Rectangle 8">
            <a:extLst>
              <a:ext uri="{FF2B5EF4-FFF2-40B4-BE49-F238E27FC236}">
                <a16:creationId xmlns:a16="http://schemas.microsoft.com/office/drawing/2014/main" id="{10E6A3F4-E5EB-D643-8AD2-0B19534C8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1" y="6061075"/>
            <a:ext cx="3526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48137" name="Rectangle 9">
            <a:extLst>
              <a:ext uri="{FF2B5EF4-FFF2-40B4-BE49-F238E27FC236}">
                <a16:creationId xmlns:a16="http://schemas.microsoft.com/office/drawing/2014/main" id="{22E888EA-1D14-E44C-98CF-15B3E12F7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4476" y="6061075"/>
            <a:ext cx="3526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D</a:t>
            </a:r>
          </a:p>
        </p:txBody>
      </p:sp>
      <p:grpSp>
        <p:nvGrpSpPr>
          <p:cNvPr id="48139" name="Group 11">
            <a:extLst>
              <a:ext uri="{FF2B5EF4-FFF2-40B4-BE49-F238E27FC236}">
                <a16:creationId xmlns:a16="http://schemas.microsoft.com/office/drawing/2014/main" id="{9659FE34-2EE3-E840-AE9C-B2DF582946CD}"/>
              </a:ext>
            </a:extLst>
          </p:cNvPr>
          <p:cNvGrpSpPr>
            <a:grpSpLocks/>
          </p:cNvGrpSpPr>
          <p:nvPr/>
        </p:nvGrpSpPr>
        <p:grpSpPr bwMode="auto">
          <a:xfrm>
            <a:off x="4116388" y="2405064"/>
            <a:ext cx="1331912" cy="1443037"/>
            <a:chOff x="1633" y="1515"/>
            <a:chExt cx="839" cy="909"/>
          </a:xfrm>
        </p:grpSpPr>
        <p:sp>
          <p:nvSpPr>
            <p:cNvPr id="48169" name="Freeform 12">
              <a:extLst>
                <a:ext uri="{FF2B5EF4-FFF2-40B4-BE49-F238E27FC236}">
                  <a16:creationId xmlns:a16="http://schemas.microsoft.com/office/drawing/2014/main" id="{4C365B60-3A53-8F48-9F2C-7B1585DFB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5" y="1575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0" name="Freeform 13">
              <a:extLst>
                <a:ext uri="{FF2B5EF4-FFF2-40B4-BE49-F238E27FC236}">
                  <a16:creationId xmlns:a16="http://schemas.microsoft.com/office/drawing/2014/main" id="{F4935ABD-8E19-4641-AEC6-F578A213F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" y="1515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1" name="Rectangle 14">
              <a:extLst>
                <a:ext uri="{FF2B5EF4-FFF2-40B4-BE49-F238E27FC236}">
                  <a16:creationId xmlns:a16="http://schemas.microsoft.com/office/drawing/2014/main" id="{548BC88B-2132-794F-974C-28ABD10DF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" y="1664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1</a:t>
              </a:r>
            </a:p>
          </p:txBody>
        </p:sp>
        <p:sp>
          <p:nvSpPr>
            <p:cNvPr id="48172" name="Freeform 15">
              <a:extLst>
                <a:ext uri="{FF2B5EF4-FFF2-40B4-BE49-F238E27FC236}">
                  <a16:creationId xmlns:a16="http://schemas.microsoft.com/office/drawing/2014/main" id="{5CC361D0-9D69-1747-AB54-A15DE0DD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3" y="1849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3" name="Freeform 16">
              <a:extLst>
                <a:ext uri="{FF2B5EF4-FFF2-40B4-BE49-F238E27FC236}">
                  <a16:creationId xmlns:a16="http://schemas.microsoft.com/office/drawing/2014/main" id="{98F5DDD6-3D7D-E04C-99ED-805A5522A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0" y="1789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4" name="Rectangle 17">
              <a:extLst>
                <a:ext uri="{FF2B5EF4-FFF2-40B4-BE49-F238E27FC236}">
                  <a16:creationId xmlns:a16="http://schemas.microsoft.com/office/drawing/2014/main" id="{9883A6E8-4BC3-6E44-97A5-275FB1906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2" y="1938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2</a:t>
              </a:r>
            </a:p>
          </p:txBody>
        </p:sp>
        <p:sp>
          <p:nvSpPr>
            <p:cNvPr id="48175" name="Freeform 18">
              <a:extLst>
                <a:ext uri="{FF2B5EF4-FFF2-40B4-BE49-F238E27FC236}">
                  <a16:creationId xmlns:a16="http://schemas.microsoft.com/office/drawing/2014/main" id="{03019780-7ADE-5E48-A0E8-2CBAEBF35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9" y="2130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6" name="Freeform 19">
              <a:extLst>
                <a:ext uri="{FF2B5EF4-FFF2-40B4-BE49-F238E27FC236}">
                  <a16:creationId xmlns:a16="http://schemas.microsoft.com/office/drawing/2014/main" id="{D9072565-219F-504C-8948-16519B2AB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6" y="2070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7" name="Rectangle 20">
              <a:extLst>
                <a:ext uri="{FF2B5EF4-FFF2-40B4-BE49-F238E27FC236}">
                  <a16:creationId xmlns:a16="http://schemas.microsoft.com/office/drawing/2014/main" id="{2182B519-97D5-DD47-8CA0-A90A15054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2219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3</a:t>
              </a:r>
            </a:p>
          </p:txBody>
        </p:sp>
      </p:grpSp>
      <p:grpSp>
        <p:nvGrpSpPr>
          <p:cNvPr id="48140" name="Group 21">
            <a:extLst>
              <a:ext uri="{FF2B5EF4-FFF2-40B4-BE49-F238E27FC236}">
                <a16:creationId xmlns:a16="http://schemas.microsoft.com/office/drawing/2014/main" id="{7B7CD920-B9B5-2B4C-BFB0-1824CE289406}"/>
              </a:ext>
            </a:extLst>
          </p:cNvPr>
          <p:cNvGrpSpPr>
            <a:grpSpLocks/>
          </p:cNvGrpSpPr>
          <p:nvPr/>
        </p:nvGrpSpPr>
        <p:grpSpPr bwMode="auto">
          <a:xfrm>
            <a:off x="5426076" y="3179764"/>
            <a:ext cx="1331913" cy="1443037"/>
            <a:chOff x="2458" y="2003"/>
            <a:chExt cx="839" cy="909"/>
          </a:xfrm>
        </p:grpSpPr>
        <p:sp>
          <p:nvSpPr>
            <p:cNvPr id="48160" name="Freeform 22">
              <a:extLst>
                <a:ext uri="{FF2B5EF4-FFF2-40B4-BE49-F238E27FC236}">
                  <a16:creationId xmlns:a16="http://schemas.microsoft.com/office/drawing/2014/main" id="{D46991D6-A514-534B-AACC-4D9DA8104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0" y="2063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1" name="Freeform 23">
              <a:extLst>
                <a:ext uri="{FF2B5EF4-FFF2-40B4-BE49-F238E27FC236}">
                  <a16:creationId xmlns:a16="http://schemas.microsoft.com/office/drawing/2014/main" id="{B63FF0F4-706C-0946-91BF-4C38E57B5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7" y="2003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2" name="Rectangle 24">
              <a:extLst>
                <a:ext uri="{FF2B5EF4-FFF2-40B4-BE49-F238E27FC236}">
                  <a16:creationId xmlns:a16="http://schemas.microsoft.com/office/drawing/2014/main" id="{6570A569-972A-454F-9424-47489B4FE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7" y="2152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1</a:t>
              </a:r>
            </a:p>
          </p:txBody>
        </p:sp>
        <p:sp>
          <p:nvSpPr>
            <p:cNvPr id="48163" name="Freeform 25">
              <a:extLst>
                <a:ext uri="{FF2B5EF4-FFF2-40B4-BE49-F238E27FC236}">
                  <a16:creationId xmlns:a16="http://schemas.microsoft.com/office/drawing/2014/main" id="{91C1F2B1-68F7-AF4F-A51B-AA19E3232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8" y="2337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4" name="Freeform 26">
              <a:extLst>
                <a:ext uri="{FF2B5EF4-FFF2-40B4-BE49-F238E27FC236}">
                  <a16:creationId xmlns:a16="http://schemas.microsoft.com/office/drawing/2014/main" id="{B0EFDAFA-8FF9-3344-9304-C84B745C7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" y="2277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5" name="Rectangle 27">
              <a:extLst>
                <a:ext uri="{FF2B5EF4-FFF2-40B4-BE49-F238E27FC236}">
                  <a16:creationId xmlns:a16="http://schemas.microsoft.com/office/drawing/2014/main" id="{30D90A0B-CD8F-9A4A-AB77-A04DDAE79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7" y="2426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2</a:t>
              </a:r>
            </a:p>
          </p:txBody>
        </p:sp>
        <p:sp>
          <p:nvSpPr>
            <p:cNvPr id="48166" name="Freeform 28">
              <a:extLst>
                <a:ext uri="{FF2B5EF4-FFF2-40B4-BE49-F238E27FC236}">
                  <a16:creationId xmlns:a16="http://schemas.microsoft.com/office/drawing/2014/main" id="{5BBCCCB3-6106-4E47-A50D-E7DBDD8F3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4" y="2618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7" name="Freeform 29">
              <a:extLst>
                <a:ext uri="{FF2B5EF4-FFF2-40B4-BE49-F238E27FC236}">
                  <a16:creationId xmlns:a16="http://schemas.microsoft.com/office/drawing/2014/main" id="{FAC08056-2563-5647-9C54-33595F27E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1" y="2558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8" name="Rectangle 30">
              <a:extLst>
                <a:ext uri="{FF2B5EF4-FFF2-40B4-BE49-F238E27FC236}">
                  <a16:creationId xmlns:a16="http://schemas.microsoft.com/office/drawing/2014/main" id="{22B16821-C58D-C849-BB25-7AED9EC3A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3" y="2707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3</a:t>
              </a:r>
            </a:p>
          </p:txBody>
        </p:sp>
      </p:grpSp>
      <p:grpSp>
        <p:nvGrpSpPr>
          <p:cNvPr id="48141" name="Group 31">
            <a:extLst>
              <a:ext uri="{FF2B5EF4-FFF2-40B4-BE49-F238E27FC236}">
                <a16:creationId xmlns:a16="http://schemas.microsoft.com/office/drawing/2014/main" id="{2839DAC0-26DF-2A42-9809-CB74E5FE280D}"/>
              </a:ext>
            </a:extLst>
          </p:cNvPr>
          <p:cNvGrpSpPr>
            <a:grpSpLocks/>
          </p:cNvGrpSpPr>
          <p:nvPr/>
        </p:nvGrpSpPr>
        <p:grpSpPr bwMode="auto">
          <a:xfrm>
            <a:off x="6735763" y="3978275"/>
            <a:ext cx="1331912" cy="1443038"/>
            <a:chOff x="3283" y="2506"/>
            <a:chExt cx="839" cy="909"/>
          </a:xfrm>
        </p:grpSpPr>
        <p:sp>
          <p:nvSpPr>
            <p:cNvPr id="48151" name="Freeform 32">
              <a:extLst>
                <a:ext uri="{FF2B5EF4-FFF2-40B4-BE49-F238E27FC236}">
                  <a16:creationId xmlns:a16="http://schemas.microsoft.com/office/drawing/2014/main" id="{1E305DED-8434-EC4B-921E-355007E18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5" y="2566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2" name="Freeform 33">
              <a:extLst>
                <a:ext uri="{FF2B5EF4-FFF2-40B4-BE49-F238E27FC236}">
                  <a16:creationId xmlns:a16="http://schemas.microsoft.com/office/drawing/2014/main" id="{40012684-B2B0-4646-B463-45D96194E8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2" y="2506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3" name="Rectangle 34">
              <a:extLst>
                <a:ext uri="{FF2B5EF4-FFF2-40B4-BE49-F238E27FC236}">
                  <a16:creationId xmlns:a16="http://schemas.microsoft.com/office/drawing/2014/main" id="{C8B17319-CE6D-AD45-A0DD-AEEF9D3AD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2" y="2655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1</a:t>
              </a:r>
            </a:p>
          </p:txBody>
        </p:sp>
        <p:sp>
          <p:nvSpPr>
            <p:cNvPr id="48154" name="Freeform 35">
              <a:extLst>
                <a:ext uri="{FF2B5EF4-FFF2-40B4-BE49-F238E27FC236}">
                  <a16:creationId xmlns:a16="http://schemas.microsoft.com/office/drawing/2014/main" id="{A6F7D7BE-34CC-934A-8CBA-BBC815070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3" y="2840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5" name="Freeform 36">
              <a:extLst>
                <a:ext uri="{FF2B5EF4-FFF2-40B4-BE49-F238E27FC236}">
                  <a16:creationId xmlns:a16="http://schemas.microsoft.com/office/drawing/2014/main" id="{3C59FBFA-3EFB-8846-A55A-5826C3B16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0" y="2780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6" name="Rectangle 37">
              <a:extLst>
                <a:ext uri="{FF2B5EF4-FFF2-40B4-BE49-F238E27FC236}">
                  <a16:creationId xmlns:a16="http://schemas.microsoft.com/office/drawing/2014/main" id="{10AC9958-2C5D-E84C-9C6A-83AB2A1B8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2929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2</a:t>
              </a:r>
            </a:p>
          </p:txBody>
        </p:sp>
        <p:sp>
          <p:nvSpPr>
            <p:cNvPr id="48157" name="Freeform 38">
              <a:extLst>
                <a:ext uri="{FF2B5EF4-FFF2-40B4-BE49-F238E27FC236}">
                  <a16:creationId xmlns:a16="http://schemas.microsoft.com/office/drawing/2014/main" id="{0F257DD3-8011-0441-9E98-FB2E38858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9" y="3121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8" name="Freeform 39">
              <a:extLst>
                <a:ext uri="{FF2B5EF4-FFF2-40B4-BE49-F238E27FC236}">
                  <a16:creationId xmlns:a16="http://schemas.microsoft.com/office/drawing/2014/main" id="{3AF215C3-FAE3-C141-B748-A876159CF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6" y="3061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9" name="Rectangle 40">
              <a:extLst>
                <a:ext uri="{FF2B5EF4-FFF2-40B4-BE49-F238E27FC236}">
                  <a16:creationId xmlns:a16="http://schemas.microsoft.com/office/drawing/2014/main" id="{945D0E14-E8BD-514A-A4D0-F48A4531B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8" y="3210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3</a:t>
              </a:r>
            </a:p>
          </p:txBody>
        </p:sp>
      </p:grpSp>
      <p:sp>
        <p:nvSpPr>
          <p:cNvPr id="48142" name="Line 41">
            <a:extLst>
              <a:ext uri="{FF2B5EF4-FFF2-40B4-BE49-F238E27FC236}">
                <a16:creationId xmlns:a16="http://schemas.microsoft.com/office/drawing/2014/main" id="{BE6B43A4-EE74-7F45-847A-85F96E637690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6563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3" name="Line 42">
            <a:extLst>
              <a:ext uri="{FF2B5EF4-FFF2-40B4-BE49-F238E27FC236}">
                <a16:creationId xmlns:a16="http://schemas.microsoft.com/office/drawing/2014/main" id="{5D480CE7-1F04-BB44-AE62-7B1893913D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0363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4" name="Line 43">
            <a:extLst>
              <a:ext uri="{FF2B5EF4-FFF2-40B4-BE49-F238E27FC236}">
                <a16:creationId xmlns:a16="http://schemas.microsoft.com/office/drawing/2014/main" id="{D8B4B38A-4527-F445-A743-7CAFF54D20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6875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5" name="Line 44">
            <a:extLst>
              <a:ext uri="{FF2B5EF4-FFF2-40B4-BE49-F238E27FC236}">
                <a16:creationId xmlns:a16="http://schemas.microsoft.com/office/drawing/2014/main" id="{9ED44FA7-3FCC-8C4B-953C-C978361992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0675" y="2405063"/>
            <a:ext cx="39179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6" name="Line 45">
            <a:extLst>
              <a:ext uri="{FF2B5EF4-FFF2-40B4-BE49-F238E27FC236}">
                <a16:creationId xmlns:a16="http://schemas.microsoft.com/office/drawing/2014/main" id="{97C482D8-F02F-1E46-98BF-97FC85A749F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2405063"/>
            <a:ext cx="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7" name="Rectangle 46">
            <a:extLst>
              <a:ext uri="{FF2B5EF4-FFF2-40B4-BE49-F238E27FC236}">
                <a16:creationId xmlns:a16="http://schemas.microsoft.com/office/drawing/2014/main" id="{B89B35EC-284E-3148-A264-4B5D3B416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7213" y="3413126"/>
            <a:ext cx="1649832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Total transfer time</a:t>
            </a:r>
          </a:p>
        </p:txBody>
      </p:sp>
      <p:sp>
        <p:nvSpPr>
          <p:cNvPr id="48148" name="Line 47">
            <a:extLst>
              <a:ext uri="{FF2B5EF4-FFF2-40B4-BE49-F238E27FC236}">
                <a16:creationId xmlns:a16="http://schemas.microsoft.com/office/drawing/2014/main" id="{13E58734-0BBC-9548-B52E-A530142EE4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8239" y="2476501"/>
            <a:ext cx="428625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9" name="Rectangle 48">
            <a:extLst>
              <a:ext uri="{FF2B5EF4-FFF2-40B4-BE49-F238E27FC236}">
                <a16:creationId xmlns:a16="http://schemas.microsoft.com/office/drawing/2014/main" id="{BCDCAFF5-4B1D-8140-A35E-AAFE314E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301" y="2687639"/>
            <a:ext cx="687689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200">
                <a:latin typeface="Arial" charset="0"/>
                <a:ea typeface="ＭＳ Ｐゴシック" charset="0"/>
              </a:rPr>
              <a:t>Header</a:t>
            </a:r>
          </a:p>
        </p:txBody>
      </p:sp>
      <p:sp>
        <p:nvSpPr>
          <p:cNvPr id="48150" name="Slide Number Placeholder 1">
            <a:extLst>
              <a:ext uri="{FF2B5EF4-FFF2-40B4-BE49-F238E27FC236}">
                <a16:creationId xmlns:a16="http://schemas.microsoft.com/office/drawing/2014/main" id="{CB720B96-5109-5640-BD02-DA1183CE0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1769D6-5DE2-C842-9A1B-09C52D1C62E8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50" name="Picture 18" descr="Router Clip Art">
            <a:extLst>
              <a:ext uri="{FF2B5EF4-FFF2-40B4-BE49-F238E27FC236}">
                <a16:creationId xmlns:a16="http://schemas.microsoft.com/office/drawing/2014/main" id="{B7A4B080-73FE-674C-BFE7-FBCAC8BFD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566" y="6448052"/>
            <a:ext cx="467370" cy="34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18" descr="Router Clip Art">
            <a:extLst>
              <a:ext uri="{FF2B5EF4-FFF2-40B4-BE49-F238E27FC236}">
                <a16:creationId xmlns:a16="http://schemas.microsoft.com/office/drawing/2014/main" id="{A179D56A-93A7-8840-A1E8-B6C87CFF0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190" y="6454470"/>
            <a:ext cx="467370" cy="34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03828D3E-ACF5-6745-8443-016EFBE4B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429" y="6388429"/>
            <a:ext cx="524492" cy="40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C05119AF-2001-8E48-A973-FC772077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379" y="6418092"/>
            <a:ext cx="524492" cy="40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Line 25">
            <a:extLst>
              <a:ext uri="{FF2B5EF4-FFF2-40B4-BE49-F238E27FC236}">
                <a16:creationId xmlns:a16="http://schemas.microsoft.com/office/drawing/2014/main" id="{074B2A53-772D-A14B-8533-17B4A6AEA5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7526" y="3735387"/>
            <a:ext cx="0" cy="27701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" name="Rectangle 26">
            <a:extLst>
              <a:ext uri="{FF2B5EF4-FFF2-40B4-BE49-F238E27FC236}">
                <a16:creationId xmlns:a16="http://schemas.microsoft.com/office/drawing/2014/main" id="{378365E7-8E7F-7F46-BB6F-C02EA2337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440" y="3682828"/>
            <a:ext cx="84959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Queueing</a:t>
            </a:r>
          </a:p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Delay</a:t>
            </a:r>
          </a:p>
        </p:txBody>
      </p:sp>
      <p:sp>
        <p:nvSpPr>
          <p:cNvPr id="56" name="Line 25">
            <a:extLst>
              <a:ext uri="{FF2B5EF4-FFF2-40B4-BE49-F238E27FC236}">
                <a16:creationId xmlns:a16="http://schemas.microsoft.com/office/drawing/2014/main" id="{DD52D675-50EB-A04C-B1B8-AC3053E774F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3086" y="3338516"/>
            <a:ext cx="0" cy="40462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7" name="Rectangle 26">
            <a:extLst>
              <a:ext uri="{FF2B5EF4-FFF2-40B4-BE49-F238E27FC236}">
                <a16:creationId xmlns:a16="http://schemas.microsoft.com/office/drawing/2014/main" id="{5E5E19AC-B303-3C44-AD74-E48711A19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187" y="3308007"/>
            <a:ext cx="140583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Store and forward</a:t>
            </a:r>
          </a:p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delay</a:t>
            </a:r>
          </a:p>
        </p:txBody>
      </p:sp>
    </p:spTree>
    <p:extLst>
      <p:ext uri="{BB962C8B-B14F-4D97-AF65-F5344CB8AC3E}">
        <p14:creationId xmlns:p14="http://schemas.microsoft.com/office/powerpoint/2010/main" val="992897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E73D8-21BD-AF46-A02E-AE42A7B4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75" y="1202962"/>
            <a:ext cx="11468559" cy="285273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The Internet uses store-and-forward packet switching.</a:t>
            </a:r>
          </a:p>
        </p:txBody>
      </p:sp>
    </p:spTree>
    <p:extLst>
      <p:ext uri="{BB962C8B-B14F-4D97-AF65-F5344CB8AC3E}">
        <p14:creationId xmlns:p14="http://schemas.microsoft.com/office/powerpoint/2010/main" val="1661750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7F57A-ADAF-5846-BBBF-BB5B5550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 across switching tech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C1B3B-608E-E94D-B7B7-BB385CD20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Circuit switching incurs an initial delay to set up the path</a:t>
            </a:r>
          </a:p>
          <a:p>
            <a:pPr lvl="1"/>
            <a:r>
              <a:rPr lang="en-US" dirty="0"/>
              <a:t>Packet (and message) switching can start transmitting data right away</a:t>
            </a:r>
          </a:p>
          <a:p>
            <a:pPr lvl="1"/>
            <a:endParaRPr lang="en-US" dirty="0"/>
          </a:p>
          <a:p>
            <a:r>
              <a:rPr lang="en-US" dirty="0"/>
              <a:t>Packet switching doesn’t reserve resources for the conversation</a:t>
            </a:r>
          </a:p>
          <a:p>
            <a:pPr lvl="1"/>
            <a:r>
              <a:rPr lang="en-US" dirty="0"/>
              <a:t>Circuit switching does. Needs </a:t>
            </a:r>
            <a:r>
              <a:rPr lang="en-US" dirty="0">
                <a:solidFill>
                  <a:srgbClr val="C00000"/>
                </a:solidFill>
              </a:rPr>
              <a:t>admission control</a:t>
            </a:r>
          </a:p>
          <a:p>
            <a:pPr lvl="1"/>
            <a:r>
              <a:rPr lang="en-US" dirty="0"/>
              <a:t>Packet switching makes resource reservation decisions per packet</a:t>
            </a:r>
          </a:p>
          <a:p>
            <a:pPr lvl="1"/>
            <a:endParaRPr lang="en-US" dirty="0"/>
          </a:p>
          <a:p>
            <a:r>
              <a:rPr lang="en-US" dirty="0"/>
              <a:t>Fewer or no guarantees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easier to build</a:t>
            </a:r>
          </a:p>
          <a:p>
            <a:pPr lvl="1"/>
            <a:r>
              <a:rPr lang="en-US" dirty="0"/>
              <a:t>Telephone networks are more reliable and harder to build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803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>
            <a:extLst>
              <a:ext uri="{FF2B5EF4-FFF2-40B4-BE49-F238E27FC236}">
                <a16:creationId xmlns:a16="http://schemas.microsoft.com/office/drawing/2014/main" id="{86467663-B5E8-4247-AC83-194500D8C2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2075" tIns="46038" rIns="92075" bIns="46038" rtlCol="0">
            <a:normAutofit/>
          </a:bodyPr>
          <a:lstStyle/>
          <a:p>
            <a:pPr>
              <a:buFontTx/>
              <a:buNone/>
              <a:defRPr/>
            </a:pPr>
            <a:r>
              <a:rPr lang="en-US" sz="2400" dirty="0">
                <a:ea typeface="ＭＳ Ｐゴシック" charset="0"/>
              </a:rPr>
              <a:t>(1) </a:t>
            </a:r>
            <a:r>
              <a:rPr lang="en-US" sz="2400" b="1" dirty="0">
                <a:ea typeface="ＭＳ Ｐゴシック" charset="0"/>
              </a:rPr>
              <a:t>Total Delay to transfer a message</a:t>
            </a:r>
            <a:endParaRPr lang="en-US" sz="2400" dirty="0">
              <a:ea typeface="ＭＳ Ｐゴシック" charset="0"/>
            </a:endParaRPr>
          </a:p>
          <a:p>
            <a:pPr>
              <a:buFontTx/>
              <a:buNone/>
              <a:defRPr/>
            </a:pPr>
            <a:r>
              <a:rPr lang="en-US" sz="2400" dirty="0">
                <a:ea typeface="ＭＳ Ｐゴシック" charset="0"/>
              </a:rPr>
              <a:t>		</a:t>
            </a:r>
            <a:r>
              <a:rPr lang="en-US" sz="2000" u="sng" dirty="0">
                <a:ea typeface="ＭＳ Ｐゴシック" charset="0"/>
              </a:rPr>
              <a:t>Short </a:t>
            </a:r>
            <a:r>
              <a:rPr lang="en-US" sz="2000" u="sng" dirty="0" err="1">
                <a:ea typeface="ＭＳ Ｐゴシック" charset="0"/>
              </a:rPr>
              <a:t>Bursty</a:t>
            </a:r>
            <a:r>
              <a:rPr lang="en-US" sz="2000" u="sng" dirty="0">
                <a:ea typeface="ＭＳ Ｐゴシック" charset="0"/>
              </a:rPr>
              <a:t> Messages:</a:t>
            </a:r>
            <a:endParaRPr lang="en-US" sz="2400" dirty="0">
              <a:ea typeface="ＭＳ Ｐゴシック" charset="0"/>
            </a:endParaRPr>
          </a:p>
          <a:p>
            <a:pPr>
              <a:buFontTx/>
              <a:buNone/>
              <a:defRPr/>
            </a:pPr>
            <a:r>
              <a:rPr lang="en-US" sz="2400" dirty="0">
                <a:ea typeface="ＭＳ Ｐゴシック" charset="0"/>
              </a:rPr>
              <a:t>			Packet &lt; Circuit</a:t>
            </a:r>
          </a:p>
          <a:p>
            <a:pPr>
              <a:buFontTx/>
              <a:buNone/>
              <a:defRPr/>
            </a:pPr>
            <a:r>
              <a:rPr lang="en-US" sz="2400" dirty="0">
                <a:ea typeface="ＭＳ Ｐゴシック" charset="0"/>
              </a:rPr>
              <a:t>		</a:t>
            </a:r>
            <a:r>
              <a:rPr lang="en-US" sz="2000" u="sng" dirty="0">
                <a:ea typeface="ＭＳ Ｐゴシック" charset="0"/>
              </a:rPr>
              <a:t>Long Continuous Messages:</a:t>
            </a:r>
            <a:endParaRPr lang="en-US" sz="2400" dirty="0">
              <a:ea typeface="ＭＳ Ｐゴシック" charset="0"/>
            </a:endParaRPr>
          </a:p>
          <a:p>
            <a:pPr>
              <a:buFontTx/>
              <a:buNone/>
              <a:defRPr/>
            </a:pPr>
            <a:r>
              <a:rPr lang="en-US" sz="2400" dirty="0">
                <a:ea typeface="ＭＳ Ｐゴシック" charset="0"/>
              </a:rPr>
              <a:t>			Circuit &lt; Packet</a:t>
            </a:r>
          </a:p>
          <a:p>
            <a:pPr>
              <a:buFontTx/>
              <a:buNone/>
              <a:defRPr/>
            </a:pPr>
            <a:endParaRPr lang="en-US" sz="2400" dirty="0">
              <a:ea typeface="ＭＳ Ｐゴシック" charset="0"/>
            </a:endParaRPr>
          </a:p>
          <a:p>
            <a:pPr>
              <a:buFontTx/>
              <a:buNone/>
              <a:defRPr/>
            </a:pPr>
            <a:r>
              <a:rPr lang="en-US" sz="2400" dirty="0">
                <a:ea typeface="ＭＳ Ｐゴシック" charset="0"/>
              </a:rPr>
              <a:t>(2) Header overhead (what % of bits on the wire is metadata?)</a:t>
            </a:r>
          </a:p>
          <a:p>
            <a:pPr>
              <a:buFontTx/>
              <a:buNone/>
              <a:defRPr/>
            </a:pPr>
            <a:r>
              <a:rPr lang="en-US" sz="2400" dirty="0">
                <a:ea typeface="ＭＳ Ｐゴシック" charset="0"/>
              </a:rPr>
              <a:t>			Packet &gt; Message </a:t>
            </a:r>
          </a:p>
          <a:p>
            <a:pPr>
              <a:buFontTx/>
              <a:buNone/>
              <a:defRPr/>
            </a:pPr>
            <a:r>
              <a:rPr lang="en-US" sz="2400" dirty="0">
                <a:ea typeface="ＭＳ Ｐゴシック" charset="0"/>
              </a:rPr>
              <a:t>			(assuming typical </a:t>
            </a:r>
            <a:r>
              <a:rPr lang="en-US" sz="2400" dirty="0" err="1">
                <a:ea typeface="ＭＳ Ｐゴシック" charset="0"/>
              </a:rPr>
              <a:t>msgs</a:t>
            </a:r>
            <a:r>
              <a:rPr lang="en-US" sz="2400" dirty="0">
                <a:ea typeface="ＭＳ Ｐゴシック" charset="0"/>
              </a:rPr>
              <a:t> larger than typical </a:t>
            </a:r>
            <a:r>
              <a:rPr lang="en-US" sz="2400" dirty="0" err="1">
                <a:ea typeface="ＭＳ Ｐゴシック" charset="0"/>
              </a:rPr>
              <a:t>pkts</a:t>
            </a:r>
            <a:r>
              <a:rPr lang="en-US" sz="2400" dirty="0">
                <a:ea typeface="ＭＳ Ｐゴシック" charset="0"/>
              </a:rPr>
              <a:t>)</a:t>
            </a:r>
          </a:p>
        </p:txBody>
      </p:sp>
      <p:sp>
        <p:nvSpPr>
          <p:cNvPr id="49157" name="Slide Number Placeholder 1">
            <a:extLst>
              <a:ext uri="{FF2B5EF4-FFF2-40B4-BE49-F238E27FC236}">
                <a16:creationId xmlns:a16="http://schemas.microsoft.com/office/drawing/2014/main" id="{46402D4B-3F2C-6449-A24F-F343B4B6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0E676C-0FC3-7541-9CAF-D61AEEDC029E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C95051-838C-864C-85EF-E38A7188E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Comparisons across switching tech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304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C1493-9F5C-8B4A-81A0-4BA903C2D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CB0AE-79F7-894A-B43B-0A9DC8D31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1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>
            <a:extLst>
              <a:ext uri="{FF2B5EF4-FFF2-40B4-BE49-F238E27FC236}">
                <a16:creationId xmlns:a16="http://schemas.microsoft.com/office/drawing/2014/main" id="{1CDAA502-1D5F-C741-8A84-D0EA0D805C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4"/>
            <a:ext cx="10515600" cy="4530725"/>
          </a:xfrm>
        </p:spPr>
        <p:txBody>
          <a:bodyPr vert="horz" lIns="92075" tIns="46038" rIns="92075" bIns="46038" rtlCol="0">
            <a:normAutofit/>
          </a:bodyPr>
          <a:lstStyle/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  <a:ea typeface="ＭＳ Ｐゴシック" charset="0"/>
              </a:rPr>
              <a:t>Endpoint or Host:</a:t>
            </a:r>
            <a:r>
              <a:rPr lang="en-US" altLang="en-US" dirty="0">
                <a:ea typeface="ＭＳ Ｐゴシック" charset="0"/>
              </a:rPr>
              <a:t> Machine running user application</a:t>
            </a:r>
          </a:p>
          <a:p>
            <a:pPr>
              <a:defRPr/>
            </a:pPr>
            <a:r>
              <a:rPr lang="en-US" altLang="en-US" b="0" dirty="0">
                <a:solidFill>
                  <a:srgbClr val="C00000"/>
                </a:solidFill>
                <a:ea typeface="ＭＳ Ｐゴシック" charset="0"/>
              </a:rPr>
              <a:t>Packet:</a:t>
            </a:r>
            <a:r>
              <a:rPr lang="en-US" altLang="en-US" dirty="0">
                <a:ea typeface="ＭＳ Ｐゴシック" charset="0"/>
              </a:rPr>
              <a:t> a unit of data transmission (ex: 1500 bytes)</a:t>
            </a: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  <a:ea typeface="ＭＳ Ｐゴシック" charset="0"/>
              </a:rPr>
              <a:t>Link:</a:t>
            </a:r>
            <a:r>
              <a:rPr lang="en-US" altLang="en-US" dirty="0">
                <a:ea typeface="ＭＳ Ｐゴシック" charset="0"/>
              </a:rPr>
              <a:t> a physical communication channel between two or more machines</a:t>
            </a:r>
            <a:endParaRPr lang="en-US" altLang="en-US" b="0" dirty="0">
              <a:ea typeface="ＭＳ Ｐゴシック" charset="0"/>
            </a:endParaRP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  <a:ea typeface="ＭＳ Ｐゴシック" charset="0"/>
              </a:rPr>
              <a:t>Router:</a:t>
            </a:r>
            <a:r>
              <a:rPr lang="en-US" altLang="en-US" dirty="0">
                <a:ea typeface="ＭＳ Ｐゴシック" charset="0"/>
              </a:rPr>
              <a:t> A machine that processes packets moving them from one link to another towards a destination</a:t>
            </a: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  <a:ea typeface="ＭＳ Ｐゴシック" charset="0"/>
              </a:rPr>
              <a:t>Network:</a:t>
            </a:r>
            <a:r>
              <a:rPr lang="en-US" altLang="en-US" dirty="0">
                <a:ea typeface="ＭＳ Ｐゴシック" charset="0"/>
              </a:rPr>
              <a:t> Collection of interconnected machines</a:t>
            </a: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  <a:ea typeface="ＭＳ Ｐゴシック" charset="0"/>
              </a:rPr>
              <a:t>Address:</a:t>
            </a:r>
            <a:r>
              <a:rPr lang="en-US" altLang="en-US" dirty="0">
                <a:ea typeface="ＭＳ Ｐゴシック" charset="0"/>
              </a:rPr>
              <a:t> a unique name given to a machine (more later)</a:t>
            </a:r>
          </a:p>
          <a:p>
            <a:pPr marL="0" indent="0">
              <a:buNone/>
              <a:defRPr/>
            </a:pPr>
            <a:endParaRPr lang="en-US" altLang="en-US" dirty="0">
              <a:ea typeface="ＭＳ Ｐゴシック" charset="0"/>
            </a:endParaRPr>
          </a:p>
        </p:txBody>
      </p:sp>
      <p:sp>
        <p:nvSpPr>
          <p:cNvPr id="37892" name="Slide Number Placeholder 1">
            <a:extLst>
              <a:ext uri="{FF2B5EF4-FFF2-40B4-BE49-F238E27FC236}">
                <a16:creationId xmlns:a16="http://schemas.microsoft.com/office/drawing/2014/main" id="{2845DAB7-C248-8040-A5AF-C5A1D547E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D0E924-2F96-D344-BCFB-DBE69286BF5E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52BA95-E8A5-0D48-BA65-3A2B4D8A7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Review of definitions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987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1813812"/>
            <a:ext cx="9461325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Measuring Networks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728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2DEB3-11E8-4F4D-AD08-7A51F1737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EA5CB-4528-5046-8620-668926A20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267"/>
            <a:ext cx="10515600" cy="50323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en-US" dirty="0">
                <a:ea typeface="MS PGothic" pitchFamily="34" charset="-128"/>
              </a:rPr>
              <a:t>Packet size: length of a packet (bits or bytes), incl. header and data</a:t>
            </a:r>
            <a:endParaRPr lang="en-US" altLang="en-US" b="1" dirty="0">
              <a:solidFill>
                <a:srgbClr val="C00000"/>
              </a:solidFill>
              <a:ea typeface="MS PGothic" pitchFamily="34" charset="-128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Bandwidth</a:t>
            </a:r>
            <a:r>
              <a:rPr lang="en-US" altLang="en-US" dirty="0">
                <a:ea typeface="MS PGothic" pitchFamily="34" charset="-128"/>
              </a:rPr>
              <a:t>: For a single link, amount of data it can transmit per unit time (bits/second or Bytes/second or packets/second)</a:t>
            </a:r>
          </a:p>
          <a:p>
            <a:pPr>
              <a:lnSpc>
                <a:spcPct val="120000"/>
              </a:lnSpc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Propagation delay:</a:t>
            </a:r>
            <a:r>
              <a:rPr lang="en-US" altLang="en-US" b="1" dirty="0">
                <a:solidFill>
                  <a:srgbClr val="C00000"/>
                </a:solidFill>
                <a:ea typeface="MS PGothic" pitchFamily="34" charset="-128"/>
              </a:rPr>
              <a:t> </a:t>
            </a:r>
            <a:r>
              <a:rPr lang="en-US" altLang="en-US" dirty="0">
                <a:ea typeface="MS PGothic" pitchFamily="34" charset="-128"/>
              </a:rPr>
              <a:t>Time needed to move one bit across (second)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en-US" dirty="0">
                <a:ea typeface="MS PGothic" pitchFamily="34" charset="-128"/>
              </a:rPr>
              <a:t>Imposed by the communication medium; depends on the link “length”</a:t>
            </a:r>
          </a:p>
          <a:p>
            <a:pPr>
              <a:lnSpc>
                <a:spcPct val="120000"/>
              </a:lnSpc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Transmission delay:</a:t>
            </a:r>
            <a:r>
              <a:rPr lang="en-US" altLang="en-US" dirty="0">
                <a:ea typeface="MS PGothic" pitchFamily="34" charset="-128"/>
              </a:rPr>
              <a:t> Time from first </a:t>
            </a:r>
            <a:r>
              <a:rPr lang="en-US" altLang="en-US" dirty="0" err="1">
                <a:ea typeface="MS PGothic" pitchFamily="34" charset="-128"/>
              </a:rPr>
              <a:t>bit@sender</a:t>
            </a:r>
            <a:r>
              <a:rPr lang="en-US" altLang="en-US" dirty="0">
                <a:ea typeface="MS PGothic" pitchFamily="34" charset="-128"/>
              </a:rPr>
              <a:t> to last </a:t>
            </a:r>
            <a:r>
              <a:rPr lang="en-US" altLang="en-US" dirty="0" err="1">
                <a:ea typeface="MS PGothic" pitchFamily="34" charset="-128"/>
              </a:rPr>
              <a:t>bit@sender</a:t>
            </a:r>
            <a:endParaRPr lang="en-US" altLang="en-US" dirty="0">
              <a:ea typeface="MS PGothic" pitchFamily="34" charset="-128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en-US" dirty="0">
                <a:ea typeface="MS PGothic" pitchFamily="34" charset="-128"/>
              </a:rPr>
              <a:t>Determined by link bandwidth and packet size</a:t>
            </a:r>
          </a:p>
          <a:p>
            <a:pPr>
              <a:lnSpc>
                <a:spcPct val="120000"/>
              </a:lnSpc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Queueing delay: </a:t>
            </a:r>
            <a:r>
              <a:rPr lang="en-US" altLang="en-US" dirty="0">
                <a:ea typeface="MS PGothic" pitchFamily="34" charset="-128"/>
              </a:rPr>
              <a:t>Time that a packet waits for transmission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en-US" dirty="0">
                <a:ea typeface="MS PGothic" pitchFamily="34" charset="-128"/>
              </a:rPr>
              <a:t>Determined by contention for the link</a:t>
            </a:r>
          </a:p>
          <a:p>
            <a:pPr>
              <a:lnSpc>
                <a:spcPct val="120000"/>
              </a:lnSpc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Total packet delay:</a:t>
            </a:r>
            <a:r>
              <a:rPr lang="en-US" altLang="en-US" dirty="0">
                <a:ea typeface="MS PGothic" pitchFamily="34" charset="-128"/>
              </a:rPr>
              <a:t> time from first </a:t>
            </a:r>
            <a:r>
              <a:rPr lang="en-US" altLang="en-US" dirty="0" err="1">
                <a:ea typeface="MS PGothic" pitchFamily="34" charset="-128"/>
              </a:rPr>
              <a:t>bit@sender</a:t>
            </a:r>
            <a:r>
              <a:rPr lang="en-US" altLang="en-US" dirty="0">
                <a:ea typeface="MS PGothic" pitchFamily="34" charset="-128"/>
              </a:rPr>
              <a:t> to last </a:t>
            </a:r>
            <a:r>
              <a:rPr lang="en-US" altLang="en-US" dirty="0" err="1">
                <a:ea typeface="MS PGothic" pitchFamily="34" charset="-128"/>
              </a:rPr>
              <a:t>bit@receiver</a:t>
            </a:r>
            <a:endParaRPr lang="en-US" altLang="en-US" dirty="0">
              <a:ea typeface="MS PGothic" pitchFamily="34" charset="-128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en-US" dirty="0">
                <a:ea typeface="MS PGothic" pitchFamily="34" charset="-128"/>
              </a:rPr>
              <a:t>propagation delay + queueing delay + transmission delay for a single packet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39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6D69B4-22E9-5143-BF5F-94DA32EBA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4218" y="3429000"/>
            <a:ext cx="11142645" cy="32924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+mn-ea"/>
                <a:cs typeface="+mn-cs"/>
              </a:rPr>
              <a:t>Propagation delay = time for first box to travel the length of the belt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Bandwidth = the number of boxes put on the belt per minute (“rate”)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Suppose we have N boxes in one shipment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Shipment transmission time = N / rate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The next box is put on the belt (1/rate) minutes after the last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Total transfer time = </a:t>
            </a:r>
            <a:r>
              <a:rPr lang="en-US" dirty="0"/>
              <a:t>t</a:t>
            </a:r>
            <a:r>
              <a:rPr lang="en-US" dirty="0">
                <a:ea typeface="+mn-ea"/>
                <a:cs typeface="+mn-cs"/>
              </a:rPr>
              <a:t>ransmission time + propagation delay</a:t>
            </a: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</p:txBody>
      </p:sp>
      <p:pic>
        <p:nvPicPr>
          <p:cNvPr id="68612" name="Picture 2">
            <a:extLst>
              <a:ext uri="{FF2B5EF4-FFF2-40B4-BE49-F238E27FC236}">
                <a16:creationId xmlns:a16="http://schemas.microsoft.com/office/drawing/2014/main" id="{9622B0C6-3D9A-2C49-9263-425B2AD6B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317434"/>
            <a:ext cx="3276600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1" name="Slide Number Placeholder 6">
            <a:extLst>
              <a:ext uri="{FF2B5EF4-FFF2-40B4-BE49-F238E27FC236}">
                <a16:creationId xmlns:a16="http://schemas.microsoft.com/office/drawing/2014/main" id="{A519EDB6-E92C-904C-90A0-14680845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C6AD3B-88BD-E14B-A850-A6DAD5564339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8BE0F9E-7E6F-2741-B81C-2A96A815631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Helvetica" pitchFamily="2" charset="0"/>
              </a:rPr>
              <a:t>An analogy: Conveyor belt</a:t>
            </a:r>
          </a:p>
        </p:txBody>
      </p:sp>
    </p:spTree>
    <p:extLst>
      <p:ext uri="{BB962C8B-B14F-4D97-AF65-F5344CB8AC3E}">
        <p14:creationId xmlns:p14="http://schemas.microsoft.com/office/powerpoint/2010/main" val="1056866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9BBE8-09B2-D24E-9A77-71BBDF58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Visualizing the delays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B6E2D0-309F-0E41-970D-49210E786D25}"/>
              </a:ext>
            </a:extLst>
          </p:cNvPr>
          <p:cNvCxnSpPr/>
          <p:nvPr/>
        </p:nvCxnSpPr>
        <p:spPr>
          <a:xfrm>
            <a:off x="2128684" y="1690688"/>
            <a:ext cx="0" cy="46216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61370D-8DC5-1E44-A874-93E0BAC58DD7}"/>
              </a:ext>
            </a:extLst>
          </p:cNvPr>
          <p:cNvCxnSpPr/>
          <p:nvPr/>
        </p:nvCxnSpPr>
        <p:spPr>
          <a:xfrm>
            <a:off x="6096000" y="1690688"/>
            <a:ext cx="0" cy="46216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024539-BDD2-754C-8039-462EB7AA31EA}"/>
              </a:ext>
            </a:extLst>
          </p:cNvPr>
          <p:cNvCxnSpPr>
            <a:cxnSpLocks/>
          </p:cNvCxnSpPr>
          <p:nvPr/>
        </p:nvCxnSpPr>
        <p:spPr>
          <a:xfrm>
            <a:off x="2327787" y="1855608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own Arrow 11">
            <a:extLst>
              <a:ext uri="{FF2B5EF4-FFF2-40B4-BE49-F238E27FC236}">
                <a16:creationId xmlns:a16="http://schemas.microsoft.com/office/drawing/2014/main" id="{81E4A3E1-A8BF-3849-819F-EDF1AF9C9190}"/>
              </a:ext>
            </a:extLst>
          </p:cNvPr>
          <p:cNvSpPr/>
          <p:nvPr/>
        </p:nvSpPr>
        <p:spPr>
          <a:xfrm>
            <a:off x="501447" y="4345857"/>
            <a:ext cx="749709" cy="2330245"/>
          </a:xfrm>
          <a:prstGeom prst="downArrow">
            <a:avLst>
              <a:gd name="adj1" fmla="val 50000"/>
              <a:gd name="adj2" fmla="val 1382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AE2DC4-66B2-7C46-8F25-D457493C119F}"/>
              </a:ext>
            </a:extLst>
          </p:cNvPr>
          <p:cNvSpPr txBox="1"/>
          <p:nvPr/>
        </p:nvSpPr>
        <p:spPr>
          <a:xfrm>
            <a:off x="51621" y="3872827"/>
            <a:ext cx="1902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1"/>
                </a:solidFill>
                <a:latin typeface="Helvetica" pitchFamily="2" charset="0"/>
              </a:rPr>
              <a:t>Increasing time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600BEB-16F3-ED4A-8660-C30D8A9CF300}"/>
              </a:ext>
            </a:extLst>
          </p:cNvPr>
          <p:cNvCxnSpPr>
            <a:cxnSpLocks/>
          </p:cNvCxnSpPr>
          <p:nvPr/>
        </p:nvCxnSpPr>
        <p:spPr>
          <a:xfrm>
            <a:off x="2342535" y="2020528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34D7A5-FB5A-5642-BB06-EB046D08714D}"/>
              </a:ext>
            </a:extLst>
          </p:cNvPr>
          <p:cNvCxnSpPr>
            <a:cxnSpLocks/>
          </p:cNvCxnSpPr>
          <p:nvPr/>
        </p:nvCxnSpPr>
        <p:spPr>
          <a:xfrm>
            <a:off x="2303206" y="2202424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F228FD-6FBE-9F4F-804B-44E2199910F4}"/>
              </a:ext>
            </a:extLst>
          </p:cNvPr>
          <p:cNvCxnSpPr>
            <a:cxnSpLocks/>
          </p:cNvCxnSpPr>
          <p:nvPr/>
        </p:nvCxnSpPr>
        <p:spPr>
          <a:xfrm>
            <a:off x="2310580" y="2384320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8" descr="Router Clip Art">
            <a:extLst>
              <a:ext uri="{FF2B5EF4-FFF2-40B4-BE49-F238E27FC236}">
                <a16:creationId xmlns:a16="http://schemas.microsoft.com/office/drawing/2014/main" id="{919009E1-5629-3442-B828-0261A5EC0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278" y="5754119"/>
            <a:ext cx="1251662" cy="92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EDED24-BBC4-2548-936C-AFBB433895BF}"/>
              </a:ext>
            </a:extLst>
          </p:cNvPr>
          <p:cNvCxnSpPr>
            <a:cxnSpLocks/>
          </p:cNvCxnSpPr>
          <p:nvPr/>
        </p:nvCxnSpPr>
        <p:spPr>
          <a:xfrm>
            <a:off x="6312311" y="4424285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14F230-8FA8-5743-BF19-811BC992BDC6}"/>
              </a:ext>
            </a:extLst>
          </p:cNvPr>
          <p:cNvCxnSpPr>
            <a:cxnSpLocks/>
          </p:cNvCxnSpPr>
          <p:nvPr/>
        </p:nvCxnSpPr>
        <p:spPr>
          <a:xfrm>
            <a:off x="6327059" y="4589205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9A1323-B9D5-B949-98A7-C80B814CAC05}"/>
              </a:ext>
            </a:extLst>
          </p:cNvPr>
          <p:cNvCxnSpPr>
            <a:cxnSpLocks/>
          </p:cNvCxnSpPr>
          <p:nvPr/>
        </p:nvCxnSpPr>
        <p:spPr>
          <a:xfrm>
            <a:off x="6287730" y="4771101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2FE031-9AA2-C245-8B20-5679596EC0E8}"/>
              </a:ext>
            </a:extLst>
          </p:cNvPr>
          <p:cNvCxnSpPr>
            <a:cxnSpLocks/>
          </p:cNvCxnSpPr>
          <p:nvPr/>
        </p:nvCxnSpPr>
        <p:spPr>
          <a:xfrm>
            <a:off x="6295104" y="4952997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Brace 22">
            <a:extLst>
              <a:ext uri="{FF2B5EF4-FFF2-40B4-BE49-F238E27FC236}">
                <a16:creationId xmlns:a16="http://schemas.microsoft.com/office/drawing/2014/main" id="{1986C2D6-7CD8-114A-B9D4-95F659511239}"/>
              </a:ext>
            </a:extLst>
          </p:cNvPr>
          <p:cNvSpPr/>
          <p:nvPr/>
        </p:nvSpPr>
        <p:spPr>
          <a:xfrm>
            <a:off x="6260692" y="3529338"/>
            <a:ext cx="411004" cy="894947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62E2702-C261-0942-8033-4489D0E85055}"/>
              </a:ext>
            </a:extLst>
          </p:cNvPr>
          <p:cNvCxnSpPr/>
          <p:nvPr/>
        </p:nvCxnSpPr>
        <p:spPr>
          <a:xfrm>
            <a:off x="10028905" y="1690688"/>
            <a:ext cx="0" cy="46216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Brace 24">
            <a:extLst>
              <a:ext uri="{FF2B5EF4-FFF2-40B4-BE49-F238E27FC236}">
                <a16:creationId xmlns:a16="http://schemas.microsoft.com/office/drawing/2014/main" id="{2CBB69F3-A2F7-ED4E-8AE3-D0B31CED8F5D}"/>
              </a:ext>
            </a:extLst>
          </p:cNvPr>
          <p:cNvSpPr/>
          <p:nvPr/>
        </p:nvSpPr>
        <p:spPr>
          <a:xfrm>
            <a:off x="10270303" y="4424285"/>
            <a:ext cx="428210" cy="1120878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9EBDA9E1-75D4-7942-9873-CBA0B1AECCA5}"/>
              </a:ext>
            </a:extLst>
          </p:cNvPr>
          <p:cNvSpPr/>
          <p:nvPr/>
        </p:nvSpPr>
        <p:spPr>
          <a:xfrm>
            <a:off x="6243485" y="1899644"/>
            <a:ext cx="413462" cy="1027467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34F49731-ACC0-EE41-B02C-8560F19BFE65}"/>
              </a:ext>
            </a:extLst>
          </p:cNvPr>
          <p:cNvSpPr/>
          <p:nvPr/>
        </p:nvSpPr>
        <p:spPr>
          <a:xfrm>
            <a:off x="1574389" y="1805717"/>
            <a:ext cx="355192" cy="578604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46AF41-C21C-064B-A7BF-41AECE7FB686}"/>
              </a:ext>
            </a:extLst>
          </p:cNvPr>
          <p:cNvSpPr txBox="1"/>
          <p:nvPr/>
        </p:nvSpPr>
        <p:spPr>
          <a:xfrm>
            <a:off x="-56539" y="1755275"/>
            <a:ext cx="1645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Transmission delay at the first link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332AF9-1625-154C-9449-41834D84B75C}"/>
              </a:ext>
            </a:extLst>
          </p:cNvPr>
          <p:cNvSpPr txBox="1"/>
          <p:nvPr/>
        </p:nvSpPr>
        <p:spPr>
          <a:xfrm>
            <a:off x="6718108" y="2009121"/>
            <a:ext cx="1645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Propagation delay of first link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1608A3-FD7C-A74D-813A-68F877B533FE}"/>
              </a:ext>
            </a:extLst>
          </p:cNvPr>
          <p:cNvSpPr txBox="1"/>
          <p:nvPr/>
        </p:nvSpPr>
        <p:spPr>
          <a:xfrm>
            <a:off x="6743084" y="3637470"/>
            <a:ext cx="1645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Queueing at the router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F2EA56-F0EB-CA44-BF46-749BA698105D}"/>
              </a:ext>
            </a:extLst>
          </p:cNvPr>
          <p:cNvSpPr txBox="1"/>
          <p:nvPr/>
        </p:nvSpPr>
        <p:spPr>
          <a:xfrm>
            <a:off x="10724067" y="4692583"/>
            <a:ext cx="1467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Propagation  delay of second link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5DF21F-31FD-3842-B8B7-FC54C2FD0ACE}"/>
              </a:ext>
            </a:extLst>
          </p:cNvPr>
          <p:cNvSpPr txBox="1"/>
          <p:nvPr/>
        </p:nvSpPr>
        <p:spPr>
          <a:xfrm>
            <a:off x="3859311" y="4285694"/>
            <a:ext cx="1645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Transmission delay at the second link</a:t>
            </a:r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B17ABB81-99FB-2342-827B-CBDBE8BBA311}"/>
              </a:ext>
            </a:extLst>
          </p:cNvPr>
          <p:cNvSpPr/>
          <p:nvPr/>
        </p:nvSpPr>
        <p:spPr>
          <a:xfrm>
            <a:off x="5500643" y="4419366"/>
            <a:ext cx="355192" cy="578604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8FDF74EB-0DFC-0440-9EF2-41CEF8DBB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414" y="5853877"/>
            <a:ext cx="1093393" cy="852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6AD9BD03-DDF8-A046-A30C-FFBE31F7D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390" y="5885835"/>
            <a:ext cx="1093393" cy="852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329A278-0697-A844-A346-C5D3BB41CF42}"/>
              </a:ext>
            </a:extLst>
          </p:cNvPr>
          <p:cNvCxnSpPr>
            <a:cxnSpLocks/>
          </p:cNvCxnSpPr>
          <p:nvPr/>
        </p:nvCxnSpPr>
        <p:spPr>
          <a:xfrm>
            <a:off x="2342535" y="1855608"/>
            <a:ext cx="3513300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5786724-4D4D-6748-B2B8-3ABB7C47610B}"/>
              </a:ext>
            </a:extLst>
          </p:cNvPr>
          <p:cNvCxnSpPr>
            <a:cxnSpLocks/>
          </p:cNvCxnSpPr>
          <p:nvPr/>
        </p:nvCxnSpPr>
        <p:spPr>
          <a:xfrm>
            <a:off x="6343540" y="4421593"/>
            <a:ext cx="3513300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95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  <p:bldP spid="28" grpId="0" animBg="1"/>
      <p:bldP spid="29" grpId="0"/>
      <p:bldP spid="31" grpId="0"/>
      <p:bldP spid="32" grpId="0"/>
      <p:bldP spid="33" grpId="0"/>
      <p:bldP spid="34" grpId="0"/>
      <p:bldP spid="3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B7047-79D2-6D45-8A7E-C43B7648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and delay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B80D1-30D8-9E43-A50B-EEA6D274B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small demo…</a:t>
            </a:r>
          </a:p>
        </p:txBody>
      </p:sp>
    </p:spTree>
    <p:extLst>
      <p:ext uri="{BB962C8B-B14F-4D97-AF65-F5344CB8AC3E}">
        <p14:creationId xmlns:p14="http://schemas.microsoft.com/office/powerpoint/2010/main" val="182996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D2DEA-F35E-4D46-AE4C-1A297B42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B4242-64A5-D249-85AD-A4E64BB93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85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1813812"/>
            <a:ext cx="9461325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Protocols and Layering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728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3">
            <a:extLst>
              <a:ext uri="{FF2B5EF4-FFF2-40B4-BE49-F238E27FC236}">
                <a16:creationId xmlns:a16="http://schemas.microsoft.com/office/drawing/2014/main" id="{3746004B-BF15-F748-83E0-46861FB381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89585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Protocols consist of two things</a:t>
            </a:r>
          </a:p>
          <a:p>
            <a:pPr>
              <a:defRPr/>
            </a:pPr>
            <a:endParaRPr lang="en-US" altLang="en-US" dirty="0">
              <a:solidFill>
                <a:srgbClr val="C00000"/>
              </a:solidFill>
              <a:ea typeface="MS PGothic" pitchFamily="34" charset="-128"/>
            </a:endParaRP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Message format</a:t>
            </a:r>
          </a:p>
          <a:p>
            <a:pPr lvl="1">
              <a:defRPr/>
            </a:pPr>
            <a:r>
              <a:rPr lang="en-US" altLang="en-US" dirty="0">
                <a:ea typeface="MS PGothic" pitchFamily="34" charset="-128"/>
              </a:rPr>
              <a:t>structure of messages exchanged with an endpoint</a:t>
            </a:r>
          </a:p>
          <a:p>
            <a:pPr marL="0" indent="0">
              <a:buNone/>
              <a:defRPr/>
            </a:pPr>
            <a:endParaRPr lang="en-US" altLang="en-US" dirty="0">
              <a:solidFill>
                <a:srgbClr val="606060"/>
              </a:solidFill>
              <a:ea typeface="MS PGothic" pitchFamily="34" charset="-128"/>
            </a:endParaRP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Actions</a:t>
            </a:r>
            <a:endParaRPr lang="en-US" altLang="en-US" i="1" dirty="0">
              <a:ea typeface="MS PGothic" pitchFamily="34" charset="-128"/>
            </a:endParaRPr>
          </a:p>
          <a:p>
            <a:pPr lvl="1">
              <a:defRPr/>
            </a:pPr>
            <a:r>
              <a:rPr lang="en-US" altLang="en-US" dirty="0">
                <a:ea typeface="MS PGothic" pitchFamily="34" charset="-128"/>
              </a:rPr>
              <a:t>operations upon receiving, or not receiving, messages</a:t>
            </a:r>
          </a:p>
          <a:p>
            <a:pPr lvl="1">
              <a:defRPr/>
            </a:pPr>
            <a:endParaRPr lang="en-US" altLang="en-US" dirty="0">
              <a:ea typeface="MS PGothic" pitchFamily="34" charset="-128"/>
            </a:endParaRPr>
          </a:p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Example of a Zoom conversation:</a:t>
            </a:r>
          </a:p>
          <a:p>
            <a:pPr lvl="1">
              <a:defRPr/>
            </a:pPr>
            <a:r>
              <a:rPr lang="en-US" altLang="en-US" dirty="0">
                <a:ea typeface="MS PGothic" pitchFamily="34" charset="-128"/>
              </a:rPr>
              <a:t>Message format:  English words and sentences</a:t>
            </a:r>
          </a:p>
          <a:p>
            <a:pPr lvl="1">
              <a:defRPr/>
            </a:pPr>
            <a:r>
              <a:rPr lang="en-US" altLang="en-US" dirty="0">
                <a:ea typeface="MS PGothic" pitchFamily="34" charset="-128"/>
              </a:rPr>
              <a:t>Actions: when a word is heard, say “yes”; when nothing is heard for more than 3 seconds, say “can you hear me?”</a:t>
            </a:r>
          </a:p>
          <a:p>
            <a:pPr marL="0" indent="0">
              <a:buNone/>
              <a:defRPr/>
            </a:pPr>
            <a:endParaRPr lang="en-US" altLang="en-US" dirty="0">
              <a:solidFill>
                <a:srgbClr val="606060"/>
              </a:solidFill>
              <a:ea typeface="MS PGothic" pitchFamily="34" charset="-128"/>
            </a:endParaRPr>
          </a:p>
        </p:txBody>
      </p:sp>
      <p:sp>
        <p:nvSpPr>
          <p:cNvPr id="51204" name="Slide Number Placeholder 1">
            <a:extLst>
              <a:ext uri="{FF2B5EF4-FFF2-40B4-BE49-F238E27FC236}">
                <a16:creationId xmlns:a16="http://schemas.microsoft.com/office/drawing/2014/main" id="{0CF2639D-2FEE-A04B-A468-12F1EBEDF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64FC94-A655-6242-8F2E-FF73B67051EB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E85816-10FF-8F40-807D-12613BD4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Protocols: The “rules” of networking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386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>
            <a:extLst>
              <a:ext uri="{FF2B5EF4-FFF2-40B4-BE49-F238E27FC236}">
                <a16:creationId xmlns:a16="http://schemas.microsoft.com/office/drawing/2014/main" id="{A84DA530-6D10-1F41-81ED-BC667F4AD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1" y="1674812"/>
            <a:ext cx="9923059" cy="4114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ea typeface="ＭＳ Ｐゴシック" charset="0"/>
                <a:cs typeface="+mn-cs"/>
              </a:rPr>
              <a:t>Standardized by the Internet Engineering Task Force (IETF) 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t</a:t>
            </a:r>
            <a:r>
              <a:rPr lang="en-US" dirty="0">
                <a:ea typeface="ＭＳ Ｐゴシック" charset="0"/>
                <a:cs typeface="+mn-cs"/>
              </a:rPr>
              <a:t>hrough RFCs (“Request For Comments”)</a:t>
            </a:r>
          </a:p>
          <a:p>
            <a:pPr>
              <a:lnSpc>
                <a:spcPct val="90000"/>
              </a:lnSpc>
              <a:defRPr/>
            </a:pPr>
            <a:endParaRPr lang="en-US" b="1" dirty="0">
              <a:solidFill>
                <a:srgbClr val="C00000"/>
              </a:solidFill>
              <a:ea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Layering</a:t>
            </a:r>
            <a:endParaRPr lang="en-US" dirty="0">
              <a:solidFill>
                <a:srgbClr val="C00000"/>
              </a:solidFill>
              <a:ea typeface="ＭＳ Ｐゴシック" charset="0"/>
              <a:cs typeface="+mn-cs"/>
            </a:endParaRPr>
          </a:p>
        </p:txBody>
      </p:sp>
      <p:grpSp>
        <p:nvGrpSpPr>
          <p:cNvPr id="52228" name="Group 4">
            <a:extLst>
              <a:ext uri="{FF2B5EF4-FFF2-40B4-BE49-F238E27FC236}">
                <a16:creationId xmlns:a16="http://schemas.microsoft.com/office/drawing/2014/main" id="{D6559106-C6E9-6849-BC47-F915F4168FD3}"/>
              </a:ext>
            </a:extLst>
          </p:cNvPr>
          <p:cNvGrpSpPr>
            <a:grpSpLocks/>
          </p:cNvGrpSpPr>
          <p:nvPr/>
        </p:nvGrpSpPr>
        <p:grpSpPr bwMode="auto">
          <a:xfrm>
            <a:off x="2474845" y="3844924"/>
            <a:ext cx="3876675" cy="2876551"/>
            <a:chOff x="1695" y="1256"/>
            <a:chExt cx="2442" cy="1812"/>
          </a:xfrm>
        </p:grpSpPr>
        <p:sp>
          <p:nvSpPr>
            <p:cNvPr id="52234" name="Rectangle 5">
              <a:extLst>
                <a:ext uri="{FF2B5EF4-FFF2-40B4-BE49-F238E27FC236}">
                  <a16:creationId xmlns:a16="http://schemas.microsoft.com/office/drawing/2014/main" id="{B4B54830-9602-234F-B8AB-EC161F57C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solidFill>
                    <a:srgbClr val="000000"/>
                  </a:solidFill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5" name="Rectangle 6">
              <a:extLst>
                <a:ext uri="{FF2B5EF4-FFF2-40B4-BE49-F238E27FC236}">
                  <a16:creationId xmlns:a16="http://schemas.microsoft.com/office/drawing/2014/main" id="{D9C317F9-39B1-1947-A91F-1E7BF15CE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6" name="Rectangle 7">
              <a:extLst>
                <a:ext uri="{FF2B5EF4-FFF2-40B4-BE49-F238E27FC236}">
                  <a16:creationId xmlns:a16="http://schemas.microsoft.com/office/drawing/2014/main" id="{0D3302FF-ADA1-BE42-836A-53CDE3B1C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6" y="1309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FTP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7" name="Rectangle 8">
              <a:extLst>
                <a:ext uri="{FF2B5EF4-FFF2-40B4-BE49-F238E27FC236}">
                  <a16:creationId xmlns:a16="http://schemas.microsoft.com/office/drawing/2014/main" id="{9C1516BA-2CEC-FC48-B534-0F99F242B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1" y="1309"/>
              <a:ext cx="33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HTTP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8" name="Rectangle 9">
              <a:extLst>
                <a:ext uri="{FF2B5EF4-FFF2-40B4-BE49-F238E27FC236}">
                  <a16:creationId xmlns:a16="http://schemas.microsoft.com/office/drawing/2014/main" id="{4245879E-A437-7242-BC98-2974CA5F2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8" y="1309"/>
              <a:ext cx="20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SIP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9" name="Rectangle 10">
              <a:extLst>
                <a:ext uri="{FF2B5EF4-FFF2-40B4-BE49-F238E27FC236}">
                  <a16:creationId xmlns:a16="http://schemas.microsoft.com/office/drawing/2014/main" id="{EF753C66-8E63-144A-BB35-06AB53D17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6" y="1313"/>
              <a:ext cx="34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RTSP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40" name="Rectangle 11">
              <a:extLst>
                <a:ext uri="{FF2B5EF4-FFF2-40B4-BE49-F238E27FC236}">
                  <a16:creationId xmlns:a16="http://schemas.microsoft.com/office/drawing/2014/main" id="{C53A0A95-8D5C-B943-BA1D-BD78FA0D5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TCP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41" name="Rectangle 12">
              <a:extLst>
                <a:ext uri="{FF2B5EF4-FFF2-40B4-BE49-F238E27FC236}">
                  <a16:creationId xmlns:a16="http://schemas.microsoft.com/office/drawing/2014/main" id="{51DF6A8C-9E16-7348-A046-292550252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UDP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42" name="Rectangle 13">
              <a:extLst>
                <a:ext uri="{FF2B5EF4-FFF2-40B4-BE49-F238E27FC236}">
                  <a16:creationId xmlns:a16="http://schemas.microsoft.com/office/drawing/2014/main" id="{F1E1A890-F5A0-E54B-97D3-6BAD8DA30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IP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43" name="Rectangle 14">
              <a:extLst>
                <a:ext uri="{FF2B5EF4-FFF2-40B4-BE49-F238E27FC236}">
                  <a16:creationId xmlns:a16="http://schemas.microsoft.com/office/drawing/2014/main" id="{E2CA6957-AD7F-5448-95F2-BD21C5B04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802.11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2244" name="Rectangle 15">
              <a:extLst>
                <a:ext uri="{FF2B5EF4-FFF2-40B4-BE49-F238E27FC236}">
                  <a16:creationId xmlns:a16="http://schemas.microsoft.com/office/drawing/2014/main" id="{4C2935EC-A8F8-9940-BD59-F05F5D239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2245" name="Freeform 16">
              <a:extLst>
                <a:ext uri="{FF2B5EF4-FFF2-40B4-BE49-F238E27FC236}">
                  <a16:creationId xmlns:a16="http://schemas.microsoft.com/office/drawing/2014/main" id="{1978953F-EAA7-984D-96EF-95F6E5CE4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6" name="Rectangle 17">
              <a:extLst>
                <a:ext uri="{FF2B5EF4-FFF2-40B4-BE49-F238E27FC236}">
                  <a16:creationId xmlns:a16="http://schemas.microsoft.com/office/drawing/2014/main" id="{166CA67C-2800-9E43-BA53-BC46E9F1A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766"/>
              <a:ext cx="2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X.25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2248" name="Rectangle 19">
              <a:extLst>
                <a:ext uri="{FF2B5EF4-FFF2-40B4-BE49-F238E27FC236}">
                  <a16:creationId xmlns:a16="http://schemas.microsoft.com/office/drawing/2014/main" id="{2C573628-7C83-4D4C-93D2-46C5B8E1D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52250" name="Line 21">
              <a:extLst>
                <a:ext uri="{FF2B5EF4-FFF2-40B4-BE49-F238E27FC236}">
                  <a16:creationId xmlns:a16="http://schemas.microsoft.com/office/drawing/2014/main" id="{92E85669-0F7E-6848-903E-0069CB14C0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1" name="Line 22">
              <a:extLst>
                <a:ext uri="{FF2B5EF4-FFF2-40B4-BE49-F238E27FC236}">
                  <a16:creationId xmlns:a16="http://schemas.microsoft.com/office/drawing/2014/main" id="{CB2A07B9-9AF3-0447-8BC1-1213317284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2" name="Line 23">
              <a:extLst>
                <a:ext uri="{FF2B5EF4-FFF2-40B4-BE49-F238E27FC236}">
                  <a16:creationId xmlns:a16="http://schemas.microsoft.com/office/drawing/2014/main" id="{9E2DCE63-B409-7C40-B265-BED85D3015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6" y="1505"/>
              <a:ext cx="196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3" name="Line 24">
              <a:extLst>
                <a:ext uri="{FF2B5EF4-FFF2-40B4-BE49-F238E27FC236}">
                  <a16:creationId xmlns:a16="http://schemas.microsoft.com/office/drawing/2014/main" id="{E65A0747-109D-8440-AB58-F188652BA1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4" name="Line 25">
              <a:extLst>
                <a:ext uri="{FF2B5EF4-FFF2-40B4-BE49-F238E27FC236}">
                  <a16:creationId xmlns:a16="http://schemas.microsoft.com/office/drawing/2014/main" id="{CEF800EF-B33F-9E49-8817-B51CADD916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5" name="Line 26">
              <a:extLst>
                <a:ext uri="{FF2B5EF4-FFF2-40B4-BE49-F238E27FC236}">
                  <a16:creationId xmlns:a16="http://schemas.microsoft.com/office/drawing/2014/main" id="{46F38A4F-0B40-9743-9E68-670B8BEC3B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6" name="Line 27">
              <a:extLst>
                <a:ext uri="{FF2B5EF4-FFF2-40B4-BE49-F238E27FC236}">
                  <a16:creationId xmlns:a16="http://schemas.microsoft.com/office/drawing/2014/main" id="{520BCB7D-A553-8147-90E5-C156CF0033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7" name="Line 28">
              <a:extLst>
                <a:ext uri="{FF2B5EF4-FFF2-40B4-BE49-F238E27FC236}">
                  <a16:creationId xmlns:a16="http://schemas.microsoft.com/office/drawing/2014/main" id="{9AFFD85F-FA50-4B4C-989C-DB40E9A8DD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8" name="Line 29">
              <a:extLst>
                <a:ext uri="{FF2B5EF4-FFF2-40B4-BE49-F238E27FC236}">
                  <a16:creationId xmlns:a16="http://schemas.microsoft.com/office/drawing/2014/main" id="{AC9C72BD-B003-684D-BA34-315A5EE60C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9" name="Freeform 30">
              <a:extLst>
                <a:ext uri="{FF2B5EF4-FFF2-40B4-BE49-F238E27FC236}">
                  <a16:creationId xmlns:a16="http://schemas.microsoft.com/office/drawing/2014/main" id="{79BC245E-B505-0D4D-AA0B-91E29C8B4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0" name="Freeform 31">
              <a:extLst>
                <a:ext uri="{FF2B5EF4-FFF2-40B4-BE49-F238E27FC236}">
                  <a16:creationId xmlns:a16="http://schemas.microsoft.com/office/drawing/2014/main" id="{E95CD8F9-832A-AE4A-83EC-35AA26BDD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1" name="Freeform 32">
              <a:extLst>
                <a:ext uri="{FF2B5EF4-FFF2-40B4-BE49-F238E27FC236}">
                  <a16:creationId xmlns:a16="http://schemas.microsoft.com/office/drawing/2014/main" id="{3BE520D6-9538-1C44-A2C8-2E402411E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2" name="Freeform 33">
              <a:extLst>
                <a:ext uri="{FF2B5EF4-FFF2-40B4-BE49-F238E27FC236}">
                  <a16:creationId xmlns:a16="http://schemas.microsoft.com/office/drawing/2014/main" id="{A50AD5DD-D117-0A47-8055-49259A5B7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3" name="Freeform 34">
              <a:extLst>
                <a:ext uri="{FF2B5EF4-FFF2-40B4-BE49-F238E27FC236}">
                  <a16:creationId xmlns:a16="http://schemas.microsoft.com/office/drawing/2014/main" id="{B564306D-2E20-5544-BAC0-DFF53CAAC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4" name="Freeform 35">
              <a:extLst>
                <a:ext uri="{FF2B5EF4-FFF2-40B4-BE49-F238E27FC236}">
                  <a16:creationId xmlns:a16="http://schemas.microsoft.com/office/drawing/2014/main" id="{06A91249-C043-784C-8798-313FFBA8A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5" name="Freeform 36">
              <a:extLst>
                <a:ext uri="{FF2B5EF4-FFF2-40B4-BE49-F238E27FC236}">
                  <a16:creationId xmlns:a16="http://schemas.microsoft.com/office/drawing/2014/main" id="{36EE2529-308E-AD4C-AA49-3F67E56AE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6" name="Freeform 37">
              <a:extLst>
                <a:ext uri="{FF2B5EF4-FFF2-40B4-BE49-F238E27FC236}">
                  <a16:creationId xmlns:a16="http://schemas.microsoft.com/office/drawing/2014/main" id="{64CEC26E-525D-6B49-901C-32A724B3D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7" name="Freeform 38">
              <a:extLst>
                <a:ext uri="{FF2B5EF4-FFF2-40B4-BE49-F238E27FC236}">
                  <a16:creationId xmlns:a16="http://schemas.microsoft.com/office/drawing/2014/main" id="{5C3D9ADD-7482-D140-A479-52661904E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229" name="Rectangle 1">
            <a:extLst>
              <a:ext uri="{FF2B5EF4-FFF2-40B4-BE49-F238E27FC236}">
                <a16:creationId xmlns:a16="http://schemas.microsoft.com/office/drawing/2014/main" id="{D2E86360-1514-6C44-9786-B32D50123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957" y="3844924"/>
            <a:ext cx="838200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30" name="TextBox 3">
            <a:extLst>
              <a:ext uri="{FF2B5EF4-FFF2-40B4-BE49-F238E27FC236}">
                <a16:creationId xmlns:a16="http://schemas.microsoft.com/office/drawing/2014/main" id="{2052792C-F61E-814D-A4F3-7DB13FE78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2957" y="3827463"/>
            <a:ext cx="889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HTTPS</a:t>
            </a:r>
          </a:p>
        </p:txBody>
      </p:sp>
      <p:cxnSp>
        <p:nvCxnSpPr>
          <p:cNvPr id="52231" name="Straight Connector 5">
            <a:extLst>
              <a:ext uri="{FF2B5EF4-FFF2-40B4-BE49-F238E27FC236}">
                <a16:creationId xmlns:a16="http://schemas.microsoft.com/office/drawing/2014/main" id="{4A15B5EA-47C3-8F4D-AC19-7F1A72FD574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65244" y="4240212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cxnSp>
        <p:nvCxnSpPr>
          <p:cNvPr id="52232" name="Straight Connector 7">
            <a:extLst>
              <a:ext uri="{FF2B5EF4-FFF2-40B4-BE49-F238E27FC236}">
                <a16:creationId xmlns:a16="http://schemas.microsoft.com/office/drawing/2014/main" id="{0E86587D-8F06-9541-B206-F4C4F78CC52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940108" y="4240212"/>
            <a:ext cx="731837" cy="438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sp>
        <p:nvSpPr>
          <p:cNvPr id="52233" name="Slide Number Placeholder 1">
            <a:extLst>
              <a:ext uri="{FF2B5EF4-FFF2-40B4-BE49-F238E27FC236}">
                <a16:creationId xmlns:a16="http://schemas.microsoft.com/office/drawing/2014/main" id="{4D0FB718-D770-FB49-82FF-3B50B3B0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A6B76B-F4A0-ED41-A305-7A27D6920DF3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780C91-3A1C-4B40-BA39-3CDA6443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The protocols of the Internet</a:t>
            </a:r>
            <a:endParaRPr lang="en-US" dirty="0"/>
          </a:p>
        </p:txBody>
      </p:sp>
      <p:pic>
        <p:nvPicPr>
          <p:cNvPr id="4" name="Picture 3" descr="A piece of cake on a plate&#10;&#10;Description automatically generated">
            <a:extLst>
              <a:ext uri="{FF2B5EF4-FFF2-40B4-BE49-F238E27FC236}">
                <a16:creationId xmlns:a16="http://schemas.microsoft.com/office/drawing/2014/main" id="{67F68AA8-5782-A245-B5EF-E3D406F7F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773" y="3735250"/>
            <a:ext cx="3763617" cy="282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142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17945">
            <a:off x="8070487" y="892187"/>
            <a:ext cx="1411404" cy="1121117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016" y="482119"/>
            <a:ext cx="1618272" cy="16512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1256">
            <a:off x="8952060" y="323542"/>
            <a:ext cx="650288" cy="485968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60796" y="374554"/>
            <a:ext cx="3974373" cy="1115543"/>
            <a:chOff x="3546458" y="510254"/>
            <a:chExt cx="3974373" cy="1115543"/>
          </a:xfrm>
        </p:grpSpPr>
        <p:sp>
          <p:nvSpPr>
            <p:cNvPr id="13" name="Cloud 12"/>
            <p:cNvSpPr/>
            <p:nvPr/>
          </p:nvSpPr>
          <p:spPr>
            <a:xfrm>
              <a:off x="3546458" y="510254"/>
              <a:ext cx="3974373" cy="1115543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85337" y="821803"/>
              <a:ext cx="3371278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The Internet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717662" y="333360"/>
            <a:ext cx="3974373" cy="1115543"/>
            <a:chOff x="4717662" y="333360"/>
            <a:chExt cx="3974373" cy="1115543"/>
          </a:xfrm>
        </p:grpSpPr>
        <p:sp>
          <p:nvSpPr>
            <p:cNvPr id="16" name="Cloud 15"/>
            <p:cNvSpPr/>
            <p:nvPr/>
          </p:nvSpPr>
          <p:spPr>
            <a:xfrm>
              <a:off x="4717662" y="333360"/>
              <a:ext cx="3974373" cy="1115543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49859" y="453983"/>
              <a:ext cx="33712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Pace campus network</a:t>
              </a:r>
            </a:p>
          </p:txBody>
        </p:sp>
      </p:grpSp>
      <p:cxnSp>
        <p:nvCxnSpPr>
          <p:cNvPr id="18" name="Straight Connector 17"/>
          <p:cNvCxnSpPr>
            <a:cxnSpLocks/>
          </p:cNvCxnSpPr>
          <p:nvPr/>
        </p:nvCxnSpPr>
        <p:spPr>
          <a:xfrm flipH="1" flipV="1">
            <a:off x="4118415" y="900259"/>
            <a:ext cx="594822" cy="105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838199" y="5189111"/>
            <a:ext cx="6561406" cy="1129154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chemeClr val="bg1"/>
                </a:solidFill>
              </a:rPr>
              <a:t>Hardware address (MAC address)</a:t>
            </a:r>
          </a:p>
          <a:p>
            <a:pPr lvl="0" algn="ctr">
              <a:spcBef>
                <a:spcPct val="0"/>
              </a:spcBef>
              <a:buNone/>
            </a:pPr>
            <a:r>
              <a:rPr lang="en-US" altLang="x-none" sz="2400" dirty="0">
                <a:solidFill>
                  <a:schemeClr val="bg1"/>
                </a:solidFill>
                <a:ea typeface="Arial" charset="0"/>
              </a:rPr>
              <a:t>Ex: 00-15-C5-49-04-A9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838199" y="4062898"/>
            <a:ext cx="6561406" cy="1126213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 address (IP address)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Ex: 192.168.1.4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838198" y="2933744"/>
            <a:ext cx="6561407" cy="1129154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Transport address (port)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Ex: 64058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54353" y="5345724"/>
            <a:ext cx="43609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How do I identify my network interface (device)?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554353" y="4214951"/>
            <a:ext cx="43609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Whose network am I attached to?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54353" y="3052045"/>
            <a:ext cx="43609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With which app is this conversation associated?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445" y="529032"/>
            <a:ext cx="696234" cy="66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0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7" grpId="0"/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EF7C1-CAA2-4A49-A005-44A4DFC20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726" y="1215611"/>
            <a:ext cx="11109900" cy="2852737"/>
          </a:xfrm>
        </p:spPr>
        <p:txBody>
          <a:bodyPr/>
          <a:lstStyle/>
          <a:p>
            <a:r>
              <a:rPr lang="en-US" dirty="0"/>
              <a:t>How do machines talk?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FB64E-A9C9-BB47-9F4A-A45A2C629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142202"/>
            <a:ext cx="10515600" cy="150018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279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0533">
            <a:off x="8721015" y="278191"/>
            <a:ext cx="1411404" cy="1121117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199" y="5189109"/>
            <a:ext cx="6561406" cy="1129154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chemeClr val="bg1"/>
                </a:solidFill>
              </a:rPr>
              <a:t>Hardware address (MAC address)</a:t>
            </a:r>
          </a:p>
          <a:p>
            <a:pPr lvl="0" algn="ctr">
              <a:spcBef>
                <a:spcPct val="0"/>
              </a:spcBef>
              <a:buNone/>
            </a:pPr>
            <a:r>
              <a:rPr lang="en-US" altLang="x-none" sz="2400" dirty="0">
                <a:solidFill>
                  <a:schemeClr val="bg1"/>
                </a:solidFill>
                <a:ea typeface="Arial" charset="0"/>
              </a:rPr>
              <a:t>Ex: 00-15-C5-49-04-A7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8199" y="4062896"/>
            <a:ext cx="6561406" cy="1126213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 address (IP address)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Ex: 10.1.1.104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38198" y="2933742"/>
            <a:ext cx="6561407" cy="1129154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Transport address (port)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Ex: 4096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38199" y="1801647"/>
            <a:ext cx="6561406" cy="1132095"/>
          </a:xfrm>
          <a:prstGeom prst="rect">
            <a:avLst/>
          </a:prstGeom>
          <a:solidFill>
            <a:srgbClr val="00D16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Application address (URL)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Ex: </a:t>
            </a:r>
            <a:r>
              <a:rPr lang="en-US" altLang="en-US" sz="2400" dirty="0" err="1">
                <a:solidFill>
                  <a:srgbClr val="FFFFFF"/>
                </a:solidFill>
              </a:rPr>
              <a:t>mail.google.com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60796" y="374554"/>
            <a:ext cx="3974373" cy="1115543"/>
            <a:chOff x="3546458" y="510254"/>
            <a:chExt cx="3974373" cy="1115543"/>
          </a:xfrm>
        </p:grpSpPr>
        <p:sp>
          <p:nvSpPr>
            <p:cNvPr id="13" name="Cloud 12"/>
            <p:cNvSpPr/>
            <p:nvPr/>
          </p:nvSpPr>
          <p:spPr>
            <a:xfrm>
              <a:off x="3546458" y="510254"/>
              <a:ext cx="3974373" cy="1115543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85337" y="821803"/>
              <a:ext cx="3371278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The Internet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717662" y="333360"/>
            <a:ext cx="3974373" cy="1115543"/>
            <a:chOff x="4717662" y="333360"/>
            <a:chExt cx="3974373" cy="1115543"/>
          </a:xfrm>
        </p:grpSpPr>
        <p:sp>
          <p:nvSpPr>
            <p:cNvPr id="16" name="Cloud 15"/>
            <p:cNvSpPr/>
            <p:nvPr/>
          </p:nvSpPr>
          <p:spPr>
            <a:xfrm>
              <a:off x="4717662" y="333360"/>
              <a:ext cx="3974373" cy="1115543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83603" y="592529"/>
              <a:ext cx="33712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Google’s network</a:t>
              </a:r>
            </a:p>
          </p:txBody>
        </p:sp>
      </p:grpSp>
      <p:cxnSp>
        <p:nvCxnSpPr>
          <p:cNvPr id="18" name="Straight Connector 17"/>
          <p:cNvCxnSpPr>
            <a:cxnSpLocks/>
          </p:cNvCxnSpPr>
          <p:nvPr/>
        </p:nvCxnSpPr>
        <p:spPr>
          <a:xfrm flipH="1" flipV="1">
            <a:off x="4090705" y="900259"/>
            <a:ext cx="594822" cy="105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05" y="246997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137" y="3818626"/>
            <a:ext cx="3459948" cy="2306056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H="1">
            <a:off x="9327320" y="1487043"/>
            <a:ext cx="518385" cy="2575853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9327319" y="1820480"/>
            <a:ext cx="1691570" cy="2242416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42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270057-8F45-2F42-96DC-B1D953580D86}"/>
              </a:ext>
            </a:extLst>
          </p:cNvPr>
          <p:cNvSpPr txBox="1"/>
          <p:nvPr/>
        </p:nvSpPr>
        <p:spPr>
          <a:xfrm>
            <a:off x="401934" y="401933"/>
            <a:ext cx="1112352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Helvetica" pitchFamily="2" charset="0"/>
              </a:rPr>
              <a:t>Software and hardware for networking are arranged in layers.</a:t>
            </a:r>
          </a:p>
          <a:p>
            <a:pPr algn="ctr"/>
            <a:endParaRPr lang="en-US" sz="4800" dirty="0">
              <a:latin typeface="Helvetica" pitchFamily="2" charset="0"/>
            </a:endParaRPr>
          </a:p>
          <a:p>
            <a:pPr algn="ctr"/>
            <a:r>
              <a:rPr lang="en-US" sz="4800" dirty="0">
                <a:latin typeface="Helvetica" pitchFamily="2" charset="0"/>
              </a:rPr>
              <a:t>Layering provides </a:t>
            </a:r>
            <a:r>
              <a:rPr lang="en-US" sz="4800" dirty="0">
                <a:solidFill>
                  <a:srgbClr val="C00000"/>
                </a:solidFill>
                <a:latin typeface="Helvetica" pitchFamily="2" charset="0"/>
              </a:rPr>
              <a:t>modularity</a:t>
            </a:r>
            <a:endParaRPr lang="en-US" sz="4800" dirty="0">
              <a:latin typeface="Helvetica" pitchFamily="2" charset="0"/>
            </a:endParaRPr>
          </a:p>
          <a:p>
            <a:pPr algn="ctr"/>
            <a:endParaRPr lang="en-US" sz="4800" dirty="0">
              <a:latin typeface="Helvetica" pitchFamily="2" charset="0"/>
            </a:endParaRPr>
          </a:p>
          <a:p>
            <a:pPr algn="ctr"/>
            <a:r>
              <a:rPr lang="en-US" sz="4800" dirty="0">
                <a:latin typeface="Helvetica" pitchFamily="2" charset="0"/>
              </a:rPr>
              <a:t>Each layer has a </a:t>
            </a:r>
            <a:r>
              <a:rPr lang="en-US" sz="4800" dirty="0">
                <a:solidFill>
                  <a:srgbClr val="C00000"/>
                </a:solidFill>
                <a:latin typeface="Helvetica" pitchFamily="2" charset="0"/>
              </a:rPr>
              <a:t>distinct function</a:t>
            </a:r>
          </a:p>
          <a:p>
            <a:pPr algn="ctr"/>
            <a:r>
              <a:rPr lang="en-US" sz="4800" dirty="0">
                <a:latin typeface="Helvetica" pitchFamily="2" charset="0"/>
              </a:rPr>
              <a:t>&amp; interacts with other layers through well-defined </a:t>
            </a:r>
            <a:r>
              <a:rPr lang="en-US" sz="4800" dirty="0">
                <a:solidFill>
                  <a:srgbClr val="C00000"/>
                </a:solidFill>
                <a:latin typeface="Helvetica" pitchFamily="2" charset="0"/>
              </a:rPr>
              <a:t>interfaces</a:t>
            </a:r>
            <a:r>
              <a:rPr lang="en-US" sz="4800" dirty="0">
                <a:latin typeface="Helvetica" pitchFamily="2" charset="0"/>
              </a:rPr>
              <a:t>.</a:t>
            </a:r>
          </a:p>
          <a:p>
            <a:pPr algn="ctr"/>
            <a:endParaRPr lang="en-US" sz="4800" dirty="0">
              <a:latin typeface="Helvetica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896390-692D-924F-A6DC-1BA9A4950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405" y="1126686"/>
            <a:ext cx="2272595" cy="305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9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199" y="5189109"/>
            <a:ext cx="6561406" cy="1129154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Link: best-effort local </a:t>
            </a:r>
            <a:r>
              <a:rPr lang="en-US" altLang="en-US" sz="2400" dirty="0" err="1">
                <a:solidFill>
                  <a:schemeClr val="bg1"/>
                </a:solidFill>
              </a:rPr>
              <a:t>pkt</a:t>
            </a:r>
            <a:r>
              <a:rPr lang="en-US" altLang="en-US" sz="2400" dirty="0">
                <a:solidFill>
                  <a:schemeClr val="bg1"/>
                </a:solidFill>
              </a:rPr>
              <a:t> delivery</a:t>
            </a:r>
            <a:endParaRPr lang="en-US" altLang="en-US" sz="2400" b="0" dirty="0">
              <a:solidFill>
                <a:schemeClr val="bg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8199" y="4062896"/>
            <a:ext cx="6561406" cy="1126213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Network: best-effort global </a:t>
            </a:r>
            <a:r>
              <a:rPr lang="en-US" altLang="en-US" sz="2400" b="0" dirty="0" err="1">
                <a:solidFill>
                  <a:srgbClr val="FFFFFF"/>
                </a:solidFill>
              </a:rPr>
              <a:t>pkt</a:t>
            </a:r>
            <a:r>
              <a:rPr lang="en-US" altLang="en-US" sz="2400" b="0" dirty="0">
                <a:solidFill>
                  <a:srgbClr val="FFFFFF"/>
                </a:solidFill>
              </a:rPr>
              <a:t> delivery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38198" y="2933742"/>
            <a:ext cx="6561407" cy="1129154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Transport: provide guarantees to apps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38199" y="1801647"/>
            <a:ext cx="6561406" cy="1132095"/>
          </a:xfrm>
          <a:prstGeom prst="rect">
            <a:avLst/>
          </a:prstGeom>
          <a:solidFill>
            <a:srgbClr val="00D16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Apps: useful user-level functions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37327" cy="1325563"/>
          </a:xfrm>
        </p:spPr>
        <p:txBody>
          <a:bodyPr/>
          <a:lstStyle/>
          <a:p>
            <a:r>
              <a:rPr lang="en-US" dirty="0"/>
              <a:t>Modularity through layering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7742505" y="2094351"/>
            <a:ext cx="4033022" cy="3378730"/>
            <a:chOff x="7742505" y="2343737"/>
            <a:chExt cx="4033022" cy="3378730"/>
          </a:xfrm>
        </p:grpSpPr>
        <p:sp>
          <p:nvSpPr>
            <p:cNvPr id="62" name="Arc 8"/>
            <p:cNvSpPr>
              <a:spLocks/>
            </p:cNvSpPr>
            <p:nvPr/>
          </p:nvSpPr>
          <p:spPr bwMode="auto">
            <a:xfrm rot="10800000">
              <a:off x="9813311" y="2358180"/>
              <a:ext cx="1962216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Arc 8"/>
            <p:cNvSpPr>
              <a:spLocks/>
            </p:cNvSpPr>
            <p:nvPr/>
          </p:nvSpPr>
          <p:spPr bwMode="auto">
            <a:xfrm rot="10800000">
              <a:off x="7746353" y="2343737"/>
              <a:ext cx="1962216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Arc 8"/>
            <p:cNvSpPr>
              <a:spLocks/>
            </p:cNvSpPr>
            <p:nvPr/>
          </p:nvSpPr>
          <p:spPr bwMode="auto">
            <a:xfrm rot="10800000">
              <a:off x="10140624" y="4044874"/>
              <a:ext cx="1634903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Arc 8"/>
            <p:cNvSpPr>
              <a:spLocks/>
            </p:cNvSpPr>
            <p:nvPr/>
          </p:nvSpPr>
          <p:spPr bwMode="auto">
            <a:xfrm rot="10800000">
              <a:off x="7742505" y="4033476"/>
              <a:ext cx="1718414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1080000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1"/>
            <p:cNvSpPr>
              <a:spLocks noChangeArrowheads="1"/>
            </p:cNvSpPr>
            <p:nvPr/>
          </p:nvSpPr>
          <p:spPr bwMode="auto">
            <a:xfrm>
              <a:off x="8146469" y="2511177"/>
              <a:ext cx="685800" cy="3810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chemeClr val="bg1"/>
                  </a:solidFill>
                </a:rPr>
                <a:t>HT</a:t>
              </a:r>
              <a:r>
                <a:rPr lang="en-US" altLang="en-US" sz="2000" b="0" dirty="0">
                  <a:solidFill>
                    <a:schemeClr val="bg1"/>
                  </a:solidFill>
                </a:rPr>
                <a:t>TP</a:t>
              </a:r>
            </a:p>
          </p:txBody>
        </p:sp>
        <p:sp>
          <p:nvSpPr>
            <p:cNvPr id="32" name="Rectangle 22"/>
            <p:cNvSpPr>
              <a:spLocks noChangeArrowheads="1"/>
            </p:cNvSpPr>
            <p:nvPr/>
          </p:nvSpPr>
          <p:spPr bwMode="auto">
            <a:xfrm>
              <a:off x="89846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</a:rPr>
                <a:t>F</a:t>
              </a:r>
              <a:r>
                <a:rPr lang="en-US" altLang="en-US" sz="2000" b="0" dirty="0">
                  <a:solidFill>
                    <a:srgbClr val="000000"/>
                  </a:solidFill>
                </a:rPr>
                <a:t>TP</a:t>
              </a:r>
            </a:p>
          </p:txBody>
        </p:sp>
        <p:sp>
          <p:nvSpPr>
            <p:cNvPr id="33" name="Rectangle 23"/>
            <p:cNvSpPr>
              <a:spLocks noChangeArrowheads="1"/>
            </p:cNvSpPr>
            <p:nvPr/>
          </p:nvSpPr>
          <p:spPr bwMode="auto">
            <a:xfrm>
              <a:off x="106610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TFTP</a:t>
              </a:r>
            </a:p>
          </p:txBody>
        </p:sp>
        <p:sp>
          <p:nvSpPr>
            <p:cNvPr id="34" name="Rectangle 24"/>
            <p:cNvSpPr>
              <a:spLocks noChangeArrowheads="1"/>
            </p:cNvSpPr>
            <p:nvPr/>
          </p:nvSpPr>
          <p:spPr bwMode="auto">
            <a:xfrm>
              <a:off x="98228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NV</a:t>
              </a:r>
            </a:p>
          </p:txBody>
        </p:sp>
        <p:sp>
          <p:nvSpPr>
            <p:cNvPr id="35" name="Rectangle 25"/>
            <p:cNvSpPr>
              <a:spLocks noChangeArrowheads="1"/>
            </p:cNvSpPr>
            <p:nvPr/>
          </p:nvSpPr>
          <p:spPr bwMode="auto">
            <a:xfrm>
              <a:off x="8527469" y="3196977"/>
              <a:ext cx="685800" cy="381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36" name="Rectangle 26"/>
            <p:cNvSpPr>
              <a:spLocks noChangeArrowheads="1"/>
            </p:cNvSpPr>
            <p:nvPr/>
          </p:nvSpPr>
          <p:spPr bwMode="auto">
            <a:xfrm>
              <a:off x="10280069" y="3196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37" name="Rectangle 27"/>
            <p:cNvSpPr>
              <a:spLocks noChangeArrowheads="1"/>
            </p:cNvSpPr>
            <p:nvPr/>
          </p:nvSpPr>
          <p:spPr bwMode="auto">
            <a:xfrm>
              <a:off x="9441869" y="3958977"/>
              <a:ext cx="6858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38" name="Rectangle 28"/>
            <p:cNvSpPr>
              <a:spLocks noChangeArrowheads="1"/>
            </p:cNvSpPr>
            <p:nvPr/>
          </p:nvSpPr>
          <p:spPr bwMode="auto">
            <a:xfrm>
              <a:off x="8070269" y="4720977"/>
              <a:ext cx="685800" cy="3810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>
                  <a:solidFill>
                    <a:schemeClr val="bg1"/>
                  </a:solidFill>
                </a:rPr>
                <a:t>Ether</a:t>
              </a:r>
              <a:endParaRPr lang="en-US" altLang="en-US" sz="2000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29"/>
            <p:cNvSpPr>
              <a:spLocks noChangeArrowheads="1"/>
            </p:cNvSpPr>
            <p:nvPr/>
          </p:nvSpPr>
          <p:spPr bwMode="auto">
            <a:xfrm>
              <a:off x="92132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>
                  <a:solidFill>
                    <a:srgbClr val="000000"/>
                  </a:solidFill>
                </a:rPr>
                <a:t>ATM</a:t>
              </a:r>
              <a:endParaRPr lang="en-US" altLang="en-US" sz="20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0" name="Rectangle 30"/>
            <p:cNvSpPr>
              <a:spLocks noChangeArrowheads="1"/>
            </p:cNvSpPr>
            <p:nvPr/>
          </p:nvSpPr>
          <p:spPr bwMode="auto">
            <a:xfrm>
              <a:off x="108134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 err="1">
                  <a:solidFill>
                    <a:srgbClr val="000000"/>
                  </a:solidFill>
                </a:rPr>
                <a:t>WiFi</a:t>
              </a:r>
              <a:endParaRPr lang="en-US" altLang="en-US" sz="20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99752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…</a:t>
              </a:r>
              <a:endParaRPr lang="en-US" altLang="en-US" sz="2000" b="0" baseline="-25000">
                <a:solidFill>
                  <a:srgbClr val="000000"/>
                </a:solidFill>
              </a:endParaRPr>
            </a:p>
          </p:txBody>
        </p:sp>
        <p:cxnSp>
          <p:nvCxnSpPr>
            <p:cNvPr id="42" name="AutoShape 32"/>
            <p:cNvCxnSpPr>
              <a:cxnSpLocks noChangeShapeType="1"/>
            </p:cNvCxnSpPr>
            <p:nvPr/>
          </p:nvCxnSpPr>
          <p:spPr bwMode="auto">
            <a:xfrm>
              <a:off x="8489369" y="2892177"/>
              <a:ext cx="3810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33"/>
            <p:cNvCxnSpPr>
              <a:cxnSpLocks noChangeShapeType="1"/>
            </p:cNvCxnSpPr>
            <p:nvPr/>
          </p:nvCxnSpPr>
          <p:spPr bwMode="auto">
            <a:xfrm flipH="1">
              <a:off x="88703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34"/>
            <p:cNvCxnSpPr>
              <a:cxnSpLocks noChangeShapeType="1"/>
            </p:cNvCxnSpPr>
            <p:nvPr/>
          </p:nvCxnSpPr>
          <p:spPr bwMode="auto">
            <a:xfrm>
              <a:off x="101657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5"/>
            <p:cNvCxnSpPr>
              <a:cxnSpLocks noChangeShapeType="1"/>
            </p:cNvCxnSpPr>
            <p:nvPr/>
          </p:nvCxnSpPr>
          <p:spPr bwMode="auto">
            <a:xfrm flipH="1">
              <a:off x="105848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AutoShape 36"/>
            <p:cNvCxnSpPr>
              <a:cxnSpLocks noChangeShapeType="1"/>
            </p:cNvCxnSpPr>
            <p:nvPr/>
          </p:nvCxnSpPr>
          <p:spPr bwMode="auto">
            <a:xfrm>
              <a:off x="8870369" y="3577977"/>
              <a:ext cx="9144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37"/>
            <p:cNvCxnSpPr>
              <a:cxnSpLocks noChangeShapeType="1"/>
            </p:cNvCxnSpPr>
            <p:nvPr/>
          </p:nvCxnSpPr>
          <p:spPr bwMode="auto">
            <a:xfrm flipH="1">
              <a:off x="9784769" y="3577977"/>
              <a:ext cx="8382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38"/>
            <p:cNvCxnSpPr>
              <a:cxnSpLocks noChangeShapeType="1"/>
            </p:cNvCxnSpPr>
            <p:nvPr/>
          </p:nvCxnSpPr>
          <p:spPr bwMode="auto">
            <a:xfrm>
              <a:off x="9784769" y="4339977"/>
              <a:ext cx="1371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39"/>
            <p:cNvCxnSpPr>
              <a:cxnSpLocks noChangeShapeType="1"/>
            </p:cNvCxnSpPr>
            <p:nvPr/>
          </p:nvCxnSpPr>
          <p:spPr bwMode="auto">
            <a:xfrm flipH="1">
              <a:off x="8413169" y="4339977"/>
              <a:ext cx="1371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40"/>
            <p:cNvCxnSpPr>
              <a:cxnSpLocks noChangeShapeType="1"/>
            </p:cNvCxnSpPr>
            <p:nvPr/>
          </p:nvCxnSpPr>
          <p:spPr bwMode="auto">
            <a:xfrm flipH="1">
              <a:off x="9556169" y="4339977"/>
              <a:ext cx="228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2" name="TextBox 71"/>
          <p:cNvSpPr txBox="1"/>
          <p:nvPr/>
        </p:nvSpPr>
        <p:spPr>
          <a:xfrm>
            <a:off x="7828637" y="664241"/>
            <a:ext cx="38896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Protocols “stacked” in endpoint and router software/hardware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6802583" y="1274618"/>
            <a:ext cx="1343886" cy="37407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78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5281" y="1986295"/>
            <a:ext cx="2551987" cy="4513231"/>
            <a:chOff x="472567" y="1985463"/>
            <a:chExt cx="3026956" cy="4512399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970" y="243347"/>
            <a:ext cx="3459948" cy="2306056"/>
          </a:xfrm>
          <a:prstGeom prst="rect">
            <a:avLst/>
          </a:prstGeom>
        </p:spPr>
      </p:pic>
      <p:grpSp>
        <p:nvGrpSpPr>
          <p:cNvPr id="53" name="Group 52"/>
          <p:cNvGrpSpPr/>
          <p:nvPr/>
        </p:nvGrpSpPr>
        <p:grpSpPr>
          <a:xfrm>
            <a:off x="3550426" y="499591"/>
            <a:ext cx="3974373" cy="1115543"/>
            <a:chOff x="3151779" y="2249903"/>
            <a:chExt cx="3974373" cy="2231085"/>
          </a:xfrm>
        </p:grpSpPr>
        <p:sp>
          <p:nvSpPr>
            <p:cNvPr id="57" name="Cloud 56"/>
            <p:cNvSpPr/>
            <p:nvPr/>
          </p:nvSpPr>
          <p:spPr>
            <a:xfrm>
              <a:off x="3151779" y="2249903"/>
              <a:ext cx="3974373" cy="2231085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466508" y="2787861"/>
              <a:ext cx="3371278" cy="492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The Internet</a:t>
              </a:r>
            </a:p>
          </p:txBody>
        </p:sp>
      </p:grpSp>
      <p:cxnSp>
        <p:nvCxnSpPr>
          <p:cNvPr id="55" name="Straight Connector 54"/>
          <p:cNvCxnSpPr>
            <a:cxnSpLocks/>
          </p:cNvCxnSpPr>
          <p:nvPr/>
        </p:nvCxnSpPr>
        <p:spPr>
          <a:xfrm flipH="1" flipV="1">
            <a:off x="2238528" y="1011974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 flipV="1">
            <a:off x="7518042" y="1011974"/>
            <a:ext cx="1188720" cy="10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56" y="280037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" y="220903"/>
            <a:ext cx="2353930" cy="1420304"/>
          </a:xfrm>
          <a:prstGeom prst="rect">
            <a:avLst/>
          </a:prstGeom>
        </p:spPr>
      </p:pic>
      <p:grpSp>
        <p:nvGrpSpPr>
          <p:cNvPr id="81" name="Group 80"/>
          <p:cNvGrpSpPr/>
          <p:nvPr/>
        </p:nvGrpSpPr>
        <p:grpSpPr>
          <a:xfrm>
            <a:off x="9027363" y="1987127"/>
            <a:ext cx="2551987" cy="4513231"/>
            <a:chOff x="472567" y="1985463"/>
            <a:chExt cx="3026956" cy="4512399"/>
          </a:xfrm>
        </p:grpSpPr>
        <p:sp>
          <p:nvSpPr>
            <p:cNvPr id="82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83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85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3075896" y="2460563"/>
            <a:ext cx="609600" cy="3048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115680" y="3581396"/>
            <a:ext cx="762000" cy="304800"/>
            <a:chOff x="4113213" y="3733800"/>
            <a:chExt cx="762000" cy="304800"/>
          </a:xfrm>
        </p:grpSpPr>
        <p:sp>
          <p:nvSpPr>
            <p:cNvPr id="42" name="Rectangle 5"/>
            <p:cNvSpPr>
              <a:spLocks noChangeArrowheads="1"/>
            </p:cNvSpPr>
            <p:nvPr/>
          </p:nvSpPr>
          <p:spPr bwMode="auto">
            <a:xfrm rot="10800000">
              <a:off x="4265613" y="37338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3" name="Rectangle 6"/>
            <p:cNvSpPr>
              <a:spLocks noChangeArrowheads="1"/>
            </p:cNvSpPr>
            <p:nvPr/>
          </p:nvSpPr>
          <p:spPr bwMode="auto">
            <a:xfrm rot="10800000">
              <a:off x="4113213" y="3733800"/>
              <a:ext cx="2286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17267" y="5742710"/>
            <a:ext cx="1143000" cy="304800"/>
            <a:chOff x="4114800" y="4800600"/>
            <a:chExt cx="1143000" cy="304800"/>
          </a:xfrm>
        </p:grpSpPr>
        <p:sp>
          <p:nvSpPr>
            <p:cNvPr id="46" name="Rectangle 10"/>
            <p:cNvSpPr>
              <a:spLocks noChangeArrowheads="1"/>
            </p:cNvSpPr>
            <p:nvPr/>
          </p:nvSpPr>
          <p:spPr bwMode="auto">
            <a:xfrm rot="10800000">
              <a:off x="4648200" y="48006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7" name="Rectangle 11"/>
            <p:cNvSpPr>
              <a:spLocks noChangeArrowheads="1"/>
            </p:cNvSpPr>
            <p:nvPr/>
          </p:nvSpPr>
          <p:spPr bwMode="auto">
            <a:xfrm rot="10800000">
              <a:off x="4419600" y="4800600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8" name="Rectangle 12"/>
            <p:cNvSpPr>
              <a:spLocks noChangeArrowheads="1"/>
            </p:cNvSpPr>
            <p:nvPr/>
          </p:nvSpPr>
          <p:spPr bwMode="auto">
            <a:xfrm rot="10800000">
              <a:off x="4191000" y="48006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9" name="Rectangle 13"/>
            <p:cNvSpPr>
              <a:spLocks noChangeArrowheads="1"/>
            </p:cNvSpPr>
            <p:nvPr/>
          </p:nvSpPr>
          <p:spPr bwMode="auto">
            <a:xfrm rot="10800000">
              <a:off x="4114800" y="4800600"/>
              <a:ext cx="228600" cy="3048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sp>
        <p:nvSpPr>
          <p:cNvPr id="50" name="Rectangle 27"/>
          <p:cNvSpPr>
            <a:spLocks noChangeArrowheads="1"/>
          </p:cNvSpPr>
          <p:nvPr/>
        </p:nvSpPr>
        <p:spPr bwMode="auto">
          <a:xfrm>
            <a:off x="8049689" y="2460563"/>
            <a:ext cx="609600" cy="3048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902435" y="3581396"/>
            <a:ext cx="762000" cy="304800"/>
            <a:chOff x="7237413" y="3733800"/>
            <a:chExt cx="762000" cy="304800"/>
          </a:xfrm>
        </p:grpSpPr>
        <p:sp>
          <p:nvSpPr>
            <p:cNvPr id="51" name="Rectangle 28"/>
            <p:cNvSpPr>
              <a:spLocks noChangeArrowheads="1"/>
            </p:cNvSpPr>
            <p:nvPr/>
          </p:nvSpPr>
          <p:spPr bwMode="auto">
            <a:xfrm rot="10800000">
              <a:off x="7389813" y="37338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54" name="Rectangle 29"/>
            <p:cNvSpPr>
              <a:spLocks noChangeArrowheads="1"/>
            </p:cNvSpPr>
            <p:nvPr/>
          </p:nvSpPr>
          <p:spPr bwMode="auto">
            <a:xfrm rot="10800000">
              <a:off x="7237413" y="3733800"/>
              <a:ext cx="2286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750035" y="4662057"/>
            <a:ext cx="914400" cy="304800"/>
            <a:chOff x="7085013" y="4343400"/>
            <a:chExt cx="914400" cy="304800"/>
          </a:xfrm>
        </p:grpSpPr>
        <p:sp>
          <p:nvSpPr>
            <p:cNvPr id="61" name="Rectangle 30"/>
            <p:cNvSpPr>
              <a:spLocks noChangeArrowheads="1"/>
            </p:cNvSpPr>
            <p:nvPr/>
          </p:nvSpPr>
          <p:spPr bwMode="auto">
            <a:xfrm rot="10800000">
              <a:off x="7389813" y="43434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2" name="Rectangle 31"/>
            <p:cNvSpPr>
              <a:spLocks noChangeArrowheads="1"/>
            </p:cNvSpPr>
            <p:nvPr/>
          </p:nvSpPr>
          <p:spPr bwMode="auto">
            <a:xfrm rot="10800000">
              <a:off x="7161213" y="4343400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3" name="Rectangle 32"/>
            <p:cNvSpPr>
              <a:spLocks noChangeArrowheads="1"/>
            </p:cNvSpPr>
            <p:nvPr/>
          </p:nvSpPr>
          <p:spPr bwMode="auto">
            <a:xfrm rot="10800000">
              <a:off x="7085013" y="4343400"/>
              <a:ext cx="1524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521435" y="5742710"/>
            <a:ext cx="1143000" cy="304800"/>
            <a:chOff x="6856413" y="4800600"/>
            <a:chExt cx="1143000" cy="304800"/>
          </a:xfrm>
        </p:grpSpPr>
        <p:sp>
          <p:nvSpPr>
            <p:cNvPr id="64" name="Rectangle 33"/>
            <p:cNvSpPr>
              <a:spLocks noChangeArrowheads="1"/>
            </p:cNvSpPr>
            <p:nvPr/>
          </p:nvSpPr>
          <p:spPr bwMode="auto">
            <a:xfrm rot="10800000">
              <a:off x="7389813" y="48006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5" name="Rectangle 34"/>
            <p:cNvSpPr>
              <a:spLocks noChangeArrowheads="1"/>
            </p:cNvSpPr>
            <p:nvPr/>
          </p:nvSpPr>
          <p:spPr bwMode="auto">
            <a:xfrm rot="10800000">
              <a:off x="7161213" y="4800600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6" name="Rectangle 35"/>
            <p:cNvSpPr>
              <a:spLocks noChangeArrowheads="1"/>
            </p:cNvSpPr>
            <p:nvPr/>
          </p:nvSpPr>
          <p:spPr bwMode="auto">
            <a:xfrm rot="10800000">
              <a:off x="6932613" y="48006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7" name="Rectangle 36"/>
            <p:cNvSpPr>
              <a:spLocks noChangeArrowheads="1"/>
            </p:cNvSpPr>
            <p:nvPr/>
          </p:nvSpPr>
          <p:spPr bwMode="auto">
            <a:xfrm rot="10800000">
              <a:off x="6856413" y="4800600"/>
              <a:ext cx="228600" cy="3048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117267" y="4662057"/>
            <a:ext cx="983671" cy="304801"/>
            <a:chOff x="3117267" y="4662057"/>
            <a:chExt cx="983671" cy="304801"/>
          </a:xfrm>
        </p:grpSpPr>
        <p:sp>
          <p:nvSpPr>
            <p:cNvPr id="44" name="Rectangle 8"/>
            <p:cNvSpPr>
              <a:spLocks noChangeArrowheads="1"/>
            </p:cNvSpPr>
            <p:nvPr/>
          </p:nvSpPr>
          <p:spPr bwMode="auto">
            <a:xfrm rot="10800000">
              <a:off x="3193467" y="4662057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5" name="Rectangle 9"/>
            <p:cNvSpPr>
              <a:spLocks noChangeArrowheads="1"/>
            </p:cNvSpPr>
            <p:nvPr/>
          </p:nvSpPr>
          <p:spPr bwMode="auto">
            <a:xfrm rot="10800000">
              <a:off x="3117267" y="4662057"/>
              <a:ext cx="1524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8" name="Rectangle 4"/>
            <p:cNvSpPr>
              <a:spLocks noChangeArrowheads="1"/>
            </p:cNvSpPr>
            <p:nvPr/>
          </p:nvSpPr>
          <p:spPr bwMode="auto">
            <a:xfrm>
              <a:off x="3491338" y="4662058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pic>
        <p:nvPicPr>
          <p:cNvPr id="69" name="Picture 43" descr="MCj0304081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789" y="4809052"/>
            <a:ext cx="1228512" cy="876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0" name="Group 69"/>
          <p:cNvGrpSpPr/>
          <p:nvPr/>
        </p:nvGrpSpPr>
        <p:grpSpPr>
          <a:xfrm>
            <a:off x="4515968" y="5742710"/>
            <a:ext cx="2755173" cy="920081"/>
            <a:chOff x="3151779" y="2249903"/>
            <a:chExt cx="3974373" cy="2231085"/>
          </a:xfrm>
        </p:grpSpPr>
        <p:sp>
          <p:nvSpPr>
            <p:cNvPr id="71" name="Cloud 70"/>
            <p:cNvSpPr/>
            <p:nvPr/>
          </p:nvSpPr>
          <p:spPr>
            <a:xfrm>
              <a:off x="3151779" y="2249903"/>
              <a:ext cx="3974373" cy="2231085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386564" y="2720667"/>
              <a:ext cx="3371278" cy="492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The Internet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452957" y="3240466"/>
            <a:ext cx="341997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Packet takes on headers at each layer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531405" y="2191411"/>
            <a:ext cx="306622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Packet starts as an </a:t>
            </a:r>
          </a:p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app “payload” </a:t>
            </a: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038" y="1631064"/>
            <a:ext cx="918599" cy="560347"/>
          </a:xfrm>
          <a:prstGeom prst="rect">
            <a:avLst/>
          </a:prstGeom>
        </p:spPr>
      </p:pic>
      <p:cxnSp>
        <p:nvCxnSpPr>
          <p:cNvPr id="76" name="Straight Arrow Connector 75"/>
          <p:cNvCxnSpPr>
            <a:cxnSpLocks/>
          </p:cNvCxnSpPr>
          <p:nvPr/>
        </p:nvCxnSpPr>
        <p:spPr>
          <a:xfrm flipH="1">
            <a:off x="4056739" y="3616010"/>
            <a:ext cx="717269" cy="1038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cxnSpLocks/>
          </p:cNvCxnSpPr>
          <p:nvPr/>
        </p:nvCxnSpPr>
        <p:spPr>
          <a:xfrm flipH="1">
            <a:off x="4181900" y="4084297"/>
            <a:ext cx="470795" cy="57555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4424095" y="4163091"/>
            <a:ext cx="407035" cy="152210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3832127" y="2498536"/>
            <a:ext cx="775163" cy="11714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46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0" grpId="0" animBg="1"/>
      <p:bldP spid="13" grpId="0"/>
      <p:bldP spid="7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5281" y="1986295"/>
            <a:ext cx="2551987" cy="4513231"/>
            <a:chOff x="472567" y="1985463"/>
            <a:chExt cx="3026956" cy="4512399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970" y="243347"/>
            <a:ext cx="3459948" cy="2306056"/>
          </a:xfrm>
          <a:prstGeom prst="rect">
            <a:avLst/>
          </a:prstGeom>
        </p:spPr>
      </p:pic>
      <p:sp>
        <p:nvSpPr>
          <p:cNvPr id="57" name="Cloud 56"/>
          <p:cNvSpPr/>
          <p:nvPr/>
        </p:nvSpPr>
        <p:spPr>
          <a:xfrm>
            <a:off x="3550426" y="499591"/>
            <a:ext cx="3974373" cy="1115543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>
            <a:cxnSpLocks/>
          </p:cNvCxnSpPr>
          <p:nvPr/>
        </p:nvCxnSpPr>
        <p:spPr>
          <a:xfrm flipH="1" flipV="1">
            <a:off x="2238528" y="1011974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 flipV="1">
            <a:off x="7501362" y="1011974"/>
            <a:ext cx="1188720" cy="10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56" y="280037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" y="220903"/>
            <a:ext cx="2353930" cy="1420304"/>
          </a:xfrm>
          <a:prstGeom prst="rect">
            <a:avLst/>
          </a:prstGeom>
        </p:spPr>
      </p:pic>
      <p:grpSp>
        <p:nvGrpSpPr>
          <p:cNvPr id="81" name="Group 80"/>
          <p:cNvGrpSpPr/>
          <p:nvPr/>
        </p:nvGrpSpPr>
        <p:grpSpPr>
          <a:xfrm>
            <a:off x="9027363" y="1987127"/>
            <a:ext cx="2551987" cy="4513231"/>
            <a:chOff x="472567" y="1985463"/>
            <a:chExt cx="3026956" cy="4512399"/>
          </a:xfrm>
        </p:grpSpPr>
        <p:sp>
          <p:nvSpPr>
            <p:cNvPr id="82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83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85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094303" y="5375202"/>
            <a:ext cx="2551987" cy="1125156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 </a:t>
            </a:r>
            <a:r>
              <a:rPr lang="en-US" altLang="en-US" sz="2400" b="0" dirty="0">
                <a:solidFill>
                  <a:schemeClr val="bg1"/>
                </a:solidFill>
              </a:rPr>
              <a:t>layer</a:t>
            </a:r>
          </a:p>
        </p:txBody>
      </p:sp>
      <p:sp>
        <p:nvSpPr>
          <p:cNvPr id="88" name="Rectangle 5"/>
          <p:cNvSpPr>
            <a:spLocks noChangeArrowheads="1"/>
          </p:cNvSpPr>
          <p:nvPr/>
        </p:nvSpPr>
        <p:spPr bwMode="auto">
          <a:xfrm>
            <a:off x="6094303" y="4248771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</a:t>
            </a:r>
          </a:p>
        </p:txBody>
      </p:sp>
      <p:sp>
        <p:nvSpPr>
          <p:cNvPr id="92" name="Rectangle 4"/>
          <p:cNvSpPr>
            <a:spLocks noChangeArrowheads="1"/>
          </p:cNvSpPr>
          <p:nvPr/>
        </p:nvSpPr>
        <p:spPr bwMode="auto">
          <a:xfrm>
            <a:off x="3144451" y="5374370"/>
            <a:ext cx="2551987" cy="1125156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 </a:t>
            </a:r>
            <a:r>
              <a:rPr lang="en-US" altLang="en-US" sz="2400" b="0" dirty="0">
                <a:solidFill>
                  <a:schemeClr val="bg1"/>
                </a:solidFill>
              </a:rPr>
              <a:t>layer</a:t>
            </a:r>
          </a:p>
        </p:txBody>
      </p:sp>
      <p:sp>
        <p:nvSpPr>
          <p:cNvPr id="93" name="Rectangle 5"/>
          <p:cNvSpPr>
            <a:spLocks noChangeArrowheads="1"/>
          </p:cNvSpPr>
          <p:nvPr/>
        </p:nvSpPr>
        <p:spPr bwMode="auto">
          <a:xfrm>
            <a:off x="3144451" y="4247939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</a:t>
            </a:r>
          </a:p>
        </p:txBody>
      </p:sp>
      <p:pic>
        <p:nvPicPr>
          <p:cNvPr id="96" name="Picture 9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772" y="767142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7" name="Picture 9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839" y="754391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98" name="Straight Connector 97"/>
          <p:cNvCxnSpPr>
            <a:cxnSpLocks/>
          </p:cNvCxnSpPr>
          <p:nvPr/>
        </p:nvCxnSpPr>
        <p:spPr>
          <a:xfrm flipH="1" flipV="1">
            <a:off x="5107467" y="1018599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cxnSpLocks/>
          </p:cNvCxnSpPr>
          <p:nvPr/>
        </p:nvCxnSpPr>
        <p:spPr>
          <a:xfrm flipH="1" flipV="1">
            <a:off x="6864621" y="1011974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cxnSpLocks/>
          </p:cNvCxnSpPr>
          <p:nvPr/>
        </p:nvCxnSpPr>
        <p:spPr>
          <a:xfrm flipH="1" flipV="1">
            <a:off x="3475311" y="1018599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4567750" y="1349102"/>
            <a:ext cx="73261" cy="251552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6515894" y="1349102"/>
            <a:ext cx="627726" cy="266118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75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92" grpId="0" animBg="1"/>
      <p:bldP spid="9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5281" y="1986295"/>
            <a:ext cx="2551987" cy="4513231"/>
            <a:chOff x="472567" y="1985463"/>
            <a:chExt cx="3026956" cy="4512399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970" y="243347"/>
            <a:ext cx="3459948" cy="2306056"/>
          </a:xfrm>
          <a:prstGeom prst="rect">
            <a:avLst/>
          </a:prstGeom>
        </p:spPr>
      </p:pic>
      <p:sp>
        <p:nvSpPr>
          <p:cNvPr id="57" name="Cloud 56"/>
          <p:cNvSpPr/>
          <p:nvPr/>
        </p:nvSpPr>
        <p:spPr>
          <a:xfrm>
            <a:off x="3550426" y="499591"/>
            <a:ext cx="3974373" cy="1115543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>
            <a:cxnSpLocks/>
          </p:cNvCxnSpPr>
          <p:nvPr/>
        </p:nvCxnSpPr>
        <p:spPr>
          <a:xfrm flipH="1" flipV="1">
            <a:off x="2238528" y="1011974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 flipV="1">
            <a:off x="7501362" y="1011974"/>
            <a:ext cx="1188720" cy="10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56" y="280037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" y="220903"/>
            <a:ext cx="2353930" cy="1420304"/>
          </a:xfrm>
          <a:prstGeom prst="rect">
            <a:avLst/>
          </a:prstGeom>
        </p:spPr>
      </p:pic>
      <p:grpSp>
        <p:nvGrpSpPr>
          <p:cNvPr id="81" name="Group 80"/>
          <p:cNvGrpSpPr/>
          <p:nvPr/>
        </p:nvGrpSpPr>
        <p:grpSpPr>
          <a:xfrm>
            <a:off x="9027363" y="1987127"/>
            <a:ext cx="2551987" cy="4513231"/>
            <a:chOff x="472567" y="1985463"/>
            <a:chExt cx="3026956" cy="4512399"/>
          </a:xfrm>
        </p:grpSpPr>
        <p:sp>
          <p:nvSpPr>
            <p:cNvPr id="82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83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85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094303" y="5375202"/>
            <a:ext cx="2551987" cy="1125156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 </a:t>
            </a:r>
            <a:r>
              <a:rPr lang="en-US" altLang="en-US" sz="2400" b="0" dirty="0">
                <a:solidFill>
                  <a:schemeClr val="bg1"/>
                </a:solidFill>
              </a:rPr>
              <a:t>layer</a:t>
            </a:r>
          </a:p>
        </p:txBody>
      </p:sp>
      <p:sp>
        <p:nvSpPr>
          <p:cNvPr id="88" name="Rectangle 5"/>
          <p:cNvSpPr>
            <a:spLocks noChangeArrowheads="1"/>
          </p:cNvSpPr>
          <p:nvPr/>
        </p:nvSpPr>
        <p:spPr bwMode="auto">
          <a:xfrm>
            <a:off x="6094303" y="4248771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</a:t>
            </a:r>
          </a:p>
        </p:txBody>
      </p:sp>
      <p:sp>
        <p:nvSpPr>
          <p:cNvPr id="92" name="Rectangle 4"/>
          <p:cNvSpPr>
            <a:spLocks noChangeArrowheads="1"/>
          </p:cNvSpPr>
          <p:nvPr/>
        </p:nvSpPr>
        <p:spPr bwMode="auto">
          <a:xfrm>
            <a:off x="3144451" y="5374370"/>
            <a:ext cx="2551987" cy="1125156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 </a:t>
            </a:r>
            <a:r>
              <a:rPr lang="en-US" altLang="en-US" sz="2400" b="0" dirty="0">
                <a:solidFill>
                  <a:schemeClr val="bg1"/>
                </a:solidFill>
              </a:rPr>
              <a:t>layer</a:t>
            </a:r>
          </a:p>
        </p:txBody>
      </p:sp>
      <p:sp>
        <p:nvSpPr>
          <p:cNvPr id="93" name="Rectangle 5"/>
          <p:cNvSpPr>
            <a:spLocks noChangeArrowheads="1"/>
          </p:cNvSpPr>
          <p:nvPr/>
        </p:nvSpPr>
        <p:spPr bwMode="auto">
          <a:xfrm>
            <a:off x="3144451" y="4247939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</a:t>
            </a:r>
          </a:p>
        </p:txBody>
      </p:sp>
      <p:pic>
        <p:nvPicPr>
          <p:cNvPr id="96" name="Picture 9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772" y="767142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7" name="Picture 9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839" y="754391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98" name="Straight Connector 97"/>
          <p:cNvCxnSpPr>
            <a:cxnSpLocks/>
          </p:cNvCxnSpPr>
          <p:nvPr/>
        </p:nvCxnSpPr>
        <p:spPr>
          <a:xfrm flipH="1" flipV="1">
            <a:off x="5107467" y="1018599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cxnSpLocks/>
          </p:cNvCxnSpPr>
          <p:nvPr/>
        </p:nvCxnSpPr>
        <p:spPr>
          <a:xfrm flipH="1" flipV="1">
            <a:off x="6864621" y="1011974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cxnSpLocks/>
          </p:cNvCxnSpPr>
          <p:nvPr/>
        </p:nvCxnSpPr>
        <p:spPr>
          <a:xfrm flipH="1" flipV="1">
            <a:off x="3475311" y="1018599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50610" y="2115561"/>
            <a:ext cx="46568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" charset="0"/>
                <a:ea typeface="Helvetica" charset="0"/>
                <a:cs typeface="Helvetica" charset="0"/>
              </a:rPr>
              <a:t>Routers do not typically have transport or app functionality</a:t>
            </a:r>
          </a:p>
          <a:p>
            <a:pPr algn="ctr"/>
            <a:r>
              <a:rPr lang="en-US" sz="3000" dirty="0">
                <a:latin typeface="Helvetica" charset="0"/>
                <a:ea typeface="Helvetica" charset="0"/>
                <a:cs typeface="Helvetica" charset="0"/>
              </a:rPr>
              <a:t>(more on this later.)</a:t>
            </a:r>
          </a:p>
        </p:txBody>
      </p:sp>
    </p:spTree>
    <p:extLst>
      <p:ext uri="{BB962C8B-B14F-4D97-AF65-F5344CB8AC3E}">
        <p14:creationId xmlns:p14="http://schemas.microsoft.com/office/powerpoint/2010/main" val="3658393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>
            <a:extLst>
              <a:ext uri="{FF2B5EF4-FFF2-40B4-BE49-F238E27FC236}">
                <a16:creationId xmlns:a16="http://schemas.microsoft.com/office/drawing/2014/main" id="{74A5D2EC-32CC-224A-8385-989EC633B3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990385" cy="4530725"/>
          </a:xfrm>
        </p:spPr>
        <p:txBody>
          <a:bodyPr vert="horz" lIns="92075" tIns="46038" rIns="92075" bIns="46038" rtlCol="0">
            <a:normAutofit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Network communication is very complex</a:t>
            </a:r>
          </a:p>
          <a:p>
            <a:pPr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Layering simplifies understanding, testing, maintaining</a:t>
            </a:r>
          </a:p>
          <a:p>
            <a:pPr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Easy to </a:t>
            </a:r>
            <a:r>
              <a:rPr lang="en-US" dirty="0">
                <a:ea typeface="ＭＳ Ｐゴシック" charset="0"/>
              </a:rPr>
              <a:t>improve or </a:t>
            </a:r>
            <a:r>
              <a:rPr lang="en-US" dirty="0">
                <a:ea typeface="ＭＳ Ｐゴシック" charset="0"/>
                <a:cs typeface="+mn-cs"/>
              </a:rPr>
              <a:t>replace protocol at one layer without affecting others</a:t>
            </a:r>
          </a:p>
        </p:txBody>
      </p:sp>
      <p:sp>
        <p:nvSpPr>
          <p:cNvPr id="53252" name="Slide Number Placeholder 1">
            <a:extLst>
              <a:ext uri="{FF2B5EF4-FFF2-40B4-BE49-F238E27FC236}">
                <a16:creationId xmlns:a16="http://schemas.microsoft.com/office/drawing/2014/main" id="{9F9AB108-9B79-C746-B70C-A9AF1F64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D074F5-B3CD-F348-BBD1-08993E3EFF7F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1BA482-0AFC-5448-92A7-69F96D86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Layering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2773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Line 2">
            <a:extLst>
              <a:ext uri="{FF2B5EF4-FFF2-40B4-BE49-F238E27FC236}">
                <a16:creationId xmlns:a16="http://schemas.microsoft.com/office/drawing/2014/main" id="{AF24A9E8-294A-7849-8C02-CBF6D8390F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6655" y="2472025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72EAF582-8130-0C47-A9B9-3298D1800F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This course has layers</a:t>
            </a:r>
          </a:p>
        </p:txBody>
      </p:sp>
      <p:sp>
        <p:nvSpPr>
          <p:cNvPr id="172037" name="Rectangle 5">
            <a:extLst>
              <a:ext uri="{FF2B5EF4-FFF2-40B4-BE49-F238E27FC236}">
                <a16:creationId xmlns:a16="http://schemas.microsoft.com/office/drawing/2014/main" id="{BED13721-FE19-4948-9510-01C65AD2F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380" y="20021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172038" name="Rectangle 6">
            <a:extLst>
              <a:ext uri="{FF2B5EF4-FFF2-40B4-BE49-F238E27FC236}">
                <a16:creationId xmlns:a16="http://schemas.microsoft.com/office/drawing/2014/main" id="{4A53EEDC-29DA-EB48-8C70-E3E9377F5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380" y="28149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Transport</a:t>
            </a:r>
          </a:p>
        </p:txBody>
      </p:sp>
      <p:sp>
        <p:nvSpPr>
          <p:cNvPr id="172039" name="Rectangle 7">
            <a:extLst>
              <a:ext uri="{FF2B5EF4-FFF2-40B4-BE49-F238E27FC236}">
                <a16:creationId xmlns:a16="http://schemas.microsoft.com/office/drawing/2014/main" id="{017767AC-0FF7-DF45-9766-77A59F2A4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380" y="36277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Network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172040" name="Rectangle 8">
            <a:extLst>
              <a:ext uri="{FF2B5EF4-FFF2-40B4-BE49-F238E27FC236}">
                <a16:creationId xmlns:a16="http://schemas.microsoft.com/office/drawing/2014/main" id="{F377D958-8C01-AD48-9B8D-EBCAE1A2A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380" y="44405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latin typeface="Arial" pitchFamily="34" charset="0"/>
              </a:rPr>
              <a:t>Host-to-Net</a:t>
            </a:r>
          </a:p>
        </p:txBody>
      </p:sp>
      <p:sp>
        <p:nvSpPr>
          <p:cNvPr id="63497" name="Slide Number Placeholder 1">
            <a:extLst>
              <a:ext uri="{FF2B5EF4-FFF2-40B4-BE49-F238E27FC236}">
                <a16:creationId xmlns:a16="http://schemas.microsoft.com/office/drawing/2014/main" id="{18199A58-831E-D749-9A5E-076C3FC5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F0C67E-C02D-0D45-BEEA-6221A64AEDF1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C17E8A0-6F89-424B-95B4-300B42636CB7}"/>
              </a:ext>
            </a:extLst>
          </p:cNvPr>
          <p:cNvGrpSpPr/>
          <p:nvPr/>
        </p:nvGrpSpPr>
        <p:grpSpPr>
          <a:xfrm>
            <a:off x="3273793" y="2087399"/>
            <a:ext cx="5008563" cy="2894012"/>
            <a:chOff x="5175270" y="2353690"/>
            <a:chExt cx="5008563" cy="2894012"/>
          </a:xfrm>
        </p:grpSpPr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267AA181-82CE-6645-B2FB-72BF9476BC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7158" y="2371151"/>
              <a:ext cx="3876675" cy="2876551"/>
              <a:chOff x="1695" y="1256"/>
              <a:chExt cx="2442" cy="1812"/>
            </a:xfrm>
          </p:grpSpPr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3AF2491A-A472-4045-A8D1-8F58F00AB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5" y="2681"/>
                <a:ext cx="184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…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6">
                <a:extLst>
                  <a:ext uri="{FF2B5EF4-FFF2-40B4-BE49-F238E27FC236}">
                    <a16:creationId xmlns:a16="http://schemas.microsoft.com/office/drawing/2014/main" id="{4F3C49FF-A46F-C149-B6B1-403BB6F83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2" y="2681"/>
                <a:ext cx="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7">
                <a:extLst>
                  <a:ext uri="{FF2B5EF4-FFF2-40B4-BE49-F238E27FC236}">
                    <a16:creationId xmlns:a16="http://schemas.microsoft.com/office/drawing/2014/main" id="{D690A757-3874-F349-9354-854815959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6" y="1309"/>
                <a:ext cx="24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FTP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id="{D2F48764-AAD9-5D4A-A7E9-F1959B24F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1" y="1309"/>
                <a:ext cx="33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HTTP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9">
                <a:extLst>
                  <a:ext uri="{FF2B5EF4-FFF2-40B4-BE49-F238E27FC236}">
                    <a16:creationId xmlns:a16="http://schemas.microsoft.com/office/drawing/2014/main" id="{DF4CA751-DB4B-2D4C-B9C1-D010F8B9F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8" y="1309"/>
                <a:ext cx="20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SIP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0">
                <a:extLst>
                  <a:ext uri="{FF2B5EF4-FFF2-40B4-BE49-F238E27FC236}">
                    <a16:creationId xmlns:a16="http://schemas.microsoft.com/office/drawing/2014/main" id="{2F997AA1-A36A-1B48-B81F-D7930164B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6" y="1313"/>
                <a:ext cx="34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RTSP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1">
                <a:extLst>
                  <a:ext uri="{FF2B5EF4-FFF2-40B4-BE49-F238E27FC236}">
                    <a16:creationId xmlns:a16="http://schemas.microsoft.com/office/drawing/2014/main" id="{E0E77431-C728-4C49-A435-E7C93BAD50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2" y="1785"/>
                <a:ext cx="25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TCP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" name="Rectangle 12">
                <a:extLst>
                  <a:ext uri="{FF2B5EF4-FFF2-40B4-BE49-F238E27FC236}">
                    <a16:creationId xmlns:a16="http://schemas.microsoft.com/office/drawing/2014/main" id="{420C1325-008D-F747-8576-0D742716A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8" y="1781"/>
                <a:ext cx="269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UDP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Rectangle 13">
                <a:extLst>
                  <a:ext uri="{FF2B5EF4-FFF2-40B4-BE49-F238E27FC236}">
                    <a16:creationId xmlns:a16="http://schemas.microsoft.com/office/drawing/2014/main" id="{750B8D4C-50A1-3547-8DA2-5F3085694A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2" y="2264"/>
                <a:ext cx="12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IP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4">
                <a:extLst>
                  <a:ext uri="{FF2B5EF4-FFF2-40B4-BE49-F238E27FC236}">
                    <a16:creationId xmlns:a16="http://schemas.microsoft.com/office/drawing/2014/main" id="{ECFCB04A-7B87-2B49-B7CE-045E8C314C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8" y="2770"/>
                <a:ext cx="38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802.11</a:t>
                </a:r>
                <a:endParaRPr lang="en-US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15">
                <a:extLst>
                  <a:ext uri="{FF2B5EF4-FFF2-40B4-BE49-F238E27FC236}">
                    <a16:creationId xmlns:a16="http://schemas.microsoft.com/office/drawing/2014/main" id="{DE2EE41B-414C-7543-B929-9C4B3FFD94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9" y="2835"/>
                <a:ext cx="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" name="Freeform 16">
                <a:extLst>
                  <a:ext uri="{FF2B5EF4-FFF2-40B4-BE49-F238E27FC236}">
                    <a16:creationId xmlns:a16="http://schemas.microsoft.com/office/drawing/2014/main" id="{E2CB455E-C2D8-034E-A829-C09E0E4055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8" y="2716"/>
                <a:ext cx="514" cy="249"/>
              </a:xfrm>
              <a:custGeom>
                <a:avLst/>
                <a:gdLst>
                  <a:gd name="T0" fmla="*/ 510 w 514"/>
                  <a:gd name="T1" fmla="*/ 246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0" y="246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17">
                <a:extLst>
                  <a:ext uri="{FF2B5EF4-FFF2-40B4-BE49-F238E27FC236}">
                    <a16:creationId xmlns:a16="http://schemas.microsoft.com/office/drawing/2014/main" id="{7B3341E2-887B-6A4D-935C-F1C39F672C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5" y="2766"/>
                <a:ext cx="26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X.25</a:t>
                </a:r>
                <a:endParaRPr lang="en-US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" name="Rectangle 19">
                <a:extLst>
                  <a:ext uri="{FF2B5EF4-FFF2-40B4-BE49-F238E27FC236}">
                    <a16:creationId xmlns:a16="http://schemas.microsoft.com/office/drawing/2014/main" id="{828817FC-B5A5-AB4F-BF06-654832F9C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5" y="2774"/>
                <a:ext cx="27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ATM</a:t>
                </a:r>
              </a:p>
            </p:txBody>
          </p:sp>
          <p:sp>
            <p:nvSpPr>
              <p:cNvPr id="25" name="Line 21">
                <a:extLst>
                  <a:ext uri="{FF2B5EF4-FFF2-40B4-BE49-F238E27FC236}">
                    <a16:creationId xmlns:a16="http://schemas.microsoft.com/office/drawing/2014/main" id="{1EE537E5-8CDD-8544-91B5-8638B27E27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2" y="1505"/>
                <a:ext cx="272" cy="22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22">
                <a:extLst>
                  <a:ext uri="{FF2B5EF4-FFF2-40B4-BE49-F238E27FC236}">
                    <a16:creationId xmlns:a16="http://schemas.microsoft.com/office/drawing/2014/main" id="{948FA827-359C-DA46-A0A1-7D97E4513D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81" y="1505"/>
                <a:ext cx="211" cy="2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23">
                <a:extLst>
                  <a:ext uri="{FF2B5EF4-FFF2-40B4-BE49-F238E27FC236}">
                    <a16:creationId xmlns:a16="http://schemas.microsoft.com/office/drawing/2014/main" id="{9A15C59A-6135-544D-ADD7-22DFBF2A78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6" y="1505"/>
                <a:ext cx="196" cy="2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24">
                <a:extLst>
                  <a:ext uri="{FF2B5EF4-FFF2-40B4-BE49-F238E27FC236}">
                    <a16:creationId xmlns:a16="http://schemas.microsoft.com/office/drawing/2014/main" id="{823CFCAF-03A2-CE42-942C-893D85738A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77" y="1505"/>
                <a:ext cx="303" cy="2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25">
                <a:extLst>
                  <a:ext uri="{FF2B5EF4-FFF2-40B4-BE49-F238E27FC236}">
                    <a16:creationId xmlns:a16="http://schemas.microsoft.com/office/drawing/2014/main" id="{45D32696-62DD-E140-8EB3-F67797664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9" y="1980"/>
                <a:ext cx="430" cy="22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26">
                <a:extLst>
                  <a:ext uri="{FF2B5EF4-FFF2-40B4-BE49-F238E27FC236}">
                    <a16:creationId xmlns:a16="http://schemas.microsoft.com/office/drawing/2014/main" id="{2E6054D6-7253-4247-AF27-EF606E3DF6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25" y="1980"/>
                <a:ext cx="441" cy="22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27">
                <a:extLst>
                  <a:ext uri="{FF2B5EF4-FFF2-40B4-BE49-F238E27FC236}">
                    <a16:creationId xmlns:a16="http://schemas.microsoft.com/office/drawing/2014/main" id="{09B3E7F1-1237-B644-8B17-098F7BC923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75" y="2459"/>
                <a:ext cx="686" cy="25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28">
                <a:extLst>
                  <a:ext uri="{FF2B5EF4-FFF2-40B4-BE49-F238E27FC236}">
                    <a16:creationId xmlns:a16="http://schemas.microsoft.com/office/drawing/2014/main" id="{B7E3AAC4-E02F-9545-8EE6-C0667F6F21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22" y="2459"/>
                <a:ext cx="81" cy="25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29">
                <a:extLst>
                  <a:ext uri="{FF2B5EF4-FFF2-40B4-BE49-F238E27FC236}">
                    <a16:creationId xmlns:a16="http://schemas.microsoft.com/office/drawing/2014/main" id="{DEFCBD94-7C0E-BC48-95D1-EF36864237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44" y="2459"/>
                <a:ext cx="802" cy="25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30">
                <a:extLst>
                  <a:ext uri="{FF2B5EF4-FFF2-40B4-BE49-F238E27FC236}">
                    <a16:creationId xmlns:a16="http://schemas.microsoft.com/office/drawing/2014/main" id="{79ABC2DF-3558-B34C-B0A0-8AB336565D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5" y="2712"/>
                <a:ext cx="514" cy="253"/>
              </a:xfrm>
              <a:custGeom>
                <a:avLst/>
                <a:gdLst>
                  <a:gd name="T0" fmla="*/ 514 w 514"/>
                  <a:gd name="T1" fmla="*/ 250 h 253"/>
                  <a:gd name="T2" fmla="*/ 514 w 514"/>
                  <a:gd name="T3" fmla="*/ 0 h 253"/>
                  <a:gd name="T4" fmla="*/ 0 w 514"/>
                  <a:gd name="T5" fmla="*/ 0 h 253"/>
                  <a:gd name="T6" fmla="*/ 0 w 514"/>
                  <a:gd name="T7" fmla="*/ 253 h 253"/>
                  <a:gd name="T8" fmla="*/ 514 w 514"/>
                  <a:gd name="T9" fmla="*/ 253 h 253"/>
                  <a:gd name="T10" fmla="*/ 514 w 514"/>
                  <a:gd name="T11" fmla="*/ 253 h 2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53">
                    <a:moveTo>
                      <a:pt x="514" y="250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53"/>
                    </a:lnTo>
                    <a:lnTo>
                      <a:pt x="514" y="253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31">
                <a:extLst>
                  <a:ext uri="{FF2B5EF4-FFF2-40B4-BE49-F238E27FC236}">
                    <a16:creationId xmlns:a16="http://schemas.microsoft.com/office/drawing/2014/main" id="{E2C356C6-9F3B-6646-B160-469383E4A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3" y="2716"/>
                <a:ext cx="513" cy="249"/>
              </a:xfrm>
              <a:custGeom>
                <a:avLst/>
                <a:gdLst>
                  <a:gd name="T0" fmla="*/ 509 w 513"/>
                  <a:gd name="T1" fmla="*/ 249 h 249"/>
                  <a:gd name="T2" fmla="*/ 513 w 513"/>
                  <a:gd name="T3" fmla="*/ 0 h 249"/>
                  <a:gd name="T4" fmla="*/ 0 w 513"/>
                  <a:gd name="T5" fmla="*/ 0 h 249"/>
                  <a:gd name="T6" fmla="*/ 0 w 513"/>
                  <a:gd name="T7" fmla="*/ 249 h 249"/>
                  <a:gd name="T8" fmla="*/ 513 w 513"/>
                  <a:gd name="T9" fmla="*/ 249 h 249"/>
                  <a:gd name="T10" fmla="*/ 513 w 513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3" h="249">
                    <a:moveTo>
                      <a:pt x="509" y="249"/>
                    </a:moveTo>
                    <a:lnTo>
                      <a:pt x="513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3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32">
                <a:extLst>
                  <a:ext uri="{FF2B5EF4-FFF2-40B4-BE49-F238E27FC236}">
                    <a16:creationId xmlns:a16="http://schemas.microsoft.com/office/drawing/2014/main" id="{49B6F512-AF18-FB42-9FED-B3C9F472F6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6" y="2210"/>
                <a:ext cx="513" cy="249"/>
              </a:xfrm>
              <a:custGeom>
                <a:avLst/>
                <a:gdLst>
                  <a:gd name="T0" fmla="*/ 510 w 513"/>
                  <a:gd name="T1" fmla="*/ 249 h 249"/>
                  <a:gd name="T2" fmla="*/ 513 w 513"/>
                  <a:gd name="T3" fmla="*/ 0 h 249"/>
                  <a:gd name="T4" fmla="*/ 0 w 513"/>
                  <a:gd name="T5" fmla="*/ 0 h 249"/>
                  <a:gd name="T6" fmla="*/ 0 w 513"/>
                  <a:gd name="T7" fmla="*/ 249 h 249"/>
                  <a:gd name="T8" fmla="*/ 513 w 513"/>
                  <a:gd name="T9" fmla="*/ 249 h 249"/>
                  <a:gd name="T10" fmla="*/ 513 w 513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3" h="249">
                    <a:moveTo>
                      <a:pt x="510" y="249"/>
                    </a:moveTo>
                    <a:lnTo>
                      <a:pt x="513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3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33">
                <a:extLst>
                  <a:ext uri="{FF2B5EF4-FFF2-40B4-BE49-F238E27FC236}">
                    <a16:creationId xmlns:a16="http://schemas.microsoft.com/office/drawing/2014/main" id="{043DCDAB-318F-B244-85C6-02A27CD231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731"/>
                <a:ext cx="514" cy="249"/>
              </a:xfrm>
              <a:custGeom>
                <a:avLst/>
                <a:gdLst>
                  <a:gd name="T0" fmla="*/ 514 w 514"/>
                  <a:gd name="T1" fmla="*/ 249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4" y="249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34">
                <a:extLst>
                  <a:ext uri="{FF2B5EF4-FFF2-40B4-BE49-F238E27FC236}">
                    <a16:creationId xmlns:a16="http://schemas.microsoft.com/office/drawing/2014/main" id="{4E0261B8-CDA3-E54C-A821-676372184F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9" y="1727"/>
                <a:ext cx="518" cy="253"/>
              </a:xfrm>
              <a:custGeom>
                <a:avLst/>
                <a:gdLst>
                  <a:gd name="T0" fmla="*/ 514 w 518"/>
                  <a:gd name="T1" fmla="*/ 253 h 253"/>
                  <a:gd name="T2" fmla="*/ 518 w 518"/>
                  <a:gd name="T3" fmla="*/ 0 h 253"/>
                  <a:gd name="T4" fmla="*/ 0 w 518"/>
                  <a:gd name="T5" fmla="*/ 0 h 253"/>
                  <a:gd name="T6" fmla="*/ 0 w 518"/>
                  <a:gd name="T7" fmla="*/ 253 h 253"/>
                  <a:gd name="T8" fmla="*/ 518 w 518"/>
                  <a:gd name="T9" fmla="*/ 253 h 253"/>
                  <a:gd name="T10" fmla="*/ 518 w 518"/>
                  <a:gd name="T11" fmla="*/ 253 h 2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8" h="253">
                    <a:moveTo>
                      <a:pt x="514" y="253"/>
                    </a:moveTo>
                    <a:lnTo>
                      <a:pt x="518" y="0"/>
                    </a:lnTo>
                    <a:lnTo>
                      <a:pt x="0" y="0"/>
                    </a:lnTo>
                    <a:lnTo>
                      <a:pt x="0" y="253"/>
                    </a:lnTo>
                    <a:lnTo>
                      <a:pt x="518" y="253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35">
                <a:extLst>
                  <a:ext uri="{FF2B5EF4-FFF2-40B4-BE49-F238E27FC236}">
                    <a16:creationId xmlns:a16="http://schemas.microsoft.com/office/drawing/2014/main" id="{66B6E83B-D29A-DE4B-9F1C-0AF3793FC3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3" y="1256"/>
                <a:ext cx="514" cy="249"/>
              </a:xfrm>
              <a:custGeom>
                <a:avLst/>
                <a:gdLst>
                  <a:gd name="T0" fmla="*/ 514 w 514"/>
                  <a:gd name="T1" fmla="*/ 249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4" y="249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36">
                <a:extLst>
                  <a:ext uri="{FF2B5EF4-FFF2-40B4-BE49-F238E27FC236}">
                    <a16:creationId xmlns:a16="http://schemas.microsoft.com/office/drawing/2014/main" id="{4672EB4F-FE0C-7749-A15C-EC05794C21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9" y="1256"/>
                <a:ext cx="514" cy="249"/>
              </a:xfrm>
              <a:custGeom>
                <a:avLst/>
                <a:gdLst>
                  <a:gd name="T0" fmla="*/ 514 w 514"/>
                  <a:gd name="T1" fmla="*/ 249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4" y="249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37">
                <a:extLst>
                  <a:ext uri="{FF2B5EF4-FFF2-40B4-BE49-F238E27FC236}">
                    <a16:creationId xmlns:a16="http://schemas.microsoft.com/office/drawing/2014/main" id="{78ED8DDB-E7C0-324F-9281-46FCC1B2DD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9" y="1256"/>
                <a:ext cx="514" cy="249"/>
              </a:xfrm>
              <a:custGeom>
                <a:avLst/>
                <a:gdLst>
                  <a:gd name="T0" fmla="*/ 510 w 514"/>
                  <a:gd name="T1" fmla="*/ 249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0" y="249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38">
                <a:extLst>
                  <a:ext uri="{FF2B5EF4-FFF2-40B4-BE49-F238E27FC236}">
                    <a16:creationId xmlns:a16="http://schemas.microsoft.com/office/drawing/2014/main" id="{B62F63B3-89E8-0142-B84A-C90D807761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5" y="1256"/>
                <a:ext cx="514" cy="249"/>
              </a:xfrm>
              <a:custGeom>
                <a:avLst/>
                <a:gdLst>
                  <a:gd name="T0" fmla="*/ 514 w 514"/>
                  <a:gd name="T1" fmla="*/ 249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4" y="249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" name="Rectangle 1">
              <a:extLst>
                <a:ext uri="{FF2B5EF4-FFF2-40B4-BE49-F238E27FC236}">
                  <a16:creationId xmlns:a16="http://schemas.microsoft.com/office/drawing/2014/main" id="{7475AF32-6950-0C4D-BFA1-B4B7DA8D4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270" y="2371151"/>
              <a:ext cx="838200" cy="395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44" name="TextBox 3">
              <a:extLst>
                <a:ext uri="{FF2B5EF4-FFF2-40B4-BE49-F238E27FC236}">
                  <a16:creationId xmlns:a16="http://schemas.microsoft.com/office/drawing/2014/main" id="{83F9FA50-5F0F-0741-8834-7C1547F15B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5270" y="2353690"/>
              <a:ext cx="8890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Times New Roman" panose="02020603050405020304" pitchFamily="18" charset="0"/>
                </a:rPr>
                <a:t>HTTPS</a:t>
              </a:r>
            </a:p>
          </p:txBody>
        </p:sp>
        <p:cxnSp>
          <p:nvCxnSpPr>
            <p:cNvPr id="45" name="Straight Connector 5">
              <a:extLst>
                <a:ext uri="{FF2B5EF4-FFF2-40B4-BE49-F238E27FC236}">
                  <a16:creationId xmlns:a16="http://schemas.microsoft.com/office/drawing/2014/main" id="{872D4580-8DC6-1543-BF8A-83A2B45A267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97557" y="2766439"/>
              <a:ext cx="1212850" cy="438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" name="Straight Connector 7">
              <a:extLst>
                <a:ext uri="{FF2B5EF4-FFF2-40B4-BE49-F238E27FC236}">
                  <a16:creationId xmlns:a16="http://schemas.microsoft.com/office/drawing/2014/main" id="{D949EF63-576A-A44D-8E4E-D7F97FED499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772421" y="2766439"/>
              <a:ext cx="731837" cy="438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47" name="Picture 46" descr="A piece of cake on a plate&#10;&#10;Description automatically generated">
            <a:extLst>
              <a:ext uri="{FF2B5EF4-FFF2-40B4-BE49-F238E27FC236}">
                <a16:creationId xmlns:a16="http://schemas.microsoft.com/office/drawing/2014/main" id="{03E25D1E-BE0A-2D49-8806-3BAFE1520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8261" y="2195348"/>
            <a:ext cx="3441538" cy="2581153"/>
          </a:xfrm>
          <a:prstGeom prst="rect">
            <a:avLst/>
          </a:prstGeom>
        </p:spPr>
      </p:pic>
      <p:pic>
        <p:nvPicPr>
          <p:cNvPr id="5" name="Picture 4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3E4EF891-950D-6F4F-88EB-1B27F559D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0656" y="1399216"/>
            <a:ext cx="1764011" cy="12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2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>
            <a:extLst>
              <a:ext uri="{FF2B5EF4-FFF2-40B4-BE49-F238E27FC236}">
                <a16:creationId xmlns:a16="http://schemas.microsoft.com/office/drawing/2014/main" id="{C25E6504-9A45-9F47-8455-7420276A47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2075" tIns="46038" rIns="92075" bIns="46038" rtlCol="0">
            <a:normAutofit/>
          </a:bodyPr>
          <a:lstStyle/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With 1s and 0s</a:t>
            </a:r>
          </a:p>
          <a:p>
            <a:pPr lvl="1">
              <a:defRPr/>
            </a:pPr>
            <a:r>
              <a:rPr lang="en-US" altLang="en-US" dirty="0">
                <a:solidFill>
                  <a:srgbClr val="606060"/>
                </a:solidFill>
                <a:ea typeface="MS PGothic" pitchFamily="34" charset="-128"/>
              </a:rPr>
              <a:t>Computers only deal with 1s and 0s</a:t>
            </a:r>
          </a:p>
          <a:p>
            <a:pPr lvl="1">
              <a:defRPr/>
            </a:pPr>
            <a:r>
              <a:rPr lang="en-US" altLang="en-US" dirty="0">
                <a:solidFill>
                  <a:srgbClr val="606060"/>
                </a:solidFill>
                <a:ea typeface="MS PGothic" pitchFamily="34" charset="-128"/>
              </a:rPr>
              <a:t>So do networks</a:t>
            </a:r>
          </a:p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How do we transmit 1s and 0s in a network?</a:t>
            </a:r>
          </a:p>
        </p:txBody>
      </p:sp>
      <p:sp>
        <p:nvSpPr>
          <p:cNvPr id="38916" name="Slide Number Placeholder 1">
            <a:extLst>
              <a:ext uri="{FF2B5EF4-FFF2-40B4-BE49-F238E27FC236}">
                <a16:creationId xmlns:a16="http://schemas.microsoft.com/office/drawing/2014/main" id="{DA993FBD-3C92-BF40-BAB5-8A58FFA5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BD03AD-5E90-E047-BD96-1AD6E896A345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F8FEF3-1827-0448-BB73-C41E8C920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How do machines communicate?</a:t>
            </a:r>
            <a:endParaRPr lang="en-US" dirty="0"/>
          </a:p>
        </p:txBody>
      </p:sp>
      <p:pic>
        <p:nvPicPr>
          <p:cNvPr id="7" name="Picture 29" descr="ANd9GcTxPLH7geI9YctTbt0tziC9-zZAWvCxFSthtLXwscnWaTnRXLSlcA">
            <a:extLst>
              <a:ext uri="{FF2B5EF4-FFF2-40B4-BE49-F238E27FC236}">
                <a16:creationId xmlns:a16="http://schemas.microsoft.com/office/drawing/2014/main" id="{AA99C3FC-6219-0C4B-A202-7E0FA109C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190" y="4242162"/>
            <a:ext cx="1232810" cy="961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87EA9078-5647-C842-8A32-1A350CD8D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516" y="4044898"/>
            <a:ext cx="1232810" cy="1158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6F3510-F7E4-2F44-877D-8D8973BB9F9C}"/>
              </a:ext>
            </a:extLst>
          </p:cNvPr>
          <p:cNvCxnSpPr/>
          <p:nvPr/>
        </p:nvCxnSpPr>
        <p:spPr>
          <a:xfrm>
            <a:off x="3753394" y="4492181"/>
            <a:ext cx="234260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500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40" name="Object 4">
            <a:extLst>
              <a:ext uri="{FF2B5EF4-FFF2-40B4-BE49-F238E27FC236}">
                <a16:creationId xmlns:a16="http://schemas.microsoft.com/office/drawing/2014/main" id="{F85AD747-9C5C-6742-A0F5-DFB661C6A8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695920"/>
              </p:ext>
            </p:extLst>
          </p:nvPr>
        </p:nvGraphicFramePr>
        <p:xfrm>
          <a:off x="6117247" y="1353757"/>
          <a:ext cx="5042840" cy="5291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4445000" imgH="4660900" progId="Photoshop.Image.4">
                  <p:embed/>
                </p:oleObj>
              </mc:Choice>
              <mc:Fallback>
                <p:oleObj name="Image" r:id="rId2" imgW="4445000" imgH="4660900" progId="Photoshop.Image.4">
                  <p:embed/>
                  <p:pic>
                    <p:nvPicPr>
                      <p:cNvPr id="39940" name="Object 4">
                        <a:extLst>
                          <a:ext uri="{FF2B5EF4-FFF2-40B4-BE49-F238E27FC236}">
                            <a16:creationId xmlns:a16="http://schemas.microsoft.com/office/drawing/2014/main" id="{F85AD747-9C5C-6742-A0F5-DFB661C6A8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7247" y="1353757"/>
                        <a:ext cx="5042840" cy="52913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Slide Number Placeholder 1">
            <a:extLst>
              <a:ext uri="{FF2B5EF4-FFF2-40B4-BE49-F238E27FC236}">
                <a16:creationId xmlns:a16="http://schemas.microsoft.com/office/drawing/2014/main" id="{45FCBE93-01BE-6F48-90A8-52D3F0788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19F32B-629C-5C4B-B92F-8AF9DD5F5FBC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A64951-F942-4544-B323-74C431889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Physical transmission on a single link</a:t>
            </a:r>
            <a:endParaRPr lang="en-US" dirty="0"/>
          </a:p>
        </p:txBody>
      </p:sp>
      <p:pic>
        <p:nvPicPr>
          <p:cNvPr id="8" name="Picture 29" descr="ANd9GcTxPLH7geI9YctTbt0tziC9-zZAWvCxFSthtLXwscnWaTnRXLSlcA">
            <a:extLst>
              <a:ext uri="{FF2B5EF4-FFF2-40B4-BE49-F238E27FC236}">
                <a16:creationId xmlns:a16="http://schemas.microsoft.com/office/drawing/2014/main" id="{17E55F90-EBF5-6E4E-8F3F-19B26F106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356" y="1852817"/>
            <a:ext cx="1232810" cy="961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638608DC-AEA8-8846-A4B6-D5420DB63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10" y="1725614"/>
            <a:ext cx="1232810" cy="1158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E001D7-3273-3743-A0AD-76716793617D}"/>
              </a:ext>
            </a:extLst>
          </p:cNvPr>
          <p:cNvCxnSpPr/>
          <p:nvPr/>
        </p:nvCxnSpPr>
        <p:spPr>
          <a:xfrm>
            <a:off x="2014263" y="2224109"/>
            <a:ext cx="234260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E4BE065-B2EA-8E48-BD8C-AA3607DC800C}"/>
              </a:ext>
            </a:extLst>
          </p:cNvPr>
          <p:cNvSpPr txBox="1"/>
          <p:nvPr/>
        </p:nvSpPr>
        <p:spPr>
          <a:xfrm>
            <a:off x="608210" y="3122592"/>
            <a:ext cx="50428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Physical signaling (light, AC voltages, etc.) are often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analog</a:t>
            </a:r>
          </a:p>
          <a:p>
            <a:pPr algn="l"/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Convert bits to signals through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modulation </a:t>
            </a:r>
            <a:r>
              <a:rPr lang="en-US" sz="2400" dirty="0">
                <a:latin typeface="Helvetica" pitchFamily="2" charset="0"/>
              </a:rPr>
              <a:t>of the physical characteristics of signals: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encoding</a:t>
            </a:r>
          </a:p>
          <a:p>
            <a:pPr algn="l"/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Convert signals back to digital by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decoding</a:t>
            </a:r>
            <a:r>
              <a:rPr lang="en-US" sz="2400" dirty="0">
                <a:latin typeface="Helvetica" pitchFamily="2" charset="0"/>
              </a:rPr>
              <a:t> physical signals</a:t>
            </a:r>
          </a:p>
        </p:txBody>
      </p:sp>
    </p:spTree>
    <p:extLst>
      <p:ext uri="{BB962C8B-B14F-4D97-AF65-F5344CB8AC3E}">
        <p14:creationId xmlns:p14="http://schemas.microsoft.com/office/powerpoint/2010/main" val="1354592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1C6-7BB6-2A43-9435-66B755814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Multi-link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D2147-C7EF-1E4D-BD0D-020437C6C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322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Need a way to move data across links</a:t>
            </a:r>
          </a:p>
          <a:p>
            <a:r>
              <a:rPr lang="en-US" dirty="0"/>
              <a:t>We use the term </a:t>
            </a:r>
            <a:r>
              <a:rPr lang="en-US" dirty="0">
                <a:solidFill>
                  <a:srgbClr val="C00000"/>
                </a:solidFill>
              </a:rPr>
              <a:t>switching </a:t>
            </a:r>
            <a:r>
              <a:rPr lang="en-US" dirty="0"/>
              <a:t>to denote physically moving data from one link to another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33A41E-EAC1-9A48-9A42-C8BE4B357AED}"/>
              </a:ext>
            </a:extLst>
          </p:cNvPr>
          <p:cNvGrpSpPr/>
          <p:nvPr/>
        </p:nvGrpSpPr>
        <p:grpSpPr>
          <a:xfrm>
            <a:off x="3037895" y="1990760"/>
            <a:ext cx="6412636" cy="2519065"/>
            <a:chOff x="125730" y="4246943"/>
            <a:chExt cx="6412636" cy="2519065"/>
          </a:xfrm>
        </p:grpSpPr>
        <p:sp>
          <p:nvSpPr>
            <p:cNvPr id="5" name="AutoShape 5" descr="2Q==">
              <a:extLst>
                <a:ext uri="{FF2B5EF4-FFF2-40B4-BE49-F238E27FC236}">
                  <a16:creationId xmlns:a16="http://schemas.microsoft.com/office/drawing/2014/main" id="{E2A00964-9EF6-3943-B0F9-2741158FD6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80766" y="5923343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" name="AutoShape 7" descr="2Q==">
              <a:extLst>
                <a:ext uri="{FF2B5EF4-FFF2-40B4-BE49-F238E27FC236}">
                  <a16:creationId xmlns:a16="http://schemas.microsoft.com/office/drawing/2014/main" id="{E80A8C31-62EA-7A4D-B8E5-0E602F5B547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80766" y="5923343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" name="AutoShape 9" descr="2Q==">
              <a:extLst>
                <a:ext uri="{FF2B5EF4-FFF2-40B4-BE49-F238E27FC236}">
                  <a16:creationId xmlns:a16="http://schemas.microsoft.com/office/drawing/2014/main" id="{FBFC4164-0C86-B947-8510-F00EA67B7E3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80766" y="5923343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" name="AutoShape 14" descr="2Q==">
              <a:extLst>
                <a:ext uri="{FF2B5EF4-FFF2-40B4-BE49-F238E27FC236}">
                  <a16:creationId xmlns:a16="http://schemas.microsoft.com/office/drawing/2014/main" id="{B7EE2747-03EE-6A4C-88D1-F6E69E903AD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80766" y="5923343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pic>
          <p:nvPicPr>
            <p:cNvPr id="9" name="Picture 18" descr="Router Clip Art">
              <a:extLst>
                <a:ext uri="{FF2B5EF4-FFF2-40B4-BE49-F238E27FC236}">
                  <a16:creationId xmlns:a16="http://schemas.microsoft.com/office/drawing/2014/main" id="{2E211573-A4F4-FE4C-B2C2-EF03A8144C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2966" y="5008944"/>
              <a:ext cx="1066800" cy="785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9" descr="Router Clip Art">
              <a:extLst>
                <a:ext uri="{FF2B5EF4-FFF2-40B4-BE49-F238E27FC236}">
                  <a16:creationId xmlns:a16="http://schemas.microsoft.com/office/drawing/2014/main" id="{F2C3AD43-0577-3F45-88A8-9BE50FD0C6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166" y="5466144"/>
              <a:ext cx="1066800" cy="785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20" descr="Router Clip Art">
              <a:extLst>
                <a:ext uri="{FF2B5EF4-FFF2-40B4-BE49-F238E27FC236}">
                  <a16:creationId xmlns:a16="http://schemas.microsoft.com/office/drawing/2014/main" id="{B5DFC3ED-285F-9D42-96DD-3D29EEB6F7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9366" y="4475544"/>
              <a:ext cx="1066800" cy="785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Line 21">
              <a:extLst>
                <a:ext uri="{FF2B5EF4-FFF2-40B4-BE49-F238E27FC236}">
                  <a16:creationId xmlns:a16="http://schemas.microsoft.com/office/drawing/2014/main" id="{AB0981CE-64A3-C44D-8DA3-58117714BB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9766" y="5085143"/>
              <a:ext cx="609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Line 22">
              <a:extLst>
                <a:ext uri="{FF2B5EF4-FFF2-40B4-BE49-F238E27FC236}">
                  <a16:creationId xmlns:a16="http://schemas.microsoft.com/office/drawing/2014/main" id="{D0B6003B-4A4F-444E-827B-372FF98B7A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9766" y="5313743"/>
              <a:ext cx="1676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Line 23">
              <a:extLst>
                <a:ext uri="{FF2B5EF4-FFF2-40B4-BE49-F238E27FC236}">
                  <a16:creationId xmlns:a16="http://schemas.microsoft.com/office/drawing/2014/main" id="{E47D59F2-55E8-0B40-ACAE-86F2EC3382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3766" y="5161343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" name="Line 24">
              <a:extLst>
                <a:ext uri="{FF2B5EF4-FFF2-40B4-BE49-F238E27FC236}">
                  <a16:creationId xmlns:a16="http://schemas.microsoft.com/office/drawing/2014/main" id="{BBB2AABA-28EA-5F4D-AE65-A94128CBF5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2966" y="5847143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Line 25">
              <a:extLst>
                <a:ext uri="{FF2B5EF4-FFF2-40B4-BE49-F238E27FC236}">
                  <a16:creationId xmlns:a16="http://schemas.microsoft.com/office/drawing/2014/main" id="{332B66E7-FBAA-784D-8FFB-BDBFB6C63B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166" y="4780343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" name="Line 26">
              <a:extLst>
                <a:ext uri="{FF2B5EF4-FFF2-40B4-BE49-F238E27FC236}">
                  <a16:creationId xmlns:a16="http://schemas.microsoft.com/office/drawing/2014/main" id="{C6E95564-ACE3-1745-B9FA-4A2B8D2D49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4278" y="5389943"/>
              <a:ext cx="6886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8" name="Picture 27" descr="ANd9GcTxPLH7geI9YctTbt0tziC9-zZAWvCxFSthtLXwscnWaTnRXLSlcA">
              <a:extLst>
                <a:ext uri="{FF2B5EF4-FFF2-40B4-BE49-F238E27FC236}">
                  <a16:creationId xmlns:a16="http://schemas.microsoft.com/office/drawing/2014/main" id="{5D725235-49DA-E242-B021-CEE1290244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730" y="5161343"/>
              <a:ext cx="685800" cy="53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8" descr="ANd9GcTxPLH7geI9YctTbt0tziC9-zZAWvCxFSthtLXwscnWaTnRXLSlcA">
              <a:extLst>
                <a:ext uri="{FF2B5EF4-FFF2-40B4-BE49-F238E27FC236}">
                  <a16:creationId xmlns:a16="http://schemas.microsoft.com/office/drawing/2014/main" id="{FE88E0E7-5934-6442-91FA-A65FF9BB6E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3366" y="4246943"/>
              <a:ext cx="685800" cy="53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29" descr="ANd9GcTxPLH7geI9YctTbt0tziC9-zZAWvCxFSthtLXwscnWaTnRXLSlcA">
              <a:extLst>
                <a:ext uri="{FF2B5EF4-FFF2-40B4-BE49-F238E27FC236}">
                  <a16:creationId xmlns:a16="http://schemas.microsoft.com/office/drawing/2014/main" id="{0EBBEEB3-42CA-164C-9F46-E9585456F5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3966" y="5847143"/>
              <a:ext cx="685800" cy="53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31" descr="ANd9GcRPBOggjlkDezYUAVBu7bpZ7WvibrFbTBk14wIRvrsKgiiq1INs_A">
              <a:extLst>
                <a:ext uri="{FF2B5EF4-FFF2-40B4-BE49-F238E27FC236}">
                  <a16:creationId xmlns:a16="http://schemas.microsoft.com/office/drawing/2014/main" id="{5AD49391-CF82-5E4C-B969-4D306DD235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366" y="4399343"/>
              <a:ext cx="609600" cy="573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32" descr="ANd9GcT-AU0hIOYODb2Z48BszMBdWk4gA_rB7HzxLAFgYsiggLEbl6eK">
              <a:extLst>
                <a:ext uri="{FF2B5EF4-FFF2-40B4-BE49-F238E27FC236}">
                  <a16:creationId xmlns:a16="http://schemas.microsoft.com/office/drawing/2014/main" id="{DEB17834-572B-A040-8B65-011E8F76EE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140" y="5618543"/>
              <a:ext cx="533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Line 33">
              <a:extLst>
                <a:ext uri="{FF2B5EF4-FFF2-40B4-BE49-F238E27FC236}">
                  <a16:creationId xmlns:a16="http://schemas.microsoft.com/office/drawing/2014/main" id="{6683B209-9AE6-D84D-9C7D-4394AE5EF4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9940" y="5389943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" name="Text Box 34">
              <a:extLst>
                <a:ext uri="{FF2B5EF4-FFF2-40B4-BE49-F238E27FC236}">
                  <a16:creationId xmlns:a16="http://schemas.microsoft.com/office/drawing/2014/main" id="{F1A402EA-1683-CF4B-AD83-AC3FBF42E3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2292" y="4516818"/>
              <a:ext cx="110959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>
                <a:defRPr sz="2400" b="1">
                  <a:solidFill>
                    <a:srgbClr val="7F7F7F"/>
                  </a:solidFill>
                  <a:latin typeface="Comic Sans MS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</a:rPr>
                <a:t>Router</a:t>
              </a:r>
            </a:p>
          </p:txBody>
        </p:sp>
        <p:sp>
          <p:nvSpPr>
            <p:cNvPr id="25" name="Text Box 36">
              <a:extLst>
                <a:ext uri="{FF2B5EF4-FFF2-40B4-BE49-F238E27FC236}">
                  <a16:creationId xmlns:a16="http://schemas.microsoft.com/office/drawing/2014/main" id="{4E1E5B5F-974E-4347-B2C0-A6C6A371F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167" y="6304343"/>
              <a:ext cx="110959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>
                <a:defRPr sz="2400" b="1">
                  <a:solidFill>
                    <a:srgbClr val="7F7F7F"/>
                  </a:solidFill>
                  <a:latin typeface="Comic Sans MS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latin typeface="Helvetica" pitchFamily="2" charset="0"/>
                </a:rPr>
                <a:t>Router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247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>
            <a:extLst>
              <a:ext uri="{FF2B5EF4-FFF2-40B4-BE49-F238E27FC236}">
                <a16:creationId xmlns:a16="http://schemas.microsoft.com/office/drawing/2014/main" id="{842777AB-80DE-8D4C-AC6C-E2D020F7EA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53610"/>
            <a:ext cx="10823944" cy="4114800"/>
          </a:xfrm>
        </p:spPr>
        <p:txBody>
          <a:bodyPr vert="horz" lIns="92075" tIns="46038" rIns="92075" bIns="46038" rtlCol="0">
            <a:normAutofit/>
          </a:bodyPr>
          <a:lstStyle/>
          <a:p>
            <a:pPr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Host applications transfer data containing many </a:t>
            </a:r>
            <a:r>
              <a:rPr lang="en-US" dirty="0">
                <a:solidFill>
                  <a:srgbClr val="C00000"/>
                </a:solidFill>
                <a:ea typeface="ＭＳ Ｐゴシック" charset="0"/>
                <a:cs typeface="+mn-cs"/>
              </a:rPr>
              <a:t>messages</a:t>
            </a:r>
            <a:r>
              <a:rPr lang="en-US" dirty="0">
                <a:ea typeface="ＭＳ Ｐゴシック" charset="0"/>
                <a:cs typeface="+mn-cs"/>
              </a:rPr>
              <a:t>.</a:t>
            </a:r>
          </a:p>
          <a:p>
            <a:pPr>
              <a:buFontTx/>
              <a:buNone/>
              <a:defRPr/>
            </a:pPr>
            <a:endParaRPr lang="en-US" dirty="0">
              <a:ea typeface="ＭＳ Ｐゴシック" charset="0"/>
            </a:endParaRPr>
          </a:p>
          <a:p>
            <a:pPr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(1) Circuit Switching</a:t>
            </a:r>
          </a:p>
          <a:p>
            <a:pPr>
              <a:buFontTx/>
              <a:buNone/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(2) Message Switching</a:t>
            </a:r>
          </a:p>
          <a:p>
            <a:pPr>
              <a:buFontTx/>
              <a:buNone/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(3) Packet Switching</a:t>
            </a:r>
          </a:p>
        </p:txBody>
      </p:sp>
      <p:sp>
        <p:nvSpPr>
          <p:cNvPr id="40964" name="Slide Number Placeholder 1">
            <a:extLst>
              <a:ext uri="{FF2B5EF4-FFF2-40B4-BE49-F238E27FC236}">
                <a16:creationId xmlns:a16="http://schemas.microsoft.com/office/drawing/2014/main" id="{8D0133B5-1FCE-D64E-8AB3-4FAD152A8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E72991-B6FA-8742-B332-C7C2A2E7E25A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29273C-B4B9-044F-99E1-09B3AA41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 Switching schemes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16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>
            <a:extLst>
              <a:ext uri="{FF2B5EF4-FFF2-40B4-BE49-F238E27FC236}">
                <a16:creationId xmlns:a16="http://schemas.microsoft.com/office/drawing/2014/main" id="{018AC02F-E75D-7341-9601-4120929664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2075" tIns="46038" rIns="92075" bIns="46038" rtlCol="0">
            <a:normAutofit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Provides service by setting up the </a:t>
            </a:r>
            <a:r>
              <a:rPr lang="en-US" dirty="0">
                <a:solidFill>
                  <a:srgbClr val="C00000"/>
                </a:solidFill>
                <a:ea typeface="ＭＳ Ｐゴシック" charset="0"/>
                <a:cs typeface="+mn-cs"/>
              </a:rPr>
              <a:t>full path of connected links </a:t>
            </a:r>
            <a:r>
              <a:rPr lang="en-US" dirty="0">
                <a:ea typeface="ＭＳ Ｐゴシック" charset="0"/>
                <a:cs typeface="+mn-cs"/>
              </a:rPr>
              <a:t>from the origin to the destination</a:t>
            </a:r>
          </a:p>
          <a:p>
            <a:pPr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Example: Telephone network</a:t>
            </a:r>
          </a:p>
        </p:txBody>
      </p:sp>
      <p:sp>
        <p:nvSpPr>
          <p:cNvPr id="41988" name="Slide Number Placeholder 1">
            <a:extLst>
              <a:ext uri="{FF2B5EF4-FFF2-40B4-BE49-F238E27FC236}">
                <a16:creationId xmlns:a16="http://schemas.microsoft.com/office/drawing/2014/main" id="{C8BA35A4-74AF-4146-A2BF-63F0A8F9A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0A8A1E-4886-B74D-B544-4F29B05DE043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072C5F-9E56-B949-AEBA-FC131C52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Circuit switching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185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566F6CCD-153E-F745-9F7E-EB2F322BB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b">
            <a:normAutofit/>
          </a:bodyPr>
          <a:lstStyle/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Circuit switching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FF632F4-C109-5D4C-8F11-69797509E0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2075" tIns="46038" rIns="92075" bIns="46038" rtlCol="0">
            <a:normAutofit/>
          </a:bodyPr>
          <a:lstStyle/>
          <a:p>
            <a:pPr>
              <a:buFontTx/>
              <a:buNone/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n-cs"/>
              </a:rPr>
              <a:t>1. Setup</a:t>
            </a: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: </a:t>
            </a:r>
            <a:r>
              <a:rPr lang="en-US" dirty="0">
                <a:ea typeface="ＭＳ Ｐゴシック" charset="0"/>
                <a:cs typeface="+mn-cs"/>
              </a:rPr>
              <a:t>Control message sets up a path from origin to destination</a:t>
            </a:r>
          </a:p>
          <a:p>
            <a:pPr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2. Return signal informs source that data transmission may proceed</a:t>
            </a:r>
          </a:p>
          <a:p>
            <a:pPr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3. </a:t>
            </a:r>
            <a:r>
              <a:rPr lang="en-US" dirty="0">
                <a:solidFill>
                  <a:srgbClr val="C00000"/>
                </a:solidFill>
                <a:ea typeface="ＭＳ Ｐゴシック" charset="0"/>
                <a:cs typeface="+mn-cs"/>
              </a:rPr>
              <a:t>Data transmission</a:t>
            </a:r>
            <a:r>
              <a:rPr lang="en-US" dirty="0">
                <a:ea typeface="ＭＳ Ｐゴシック" charset="0"/>
                <a:cs typeface="+mn-cs"/>
              </a:rPr>
              <a:t> begins</a:t>
            </a:r>
          </a:p>
          <a:p>
            <a:pPr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4. Entire path remains allocated to the transmission (whether used or not)</a:t>
            </a:r>
          </a:p>
          <a:p>
            <a:pPr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5. When transmission is complete, source releases the circuit</a:t>
            </a:r>
          </a:p>
        </p:txBody>
      </p:sp>
      <p:sp>
        <p:nvSpPr>
          <p:cNvPr id="43012" name="Slide Number Placeholder 1">
            <a:extLst>
              <a:ext uri="{FF2B5EF4-FFF2-40B4-BE49-F238E27FC236}">
                <a16:creationId xmlns:a16="http://schemas.microsoft.com/office/drawing/2014/main" id="{B7CAAA1D-8F1A-5A46-9481-BF1B899F3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4D64B8-66B5-F54B-8C03-9C520744DDBD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076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1403</Words>
  <Application>Microsoft Office PowerPoint</Application>
  <PresentationFormat>Widescreen</PresentationFormat>
  <Paragraphs>332</Paragraphs>
  <Slides>37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Arial Narrow</vt:lpstr>
      <vt:lpstr>Calibri</vt:lpstr>
      <vt:lpstr>Helvetica</vt:lpstr>
      <vt:lpstr>Times New Roman</vt:lpstr>
      <vt:lpstr>Office Theme</vt:lpstr>
      <vt:lpstr>Image</vt:lpstr>
      <vt:lpstr>CS 488 Computer Networks and the Internet</vt:lpstr>
      <vt:lpstr>Review of definitions</vt:lpstr>
      <vt:lpstr>How do machines talk?</vt:lpstr>
      <vt:lpstr>How do machines communicate?</vt:lpstr>
      <vt:lpstr>Physical transmission on a single link</vt:lpstr>
      <vt:lpstr>Multi-link networks</vt:lpstr>
      <vt:lpstr> Switching schemes</vt:lpstr>
      <vt:lpstr>Circuit switching</vt:lpstr>
      <vt:lpstr>Circuit switching</vt:lpstr>
      <vt:lpstr>Circuit switching</vt:lpstr>
      <vt:lpstr>Message switching</vt:lpstr>
      <vt:lpstr>Message switching</vt:lpstr>
      <vt:lpstr>Message Switching</vt:lpstr>
      <vt:lpstr>Packet switching</vt:lpstr>
      <vt:lpstr>Packet switching</vt:lpstr>
      <vt:lpstr>The Internet uses store-and-forward packet switching.</vt:lpstr>
      <vt:lpstr>Comparisons across switching tech</vt:lpstr>
      <vt:lpstr>Comparisons across switching tech</vt:lpstr>
      <vt:lpstr>PowerPoint Presentation</vt:lpstr>
      <vt:lpstr> Measuring Networks</vt:lpstr>
      <vt:lpstr>Some definitions</vt:lpstr>
      <vt:lpstr>PowerPoint Presentation</vt:lpstr>
      <vt:lpstr>Visualizing the delays</vt:lpstr>
      <vt:lpstr>Bandwidth and delay</vt:lpstr>
      <vt:lpstr>PowerPoint Presentation</vt:lpstr>
      <vt:lpstr> Protocols and Layering</vt:lpstr>
      <vt:lpstr>Protocols: The “rules” of networking</vt:lpstr>
      <vt:lpstr>The protocols of the Internet</vt:lpstr>
      <vt:lpstr>PowerPoint Presentation</vt:lpstr>
      <vt:lpstr>PowerPoint Presentation</vt:lpstr>
      <vt:lpstr>PowerPoint Presentation</vt:lpstr>
      <vt:lpstr>Modularity through layering</vt:lpstr>
      <vt:lpstr>PowerPoint Presentation</vt:lpstr>
      <vt:lpstr>PowerPoint Presentation</vt:lpstr>
      <vt:lpstr>PowerPoint Presentation</vt:lpstr>
      <vt:lpstr>Layering</vt:lpstr>
      <vt:lpstr>This course has layers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jun</cp:lastModifiedBy>
  <cp:revision>879</cp:revision>
  <cp:lastPrinted>2021-01-24T11:57:08Z</cp:lastPrinted>
  <dcterms:created xsi:type="dcterms:W3CDTF">2019-01-23T03:40:12Z</dcterms:created>
  <dcterms:modified xsi:type="dcterms:W3CDTF">2021-06-10T01:05:21Z</dcterms:modified>
</cp:coreProperties>
</file>