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608" r:id="rId2"/>
    <p:sldId id="614" r:id="rId3"/>
    <p:sldId id="615" r:id="rId4"/>
    <p:sldId id="616" r:id="rId5"/>
    <p:sldId id="609" r:id="rId6"/>
    <p:sldId id="415" r:id="rId7"/>
    <p:sldId id="579" r:id="rId8"/>
    <p:sldId id="416" r:id="rId9"/>
    <p:sldId id="610" r:id="rId10"/>
    <p:sldId id="596" r:id="rId11"/>
    <p:sldId id="598" r:id="rId12"/>
    <p:sldId id="613" r:id="rId13"/>
    <p:sldId id="599" r:id="rId14"/>
    <p:sldId id="624" r:id="rId15"/>
    <p:sldId id="627" r:id="rId16"/>
    <p:sldId id="617" r:id="rId17"/>
    <p:sldId id="628" r:id="rId18"/>
    <p:sldId id="622" r:id="rId19"/>
    <p:sldId id="604" r:id="rId20"/>
    <p:sldId id="590" r:id="rId21"/>
    <p:sldId id="591" r:id="rId22"/>
    <p:sldId id="592" r:id="rId23"/>
    <p:sldId id="595" r:id="rId24"/>
    <p:sldId id="593" r:id="rId25"/>
    <p:sldId id="594" r:id="rId26"/>
    <p:sldId id="618" r:id="rId27"/>
    <p:sldId id="442" r:id="rId28"/>
    <p:sldId id="619" r:id="rId29"/>
    <p:sldId id="620" r:id="rId30"/>
    <p:sldId id="621" r:id="rId31"/>
    <p:sldId id="623" r:id="rId32"/>
    <p:sldId id="605" r:id="rId33"/>
    <p:sldId id="625" r:id="rId34"/>
    <p:sldId id="626" r:id="rId35"/>
    <p:sldId id="62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5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2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076DC00-EFC7-4FB6-A150-0BFC29D85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BF3C95-FC51-496E-8AA2-1764BDE5BC4A}" type="slidenum">
              <a:rPr lang="en-US" altLang="en-US" sz="1400" smtClean="0"/>
              <a:pPr/>
              <a:t>7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7E929E-F5CD-48A8-B8F0-E8550D4D4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F72F6CA-FFDE-42C4-BA47-96F06D9CE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1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Computer Networks and the Internet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7-2: Sliding window and pipeline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49A3-A569-B94A-8513-099C813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E47C-21BC-9749-80CC-A14E8BAA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Window: Sequence numbers of in-flight data</a:t>
            </a:r>
          </a:p>
          <a:p>
            <a:r>
              <a:rPr lang="en-US" dirty="0"/>
              <a:t>Window size: The amount of in-flight data (</a:t>
            </a:r>
            <a:r>
              <a:rPr lang="en-US" dirty="0" err="1"/>
              <a:t>unACKed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4A915-D240-0B42-BAC8-123A7A016352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D4F09-B048-3543-A830-E181262FF0DF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2B643-5B8E-B440-92D3-3EE91F63573E}"/>
              </a:ext>
            </a:extLst>
          </p:cNvPr>
          <p:cNvSpPr txBox="1"/>
          <p:nvPr/>
        </p:nvSpPr>
        <p:spPr>
          <a:xfrm>
            <a:off x="1148136" y="5410004"/>
            <a:ext cx="299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known to be received at receiver (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5CB5D-F4FC-474D-A2FF-89A4B38FCD19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501140-59D1-0C4F-B1FC-0B8DFA2DA7E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81AF6-B138-6D49-862F-0F4480D4C8D7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F32B722-6365-2049-B8B4-6A2B4967F4E4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5BBA85-CDE6-0D48-932B-9FA550F9F506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94C5DBD4-001E-DB42-9735-B0395134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DAE82C48-6732-4547-9451-663B3D315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43C3DA-F0EB-5D46-9F80-CDD89AD85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B7DE0E-E91A-0447-BB3B-144F1C12E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D32E44-799C-204B-B6F0-07DF3CDD0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DB7080-724A-424F-9D4D-FAC257895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2A661E-B166-1444-BDD8-C21241A3F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CE0660-1072-E74D-8DC1-9B7818D6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5CEB3-2E2D-5545-993B-FEE117FC0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55E931-A3B6-FD41-B19D-BB2A2C42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EBEF5-768A-F94C-AD3D-8CA683AE8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D7F2C4-2099-BA48-8AD4-778071A98E07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20CE02-7517-0041-99F3-430E35ACD63F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2026A-6FDD-E540-B6AB-7AB1466857BB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84135-BC1D-B041-AD91-62048E70850E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8FEB9-5B5D-E747-8D79-B3DB18368057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33F360-6FA2-2542-8C79-4DC27F3FF6E0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2A3E20-828C-034B-AC61-78DBE00196A5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166B0F-5C79-3C44-93BB-DECAF2EAA8C6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6A1864-C869-CB44-AC59-45A0B8056150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6B4802-0401-EE40-BB36-61297828FC51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58E0C1-E300-1943-9387-94D6354246E8}"/>
              </a:ext>
            </a:extLst>
          </p:cNvPr>
          <p:cNvGrpSpPr/>
          <p:nvPr/>
        </p:nvGrpSpPr>
        <p:grpSpPr>
          <a:xfrm>
            <a:off x="7631195" y="2832582"/>
            <a:ext cx="4476684" cy="1651795"/>
            <a:chOff x="7631195" y="2832582"/>
            <a:chExt cx="4476684" cy="16517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B46DB7-D970-D747-9A92-AE3299316923}"/>
                </a:ext>
              </a:extLst>
            </p:cNvPr>
            <p:cNvSpPr txBox="1"/>
            <p:nvPr/>
          </p:nvSpPr>
          <p:spPr>
            <a:xfrm>
              <a:off x="8939780" y="2832582"/>
              <a:ext cx="31680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Sequence numbers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restart from 0 </a:t>
              </a:r>
              <a:r>
                <a:rPr lang="en-US" sz="2400" dirty="0">
                  <a:latin typeface="Helvetica" pitchFamily="2" charset="0"/>
                </a:rPr>
                <a:t>beyond a point (finite space on header)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CD4FB1-04CB-4044-8D61-7D8E7815819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8385543" y="3789982"/>
              <a:ext cx="474804" cy="6905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B6E75B-2C4B-9040-977F-FBAFD59408E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631195" y="3761687"/>
              <a:ext cx="1229152" cy="7226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720AAD-4534-0541-AA0D-67B1E929BB15}"/>
              </a:ext>
            </a:extLst>
          </p:cNvPr>
          <p:cNvCxnSpPr>
            <a:cxnSpLocks/>
          </p:cNvCxnSpPr>
          <p:nvPr/>
        </p:nvCxnSpPr>
        <p:spPr>
          <a:xfrm>
            <a:off x="6727815" y="6361953"/>
            <a:ext cx="3438316" cy="75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E28F8C-07E0-7644-B2C0-35F9C49C99E4}"/>
              </a:ext>
            </a:extLst>
          </p:cNvPr>
          <p:cNvSpPr txBox="1"/>
          <p:nvPr/>
        </p:nvSpPr>
        <p:spPr>
          <a:xfrm>
            <a:off x="6732660" y="6401487"/>
            <a:ext cx="36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Transmissions later in time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DAD195-19AE-E140-9244-0EB34F176E2D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2D0AC-037C-AA4D-8C73-7839299F22D8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C72C39-A111-E549-9F6D-2CE950F6332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0063FB-C6AF-9742-8CB0-601F654E6924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DCFCB-8843-3E41-A740-6D65F09607A6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1F5304-5983-F644-892F-069A94DC0F48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E289BE-2484-974D-B337-A5CAB6434329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D1AC06-02F3-2443-B6B4-E09650A2B3B5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C9E110-93AC-6D4B-AACA-ABC4149C0799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4B125-139D-6341-971A-04E7CD707382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9EDD503-0890-324E-84BE-8A6E747F4504}"/>
              </a:ext>
            </a:extLst>
          </p:cNvPr>
          <p:cNvSpPr/>
          <p:nvPr/>
        </p:nvSpPr>
        <p:spPr>
          <a:xfrm rot="18782352">
            <a:off x="10648617" y="5431289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26" grpId="0" animBg="1"/>
      <p:bldP spid="40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1022888" y="5410004"/>
            <a:ext cx="3242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known to be received at receiver (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65B5FA-B904-8540-9F91-CC3F54B50F32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3CD32CB-7B3A-3E4A-A3D1-B13FB943A787}"/>
                </a:ext>
              </a:extLst>
            </p:cNvPr>
            <p:cNvSpPr/>
            <p:nvPr/>
          </p:nvSpPr>
          <p:spPr>
            <a:xfrm rot="170258">
              <a:off x="10245631" y="5556062"/>
              <a:ext cx="1310845" cy="47192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6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6432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5062735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4147755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2038351" y="5410004"/>
            <a:ext cx="301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known to be received at receiver (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968108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166753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884465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96F3B6-0711-7A47-AB8A-84045057B514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3CD32CB-7B3A-3E4A-A3D1-B13FB943A787}"/>
              </a:ext>
            </a:extLst>
          </p:cNvPr>
          <p:cNvSpPr/>
          <p:nvPr/>
        </p:nvSpPr>
        <p:spPr>
          <a:xfrm rot="2547657">
            <a:off x="9915071" y="5432662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D466BE1-3916-6748-A866-480E7840D80F}"/>
              </a:ext>
            </a:extLst>
          </p:cNvPr>
          <p:cNvSpPr/>
          <p:nvPr/>
        </p:nvSpPr>
        <p:spPr>
          <a:xfrm rot="5400000">
            <a:off x="9802960" y="5088906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2F2A7E-5B56-DA44-9691-9BB5E06606E0}"/>
              </a:ext>
            </a:extLst>
          </p:cNvPr>
          <p:cNvSpPr/>
          <p:nvPr/>
        </p:nvSpPr>
        <p:spPr>
          <a:xfrm rot="7975104">
            <a:off x="9891255" y="4787871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A5C3A52-F819-5C42-8343-C4C5FCA74ADF}"/>
              </a:ext>
            </a:extLst>
          </p:cNvPr>
          <p:cNvSpPr/>
          <p:nvPr/>
        </p:nvSpPr>
        <p:spPr>
          <a:xfrm rot="13485582">
            <a:off x="10573802" y="4751110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DAC8B24-FD5D-CD46-8936-C05CC1A7FD06}"/>
              </a:ext>
            </a:extLst>
          </p:cNvPr>
          <p:cNvSpPr/>
          <p:nvPr/>
        </p:nvSpPr>
        <p:spPr>
          <a:xfrm rot="10800000">
            <a:off x="10248203" y="4591955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813-2FA6-8240-922D-6F04214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</a:t>
            </a:r>
            <a:r>
              <a:rPr lang="en-US" dirty="0">
                <a:solidFill>
                  <a:srgbClr val="C00000"/>
                </a:solidFill>
              </a:rPr>
              <a:t>receiver side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8BF3-631D-0C47-887B-FDEA76E8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Window of in-flight packets can look different between sender and the receiver: </a:t>
            </a:r>
            <a:r>
              <a:rPr lang="en-US" dirty="0"/>
              <a:t>receiver has more recent info of in-flight</a:t>
            </a:r>
          </a:p>
          <a:p>
            <a:r>
              <a:rPr lang="en-US" dirty="0"/>
              <a:t>Receiver only accepts sequence #s as allowed by the current receiver window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BC27EF-CBF7-B341-A717-FC6D98663EC1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D6624F9B-F0CD-6D4E-81F0-604E283E4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B828BA60-13EC-3349-B2CD-4F101F36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F0FD02-8F26-F34C-886A-4D108AF3E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2A0255-8ED7-E740-B768-27FB53806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DA60F9-2EE1-994E-A839-CA4586CDF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E48A5-6F0E-1B42-AB7D-FF0CCAFBF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411B3F-BF1E-F048-AD0A-1EE102F6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DD025-4D4C-FF41-82E4-CDAE1E80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98B821-187C-9B4A-A7AB-2E082EFF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E1F192-925E-E348-9DCC-AE947D272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8A92E7-75B2-4041-9905-93FB0559A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E6BD0C-BE55-3040-BC5E-7593EA15009C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70BBF3-EE75-1744-A332-09D91D64B7A1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E70F4-FEED-8D44-8A4D-CC98B34DFE0F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16F7C9-5749-E24C-B3FB-F9D862555462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C3340D-75CD-E346-B30B-C33193FFB0F5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06E640-B4A3-EE4F-8513-EA34C7FB2F37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040F64-123F-CC47-A24A-F6E6C8883D4B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03A06F-CD15-AE4C-997E-6132FE2A3737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FC6859-6A9B-214D-9729-26E3BB66E872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15867-8CEF-4140-8A9F-869539501985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6EC98A-374F-0B4E-97EA-5D0940A4D8B5}"/>
              </a:ext>
            </a:extLst>
          </p:cNvPr>
          <p:cNvSpPr/>
          <p:nvPr/>
        </p:nvSpPr>
        <p:spPr>
          <a:xfrm rot="16200000">
            <a:off x="5781013" y="3005244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A688-E783-2941-A9BC-735FB7E41521}"/>
              </a:ext>
            </a:extLst>
          </p:cNvPr>
          <p:cNvSpPr txBox="1"/>
          <p:nvPr/>
        </p:nvSpPr>
        <p:spPr>
          <a:xfrm>
            <a:off x="4866033" y="3361909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DBA74-A5F8-0B43-B8DA-F30EF2186C7D}"/>
              </a:ext>
            </a:extLst>
          </p:cNvPr>
          <p:cNvSpPr txBox="1"/>
          <p:nvPr/>
        </p:nvSpPr>
        <p:spPr>
          <a:xfrm>
            <a:off x="2792701" y="5443596"/>
            <a:ext cx="298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received and 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 by receiver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F3A66-ECE5-E541-ADD3-403A1438ECD7}"/>
              </a:ext>
            </a:extLst>
          </p:cNvPr>
          <p:cNvSpPr txBox="1"/>
          <p:nvPr/>
        </p:nvSpPr>
        <p:spPr>
          <a:xfrm>
            <a:off x="5686386" y="5546387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Highest sequence  # accepted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4E83A-46FB-1C48-8403-0CDC6EB804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885031" y="5147695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12359B-3115-BB42-A44C-FEC36B06F1B7}"/>
              </a:ext>
            </a:extLst>
          </p:cNvPr>
          <p:cNvCxnSpPr/>
          <p:nvPr/>
        </p:nvCxnSpPr>
        <p:spPr>
          <a:xfrm flipH="1" flipV="1">
            <a:off x="4602743" y="510931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A5E8F1-037A-0148-B746-54BA37FA6A3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Receiver’s point of view: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DEF073-984E-4A40-A309-D22006C8A1CA}"/>
              </a:ext>
            </a:extLst>
          </p:cNvPr>
          <p:cNvSpPr txBox="1"/>
          <p:nvPr/>
        </p:nvSpPr>
        <p:spPr>
          <a:xfrm>
            <a:off x="8774150" y="3277923"/>
            <a:ext cx="312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 will not accept this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Packet dropped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AFF391-60B7-884E-BFC0-39D381DAD529}"/>
              </a:ext>
            </a:extLst>
          </p:cNvPr>
          <p:cNvCxnSpPr>
            <a:cxnSpLocks/>
          </p:cNvCxnSpPr>
          <p:nvPr/>
        </p:nvCxnSpPr>
        <p:spPr>
          <a:xfrm flipH="1">
            <a:off x="7631195" y="4032567"/>
            <a:ext cx="1066755" cy="4518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A467B19-9762-5B42-8AE5-049E3DB7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35" y="5553741"/>
            <a:ext cx="4258197" cy="11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092-9180-7B4D-A084-4FDE66A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sliding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917E-31B5-DE45-BD77-A0C38B54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13168" cy="4847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Sender and receiver can keep several packets of in-flight data</a:t>
            </a:r>
          </a:p>
          <a:p>
            <a:pPr lvl="1"/>
            <a:r>
              <a:rPr lang="en-US" dirty="0"/>
              <a:t>Book-keep the sequence numbers using the window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>
                <a:solidFill>
                  <a:srgbClr val="C00000"/>
                </a:solidFill>
              </a:rPr>
              <a:t>slide forward</a:t>
            </a:r>
            <a:r>
              <a:rPr lang="en-US" dirty="0"/>
              <a:t> as packets are </a:t>
            </a:r>
            <a:r>
              <a:rPr lang="en-US" dirty="0" err="1"/>
              <a:t>ACKed</a:t>
            </a:r>
            <a:r>
              <a:rPr lang="en-US" dirty="0"/>
              <a:t> (at receiver) and ACKs are received (at sender)</a:t>
            </a:r>
          </a:p>
          <a:p>
            <a:endParaRPr lang="en-US" dirty="0"/>
          </a:p>
          <a:p>
            <a:r>
              <a:rPr lang="en-US" dirty="0"/>
              <a:t>Common case: Improve throughput by sending and </a:t>
            </a:r>
            <a:r>
              <a:rPr lang="en-US" dirty="0" err="1"/>
              <a:t>ACKing</a:t>
            </a:r>
            <a:r>
              <a:rPr lang="en-US" dirty="0"/>
              <a:t> more packets in the same duration</a:t>
            </a:r>
          </a:p>
          <a:p>
            <a:endParaRPr lang="en-US" dirty="0"/>
          </a:p>
          <a:p>
            <a:r>
              <a:rPr lang="en-US" dirty="0"/>
              <a:t>Key challenge: how should the sender and receiver collaboratively track the packets that must be retransmitted?</a:t>
            </a:r>
          </a:p>
        </p:txBody>
      </p:sp>
    </p:spTree>
    <p:extLst>
      <p:ext uri="{BB962C8B-B14F-4D97-AF65-F5344CB8AC3E}">
        <p14:creationId xmlns:p14="http://schemas.microsoft.com/office/powerpoint/2010/main" val="7626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B1F-5E04-9F49-89FB-DED40CB8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A609-62E9-E84D-8D23-B9A4C78D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ipeline: Making Retransmissions Efficient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975A3-16C4-49EF-BB3C-875EDBEE5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825624"/>
            <a:ext cx="7999044" cy="4968849"/>
          </a:xfrm>
        </p:spPr>
        <p:txBody>
          <a:bodyPr>
            <a:normAutofit/>
          </a:bodyPr>
          <a:lstStyle/>
          <a:p>
            <a:r>
              <a:rPr lang="en-US" dirty="0"/>
              <a:t>If there are N packets in flight, throughput improves by N times relative to stop-and-wait.</a:t>
            </a:r>
          </a:p>
          <a:p>
            <a:pPr lvl="1"/>
            <a:r>
              <a:rPr lang="en-US" dirty="0"/>
              <a:t>Stop and wait: send 1 packet per RTT</a:t>
            </a:r>
          </a:p>
          <a:p>
            <a:pPr lvl="1"/>
            <a:r>
              <a:rPr lang="en-US" dirty="0"/>
              <a:t>Pipelined: send N packets per RTT</a:t>
            </a:r>
          </a:p>
          <a:p>
            <a:endParaRPr lang="en-US" dirty="0"/>
          </a:p>
          <a:p>
            <a:r>
              <a:rPr lang="en-US" dirty="0"/>
              <a:t>Q1: how should sender efficiently identify which </a:t>
            </a:r>
            <a:r>
              <a:rPr lang="en-US" dirty="0" err="1"/>
              <a:t>pkts</a:t>
            </a:r>
            <a:r>
              <a:rPr lang="en-US" dirty="0"/>
              <a:t> were </a:t>
            </a:r>
            <a:r>
              <a:rPr lang="en-US"/>
              <a:t>dropped and (</a:t>
            </a:r>
            <a:r>
              <a:rPr lang="en-US" dirty="0"/>
              <a:t>hence) retransmitted?</a:t>
            </a:r>
          </a:p>
          <a:p>
            <a:endParaRPr lang="en-US" dirty="0"/>
          </a:p>
          <a:p>
            <a:r>
              <a:rPr lang="en-US" dirty="0"/>
              <a:t>Q2: how much data to keep in flight (i.e., what is N?) to reduce drops/retransmits?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511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6E07-1909-DF40-B7D6-01BD4265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Identifying the Dropped Packets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D8416-89A6-B146-BCF4-218E2A980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Identifying dropped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94318" cy="4968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4 packets were sent, but one was dropped. How does sender know which one(s) were dropped?</a:t>
            </a:r>
          </a:p>
          <a:p>
            <a:endParaRPr lang="en-US" dirty="0"/>
          </a:p>
          <a:p>
            <a:r>
              <a:rPr lang="en-US" dirty="0"/>
              <a:t>Recall: Receiver writes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on the ACK</a:t>
            </a:r>
          </a:p>
          <a:p>
            <a:pPr lvl="1"/>
            <a:r>
              <a:rPr lang="en-US" dirty="0"/>
              <a:t>Sender infers which bytes were received successfully using the ACK #s</a:t>
            </a:r>
          </a:p>
          <a:p>
            <a:pPr lvl="1"/>
            <a:endParaRPr lang="en-US" dirty="0"/>
          </a:p>
          <a:p>
            <a:r>
              <a:rPr lang="en-US" dirty="0"/>
              <a:t>Q1.1: Should receivers ACK subsequent packets upon detecting data loss?</a:t>
            </a:r>
          </a:p>
          <a:p>
            <a:r>
              <a:rPr lang="en-US" dirty="0"/>
              <a:t>Q1.2: If so, what sequence number should receiver put on the ACK?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C69D9-8D1F-0449-AB12-9D48A8FA4577}"/>
              </a:ext>
            </a:extLst>
          </p:cNvPr>
          <p:cNvSpPr txBox="1"/>
          <p:nvPr/>
        </p:nvSpPr>
        <p:spPr>
          <a:xfrm>
            <a:off x="10254030" y="4310048"/>
            <a:ext cx="140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Should this ACK exist ???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3E74D-ACE4-FB4A-B89C-837D5809172C}"/>
              </a:ext>
            </a:extLst>
          </p:cNvPr>
          <p:cNvGrpSpPr/>
          <p:nvPr/>
        </p:nvGrpSpPr>
        <p:grpSpPr>
          <a:xfrm>
            <a:off x="9661897" y="2525814"/>
            <a:ext cx="1128788" cy="940319"/>
            <a:chOff x="9661897" y="2525814"/>
            <a:chExt cx="1128788" cy="94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AE976-FD3A-D74B-8A86-96D3AE63A5E5}"/>
                </a:ext>
              </a:extLst>
            </p:cNvPr>
            <p:cNvSpPr txBox="1"/>
            <p:nvPr/>
          </p:nvSpPr>
          <p:spPr>
            <a:xfrm rot="716124">
              <a:off x="9833699" y="252581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D01CF8-91D4-6D4F-9C89-E3D60108B4BF}"/>
                </a:ext>
              </a:extLst>
            </p:cNvPr>
            <p:cNvSpPr txBox="1"/>
            <p:nvPr/>
          </p:nvSpPr>
          <p:spPr>
            <a:xfrm rot="850066">
              <a:off x="9775537" y="2741721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2EB038-149F-0E4A-8CE6-AEA486CF4E32}"/>
                </a:ext>
              </a:extLst>
            </p:cNvPr>
            <p:cNvSpPr txBox="1"/>
            <p:nvPr/>
          </p:nvSpPr>
          <p:spPr>
            <a:xfrm rot="716124">
              <a:off x="9720059" y="2973227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AE3680-04DA-5847-87FB-82B7F33D52C7}"/>
                </a:ext>
              </a:extLst>
            </p:cNvPr>
            <p:cNvSpPr txBox="1"/>
            <p:nvPr/>
          </p:nvSpPr>
          <p:spPr>
            <a:xfrm rot="850066">
              <a:off x="9661897" y="318913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20F111-8861-354A-9DBD-4AB943A859C6}"/>
              </a:ext>
            </a:extLst>
          </p:cNvPr>
          <p:cNvGrpSpPr/>
          <p:nvPr/>
        </p:nvGrpSpPr>
        <p:grpSpPr>
          <a:xfrm>
            <a:off x="9448714" y="3576073"/>
            <a:ext cx="1011347" cy="503212"/>
            <a:chOff x="9448714" y="3576073"/>
            <a:chExt cx="1011347" cy="5032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FADF19-7384-C844-A17E-30366BE22747}"/>
                </a:ext>
              </a:extLst>
            </p:cNvPr>
            <p:cNvSpPr txBox="1"/>
            <p:nvPr/>
          </p:nvSpPr>
          <p:spPr>
            <a:xfrm rot="19978907">
              <a:off x="9448714" y="3576073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D7EAEF-E960-6E47-A979-1EEE88D5B36A}"/>
                </a:ext>
              </a:extLst>
            </p:cNvPr>
            <p:cNvSpPr txBox="1"/>
            <p:nvPr/>
          </p:nvSpPr>
          <p:spPr>
            <a:xfrm rot="20112849">
              <a:off x="9503075" y="3802286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7DCD01-4249-2541-A76F-C91C8333CF4C}"/>
              </a:ext>
            </a:extLst>
          </p:cNvPr>
          <p:cNvSpPr txBox="1"/>
          <p:nvPr/>
        </p:nvSpPr>
        <p:spPr>
          <a:xfrm rot="20112849">
            <a:off x="9691380" y="4525789"/>
            <a:ext cx="9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ACK ??</a:t>
            </a:r>
          </a:p>
        </p:txBody>
      </p:sp>
    </p:spTree>
    <p:extLst>
      <p:ext uri="{BB962C8B-B14F-4D97-AF65-F5344CB8AC3E}">
        <p14:creationId xmlns:p14="http://schemas.microsoft.com/office/powerpoint/2010/main" val="29666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9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subsequent pkts?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892350" y="3265431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seq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pkt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 # ranges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>
            <a:cxnSpLocks/>
          </p:cNvCxnSpPr>
          <p:nvPr/>
        </p:nvCxnSpPr>
        <p:spPr>
          <a:xfrm flipH="1">
            <a:off x="2228850" y="2548542"/>
            <a:ext cx="671288" cy="716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4999554" y="6488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5211476" y="4979988"/>
            <a:ext cx="3274083" cy="187801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 receiver notices a missing or erroneous frame:</a:t>
            </a:r>
          </a:p>
          <a:p>
            <a:endParaRPr lang="en-US" altLang="en-US" dirty="0"/>
          </a:p>
          <a:p>
            <a:r>
              <a:rPr lang="en-US" altLang="en-US" dirty="0"/>
              <a:t>It simply discards all frames with greater sequence numbers</a:t>
            </a:r>
          </a:p>
          <a:p>
            <a:pPr lvl="1"/>
            <a:r>
              <a:rPr lang="en-US" altLang="en-US" dirty="0"/>
              <a:t>The receiver will send no ACK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and retransmit all the frames in its sending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7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808" y="1905000"/>
            <a:ext cx="6150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86862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8" grpId="0" animBg="1"/>
      <p:bldP spid="29" grpId="0" animBg="1"/>
      <p:bldP spid="30" grpId="0"/>
      <p:bldP spid="31" grpId="0" animBg="1"/>
      <p:bldP spid="32" grpId="0" animBg="1"/>
      <p:bldP spid="32" grpId="1" animBg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 Back N can recover from erroneous or missing frames.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But it is wasteful.</a:t>
            </a:r>
          </a:p>
          <a:p>
            <a:endParaRPr lang="en-US" altLang="en-US" dirty="0"/>
          </a:p>
          <a:p>
            <a:r>
              <a:rPr lang="en-US" altLang="en-US" dirty="0"/>
              <a:t>If there are errors, the sender will spend time and network bandwidth retransmitting </a:t>
            </a:r>
            <a:r>
              <a:rPr lang="en-US" altLang="en-US" dirty="0">
                <a:solidFill>
                  <a:srgbClr val="C00000"/>
                </a:solidFill>
              </a:rPr>
              <a:t>data the receiver has already seen.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1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segments.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a </a:t>
            </a:r>
            <a:r>
              <a:rPr lang="en-US" altLang="en-US" dirty="0">
                <a:solidFill>
                  <a:srgbClr val="C00000"/>
                </a:solidFill>
              </a:rPr>
              <a:t>memory buffer </a:t>
            </a:r>
            <a:r>
              <a:rPr lang="en-US" altLang="en-US" dirty="0"/>
              <a:t>for each sequence number in its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first in-order sequence number it wants to receive. </a:t>
            </a:r>
            <a:r>
              <a:rPr lang="en-US" altLang="en-US" dirty="0"/>
              <a:t>This is what we mean by </a:t>
            </a:r>
            <a:r>
              <a:rPr lang="en-US" altLang="en-US" dirty="0">
                <a:solidFill>
                  <a:srgbClr val="C00000"/>
                </a:solidFill>
              </a:rPr>
              <a:t>cumulative ACK.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first unacknowledged packet</a:t>
            </a:r>
            <a:r>
              <a:rPr lang="en-US" altLang="en-US" dirty="0"/>
              <a:t>, not all its successors.</a:t>
            </a:r>
          </a:p>
          <a:p>
            <a:r>
              <a:rPr lang="en-US" altLang="en-US" dirty="0"/>
              <a:t>Note that the </a:t>
            </a:r>
            <a:r>
              <a:rPr lang="en-US" altLang="en-US" dirty="0">
                <a:solidFill>
                  <a:srgbClr val="C00000"/>
                </a:solidFill>
              </a:rPr>
              <a:t>RTO applies independently to each sequence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2" y="4876802"/>
            <a:ext cx="1312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2" y="4876802"/>
            <a:ext cx="1312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448245" y="2583433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013983" y="3159960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0,--1,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Redundancy of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OSes,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1C6-CA85-7A49-8902-8ABCE2A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Buffers in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0B-602F-DE4F-A986-5B7FDF74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5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041-EC4D-5A47-B739-7EB0A7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3379" cy="1325563"/>
          </a:xfrm>
        </p:spPr>
        <p:txBody>
          <a:bodyPr/>
          <a:lstStyle/>
          <a:p>
            <a:r>
              <a:rPr lang="en-US" dirty="0"/>
              <a:t>Receiver-side sockets need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438-AD85-114C-A0C1-6DF95B2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337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TCP uses selective repeat, the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out of order:</a:t>
            </a:r>
          </a:p>
          <a:p>
            <a:pPr lvl="1"/>
            <a:r>
              <a:rPr lang="en-US" dirty="0"/>
              <a:t>e.g., hold packets so that only the “holes” (due to drops) need to be filled in later, without having to retransmit packets that were received successfully</a:t>
            </a:r>
          </a:p>
          <a:p>
            <a:pPr lvl="1"/>
            <a:endParaRPr lang="en-US" dirty="0"/>
          </a:p>
          <a:p>
            <a:r>
              <a:rPr lang="en-US" dirty="0"/>
              <a:t>Apps read from the receive-side socket buffer when you do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call.</a:t>
            </a:r>
          </a:p>
          <a:p>
            <a:endParaRPr lang="en-US" dirty="0"/>
          </a:p>
          <a:p>
            <a:r>
              <a:rPr lang="en-US" dirty="0"/>
              <a:t>Even if data reliably received in order, applications may not always read the data immediately</a:t>
            </a:r>
          </a:p>
          <a:p>
            <a:pPr lvl="1"/>
            <a:r>
              <a:rPr lang="en-US" dirty="0"/>
              <a:t>What if you invoked </a:t>
            </a:r>
            <a:r>
              <a:rPr lang="en-US" dirty="0" err="1"/>
              <a:t>recv</a:t>
            </a:r>
            <a:r>
              <a:rPr lang="en-US" dirty="0"/>
              <a:t>() in your socket program infrequently (or never)?</a:t>
            </a:r>
          </a:p>
          <a:p>
            <a:pPr lvl="1"/>
            <a:r>
              <a:rPr lang="en-US" dirty="0"/>
              <a:t>For the same reason, </a:t>
            </a:r>
            <a:r>
              <a:rPr lang="en-US" dirty="0">
                <a:solidFill>
                  <a:srgbClr val="C00000"/>
                </a:solidFill>
              </a:rPr>
              <a:t>UDP sockets also have buffers</a:t>
            </a:r>
          </a:p>
        </p:txBody>
      </p:sp>
    </p:spTree>
    <p:extLst>
      <p:ext uri="{BB962C8B-B14F-4D97-AF65-F5344CB8AC3E}">
        <p14:creationId xmlns:p14="http://schemas.microsoft.com/office/powerpoint/2010/main" val="1124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F79-8918-B845-84F6-75FF3FC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621" cy="1325563"/>
          </a:xfrm>
        </p:spPr>
        <p:txBody>
          <a:bodyPr/>
          <a:lstStyle/>
          <a:p>
            <a:r>
              <a:rPr lang="en-US" dirty="0"/>
              <a:t>Sender-side sockets need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13A-C56A-3143-878F-BBC81DE0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possibility of </a:t>
            </a:r>
            <a:r>
              <a:rPr lang="en-US" dirty="0">
                <a:solidFill>
                  <a:srgbClr val="C00000"/>
                </a:solidFill>
              </a:rPr>
              <a:t>packet retransmission </a:t>
            </a:r>
            <a:r>
              <a:rPr lang="en-US" dirty="0"/>
              <a:t>in the future means that data can’t be immediately discarded from the sender once transmitted.</a:t>
            </a:r>
          </a:p>
          <a:p>
            <a:endParaRPr lang="en-US" dirty="0"/>
          </a:p>
          <a:p>
            <a:r>
              <a:rPr lang="en-US" dirty="0"/>
              <a:t>Transport layer must wait for ACK of a piece of data before reclaiming the memory for that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3C-1034-0C4B-82AF-5A2C8A93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How much data to keep in flight?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7258D-721E-2F4D-8B1D-89F1A49E4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3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A61-0EC7-244D-8DF3-F3562CE4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How much data to keep in flight?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C9F-4B9E-5C40-ABD5-44C4A027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Challenging question! We want to increase throughput. But: </a:t>
            </a:r>
          </a:p>
          <a:p>
            <a:r>
              <a:rPr lang="en-US" dirty="0"/>
              <a:t>The receiving app must keep up: otherwise, </a:t>
            </a:r>
            <a:r>
              <a:rPr lang="en-US" dirty="0">
                <a:solidFill>
                  <a:srgbClr val="C00000"/>
                </a:solidFill>
              </a:rPr>
              <a:t>receiver socket buffer will fill up</a:t>
            </a:r>
            <a:r>
              <a:rPr lang="en-US" dirty="0"/>
              <a:t>. Once full, subsequent packets are dropped.</a:t>
            </a:r>
          </a:p>
          <a:p>
            <a:r>
              <a:rPr lang="en-US" dirty="0"/>
              <a:t>Even if receiving app is fast, there must be sufficient </a:t>
            </a:r>
            <a:r>
              <a:rPr lang="en-US" dirty="0">
                <a:solidFill>
                  <a:srgbClr val="C00000"/>
                </a:solidFill>
              </a:rPr>
              <a:t>buffering for selective repeat</a:t>
            </a:r>
            <a:r>
              <a:rPr lang="en-US" dirty="0"/>
              <a:t>, if some data is dropped/corrupted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network path </a:t>
            </a:r>
            <a:r>
              <a:rPr lang="en-US" dirty="0"/>
              <a:t>must be able to keep up.</a:t>
            </a:r>
          </a:p>
          <a:p>
            <a:r>
              <a:rPr lang="en-US" dirty="0"/>
              <a:t>We don’t want window to be so large that </a:t>
            </a:r>
            <a:r>
              <a:rPr lang="en-US" dirty="0" err="1"/>
              <a:t>pkts</a:t>
            </a:r>
            <a:r>
              <a:rPr lang="en-US" dirty="0"/>
              <a:t> dropped anyway</a:t>
            </a:r>
          </a:p>
          <a:p>
            <a:r>
              <a:rPr lang="en-US" dirty="0">
                <a:solidFill>
                  <a:srgbClr val="C00000"/>
                </a:solidFill>
              </a:rPr>
              <a:t>Challenge: The sender must figure out where the bottleneck is: receiving app? Socket buffer? A link along the network path?</a:t>
            </a:r>
          </a:p>
          <a:p>
            <a:r>
              <a:rPr lang="en-US" dirty="0"/>
              <a:t>Flow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42171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E8FC-75E3-AB4A-98B6-6097EF11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C657-621C-1143-AB09-DE3A906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315703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59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Stop and wait: sender waits for an ACK/RTO before sending another packet</a:t>
            </a:r>
          </a:p>
          <a:p>
            <a:endParaRPr lang="en-US" dirty="0"/>
          </a:p>
          <a:p>
            <a:r>
              <a:rPr lang="en-US" dirty="0"/>
              <a:t>Suppose no packets are dropped </a:t>
            </a:r>
          </a:p>
          <a:p>
            <a:pPr lvl="1"/>
            <a:r>
              <a:rPr lang="en-US" dirty="0"/>
              <a:t>RTT = RTO = 100 milliseconds</a:t>
            </a:r>
          </a:p>
          <a:p>
            <a:pPr lvl="1"/>
            <a:r>
              <a:rPr lang="en-US" dirty="0"/>
              <a:t>Packet size: 12 Kbit (1 K = 10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 rate: 12 Mbit/s (1 M = 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Rate of data transmission?</a:t>
            </a:r>
          </a:p>
          <a:p>
            <a:pPr lvl="1"/>
            <a:r>
              <a:rPr lang="en-US" dirty="0"/>
              <a:t>one packet per RTT = 12Kbits / 100ms = 120 Kbit/s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C313DB-74F7-8644-9608-FFC1242D670D}"/>
              </a:ext>
            </a:extLst>
          </p:cNvPr>
          <p:cNvSpPr txBox="1"/>
          <p:nvPr/>
        </p:nvSpPr>
        <p:spPr>
          <a:xfrm>
            <a:off x="6970642" y="6228522"/>
            <a:ext cx="4585243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Kilobit/s == 1% of link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4028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C4F-74F4-AB47-B20E-C174A33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reliable transmissions 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BC02-F441-674C-86B7-76678E950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Terminology: </a:t>
            </a:r>
            <a:r>
              <a:rPr lang="en-US" dirty="0" err="1"/>
              <a:t>unACKed</a:t>
            </a:r>
            <a:r>
              <a:rPr lang="en-US" dirty="0"/>
              <a:t> data / packets in flight</a:t>
            </a:r>
          </a:p>
          <a:p>
            <a:pPr lvl="1"/>
            <a:r>
              <a:rPr lang="en-US" dirty="0"/>
              <a:t>Data that has been sent, but not known (by the sender) to be received</a:t>
            </a:r>
          </a:p>
          <a:p>
            <a:pPr lvl="1"/>
            <a:endParaRPr lang="en-US" dirty="0"/>
          </a:p>
          <a:p>
            <a:r>
              <a:rPr lang="en-US" dirty="0"/>
              <a:t>With just one packet in flight, the data rate is limited by the packet delay (RTT) rather than available bandwidth (link rate)</a:t>
            </a:r>
          </a:p>
          <a:p>
            <a:pPr lvl="1"/>
            <a:r>
              <a:rPr lang="en-US" dirty="0"/>
              <a:t>Larger the delay, slower the data rate, regardless of link rate</a:t>
            </a:r>
          </a:p>
          <a:p>
            <a:pPr lvl="1"/>
            <a:endParaRPr lang="en-US" dirty="0"/>
          </a:p>
          <a:p>
            <a:r>
              <a:rPr lang="en-US" dirty="0"/>
              <a:t>Idea: </a:t>
            </a:r>
            <a:r>
              <a:rPr lang="en-US" dirty="0">
                <a:solidFill>
                  <a:srgbClr val="C00000"/>
                </a:solidFill>
              </a:rPr>
              <a:t>Keep many packets in flight!</a:t>
            </a:r>
          </a:p>
          <a:p>
            <a:pPr lvl="1"/>
            <a:r>
              <a:rPr lang="en-US" dirty="0"/>
              <a:t>More packets in flight improves </a:t>
            </a:r>
            <a:r>
              <a:rPr lang="en-US" dirty="0">
                <a:solidFill>
                  <a:schemeClr val="tx1"/>
                </a:solidFill>
              </a:rPr>
              <a:t>throughput</a:t>
            </a:r>
          </a:p>
          <a:p>
            <a:r>
              <a:rPr lang="en-US" dirty="0"/>
              <a:t>We say such protocols implement </a:t>
            </a:r>
            <a:r>
              <a:rPr lang="en-US" dirty="0">
                <a:solidFill>
                  <a:srgbClr val="C00000"/>
                </a:solidFill>
              </a:rPr>
              <a:t>pipelined 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C44D6D2-9F92-4468-A787-1AA26EFBC5D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34200" y="6400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E433D02-72D4-4E4D-B3B7-F8224804C3D3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935363A-CCB9-421D-946A-02D222191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does pipelined reliability help?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8F0507-907B-4043-B19C-BBDAAC723E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8"/>
            <a:ext cx="10413273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en-US" sz="2400" dirty="0"/>
              <a:t>Suppose sender has multiple, in-flight (yet-to-be-acknowledged) packets</a:t>
            </a:r>
          </a:p>
          <a:p>
            <a:pPr>
              <a:buFont typeface="ZapfDingbats"/>
              <a:buNone/>
            </a:pPr>
            <a:r>
              <a:rPr lang="en-US" altLang="en-US" sz="2400" dirty="0"/>
              <a:t>New packets transmitted </a:t>
            </a:r>
            <a:r>
              <a:rPr lang="en-US" altLang="en-US" sz="2400" i="1" dirty="0"/>
              <a:t>concurrently </a:t>
            </a:r>
            <a:r>
              <a:rPr lang="en-US" altLang="en-US" sz="2400" dirty="0"/>
              <a:t>with in-flight packets</a:t>
            </a:r>
          </a:p>
          <a:p>
            <a:pPr>
              <a:buFont typeface="ZapfDingbats"/>
              <a:buNone/>
            </a:pPr>
            <a:r>
              <a:rPr lang="en-US" altLang="en-US" sz="2400" dirty="0"/>
              <a:t>Packets and ACKs (of prior packets) are concurrently transmitted</a:t>
            </a:r>
          </a:p>
          <a:p>
            <a:pPr>
              <a:buFont typeface="ZapfDingbats"/>
              <a:buNone/>
            </a:pPr>
            <a:r>
              <a:rPr lang="en-US" altLang="en-US" sz="2400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altLang="en-US" sz="2400" dirty="0">
                <a:solidFill>
                  <a:srgbClr val="C00000"/>
                </a:solidFill>
              </a:rPr>
              <a:t>More data and ACKs transmitted within the same duration</a:t>
            </a:r>
          </a:p>
          <a:p>
            <a:pPr>
              <a:buFont typeface="ZapfDingbats"/>
              <a:buNone/>
            </a:pPr>
            <a:endParaRPr lang="en-US" altLang="en-US" sz="2400" dirty="0"/>
          </a:p>
        </p:txBody>
      </p:sp>
      <p:pic>
        <p:nvPicPr>
          <p:cNvPr id="40965" name="Picture 4" descr="rdt_pipelined1">
            <a:extLst>
              <a:ext uri="{FF2B5EF4-FFF2-40B4-BE49-F238E27FC236}">
                <a16:creationId xmlns:a16="http://schemas.microsoft.com/office/drawing/2014/main" id="{5AA15444-2DED-47AB-8969-3FDABC0B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534402"/>
            <a:ext cx="6934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5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packets in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93981" cy="4968849"/>
          </a:xfrm>
        </p:spPr>
        <p:txBody>
          <a:bodyPr>
            <a:normAutofit/>
          </a:bodyPr>
          <a:lstStyle/>
          <a:p>
            <a:r>
              <a:rPr lang="en-US" dirty="0"/>
              <a:t>If there are N packets in flight, throughput improves by N times relative to stop-and-wait.</a:t>
            </a:r>
          </a:p>
          <a:p>
            <a:pPr lvl="1"/>
            <a:r>
              <a:rPr lang="en-US" dirty="0"/>
              <a:t>Stop and wait: send 1 packet per RTT</a:t>
            </a:r>
          </a:p>
          <a:p>
            <a:pPr lvl="1"/>
            <a:r>
              <a:rPr lang="en-US" dirty="0"/>
              <a:t>Pipelined: send N packets per RTT</a:t>
            </a:r>
          </a:p>
          <a:p>
            <a:pPr lvl="1"/>
            <a:endParaRPr lang="en-US" dirty="0"/>
          </a:p>
          <a:p>
            <a:r>
              <a:rPr lang="en-US" dirty="0"/>
              <a:t>We term the in-flight data the </a:t>
            </a:r>
            <a:r>
              <a:rPr lang="en-US" dirty="0">
                <a:solidFill>
                  <a:srgbClr val="C00000"/>
                </a:solidFill>
              </a:rPr>
              <a:t>window</a:t>
            </a:r>
          </a:p>
          <a:p>
            <a:endParaRPr lang="en-US" dirty="0"/>
          </a:p>
          <a:p>
            <a:r>
              <a:rPr lang="en-US" dirty="0"/>
              <a:t>We term the amount of in-flight data the </a:t>
            </a:r>
            <a:r>
              <a:rPr lang="en-US" dirty="0">
                <a:solidFill>
                  <a:srgbClr val="C00000"/>
                </a:solidFill>
              </a:rPr>
              <a:t>window size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5565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BDCD-34BE-C045-B9DD-84D067F9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F1DA-6415-EC47-B797-F7E497DE9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1814</Words>
  <Application>Microsoft Office PowerPoint</Application>
  <PresentationFormat>Widescreen</PresentationFormat>
  <Paragraphs>435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Helvetica</vt:lpstr>
      <vt:lpstr>Times New Roman</vt:lpstr>
      <vt:lpstr>ZapfDingbats</vt:lpstr>
      <vt:lpstr>Office Theme</vt:lpstr>
      <vt:lpstr>CS 488 Computer Networks and the Internet</vt:lpstr>
      <vt:lpstr>Transport</vt:lpstr>
      <vt:lpstr>Modularity through layering</vt:lpstr>
      <vt:lpstr>How do apps get perf guarantees?</vt:lpstr>
      <vt:lpstr>Review: Stop-and-Wait Reliability</vt:lpstr>
      <vt:lpstr>Making reliable transmissions efficient</vt:lpstr>
      <vt:lpstr>Why does pipelined reliability help?</vt:lpstr>
      <vt:lpstr>Tracking packets in flight</vt:lpstr>
      <vt:lpstr>Sliding Windows</vt:lpstr>
      <vt:lpstr>Window</vt:lpstr>
      <vt:lpstr>Sliding window (sender side)</vt:lpstr>
      <vt:lpstr>Sliding window (sender side)</vt:lpstr>
      <vt:lpstr>Sliding window (receiver side)</vt:lpstr>
      <vt:lpstr>Summary of sliding windows</vt:lpstr>
      <vt:lpstr>PowerPoint Presentation</vt:lpstr>
      <vt:lpstr> Pipeline: Making Retransmissions Efficient</vt:lpstr>
      <vt:lpstr>Pipelined Reliability</vt:lpstr>
      <vt:lpstr>Q1. Identifying the Dropped Packets</vt:lpstr>
      <vt:lpstr>Q1: Identifying dropped packets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 with cumulative ACK</vt:lpstr>
      <vt:lpstr>Selective repeat with selective ACK</vt:lpstr>
      <vt:lpstr>TCP: Cumulative &amp; Selective ACKs</vt:lpstr>
      <vt:lpstr>Memory Buffers in the Transport Layer</vt:lpstr>
      <vt:lpstr>Receiver-side sockets need memory buffers</vt:lpstr>
      <vt:lpstr>Sender-side sockets need memory buffers</vt:lpstr>
      <vt:lpstr>Q2. How much data to keep in flight?</vt:lpstr>
      <vt:lpstr>Q2: How much data to keep in flight?</vt:lpstr>
      <vt:lpstr>Inspecting TCP stack parameters</vt:lpstr>
      <vt:lpstr>Info on (tuning) TCP stack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2541</cp:revision>
  <dcterms:created xsi:type="dcterms:W3CDTF">2019-01-23T03:40:12Z</dcterms:created>
  <dcterms:modified xsi:type="dcterms:W3CDTF">2021-06-13T20:43:56Z</dcterms:modified>
</cp:coreProperties>
</file>