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7" r:id="rId3"/>
    <p:sldId id="278" r:id="rId4"/>
    <p:sldId id="257" r:id="rId5"/>
    <p:sldId id="279" r:id="rId6"/>
    <p:sldId id="259" r:id="rId7"/>
    <p:sldId id="258" r:id="rId8"/>
    <p:sldId id="280" r:id="rId9"/>
    <p:sldId id="260" r:id="rId10"/>
    <p:sldId id="294" r:id="rId11"/>
    <p:sldId id="305" r:id="rId12"/>
    <p:sldId id="295" r:id="rId13"/>
    <p:sldId id="306" r:id="rId14"/>
    <p:sldId id="281" r:id="rId15"/>
    <p:sldId id="261" r:id="rId16"/>
    <p:sldId id="282" r:id="rId17"/>
    <p:sldId id="290" r:id="rId18"/>
    <p:sldId id="315" r:id="rId19"/>
    <p:sldId id="310" r:id="rId20"/>
    <p:sldId id="316" r:id="rId21"/>
    <p:sldId id="311" r:id="rId22"/>
    <p:sldId id="314" r:id="rId23"/>
    <p:sldId id="286" r:id="rId24"/>
    <p:sldId id="313" r:id="rId25"/>
    <p:sldId id="289" r:id="rId26"/>
    <p:sldId id="287" r:id="rId27"/>
    <p:sldId id="268" r:id="rId28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1" autoAdjust="0"/>
    <p:restoredTop sz="99251" autoAdjust="0"/>
  </p:normalViewPr>
  <p:slideViewPr>
    <p:cSldViewPr snapToGrid="0" snapToObjects="1">
      <p:cViewPr varScale="1">
        <p:scale>
          <a:sx n="59" d="100"/>
          <a:sy n="59" d="100"/>
        </p:scale>
        <p:origin x="-896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F0792-1348-454B-A34C-F40B9F3699B6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F85F6-CE32-2645-8771-AD91A119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818921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2481153" y="9268883"/>
            <a:ext cx="323394" cy="33020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300508" y="9116483"/>
            <a:ext cx="379884" cy="393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6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hf hdr="0" ftr="0" dt="0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ctr" defTabSz="584200">
        <a:defRPr sz="2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c/stumbleupon/details/evaluation" TargetMode="Externa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0" y="804422"/>
            <a:ext cx="13004800" cy="280223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1800"/>
            </a:pPr>
            <a:r>
              <a:rPr lang="en-US" sz="8600" dirty="0">
                <a:latin typeface="Calibri"/>
                <a:cs typeface="Calibri"/>
              </a:rPr>
              <a:t>Text </a:t>
            </a:r>
            <a:r>
              <a:rPr lang="en-US" sz="8600" dirty="0" smtClean="0">
                <a:latin typeface="Calibri"/>
                <a:cs typeface="Calibri"/>
              </a:rPr>
              <a:t>Mining: Detecting </a:t>
            </a:r>
            <a:r>
              <a:rPr lang="en-US" sz="8600" dirty="0">
                <a:latin typeface="Calibri"/>
                <a:cs typeface="Calibri"/>
              </a:rPr>
              <a:t>Insults in Social </a:t>
            </a:r>
            <a:r>
              <a:rPr lang="en-US" sz="8600" dirty="0" smtClean="0">
                <a:latin typeface="Calibri"/>
                <a:cs typeface="Calibri"/>
              </a:rPr>
              <a:t>Commentary</a:t>
            </a:r>
            <a:r>
              <a:rPr lang="en-US" sz="9600" dirty="0" smtClean="0">
                <a:latin typeface="Calibri"/>
                <a:ea typeface="Calibri"/>
                <a:cs typeface="Calibri"/>
                <a:sym typeface="Calibri"/>
              </a:rPr>
              <a:t>?</a:t>
            </a:r>
            <a:endParaRPr sz="96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lang="en-US" sz="3500" dirty="0" smtClean="0">
                <a:latin typeface="Calibri"/>
                <a:ea typeface="Calibri"/>
                <a:cs typeface="Calibri"/>
                <a:sym typeface="Calibri"/>
              </a:rPr>
              <a:t>																												</a:t>
            </a:r>
            <a:r>
              <a:rPr sz="3500" dirty="0" smtClean="0">
                <a:latin typeface="Calibri"/>
                <a:ea typeface="Calibri"/>
                <a:cs typeface="Calibri"/>
                <a:sym typeface="Calibri"/>
              </a:rPr>
              <a:t>—201</a:t>
            </a:r>
            <a:r>
              <a:rPr lang="en-US" sz="35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5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500" dirty="0" err="1" smtClean="0"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sz="35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500" dirty="0">
                <a:latin typeface="Calibri"/>
                <a:ea typeface="Calibri"/>
                <a:cs typeface="Calibri"/>
                <a:sym typeface="Calibri"/>
              </a:rPr>
              <a:t>competition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6239394"/>
            <a:ext cx="10464800" cy="3568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800" u="sng" dirty="0" smtClean="0">
                <a:latin typeface="Calibri"/>
                <a:ea typeface="Calibri"/>
                <a:cs typeface="Calibri"/>
                <a:sym typeface="Calibri"/>
              </a:rPr>
              <a:t>Jumao Yuan</a:t>
            </a:r>
            <a:endParaRPr sz="3800" u="sng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endParaRPr sz="38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3800" dirty="0">
                <a:latin typeface="Calibri"/>
                <a:ea typeface="Calibri"/>
                <a:cs typeface="Calibri"/>
                <a:sym typeface="Calibri"/>
              </a:rPr>
              <a:t>EXST </a:t>
            </a:r>
            <a:r>
              <a:rPr lang="en-US" sz="3800" dirty="0" smtClean="0">
                <a:latin typeface="Calibri"/>
                <a:ea typeface="Calibri"/>
                <a:cs typeface="Calibri"/>
                <a:sym typeface="Calibri"/>
              </a:rPr>
              <a:t>7152 Final Project</a:t>
            </a:r>
            <a:endParaRPr sz="38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lang="en-US" sz="3800" dirty="0" smtClean="0">
                <a:latin typeface="Calibri"/>
                <a:ea typeface="Calibri"/>
                <a:cs typeface="Calibri"/>
                <a:sym typeface="Calibri"/>
              </a:rPr>
              <a:t>April 28</a:t>
            </a:r>
            <a:r>
              <a:rPr lang="en-US" sz="38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sz="3800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800" dirty="0" smtClean="0"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3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12558805" y="9268883"/>
            <a:ext cx="168090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 b="1"/>
            </a:lvl1pPr>
          </a:lstStyle>
          <a:p>
            <a:pPr lvl="0">
              <a:defRPr sz="1800" b="0"/>
            </a:pPr>
            <a:fld id="{86CB4B4D-7CA3-9044-876B-883B54F8677D}" type="slidenum">
              <a:rPr sz="2200" b="1"/>
              <a:t>1</a:t>
            </a:fld>
            <a:endParaRPr sz="2200" b="1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68066"/>
            <a:ext cx="13004800" cy="7848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u="sng" dirty="0">
                <a:solidFill>
                  <a:srgbClr val="0000FF"/>
                </a:solidFill>
                <a:latin typeface="Calibri"/>
                <a:cs typeface="Calibri"/>
              </a:rPr>
              <a:t>Text </a:t>
            </a:r>
            <a:r>
              <a:rPr lang="en-US" b="1" u="sng" dirty="0" smtClean="0">
                <a:solidFill>
                  <a:srgbClr val="0000FF"/>
                </a:solidFill>
                <a:latin typeface="Calibri"/>
                <a:cs typeface="Calibri"/>
              </a:rPr>
              <a:t>Parsing</a:t>
            </a:r>
          </a:p>
          <a:p>
            <a:pPr algn="l"/>
            <a:r>
              <a:rPr lang="en-US" dirty="0">
                <a:latin typeface="Calibri"/>
                <a:cs typeface="Calibri"/>
              </a:rPr>
              <a:t>“You with the ’racist’ screen name\\n\</a:t>
            </a:r>
            <a:r>
              <a:rPr lang="en-US" dirty="0" smtClean="0">
                <a:latin typeface="Calibri"/>
                <a:cs typeface="Calibri"/>
              </a:rPr>
              <a:t>n\xc2You </a:t>
            </a:r>
            <a:r>
              <a:rPr lang="en-US" dirty="0">
                <a:latin typeface="Calibri"/>
                <a:cs typeface="Calibri"/>
              </a:rPr>
              <a:t>are a </a:t>
            </a:r>
            <a:r>
              <a:rPr lang="en-US" dirty="0" err="1">
                <a:latin typeface="Calibri"/>
                <a:cs typeface="Calibri"/>
              </a:rPr>
              <a:t>PieceOfShit</a:t>
            </a:r>
            <a:r>
              <a:rPr lang="en-US" dirty="0">
                <a:latin typeface="Calibri"/>
                <a:cs typeface="Calibri"/>
              </a:rPr>
              <a:t> 012......” </a:t>
            </a:r>
            <a:endParaRPr lang="en-US" dirty="0">
              <a:latin typeface="Calibri"/>
              <a:cs typeface="Calibri"/>
            </a:endParaRPr>
          </a:p>
          <a:p>
            <a:pPr algn="l"/>
            <a:endParaRPr lang="en-US" dirty="0">
              <a:latin typeface="Calibri"/>
              <a:cs typeface="Calibri"/>
            </a:endParaRPr>
          </a:p>
          <a:p>
            <a:pPr algn="l"/>
            <a:r>
              <a:rPr lang="en-US" b="1" u="sng" dirty="0" err="1" smtClean="0">
                <a:solidFill>
                  <a:srgbClr val="0000FF"/>
                </a:solidFill>
                <a:latin typeface="Calibri"/>
                <a:cs typeface="Calibri"/>
              </a:rPr>
              <a:t>TermDocumentMatrix</a:t>
            </a:r>
            <a:endParaRPr lang="en-US" u="sng" dirty="0" smtClean="0">
              <a:latin typeface="Calibri"/>
              <a:cs typeface="Calibri"/>
            </a:endParaRPr>
          </a:p>
          <a:p>
            <a:pPr algn="l"/>
            <a:r>
              <a:rPr lang="en-US" dirty="0">
                <a:latin typeface="Calibri"/>
                <a:cs typeface="Calibri"/>
              </a:rPr>
              <a:t>D1 = “I like databases”</a:t>
            </a:r>
          </a:p>
          <a:p>
            <a:pPr algn="l"/>
            <a:r>
              <a:rPr lang="en-US" dirty="0">
                <a:latin typeface="Calibri"/>
                <a:cs typeface="Calibri"/>
              </a:rPr>
              <a:t>D2 = “I hate databases”</a:t>
            </a:r>
            <a:r>
              <a:rPr lang="en-US" dirty="0" smtClean="0">
                <a:latin typeface="Calibri"/>
                <a:cs typeface="Calibri"/>
              </a:rPr>
              <a:t>,</a:t>
            </a:r>
          </a:p>
          <a:p>
            <a:pPr algn="l"/>
            <a:endParaRPr lang="en-US" dirty="0" smtClean="0">
              <a:latin typeface="Calibri"/>
              <a:cs typeface="Calibri"/>
            </a:endParaRPr>
          </a:p>
          <a:p>
            <a:pPr algn="l"/>
            <a:endParaRPr lang="en-US" dirty="0">
              <a:latin typeface="Calibri"/>
              <a:cs typeface="Calibri"/>
            </a:endParaRPr>
          </a:p>
          <a:p>
            <a:pPr algn="l"/>
            <a:endParaRPr lang="en-US" dirty="0" smtClean="0">
              <a:latin typeface="Calibri"/>
              <a:cs typeface="Calibri"/>
            </a:endParaRPr>
          </a:p>
          <a:p>
            <a:pPr algn="l"/>
            <a:endParaRPr lang="en-US" dirty="0">
              <a:latin typeface="Calibri"/>
              <a:cs typeface="Calibri"/>
            </a:endParaRPr>
          </a:p>
          <a:p>
            <a:pPr algn="l"/>
            <a:r>
              <a:rPr lang="en-US" b="1" u="sng" dirty="0" smtClean="0">
                <a:solidFill>
                  <a:srgbClr val="0000FF"/>
                </a:solidFill>
                <a:latin typeface="Calibri"/>
                <a:cs typeface="Calibri"/>
              </a:rPr>
              <a:t>Stemming</a:t>
            </a:r>
            <a:endParaRPr lang="en-US" b="1" u="sng" dirty="0">
              <a:solidFill>
                <a:srgbClr val="0000FF"/>
              </a:solidFill>
              <a:latin typeface="Calibri"/>
              <a:cs typeface="Calibri"/>
            </a:endParaRPr>
          </a:p>
          <a:p>
            <a:pPr algn="l"/>
            <a:r>
              <a:rPr lang="en-US" dirty="0">
                <a:latin typeface="Calibri"/>
                <a:cs typeface="Calibri"/>
              </a:rPr>
              <a:t>“use”, “</a:t>
            </a:r>
            <a:r>
              <a:rPr lang="en-US" dirty="0" err="1">
                <a:latin typeface="Calibri"/>
                <a:cs typeface="Calibri"/>
              </a:rPr>
              <a:t>uses”“used</a:t>
            </a:r>
            <a:r>
              <a:rPr lang="en-US" dirty="0">
                <a:latin typeface="Calibri"/>
                <a:cs typeface="Calibri"/>
              </a:rPr>
              <a:t>”, “useful”, “using” have the same stem “use</a:t>
            </a:r>
            <a:r>
              <a:rPr lang="en-US" dirty="0" smtClean="0">
                <a:latin typeface="Calibri"/>
                <a:cs typeface="Calibri"/>
              </a:rPr>
              <a:t>”</a:t>
            </a:r>
          </a:p>
          <a:p>
            <a:pPr algn="l"/>
            <a:endParaRPr lang="en-US" dirty="0" smtClean="0">
              <a:latin typeface="Calibri"/>
              <a:cs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47333"/>
              </p:ext>
            </p:extLst>
          </p:nvPr>
        </p:nvGraphicFramePr>
        <p:xfrm>
          <a:off x="172214" y="4397665"/>
          <a:ext cx="866986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/>
                <a:gridCol w="1733973"/>
                <a:gridCol w="1733973"/>
                <a:gridCol w="1733973"/>
                <a:gridCol w="173397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117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14276"/>
            <a:ext cx="1065503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u="sng" dirty="0">
                <a:solidFill>
                  <a:srgbClr val="0000FF"/>
                </a:solidFill>
                <a:latin typeface="Calibri"/>
                <a:cs typeface="Calibri"/>
              </a:rPr>
              <a:t>Feature Extraction</a:t>
            </a:r>
          </a:p>
          <a:p>
            <a:pPr algn="l"/>
            <a:r>
              <a:rPr lang="en-US" dirty="0">
                <a:latin typeface="Calibri"/>
                <a:cs typeface="Calibri"/>
              </a:rPr>
              <a:t>The sparse matrix is huge with high dimensional variables. </a:t>
            </a:r>
            <a:endParaRPr lang="en-US" dirty="0" smtClean="0">
              <a:latin typeface="Calibri"/>
              <a:cs typeface="Calibri"/>
            </a:endParaRPr>
          </a:p>
          <a:p>
            <a:pPr algn="l"/>
            <a:endParaRPr lang="en-US" dirty="0">
              <a:latin typeface="Calibri"/>
              <a:cs typeface="Calibri"/>
            </a:endParaRPr>
          </a:p>
          <a:p>
            <a:pPr algn="l"/>
            <a:r>
              <a:rPr lang="en-US" dirty="0">
                <a:latin typeface="Calibri"/>
                <a:cs typeface="Calibri"/>
              </a:rPr>
              <a:t>Our main task is to downsize the high dimensional sparse matrix since </a:t>
            </a:r>
            <a:r>
              <a:rPr lang="en-US" dirty="0" smtClean="0">
                <a:latin typeface="Calibri"/>
                <a:cs typeface="Calibri"/>
              </a:rPr>
              <a:t>the stack </a:t>
            </a:r>
            <a:r>
              <a:rPr lang="en-US" dirty="0">
                <a:latin typeface="Calibri"/>
                <a:cs typeface="Calibri"/>
              </a:rPr>
              <a:t>pointer of memory in R is limited (500000)</a:t>
            </a:r>
            <a:r>
              <a:rPr lang="en-US" dirty="0" smtClean="0">
                <a:latin typeface="Calibri"/>
                <a:cs typeface="Calibri"/>
              </a:rPr>
              <a:t>.</a:t>
            </a:r>
          </a:p>
          <a:p>
            <a:pPr algn="l"/>
            <a:endParaRPr lang="en-US" dirty="0" smtClean="0">
              <a:latin typeface="Calibri"/>
              <a:cs typeface="Calibri"/>
            </a:endParaRPr>
          </a:p>
          <a:p>
            <a:pPr algn="l"/>
            <a:endParaRPr lang="en-US" dirty="0">
              <a:latin typeface="Calibri"/>
              <a:cs typeface="Calibri"/>
            </a:endParaRPr>
          </a:p>
          <a:p>
            <a:pPr algn="l"/>
            <a:r>
              <a:rPr lang="en-US" b="1" u="sng" dirty="0">
                <a:solidFill>
                  <a:srgbClr val="0000FF"/>
                </a:solidFill>
                <a:latin typeface="Calibri"/>
                <a:cs typeface="Calibri"/>
              </a:rPr>
              <a:t>Data </a:t>
            </a:r>
            <a:r>
              <a:rPr lang="en-US" b="1" u="sng" dirty="0" smtClean="0">
                <a:solidFill>
                  <a:srgbClr val="0000FF"/>
                </a:solidFill>
                <a:latin typeface="Calibri"/>
                <a:cs typeface="Calibri"/>
              </a:rPr>
              <a:t>split</a:t>
            </a:r>
          </a:p>
          <a:p>
            <a:pPr algn="l"/>
            <a:r>
              <a:rPr lang="en-US" dirty="0" smtClean="0">
                <a:latin typeface="Calibri"/>
                <a:cs typeface="Calibri"/>
              </a:rPr>
              <a:t>70</a:t>
            </a:r>
            <a:r>
              <a:rPr lang="en-US" dirty="0">
                <a:latin typeface="Calibri"/>
                <a:cs typeface="Calibri"/>
              </a:rPr>
              <a:t>% training </a:t>
            </a:r>
            <a:r>
              <a:rPr lang="en-US" dirty="0" smtClean="0">
                <a:latin typeface="Calibri"/>
                <a:cs typeface="Calibri"/>
              </a:rPr>
              <a:t>data set and 30% testing data set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06610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157"/>
            <a:ext cx="12636156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1" u="sng" dirty="0" smtClean="0">
                <a:solidFill>
                  <a:srgbClr val="0000FF"/>
                </a:solidFill>
                <a:latin typeface="Calibri"/>
                <a:cs typeface="Calibri"/>
              </a:rPr>
              <a:t>R code</a:t>
            </a:r>
          </a:p>
          <a:p>
            <a:pPr algn="l"/>
            <a:endParaRPr lang="en-US" sz="4000" dirty="0" smtClean="0">
              <a:latin typeface="Calibri"/>
              <a:cs typeface="Calibri"/>
            </a:endParaRPr>
          </a:p>
          <a:p>
            <a:pPr algn="l"/>
            <a:r>
              <a:rPr lang="en-US" sz="4000" dirty="0" err="1" smtClean="0">
                <a:latin typeface="Calibri"/>
                <a:cs typeface="Calibri"/>
              </a:rPr>
              <a:t>dd</a:t>
            </a:r>
            <a:r>
              <a:rPr lang="en-US" sz="4000" dirty="0" smtClean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&lt;- Corpus(</a:t>
            </a:r>
            <a:r>
              <a:rPr lang="en-US" sz="4000" dirty="0" err="1">
                <a:latin typeface="Calibri"/>
                <a:cs typeface="Calibri"/>
              </a:rPr>
              <a:t>VectorSource</a:t>
            </a:r>
            <a:r>
              <a:rPr lang="en-US" sz="4000" dirty="0">
                <a:latin typeface="Calibri"/>
                <a:cs typeface="Calibri"/>
              </a:rPr>
              <a:t>(docs))</a:t>
            </a:r>
          </a:p>
          <a:p>
            <a:pPr algn="l"/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 &lt;- </a:t>
            </a:r>
            <a:r>
              <a:rPr lang="en-US" sz="4000" dirty="0" err="1">
                <a:latin typeface="Calibri"/>
                <a:cs typeface="Calibri"/>
              </a:rPr>
              <a:t>tm_map</a:t>
            </a:r>
            <a:r>
              <a:rPr lang="en-US" sz="4000" dirty="0">
                <a:latin typeface="Calibri"/>
                <a:cs typeface="Calibri"/>
              </a:rPr>
              <a:t>(</a:t>
            </a:r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, </a:t>
            </a:r>
            <a:r>
              <a:rPr lang="en-US" sz="4000" dirty="0" err="1">
                <a:latin typeface="Calibri"/>
                <a:cs typeface="Calibri"/>
              </a:rPr>
              <a:t>stripWhitespace</a:t>
            </a:r>
            <a:r>
              <a:rPr lang="en-US" sz="4000" dirty="0">
                <a:latin typeface="Calibri"/>
                <a:cs typeface="Calibri"/>
              </a:rPr>
              <a:t>) % Eliminating Extra White Spaces</a:t>
            </a:r>
          </a:p>
          <a:p>
            <a:pPr algn="l"/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 &lt;- </a:t>
            </a:r>
            <a:r>
              <a:rPr lang="en-US" sz="4000" dirty="0" err="1">
                <a:latin typeface="Calibri"/>
                <a:cs typeface="Calibri"/>
              </a:rPr>
              <a:t>tm_map</a:t>
            </a:r>
            <a:r>
              <a:rPr lang="en-US" sz="4000" dirty="0">
                <a:latin typeface="Calibri"/>
                <a:cs typeface="Calibri"/>
              </a:rPr>
              <a:t>(</a:t>
            </a:r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, </a:t>
            </a:r>
            <a:r>
              <a:rPr lang="en-US" sz="4000" dirty="0" err="1">
                <a:latin typeface="Calibri"/>
                <a:cs typeface="Calibri"/>
              </a:rPr>
              <a:t>tolower</a:t>
            </a:r>
            <a:r>
              <a:rPr lang="en-US" sz="4000" dirty="0">
                <a:latin typeface="Calibri"/>
                <a:cs typeface="Calibri"/>
              </a:rPr>
              <a:t>) % Convert to Lower Case</a:t>
            </a:r>
          </a:p>
          <a:p>
            <a:pPr algn="l"/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 &lt;- </a:t>
            </a:r>
            <a:r>
              <a:rPr lang="en-US" sz="4000" dirty="0" err="1">
                <a:latin typeface="Calibri"/>
                <a:cs typeface="Calibri"/>
              </a:rPr>
              <a:t>tm_map</a:t>
            </a:r>
            <a:r>
              <a:rPr lang="en-US" sz="4000" dirty="0">
                <a:latin typeface="Calibri"/>
                <a:cs typeface="Calibri"/>
              </a:rPr>
              <a:t>(</a:t>
            </a:r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, </a:t>
            </a:r>
            <a:r>
              <a:rPr lang="en-US" sz="4000" dirty="0" err="1">
                <a:latin typeface="Calibri"/>
                <a:cs typeface="Calibri"/>
              </a:rPr>
              <a:t>removePunctuation</a:t>
            </a:r>
            <a:r>
              <a:rPr lang="en-US" sz="4000" dirty="0">
                <a:latin typeface="Calibri"/>
                <a:cs typeface="Calibri"/>
              </a:rPr>
              <a:t>) % Remove Punctuations</a:t>
            </a:r>
          </a:p>
          <a:p>
            <a:pPr algn="l"/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 &lt;- </a:t>
            </a:r>
            <a:r>
              <a:rPr lang="en-US" sz="4000" dirty="0" err="1">
                <a:latin typeface="Calibri"/>
                <a:cs typeface="Calibri"/>
              </a:rPr>
              <a:t>tm_map</a:t>
            </a:r>
            <a:r>
              <a:rPr lang="en-US" sz="4000" dirty="0">
                <a:latin typeface="Calibri"/>
                <a:cs typeface="Calibri"/>
              </a:rPr>
              <a:t>(</a:t>
            </a:r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, </a:t>
            </a:r>
            <a:r>
              <a:rPr lang="en-US" sz="4000" dirty="0" err="1">
                <a:latin typeface="Calibri"/>
                <a:cs typeface="Calibri"/>
              </a:rPr>
              <a:t>removeWords</a:t>
            </a:r>
            <a:r>
              <a:rPr lang="en-US" sz="4000" dirty="0">
                <a:latin typeface="Calibri"/>
                <a:cs typeface="Calibri"/>
              </a:rPr>
              <a:t>, </a:t>
            </a:r>
            <a:r>
              <a:rPr lang="en-US" sz="4000" dirty="0" err="1">
                <a:latin typeface="Calibri"/>
                <a:cs typeface="Calibri"/>
              </a:rPr>
              <a:t>stopwords</a:t>
            </a:r>
            <a:r>
              <a:rPr lang="en-US" sz="4000" dirty="0">
                <a:latin typeface="Calibri"/>
                <a:cs typeface="Calibri"/>
              </a:rPr>
              <a:t>("</a:t>
            </a:r>
            <a:r>
              <a:rPr lang="en-US" sz="4000" dirty="0" err="1">
                <a:latin typeface="Calibri"/>
                <a:cs typeface="Calibri"/>
              </a:rPr>
              <a:t>english</a:t>
            </a:r>
            <a:r>
              <a:rPr lang="en-US" sz="4000" dirty="0">
                <a:latin typeface="Calibri"/>
                <a:cs typeface="Calibri"/>
              </a:rPr>
              <a:t>")) % Remove </a:t>
            </a:r>
            <a:r>
              <a:rPr lang="en-US" sz="4000" dirty="0" err="1">
                <a:latin typeface="Calibri"/>
                <a:cs typeface="Calibri"/>
              </a:rPr>
              <a:t>stopwords</a:t>
            </a:r>
            <a:r>
              <a:rPr lang="en-US" sz="4000" dirty="0">
                <a:latin typeface="Calibri"/>
                <a:cs typeface="Calibri"/>
              </a:rPr>
              <a:t> %</a:t>
            </a:r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 &lt;- </a:t>
            </a:r>
            <a:r>
              <a:rPr lang="en-US" sz="4000" dirty="0" err="1">
                <a:latin typeface="Calibri"/>
                <a:cs typeface="Calibri"/>
              </a:rPr>
              <a:t>tm_map</a:t>
            </a:r>
            <a:r>
              <a:rPr lang="en-US" sz="4000" dirty="0">
                <a:latin typeface="Calibri"/>
                <a:cs typeface="Calibri"/>
              </a:rPr>
              <a:t>(</a:t>
            </a:r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, </a:t>
            </a:r>
            <a:r>
              <a:rPr lang="en-US" sz="4000" dirty="0" err="1">
                <a:latin typeface="Calibri"/>
                <a:cs typeface="Calibri"/>
              </a:rPr>
              <a:t>stemDocument</a:t>
            </a:r>
            <a:r>
              <a:rPr lang="en-US" sz="4000" dirty="0">
                <a:latin typeface="Calibri"/>
                <a:cs typeface="Calibri"/>
              </a:rPr>
              <a:t>)</a:t>
            </a:r>
          </a:p>
          <a:p>
            <a:pPr algn="l"/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 &lt;- </a:t>
            </a:r>
            <a:r>
              <a:rPr lang="en-US" sz="4000" dirty="0" err="1">
                <a:latin typeface="Calibri"/>
                <a:cs typeface="Calibri"/>
              </a:rPr>
              <a:t>tm_map</a:t>
            </a:r>
            <a:r>
              <a:rPr lang="en-US" sz="4000" dirty="0">
                <a:latin typeface="Calibri"/>
                <a:cs typeface="Calibri"/>
              </a:rPr>
              <a:t>(</a:t>
            </a:r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, </a:t>
            </a:r>
            <a:r>
              <a:rPr lang="en-US" sz="4000" dirty="0" err="1">
                <a:latin typeface="Calibri"/>
                <a:cs typeface="Calibri"/>
              </a:rPr>
              <a:t>removeNumbers</a:t>
            </a:r>
            <a:r>
              <a:rPr lang="en-US" sz="4000" dirty="0">
                <a:latin typeface="Calibri"/>
                <a:cs typeface="Calibri"/>
              </a:rPr>
              <a:t>) % Remove numbers</a:t>
            </a:r>
          </a:p>
          <a:p>
            <a:pPr algn="l"/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 &lt;- </a:t>
            </a:r>
            <a:r>
              <a:rPr lang="en-US" sz="4000" dirty="0" err="1">
                <a:latin typeface="Calibri"/>
                <a:cs typeface="Calibri"/>
              </a:rPr>
              <a:t>tm_map</a:t>
            </a:r>
            <a:r>
              <a:rPr lang="en-US" sz="4000" dirty="0">
                <a:latin typeface="Calibri"/>
                <a:cs typeface="Calibri"/>
              </a:rPr>
              <a:t>(</a:t>
            </a:r>
            <a:r>
              <a:rPr lang="en-US" sz="4000" dirty="0" err="1">
                <a:latin typeface="Calibri"/>
                <a:cs typeface="Calibri"/>
              </a:rPr>
              <a:t>dd</a:t>
            </a:r>
            <a:r>
              <a:rPr lang="en-US" sz="4000" dirty="0">
                <a:latin typeface="Calibri"/>
                <a:cs typeface="Calibri"/>
              </a:rPr>
              <a:t>, </a:t>
            </a:r>
            <a:r>
              <a:rPr lang="en-US" sz="4000" dirty="0" err="1">
                <a:latin typeface="Calibri"/>
                <a:cs typeface="Calibri"/>
              </a:rPr>
              <a:t>stemDocument,language</a:t>
            </a:r>
            <a:r>
              <a:rPr lang="en-US" sz="4000" dirty="0">
                <a:latin typeface="Calibri"/>
                <a:cs typeface="Calibri"/>
              </a:rPr>
              <a:t> = '</a:t>
            </a:r>
            <a:r>
              <a:rPr lang="en-US" sz="4000" dirty="0" err="1">
                <a:latin typeface="Calibri"/>
                <a:cs typeface="Calibri"/>
              </a:rPr>
              <a:t>english</a:t>
            </a:r>
            <a:r>
              <a:rPr lang="en-US" sz="4000" dirty="0">
                <a:latin typeface="Calibri"/>
                <a:cs typeface="Calibri"/>
              </a:rPr>
              <a:t>') % Do </a:t>
            </a:r>
            <a:r>
              <a:rPr lang="en-US" sz="4000" dirty="0" smtClean="0">
                <a:latin typeface="Calibri"/>
                <a:cs typeface="Calibri"/>
              </a:rPr>
              <a:t>Stemming</a:t>
            </a:r>
          </a:p>
          <a:p>
            <a:pPr algn="l"/>
            <a:endParaRPr lang="en-US" sz="4000" dirty="0">
              <a:latin typeface="Calibri"/>
              <a:cs typeface="Calibri"/>
            </a:endParaRPr>
          </a:p>
          <a:p>
            <a:pPr algn="l"/>
            <a:r>
              <a:rPr lang="en-US" sz="4000" b="1" dirty="0" smtClean="0">
                <a:solidFill>
                  <a:srgbClr val="0000FF"/>
                </a:solidFill>
                <a:latin typeface="Calibri"/>
                <a:cs typeface="Calibri"/>
              </a:rPr>
              <a:t>16297 features</a:t>
            </a:r>
            <a:endParaRPr lang="en-US" sz="4000" b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42117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518" y="447982"/>
            <a:ext cx="11989683" cy="1200329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alibri"/>
                <a:cs typeface="Calibri"/>
              </a:rPr>
              <a:t>“You with the ’racist’ screen name\\n\n\xc2You are a </a:t>
            </a:r>
            <a:r>
              <a:rPr lang="en-US" dirty="0" err="1">
                <a:latin typeface="Calibri"/>
                <a:cs typeface="Calibri"/>
              </a:rPr>
              <a:t>PieceOfShit</a:t>
            </a:r>
            <a:r>
              <a:rPr lang="en-US" dirty="0">
                <a:latin typeface="Calibri"/>
                <a:cs typeface="Calibri"/>
              </a:rPr>
              <a:t> 012.....</a:t>
            </a:r>
            <a:r>
              <a:rPr lang="en-US" dirty="0" smtClean="0">
                <a:latin typeface="Calibri"/>
                <a:cs typeface="Calibri"/>
              </a:rPr>
              <a:t>.</a:t>
            </a:r>
            <a:r>
              <a:rPr lang="en-US" dirty="0" err="1" smtClean="0">
                <a:latin typeface="Calibri"/>
                <a:cs typeface="Calibri"/>
              </a:rPr>
              <a:t>fuckkkkkkkk</a:t>
            </a:r>
            <a:r>
              <a:rPr lang="en-US" dirty="0" smtClean="0">
                <a:latin typeface="Calibri"/>
                <a:cs typeface="Calibri"/>
              </a:rPr>
              <a:t>”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274033" y="1829640"/>
            <a:ext cx="430534" cy="947109"/>
          </a:xfrm>
          <a:prstGeom prst="downArrow">
            <a:avLst/>
          </a:prstGeom>
          <a:solidFill>
            <a:schemeClr val="accent3"/>
          </a:solidFill>
          <a:ln w="25400" cap="flat">
            <a:solidFill>
              <a:srgbClr val="0000FF"/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518" y="3011203"/>
            <a:ext cx="11989683" cy="1200329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Calibri"/>
                <a:cs typeface="Calibri"/>
              </a:rPr>
              <a:t>You </a:t>
            </a:r>
            <a:r>
              <a:rPr lang="en-US" dirty="0">
                <a:latin typeface="Calibri"/>
                <a:cs typeface="Calibri"/>
              </a:rPr>
              <a:t>with the </a:t>
            </a:r>
            <a:r>
              <a:rPr lang="en-US" dirty="0" smtClean="0">
                <a:latin typeface="Calibri"/>
                <a:cs typeface="Calibri"/>
              </a:rPr>
              <a:t>racist </a:t>
            </a:r>
            <a:r>
              <a:rPr lang="en-US" dirty="0">
                <a:latin typeface="Calibri"/>
                <a:cs typeface="Calibri"/>
              </a:rPr>
              <a:t>screen </a:t>
            </a:r>
            <a:r>
              <a:rPr lang="en-US" dirty="0" smtClean="0">
                <a:latin typeface="Calibri"/>
                <a:cs typeface="Calibri"/>
              </a:rPr>
              <a:t>name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You </a:t>
            </a:r>
            <a:r>
              <a:rPr lang="en-US" dirty="0">
                <a:latin typeface="Calibri"/>
                <a:cs typeface="Calibri"/>
              </a:rPr>
              <a:t>are a </a:t>
            </a:r>
            <a:r>
              <a:rPr lang="en-US" dirty="0" err="1">
                <a:latin typeface="Calibri"/>
                <a:cs typeface="Calibri"/>
              </a:rPr>
              <a:t>PieceOfShit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fuckkkkkkkk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274033" y="4362209"/>
            <a:ext cx="430534" cy="947109"/>
          </a:xfrm>
          <a:prstGeom prst="downArrow">
            <a:avLst/>
          </a:prstGeom>
          <a:solidFill>
            <a:schemeClr val="accent3"/>
          </a:solidFill>
          <a:ln w="25400" cap="flat">
            <a:solidFill>
              <a:srgbClr val="0000FF"/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0518" y="5531373"/>
            <a:ext cx="11989683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Calibri"/>
                <a:cs typeface="Calibri"/>
              </a:rPr>
              <a:t>racist </a:t>
            </a:r>
            <a:r>
              <a:rPr lang="en-US" dirty="0">
                <a:latin typeface="Calibri"/>
                <a:cs typeface="Calibri"/>
              </a:rPr>
              <a:t>screen </a:t>
            </a:r>
            <a:r>
              <a:rPr lang="en-US" dirty="0" smtClean="0">
                <a:latin typeface="Calibri"/>
                <a:cs typeface="Calibri"/>
              </a:rPr>
              <a:t>name </a:t>
            </a:r>
            <a:r>
              <a:rPr lang="en-US" dirty="0" err="1">
                <a:latin typeface="Calibri"/>
                <a:cs typeface="Calibri"/>
              </a:rPr>
              <a:t>PieceOfShit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fuckkkkkkkk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274033" y="6494926"/>
            <a:ext cx="430534" cy="947109"/>
          </a:xfrm>
          <a:prstGeom prst="downArrow">
            <a:avLst/>
          </a:prstGeom>
          <a:solidFill>
            <a:schemeClr val="accent3"/>
          </a:solidFill>
          <a:ln w="25400" cap="flat">
            <a:solidFill>
              <a:srgbClr val="0000FF"/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518" y="7787849"/>
            <a:ext cx="11989683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Calibri"/>
                <a:cs typeface="Calibri"/>
              </a:rPr>
              <a:t>racist </a:t>
            </a:r>
            <a:r>
              <a:rPr lang="en-US" dirty="0">
                <a:latin typeface="Calibri"/>
                <a:cs typeface="Calibri"/>
              </a:rPr>
              <a:t>screen </a:t>
            </a:r>
            <a:r>
              <a:rPr lang="en-US" dirty="0" smtClean="0">
                <a:latin typeface="Calibri"/>
                <a:cs typeface="Calibri"/>
              </a:rPr>
              <a:t>name </a:t>
            </a:r>
            <a:r>
              <a:rPr lang="en-US" dirty="0" err="1">
                <a:latin typeface="Calibri"/>
                <a:cs typeface="Calibri"/>
              </a:rPr>
              <a:t>PieceOfShit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fuck 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8517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/>
          </p:cNvSpPr>
          <p:nvPr>
            <p:ph type="title"/>
          </p:nvPr>
        </p:nvSpPr>
        <p:spPr>
          <a:xfrm>
            <a:off x="774698" y="-554568"/>
            <a:ext cx="11099803" cy="2159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0433FF"/>
                </a:solidFill>
              </a:rPr>
              <a:t>Agenda</a:t>
            </a:r>
            <a:endParaRPr sz="8000" dirty="0">
              <a:solidFill>
                <a:srgbClr val="0433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4698" y="1241593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Background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4698" y="2461842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Description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698" y="3729200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Preprocessing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698" y="4926049"/>
            <a:ext cx="11518820" cy="1015663"/>
          </a:xfrm>
          <a:prstGeom prst="rect">
            <a:avLst/>
          </a:prstGeom>
          <a:solidFill>
            <a:srgbClr val="DCBD23"/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Evaluation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698" y="6146298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Models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698" y="7484655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Results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698" y="8704904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Summary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15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922603"/>
            <a:ext cx="8699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  <a:hlinkClick r:id="rId2"/>
              </a:rPr>
              <a:t>https://www.kaggle.com/c/stumbleupon/details/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  <a:hlinkClick r:id="rId2"/>
              </a:rPr>
              <a:t>evaluation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http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://</a:t>
            </a:r>
            <a:r>
              <a:rPr lang="en-US" sz="2400" dirty="0" err="1">
                <a:solidFill>
                  <a:schemeClr val="tx1"/>
                </a:solidFill>
                <a:latin typeface="Calibri"/>
                <a:cs typeface="Calibri"/>
              </a:rPr>
              <a:t>gim.unmc.edu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alibri"/>
                <a:cs typeface="Calibri"/>
              </a:rPr>
              <a:t>dxtests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/roc3.htm</a:t>
            </a:r>
          </a:p>
        </p:txBody>
      </p:sp>
      <p:sp>
        <p:nvSpPr>
          <p:cNvPr id="15" name="Shape 46"/>
          <p:cNvSpPr txBox="1">
            <a:spLocks/>
          </p:cNvSpPr>
          <p:nvPr/>
        </p:nvSpPr>
        <p:spPr>
          <a:xfrm>
            <a:off x="312823" y="2896373"/>
            <a:ext cx="4559519" cy="215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84200">
              <a:defRPr sz="800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000000"/>
                </a:solidFill>
              </a:rPr>
              <a:t>ROC Curve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000000"/>
                </a:solidFill>
              </a:rPr>
              <a:t>AUC Score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2823" y="307551"/>
            <a:ext cx="10718533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alibri"/>
                <a:cs typeface="Calibri"/>
              </a:rPr>
              <a:t>In R (using the verification package)</a:t>
            </a:r>
            <a:r>
              <a:rPr lang="en-US" dirty="0" smtClean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algn="l"/>
            <a:r>
              <a:rPr lang="en-US" dirty="0" err="1">
                <a:latin typeface="Calibri"/>
                <a:cs typeface="Calibri"/>
              </a:rPr>
              <a:t>auc</a:t>
            </a:r>
            <a:r>
              <a:rPr lang="en-US" dirty="0">
                <a:latin typeface="Calibri"/>
                <a:cs typeface="Calibri"/>
              </a:rPr>
              <a:t> = </a:t>
            </a:r>
            <a:r>
              <a:rPr lang="en-US" dirty="0" err="1">
                <a:latin typeface="Calibri"/>
                <a:cs typeface="Calibri"/>
              </a:rPr>
              <a:t>roc.area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true_labels</a:t>
            </a:r>
            <a:r>
              <a:rPr lang="en-US" dirty="0">
                <a:latin typeface="Calibri"/>
                <a:cs typeface="Calibri"/>
              </a:rPr>
              <a:t>, predictions)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52" y="1741438"/>
            <a:ext cx="6911712" cy="69117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/>
          </p:cNvSpPr>
          <p:nvPr>
            <p:ph type="title"/>
          </p:nvPr>
        </p:nvSpPr>
        <p:spPr>
          <a:xfrm>
            <a:off x="774698" y="-554568"/>
            <a:ext cx="11099803" cy="2159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0433FF"/>
                </a:solidFill>
              </a:rPr>
              <a:t>Agenda</a:t>
            </a:r>
            <a:endParaRPr sz="8000" dirty="0">
              <a:solidFill>
                <a:srgbClr val="0433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4698" y="1241593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Background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4698" y="2461842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Description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698" y="3729200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Preprocessing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698" y="4926049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Evaluation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698" y="6146298"/>
            <a:ext cx="11518820" cy="1015663"/>
          </a:xfrm>
          <a:prstGeom prst="rect">
            <a:avLst/>
          </a:prstGeom>
          <a:solidFill>
            <a:srgbClr val="DCBD23"/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Models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698" y="7484655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Results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698" y="8704904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Summary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15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/>
          </p:cNvSpPr>
          <p:nvPr>
            <p:ph type="title"/>
          </p:nvPr>
        </p:nvSpPr>
        <p:spPr>
          <a:xfrm>
            <a:off x="1795660" y="42399"/>
            <a:ext cx="9335304" cy="12775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0433FF"/>
                </a:solidFill>
              </a:rPr>
              <a:t>Models</a:t>
            </a:r>
            <a:endParaRPr sz="8000" dirty="0">
              <a:solidFill>
                <a:srgbClr val="04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4698" y="2418456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Classification Tree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12300508" y="11241249"/>
            <a:ext cx="379884" cy="393701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698" y="4663601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3611978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/>
          </p:cNvSpPr>
          <p:nvPr>
            <p:ph type="title"/>
          </p:nvPr>
        </p:nvSpPr>
        <p:spPr>
          <a:xfrm>
            <a:off x="1795660" y="42399"/>
            <a:ext cx="9335304" cy="12775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0433FF"/>
                </a:solidFill>
              </a:rPr>
              <a:t>Models</a:t>
            </a:r>
            <a:endParaRPr sz="8000" dirty="0">
              <a:solidFill>
                <a:srgbClr val="04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4698" y="2418456"/>
            <a:ext cx="11518820" cy="101566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Classification Tree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12300508" y="11241249"/>
            <a:ext cx="379884" cy="393701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698" y="4663601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8851429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192"/>
            <a:ext cx="12657682" cy="92407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1722" y="334122"/>
            <a:ext cx="2534242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Library(tree)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440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/>
          </p:cNvSpPr>
          <p:nvPr>
            <p:ph type="title"/>
          </p:nvPr>
        </p:nvSpPr>
        <p:spPr>
          <a:xfrm>
            <a:off x="774698" y="-554568"/>
            <a:ext cx="11099803" cy="2159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0433FF"/>
                </a:solidFill>
              </a:rPr>
              <a:t>Agenda</a:t>
            </a:r>
            <a:endParaRPr sz="8000" dirty="0">
              <a:solidFill>
                <a:srgbClr val="0433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4698" y="1241593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Background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4698" y="2461842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Description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698" y="3729200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Preprocessing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698" y="4926049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Evaluation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698" y="6146298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Models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698" y="7484655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Results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698" y="8704904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Summary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07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/>
          </p:cNvSpPr>
          <p:nvPr>
            <p:ph type="title"/>
          </p:nvPr>
        </p:nvSpPr>
        <p:spPr>
          <a:xfrm>
            <a:off x="1795660" y="42399"/>
            <a:ext cx="9335304" cy="12775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0433FF"/>
                </a:solidFill>
              </a:rPr>
              <a:t>Models</a:t>
            </a:r>
            <a:endParaRPr sz="8000" dirty="0">
              <a:solidFill>
                <a:srgbClr val="04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4698" y="2418456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Classification Tree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12300508" y="11241249"/>
            <a:ext cx="379884" cy="393701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698" y="4663601"/>
            <a:ext cx="11518820" cy="1015663"/>
          </a:xfrm>
          <a:prstGeom prst="rect">
            <a:avLst/>
          </a:prstGeom>
          <a:solidFill>
            <a:srgbClr val="DCBD23"/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8851429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f-v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1" y="1140833"/>
            <a:ext cx="11502248" cy="83971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34122"/>
            <a:ext cx="4420125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Library(</a:t>
            </a:r>
            <a:r>
              <a:rPr lang="en-US" dirty="0" err="1" smtClean="0">
                <a:latin typeface="Calibri"/>
                <a:cs typeface="Calibri"/>
              </a:rPr>
              <a:t>randomForest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440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f-r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4" y="2387950"/>
            <a:ext cx="8318360" cy="60727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29094" y="1172740"/>
            <a:ext cx="3599588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AUC score = 0.814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03112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/>
          </p:cNvSpPr>
          <p:nvPr>
            <p:ph type="title"/>
          </p:nvPr>
        </p:nvSpPr>
        <p:spPr>
          <a:xfrm>
            <a:off x="774698" y="-554568"/>
            <a:ext cx="11099803" cy="2159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0433FF"/>
                </a:solidFill>
              </a:rPr>
              <a:t>Agenda</a:t>
            </a:r>
            <a:endParaRPr sz="8000" dirty="0">
              <a:solidFill>
                <a:srgbClr val="0433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4698" y="1241593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Background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4698" y="2461842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Description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698" y="3729200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Preprocessing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698" y="4926049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Evaluation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698" y="6146298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Models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698" y="7484655"/>
            <a:ext cx="11518820" cy="1015663"/>
          </a:xfrm>
          <a:prstGeom prst="rect">
            <a:avLst/>
          </a:prstGeom>
          <a:solidFill>
            <a:srgbClr val="DCBD23"/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Results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698" y="8704904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Summary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40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30090"/>
              </p:ext>
            </p:extLst>
          </p:nvPr>
        </p:nvGraphicFramePr>
        <p:xfrm>
          <a:off x="172213" y="522263"/>
          <a:ext cx="12657684" cy="8099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9228"/>
                <a:gridCol w="4219228"/>
                <a:gridCol w="4219228"/>
              </a:tblGrid>
              <a:tr h="1238810">
                <a:tc>
                  <a:txBody>
                    <a:bodyPr/>
                    <a:lstStyle/>
                    <a:p>
                      <a:r>
                        <a:rPr lang="en-US" sz="3600" smtClean="0">
                          <a:effectLst/>
                          <a:latin typeface="Calibri"/>
                          <a:cs typeface="Calibri"/>
                        </a:rPr>
                        <a:t>Method 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smtClean="0">
                          <a:effectLst/>
                          <a:latin typeface="Calibri"/>
                          <a:cs typeface="Calibri"/>
                        </a:rPr>
                        <a:t>AUC Score 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smtClean="0">
                          <a:effectLst/>
                          <a:latin typeface="Calibri"/>
                          <a:cs typeface="Calibri"/>
                        </a:rPr>
                        <a:t>Computation Time (s) 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3881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effectLst/>
                          <a:latin typeface="Calibri"/>
                          <a:cs typeface="Calibri"/>
                        </a:rPr>
                        <a:t>Random Forest 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effectLst/>
                          <a:latin typeface="Calibri"/>
                          <a:cs typeface="Calibri"/>
                        </a:rPr>
                        <a:t>0.814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Calibri"/>
                          <a:cs typeface="Calibri"/>
                        </a:rPr>
                        <a:t>323.362</a:t>
                      </a:r>
                    </a:p>
                  </a:txBody>
                  <a:tcPr anchor="ctr">
                    <a:noFill/>
                  </a:tcPr>
                </a:tc>
              </a:tr>
              <a:tr h="1238810">
                <a:tc>
                  <a:txBody>
                    <a:bodyPr/>
                    <a:lstStyle/>
                    <a:p>
                      <a:r>
                        <a:rPr lang="en-US" sz="3600" smtClean="0">
                          <a:effectLst/>
                          <a:latin typeface="Calibri"/>
                          <a:cs typeface="Calibri"/>
                        </a:rPr>
                        <a:t>Decistion Tree 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Calibri"/>
                          <a:cs typeface="Calibri"/>
                        </a:rPr>
                        <a:t>0.789</a:t>
                      </a:r>
                      <a:endParaRPr lang="en-US" sz="3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Calibri"/>
                          <a:cs typeface="Calibri"/>
                        </a:rPr>
                        <a:t>46.725</a:t>
                      </a:r>
                      <a:endParaRPr lang="en-US" sz="3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123881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effectLst/>
                          <a:latin typeface="Calibri"/>
                          <a:cs typeface="Calibri"/>
                        </a:rPr>
                        <a:t>Logistic Regression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effectLst/>
                          <a:latin typeface="Calibri"/>
                          <a:cs typeface="Calibri"/>
                        </a:rPr>
                        <a:t>0.785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effectLst/>
                          <a:latin typeface="Calibri"/>
                          <a:cs typeface="Calibri"/>
                        </a:rPr>
                        <a:t>– 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123881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effectLst/>
                          <a:latin typeface="Calibri"/>
                          <a:cs typeface="Calibri"/>
                        </a:rPr>
                        <a:t>Naive Bayes 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effectLst/>
                          <a:latin typeface="Calibri"/>
                          <a:cs typeface="Calibri"/>
                        </a:rPr>
                        <a:t>0.798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effectLst/>
                          <a:latin typeface="Calibri"/>
                          <a:cs typeface="Calibri"/>
                        </a:rPr>
                        <a:t>– 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1238810">
                <a:tc>
                  <a:txBody>
                    <a:bodyPr/>
                    <a:lstStyle/>
                    <a:p>
                      <a:r>
                        <a:rPr lang="en-US" sz="3600" smtClean="0">
                          <a:effectLst/>
                          <a:latin typeface="Calibri"/>
                          <a:cs typeface="Calibri"/>
                        </a:rPr>
                        <a:t>KNN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smtClean="0">
                          <a:effectLst/>
                          <a:latin typeface="Calibri"/>
                          <a:cs typeface="Calibri"/>
                        </a:rPr>
                        <a:t>0.730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smtClean="0">
                          <a:effectLst/>
                          <a:latin typeface="Calibri"/>
                          <a:cs typeface="Calibri"/>
                        </a:rPr>
                        <a:t>– </a:t>
                      </a:r>
                      <a:endParaRPr lang="en-US" sz="360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667052">
                <a:tc>
                  <a:txBody>
                    <a:bodyPr/>
                    <a:lstStyle/>
                    <a:p>
                      <a:r>
                        <a:rPr lang="en-US" sz="3600" smtClean="0">
                          <a:effectLst/>
                          <a:latin typeface="Calibri"/>
                          <a:cs typeface="Calibri"/>
                        </a:rPr>
                        <a:t>SVM 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smtClean="0">
                          <a:effectLst/>
                          <a:latin typeface="Calibri"/>
                          <a:cs typeface="Calibri"/>
                        </a:rPr>
                        <a:t>0.786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effectLst/>
                          <a:latin typeface="Calibri"/>
                          <a:cs typeface="Calibri"/>
                        </a:rPr>
                        <a:t>– </a:t>
                      </a:r>
                      <a:endParaRPr lang="en-US" sz="36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4792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/>
          </p:cNvSpPr>
          <p:nvPr>
            <p:ph type="title"/>
          </p:nvPr>
        </p:nvSpPr>
        <p:spPr>
          <a:xfrm>
            <a:off x="774698" y="-554568"/>
            <a:ext cx="11099803" cy="2159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0433FF"/>
                </a:solidFill>
              </a:rPr>
              <a:t>Agenda</a:t>
            </a:r>
            <a:endParaRPr sz="8000" dirty="0">
              <a:solidFill>
                <a:srgbClr val="0433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4698" y="1241593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Background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4698" y="2461842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Description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698" y="3729200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Preprocessing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698" y="4926049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Evaluation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698" y="6146298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Models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698" y="7484655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Results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698" y="8704904"/>
            <a:ext cx="11518820" cy="1015663"/>
          </a:xfrm>
          <a:prstGeom prst="rect">
            <a:avLst/>
          </a:prstGeom>
          <a:solidFill>
            <a:srgbClr val="DCBD23"/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Summary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41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0"/>
          <p:cNvSpPr/>
          <p:nvPr/>
        </p:nvSpPr>
        <p:spPr>
          <a:xfrm>
            <a:off x="0" y="-1157563"/>
            <a:ext cx="13004800" cy="11490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1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lnSpc>
                <a:spcPct val="150000"/>
              </a:lnSpc>
              <a:defRPr sz="1800" b="0"/>
            </a:pPr>
            <a:endParaRPr lang="en-US" sz="4800" b="0" dirty="0" smtClean="0"/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  <a:defRPr sz="1800" b="0"/>
            </a:pPr>
            <a:r>
              <a:rPr lang="en-US" sz="4800" b="0" dirty="0" smtClean="0"/>
              <a:t>1.  Sparse matrix optimization (16297 variables)</a:t>
            </a:r>
          </a:p>
          <a:p>
            <a:pPr>
              <a:lnSpc>
                <a:spcPct val="150000"/>
              </a:lnSpc>
              <a:defRPr sz="1800" b="0"/>
            </a:pPr>
            <a:r>
              <a:rPr lang="en-US" sz="4800" b="0" dirty="0" smtClean="0"/>
              <a:t>	</a:t>
            </a:r>
            <a:r>
              <a:rPr lang="en-US" sz="4400" b="0" dirty="0" smtClean="0"/>
              <a:t>	</a:t>
            </a:r>
            <a:r>
              <a:rPr lang="en-US" sz="3200" b="0" dirty="0" err="1" smtClean="0"/>
              <a:t>P</a:t>
            </a:r>
            <a:r>
              <a:rPr lang="en-US" sz="3200" b="0" dirty="0" err="1" smtClean="0"/>
              <a:t>ieceOfShit</a:t>
            </a:r>
            <a:r>
              <a:rPr lang="en-US" sz="3200" b="0" dirty="0" smtClean="0"/>
              <a:t> = Shit;    You’re (need be deleted)</a:t>
            </a:r>
          </a:p>
          <a:p>
            <a:pPr>
              <a:lnSpc>
                <a:spcPct val="150000"/>
              </a:lnSpc>
              <a:defRPr sz="1800" b="0"/>
            </a:pPr>
            <a:endParaRPr lang="en-US" sz="3200" b="0" dirty="0" smtClean="0"/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  <a:defRPr sz="1800" b="0"/>
            </a:pPr>
            <a:r>
              <a:rPr lang="en-US" sz="4800" b="0" dirty="0" smtClean="0"/>
              <a:t>2. Random Forest, SVM and Naïve Bayes work well</a:t>
            </a:r>
          </a:p>
          <a:p>
            <a:pPr>
              <a:lnSpc>
                <a:spcPct val="150000"/>
              </a:lnSpc>
              <a:defRPr sz="1800" b="0"/>
            </a:pPr>
            <a:endParaRPr lang="en-US" sz="4800" b="0" dirty="0" smtClean="0"/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  <a:defRPr sz="1800" b="0"/>
            </a:pPr>
            <a:r>
              <a:rPr lang="en-US" sz="4800" b="0" dirty="0"/>
              <a:t>3. </a:t>
            </a:r>
            <a:r>
              <a:rPr lang="en-US" sz="4000" b="0" dirty="0"/>
              <a:t>I</a:t>
            </a:r>
            <a:r>
              <a:rPr lang="en-US" sz="4000" b="0" dirty="0" smtClean="0"/>
              <a:t>t </a:t>
            </a:r>
            <a:r>
              <a:rPr lang="en-US" sz="4000" b="0" dirty="0"/>
              <a:t>is still difficult to detect some false negative results such as ”this </a:t>
            </a:r>
            <a:r>
              <a:rPr lang="en-US" sz="4000" b="0" dirty="0" smtClean="0"/>
              <a:t>book is </a:t>
            </a:r>
            <a:r>
              <a:rPr lang="en-US" sz="4000" b="0" dirty="0" err="1"/>
              <a:t>fXXXing</a:t>
            </a:r>
            <a:r>
              <a:rPr lang="en-US" sz="4000" b="0" dirty="0"/>
              <a:t> good” or new words (wordplays) such as ”yuck </a:t>
            </a:r>
            <a:r>
              <a:rPr lang="en-US" sz="4000" b="0" dirty="0" err="1"/>
              <a:t>fou</a:t>
            </a:r>
            <a:r>
              <a:rPr lang="en-US" sz="4000" b="0" dirty="0"/>
              <a:t>”</a:t>
            </a:r>
            <a:endParaRPr lang="en-US" sz="4000" b="0" dirty="0" smtClean="0"/>
          </a:p>
          <a:p>
            <a:pPr lvl="0">
              <a:lnSpc>
                <a:spcPct val="150000"/>
              </a:lnSpc>
              <a:defRPr sz="1800" b="0"/>
            </a:pPr>
            <a:r>
              <a:rPr lang="en-US" sz="4800" b="0" dirty="0" smtClean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41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952500" y="1545165"/>
            <a:ext cx="11099800" cy="738114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9600" dirty="0" smtClean="0">
                <a:latin typeface="Calibri"/>
                <a:ea typeface="Calibri"/>
                <a:cs typeface="Calibri"/>
                <a:sym typeface="Calibri"/>
              </a:rPr>
              <a:t>Thanks</a:t>
            </a:r>
            <a:r>
              <a:rPr lang="en-US" sz="9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9600" dirty="0" smtClean="0">
                <a:latin typeface="Calibri"/>
                <a:ea typeface="Calibri"/>
                <a:cs typeface="Calibri"/>
                <a:sym typeface="Wingdings"/>
              </a:rPr>
              <a:t></a:t>
            </a:r>
            <a:endParaRPr sz="96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endParaRPr sz="9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/>
          </p:cNvSpPr>
          <p:nvPr>
            <p:ph type="title"/>
          </p:nvPr>
        </p:nvSpPr>
        <p:spPr>
          <a:xfrm>
            <a:off x="774698" y="-554568"/>
            <a:ext cx="11099803" cy="2159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0433FF"/>
                </a:solidFill>
              </a:rPr>
              <a:t>Agenda</a:t>
            </a:r>
            <a:endParaRPr sz="8000" dirty="0">
              <a:solidFill>
                <a:srgbClr val="0433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4698" y="1241593"/>
            <a:ext cx="11518820" cy="101566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Background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4698" y="2461842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Description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698" y="3729200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Preprocessing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698" y="4926049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Evaluation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698" y="6146298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Models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698" y="7484655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Results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698" y="8704904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Summary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944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71986"/>
              </p:ext>
            </p:extLst>
          </p:nvPr>
        </p:nvGraphicFramePr>
        <p:xfrm>
          <a:off x="288294" y="1004184"/>
          <a:ext cx="12167928" cy="746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978"/>
                <a:gridCol w="1381950"/>
              </a:tblGrid>
              <a:tr h="292992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Comments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Insult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07161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“Either you are fake or extremely 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stupid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...maybe both...” </a:t>
                      </a:r>
                      <a:endParaRPr lang="en-US" sz="3200" dirty="0" smtClean="0"/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</a:tr>
              <a:tr h="1007161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“@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tonnyb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Or they just don’t pay attention” </a:t>
                      </a:r>
                      <a:endParaRPr lang="en-US" sz="3200" dirty="0" smtClean="0"/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no</a:t>
                      </a:r>
                      <a:endParaRPr lang="en-US" sz="3200" dirty="0"/>
                    </a:p>
                  </a:txBody>
                  <a:tcPr/>
                </a:tc>
              </a:tr>
              <a:tr h="1007161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“You with the ’racist’ screen name\\n\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nYou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are a 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PieceOf</a:t>
                      </a:r>
                      <a:r>
                        <a:rPr lang="en-US" sz="3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Shit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......” </a:t>
                      </a:r>
                      <a:endParaRPr lang="en-US" sz="3200" dirty="0" smtClean="0"/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</a:tr>
              <a:tr h="1007161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“your such a 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dickhead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...” </a:t>
                      </a:r>
                      <a:endParaRPr lang="en-US" sz="3200" dirty="0" smtClean="0"/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</a:tr>
              <a:tr h="1007161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http://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www.youtube.com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/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watch?v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=tLYLLPHKRU4 </a:t>
                      </a:r>
                      <a:endParaRPr lang="en-US" sz="3200" dirty="0" smtClean="0"/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no</a:t>
                      </a:r>
                      <a:endParaRPr lang="en-US" sz="3200" dirty="0"/>
                    </a:p>
                  </a:txBody>
                  <a:tcPr/>
                </a:tc>
              </a:tr>
              <a:tr h="1007161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“You are a liar.” </a:t>
                      </a:r>
                      <a:endParaRPr lang="en-US" sz="3200" dirty="0" smtClean="0"/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no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/>
          </p:cNvSpPr>
          <p:nvPr>
            <p:ph type="title"/>
          </p:nvPr>
        </p:nvSpPr>
        <p:spPr>
          <a:xfrm>
            <a:off x="774698" y="-554568"/>
            <a:ext cx="11099803" cy="2159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0433FF"/>
                </a:solidFill>
              </a:rPr>
              <a:t>Agenda</a:t>
            </a:r>
            <a:endParaRPr sz="8000" dirty="0">
              <a:solidFill>
                <a:srgbClr val="0433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4698" y="1241593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Background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4698" y="2461842"/>
            <a:ext cx="11518820" cy="101566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Description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698" y="3729200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Preprocessing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698" y="4926049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Evaluation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698" y="6146298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Models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698" y="7484655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Results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698" y="8704904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Summary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944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77465" y="436793"/>
            <a:ext cx="215017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u="sng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lang="en-US" sz="4000" u="sng" dirty="0" smtClean="0">
                <a:solidFill>
                  <a:srgbClr val="0433FF"/>
                </a:solidFill>
              </a:rPr>
              <a:t>Workflow</a:t>
            </a:r>
            <a:endParaRPr sz="4000" u="sng" dirty="0">
              <a:solidFill>
                <a:srgbClr val="0433FF"/>
              </a:solidFill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86053" y="2277533"/>
            <a:ext cx="3196948" cy="62230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0096483" y="4055533"/>
            <a:ext cx="1253069" cy="575735"/>
          </a:xfrm>
          <a:prstGeom prst="rightArrow">
            <a:avLst>
              <a:gd name="adj1" fmla="val 32000"/>
              <a:gd name="adj2" fmla="val 139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64886" y="2264833"/>
            <a:ext cx="32223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Pre-processing</a:t>
            </a:r>
          </a:p>
        </p:txBody>
      </p:sp>
      <p:sp>
        <p:nvSpPr>
          <p:cNvPr id="62" name="Shape 62"/>
          <p:cNvSpPr/>
          <p:nvPr/>
        </p:nvSpPr>
        <p:spPr>
          <a:xfrm>
            <a:off x="5279729" y="2380784"/>
            <a:ext cx="3472201" cy="62230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213154" y="2387389"/>
            <a:ext cx="359253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600" dirty="0" smtClean="0"/>
              <a:t>Select </a:t>
            </a:r>
            <a:r>
              <a:rPr sz="3600" dirty="0" smtClean="0"/>
              <a:t>Variables</a:t>
            </a:r>
            <a:endParaRPr sz="3600" dirty="0"/>
          </a:p>
        </p:txBody>
      </p:sp>
      <p:sp>
        <p:nvSpPr>
          <p:cNvPr id="64" name="Shape 64"/>
          <p:cNvSpPr/>
          <p:nvPr/>
        </p:nvSpPr>
        <p:spPr>
          <a:xfrm>
            <a:off x="934786" y="4197350"/>
            <a:ext cx="3196949" cy="6223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142457" y="4184649"/>
            <a:ext cx="2781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Build Models</a:t>
            </a:r>
          </a:p>
        </p:txBody>
      </p:sp>
      <p:sp>
        <p:nvSpPr>
          <p:cNvPr id="66" name="Shape 66"/>
          <p:cNvSpPr/>
          <p:nvPr/>
        </p:nvSpPr>
        <p:spPr>
          <a:xfrm>
            <a:off x="5913187" y="4199466"/>
            <a:ext cx="3925081" cy="61806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057212" y="4184649"/>
            <a:ext cx="36370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Compare Models</a:t>
            </a:r>
          </a:p>
        </p:txBody>
      </p:sp>
      <p:sp>
        <p:nvSpPr>
          <p:cNvPr id="68" name="Shape 68"/>
          <p:cNvSpPr/>
          <p:nvPr/>
        </p:nvSpPr>
        <p:spPr>
          <a:xfrm>
            <a:off x="6753638" y="5662083"/>
            <a:ext cx="3196949" cy="62230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545381" y="5649382"/>
            <a:ext cx="16134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Results</a:t>
            </a:r>
          </a:p>
        </p:txBody>
      </p:sp>
      <p:sp>
        <p:nvSpPr>
          <p:cNvPr id="70" name="Shape 70"/>
          <p:cNvSpPr/>
          <p:nvPr/>
        </p:nvSpPr>
        <p:spPr>
          <a:xfrm>
            <a:off x="3869266" y="2343150"/>
            <a:ext cx="1253069" cy="575734"/>
          </a:xfrm>
          <a:prstGeom prst="rightArrow">
            <a:avLst>
              <a:gd name="adj1" fmla="val 32000"/>
              <a:gd name="adj2" fmla="val 139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9050866" y="2298700"/>
            <a:ext cx="1253068" cy="575734"/>
          </a:xfrm>
          <a:prstGeom prst="rightArrow">
            <a:avLst>
              <a:gd name="adj1" fmla="val 32000"/>
              <a:gd name="adj2" fmla="val 139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377011" y="4218516"/>
            <a:ext cx="1253068" cy="575735"/>
          </a:xfrm>
          <a:prstGeom prst="rightArrow">
            <a:avLst>
              <a:gd name="adj1" fmla="val 32000"/>
              <a:gd name="adj2" fmla="val 139294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89470"/>
              </p:ext>
            </p:extLst>
          </p:nvPr>
        </p:nvGraphicFramePr>
        <p:xfrm>
          <a:off x="236579" y="1680770"/>
          <a:ext cx="9227894" cy="692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Worksheet" r:id="rId3" imgW="3314700" imgH="2489200" progId="Excel.Sheet.12">
                  <p:embed/>
                </p:oleObj>
              </mc:Choice>
              <mc:Fallback>
                <p:oleObj name="Worksheet" r:id="rId3" imgW="3314700" imgH="2489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579" y="1680770"/>
                        <a:ext cx="9227894" cy="692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284" y="413296"/>
            <a:ext cx="4680242" cy="656590"/>
          </a:xfrm>
          <a:prstGeom prst="rect">
            <a:avLst/>
          </a:prstGeom>
          <a:noFill/>
          <a:ln w="12700" cap="flat">
            <a:solidFill>
              <a:srgbClr val="0000FF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Helvetica Light"/>
                <a:cs typeface="Calibri"/>
                <a:sym typeface="Helvetica Light"/>
              </a:rPr>
              <a:t>Single-classifier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Helvetica Light"/>
                <a:cs typeface="Calibri"/>
                <a:sym typeface="Helvetica Light"/>
              </a:rPr>
              <a:t> problem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Helvetica Light"/>
              <a:cs typeface="Calibri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/>
          </p:cNvSpPr>
          <p:nvPr>
            <p:ph type="title"/>
          </p:nvPr>
        </p:nvSpPr>
        <p:spPr>
          <a:xfrm>
            <a:off x="774698" y="-554568"/>
            <a:ext cx="11099803" cy="2159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0433FF"/>
                </a:solidFill>
              </a:rPr>
              <a:t>Agenda</a:t>
            </a:r>
            <a:endParaRPr sz="8000" dirty="0">
              <a:solidFill>
                <a:srgbClr val="0433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4698" y="1241593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Background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4698" y="2461842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Description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698" y="3729200"/>
            <a:ext cx="11518820" cy="1015663"/>
          </a:xfrm>
          <a:prstGeom prst="rect">
            <a:avLst/>
          </a:prstGeom>
          <a:solidFill>
            <a:srgbClr val="DCBD23"/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latin typeface="Calibri"/>
                <a:cs typeface="Calibri"/>
              </a:rPr>
              <a:t>Data </a:t>
            </a:r>
            <a:r>
              <a:rPr lang="en-US" sz="6000" dirty="0" smtClean="0">
                <a:latin typeface="Calibri"/>
                <a:cs typeface="Calibri"/>
              </a:rPr>
              <a:t>Preprocessing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698" y="4926049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Evaluation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698" y="6146298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Models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698" y="7484655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Results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698" y="8704904"/>
            <a:ext cx="115188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latin typeface="Calibri"/>
                <a:cs typeface="Calibri"/>
              </a:rPr>
              <a:t>Summary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12397758" y="9116483"/>
            <a:ext cx="185384" cy="400110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315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12341479" y="10386621"/>
            <a:ext cx="297943" cy="393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/>
          <a:p>
            <a:pPr lvl="0">
              <a:defRPr sz="1800"/>
            </a:pPr>
            <a:fld id="{86CB4B4D-7CA3-9044-876B-883B54F8677D}" type="slidenum">
              <a:rPr sz="2600"/>
              <a:t>9</a:t>
            </a:fld>
            <a:endParaRPr sz="2600"/>
          </a:p>
        </p:txBody>
      </p:sp>
      <p:sp>
        <p:nvSpPr>
          <p:cNvPr id="6" name="Shape 85"/>
          <p:cNvSpPr/>
          <p:nvPr/>
        </p:nvSpPr>
        <p:spPr>
          <a:xfrm>
            <a:off x="0" y="690776"/>
            <a:ext cx="102592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2397758" y="9116483"/>
            <a:ext cx="185384" cy="4001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584200"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584200"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584200"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584200"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algn="ctr" defTabSz="584200"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algn="ctr" defTabSz="584200"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algn="ctr" defTabSz="584200"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algn="ctr" defTabSz="584200"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fld id="{86CB4B4D-7CA3-9044-876B-883B54F8677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592" y="0"/>
            <a:ext cx="12902208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latin typeface="Calibri"/>
                <a:cs typeface="Calibri"/>
              </a:rPr>
              <a:t>2 variables and 3947 </a:t>
            </a:r>
            <a:r>
              <a:rPr lang="en-US" sz="4000" dirty="0" smtClean="0">
                <a:latin typeface="Calibri"/>
                <a:cs typeface="Calibri"/>
              </a:rPr>
              <a:t>observations</a:t>
            </a:r>
          </a:p>
          <a:p>
            <a:pPr algn="l"/>
            <a:endParaRPr lang="en-US" sz="4000" dirty="0">
              <a:latin typeface="Calibri"/>
              <a:cs typeface="Calibri"/>
            </a:endParaRPr>
          </a:p>
          <a:p>
            <a:pPr algn="l"/>
            <a:r>
              <a:rPr lang="en-US" sz="4000" dirty="0">
                <a:latin typeface="Calibri"/>
                <a:cs typeface="Calibri"/>
              </a:rPr>
              <a:t>Response variable is binary:  “Is Insult” or “Is Not Insult”</a:t>
            </a:r>
            <a:r>
              <a:rPr lang="en-US" sz="4000" dirty="0" smtClean="0">
                <a:latin typeface="Calibri"/>
                <a:cs typeface="Calibri"/>
              </a:rPr>
              <a:t>.</a:t>
            </a:r>
          </a:p>
          <a:p>
            <a:pPr algn="l"/>
            <a:endParaRPr lang="en-US" sz="4000" dirty="0">
              <a:latin typeface="Calibri"/>
              <a:cs typeface="Calibri"/>
            </a:endParaRPr>
          </a:p>
          <a:p>
            <a:pPr algn="l"/>
            <a:r>
              <a:rPr lang="en-US" sz="4000" dirty="0">
                <a:latin typeface="Calibri"/>
                <a:cs typeface="Calibri"/>
              </a:rPr>
              <a:t>No missing values, but need do token and regular expression analysis.</a:t>
            </a:r>
          </a:p>
          <a:p>
            <a:pPr algn="l"/>
            <a:endParaRPr lang="en-US" sz="4000" dirty="0" smtClean="0">
              <a:latin typeface="Calibri"/>
              <a:cs typeface="Calibri"/>
            </a:endParaRPr>
          </a:p>
          <a:p>
            <a:pPr algn="l"/>
            <a:endParaRPr lang="en-US" sz="4000" dirty="0">
              <a:latin typeface="Calibri"/>
              <a:cs typeface="Calibri"/>
            </a:endParaRPr>
          </a:p>
          <a:p>
            <a:pPr algn="l"/>
            <a:r>
              <a:rPr lang="en-US" sz="4000" b="1" u="sng" dirty="0">
                <a:solidFill>
                  <a:srgbClr val="0000FF"/>
                </a:solidFill>
                <a:latin typeface="Calibri"/>
                <a:cs typeface="Calibri"/>
              </a:rPr>
              <a:t>TF-IDF </a:t>
            </a:r>
            <a:r>
              <a:rPr lang="en-US" sz="4000" dirty="0">
                <a:latin typeface="Calibri"/>
                <a:cs typeface="Calibri"/>
              </a:rPr>
              <a:t>(term frequency – inverse document frequency):</a:t>
            </a:r>
          </a:p>
          <a:p>
            <a:pPr algn="l"/>
            <a:r>
              <a:rPr lang="en-US" sz="4000" dirty="0">
                <a:latin typeface="Calibri"/>
                <a:cs typeface="Calibri"/>
              </a:rPr>
              <a:t>reflect how important a word is to a document in a collection </a:t>
            </a:r>
          </a:p>
          <a:p>
            <a:pPr algn="l"/>
            <a:r>
              <a:rPr lang="en-US" sz="4000" b="1" dirty="0">
                <a:solidFill>
                  <a:srgbClr val="0000FF"/>
                </a:solidFill>
                <a:latin typeface="Calibri"/>
                <a:cs typeface="Calibri"/>
              </a:rPr>
              <a:t>Library(tm) </a:t>
            </a:r>
            <a:r>
              <a:rPr lang="en-US" sz="4000" dirty="0">
                <a:latin typeface="Calibri"/>
                <a:cs typeface="Calibri"/>
              </a:rPr>
              <a:t>in </a:t>
            </a:r>
            <a:r>
              <a:rPr lang="en-US" sz="4000" dirty="0" smtClean="0">
                <a:latin typeface="Calibri"/>
                <a:cs typeface="Calibri"/>
              </a:rPr>
              <a:t>R</a:t>
            </a:r>
          </a:p>
          <a:p>
            <a:pPr algn="l"/>
            <a:endParaRPr lang="en-US" sz="40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693</Words>
  <Application>Microsoft Macintosh PowerPoint</Application>
  <PresentationFormat>Custom</PresentationFormat>
  <Paragraphs>217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Default</vt:lpstr>
      <vt:lpstr>Worksheet</vt:lpstr>
      <vt:lpstr>Text Mining: Detecting Insults in Social Commentary?                             —2012 kaggle competition</vt:lpstr>
      <vt:lpstr>Agenda</vt:lpstr>
      <vt:lpstr>Agenda</vt:lpstr>
      <vt:lpstr>PowerPoint Presentation</vt:lpstr>
      <vt:lpstr>Agenda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Agenda</vt:lpstr>
      <vt:lpstr>Models</vt:lpstr>
      <vt:lpstr>Models</vt:lpstr>
      <vt:lpstr>PowerPoint Presentation</vt:lpstr>
      <vt:lpstr>Models</vt:lpstr>
      <vt:lpstr>PowerPoint Presentation</vt:lpstr>
      <vt:lpstr>PowerPoint Presentation</vt:lpstr>
      <vt:lpstr>Agenda</vt:lpstr>
      <vt:lpstr>PowerPoint Presentation</vt:lpstr>
      <vt:lpstr>Agenda</vt:lpstr>
      <vt:lpstr>PowerPoint Presentation</vt:lpstr>
      <vt:lpstr>Thanks 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me some credits! —2011 kaggle competition</dc:title>
  <cp:lastModifiedBy>Jumao Yuan</cp:lastModifiedBy>
  <cp:revision>205</cp:revision>
  <dcterms:modified xsi:type="dcterms:W3CDTF">2015-04-28T12:57:04Z</dcterms:modified>
</cp:coreProperties>
</file>