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77" r:id="rId23"/>
    <p:sldId id="278" r:id="rId24"/>
    <p:sldId id="279" r:id="rId25"/>
    <p:sldId id="287" r:id="rId26"/>
    <p:sldId id="288" r:id="rId27"/>
    <p:sldId id="284" r:id="rId28"/>
    <p:sldId id="285" r:id="rId29"/>
    <p:sldId id="286" r:id="rId30"/>
    <p:sldId id="282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acf5d3f2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acf5d3f2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7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acf5d3f2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acf5d3f2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acf5d3f2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acf5d3f2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acf5d3f2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acf5d3f2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acf5d3f2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acf5d3f2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acf5d3f2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acf5d3f2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acf5d3f2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acf5d3f2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acf5d3f2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acf5d3f2a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acf5d3f2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acf5d3f2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acf5d3f2a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acf5d3f2a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acf5d3f2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acf5d3f2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cf5d3f2a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acf5d3f2a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acf5d3f2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acf5d3f2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013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cf5d3f2a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acf5d3f2a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acf5d3f2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acf5d3f2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acf5d3f2a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acf5d3f2a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acf5d3f2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acf5d3f2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736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acf5d3f2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acf5d3f2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/>
              <a:t>https://medium.com/@nsidana123/apache-kafka-and-apache-spark-real-time-streaming-271346d5340c</a:t>
            </a: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/>
              <a:t>https://medium.com/@farsim/data-engineering-using-nifi-hive-spark-kafka-and-quicksight-a325d3df80a2</a:t>
            </a: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dirty="0"/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dirty="0"/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182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acf5d3f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acf5d3f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acf5d3f2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acf5d3f2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/>
              <a:t>https://medium.com/@nsidana123/apache-kafka-and-apache-spark-real-time-streaming-271346d5340c</a:t>
            </a: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/>
              <a:t>https://medium.com/@farsim/data-engineering-using-nifi-hive-spark-kafka-and-quicksight-a325d3df80a2</a:t>
            </a: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dirty="0"/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dirty="0"/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acf5d3f2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acf5d3f2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Hive</a:t>
            </a:r>
          </a:p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Hive is a data warehousing tool built on top of HDFS, providing a SQL-like interface to query and analyze large datasets stored in HDFS.</a:t>
            </a:r>
          </a:p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Processed transactional data is organized into Hive tables for structured querying and analysis.</a:t>
            </a: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Hbase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HBase is a NoSQL database that provides real-time read/write access to large amounts of data stored in HDFS.</a:t>
            </a:r>
          </a:p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HBase stores processed data that requires low-latency access, such as transaction records that need to be quickly retrieved for real-time analysis or fraud detection.</a:t>
            </a: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Solr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providing powerful indexing, search, and real-time analytics capabilities.</a:t>
            </a:r>
          </a:p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indexes key transactional data to enable fast and efficient search capabilities, allowing the bank to quickly identify and analyze suspicious transactions.</a:t>
            </a:r>
          </a:p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Real-time monitoring dashboards can be built using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to provide insights and alerts on transaction activities as they occur.</a:t>
            </a: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acf5d3f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acf5d3f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acf5d3f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acf5d3f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acf5d3f2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acf5d3f2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acf5d3f2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acf5d3f2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acf5d3f2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acf5d3f2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acf5d3f2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acf5d3f2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acf5d3f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acf5d3f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D160-8E66-177B-8BC1-37D21E13E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2DD7B-2168-5D26-55C7-E98868F31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F0BF2-8361-C345-F029-5CA34A83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773A-8983-42F8-9320-61C4258F529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D333-A7FB-2246-165B-01564E38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2003-F7EB-2778-A1C1-93A6C93D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56407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520A-6690-0F23-CE5A-1554A922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22E67-B427-EBB5-A066-502645E37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FE991-6444-826F-520B-264E88DE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773A-8983-42F8-9320-61C4258F529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07407-D618-D3A1-C25A-154C896A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05A8-FF55-66A4-01C5-35645B02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27515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881FE-601A-B983-0246-CAD3EE82C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F579E-3D2E-439E-9591-29CF1191B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5F69A-8E15-C5F7-D445-9B468EBC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773A-8983-42F8-9320-61C4258F529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2DB6-6EC8-9A98-0E9E-880F8F78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9F33-51B7-5160-8633-7EB3A21E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5536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451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00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F310-5AA5-97F1-11D2-BB327E8F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0663-81C2-C039-17B9-C2E7D04D6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BCB01-D210-A924-C068-4FCAB530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773A-8983-42F8-9320-61C4258F529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7AC5C-2D75-9053-9B44-AFD20246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DF6B-8F4C-1B3A-FC53-CCC70474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83994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4C1D-6C44-E038-48B7-CE790412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2F9A6-E2B8-8A11-A717-83C03DC06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74FE-E5FD-5811-3D53-B2F85E71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773A-8983-42F8-9320-61C4258F529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E9ED-B3F2-9A2C-7772-E037A903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1E5F7-1708-ABA2-7481-29114607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07665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ADC8-35D1-3859-48D3-239D8B0F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FD36-5094-0CDE-0E95-2285AF44E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978B5-0B62-D5EB-4CEC-57B27A320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22623-6A56-83C2-9A8D-FDEEA80A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773A-8983-42F8-9320-61C4258F529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0A654-8EB8-DF4E-0473-D1222F30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CD8F1-6959-2212-7C18-7272814E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61400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68F6-6F05-7600-364C-46CDB765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682F5-A0FA-7E8E-3F1A-1B663E97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13832-D2A5-8EDD-3393-C00E577CF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2844F-700B-77ED-3150-731D528A3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98E8B-B2D7-3B33-B403-EEF6CFC1A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0972C-5E8D-B070-9BC5-194B108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773A-8983-42F8-9320-61C4258F529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3708B-5DD8-CBA3-8785-AF3B73B6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8C324-B00D-554E-5A04-83E2A994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80275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7936-D0DD-81B2-28F4-50FE1BD1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AE919-8E6E-AA55-FD7E-61F6CD1D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773A-8983-42F8-9320-61C4258F529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50B28-175B-56B1-FD18-33004836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115DC-AE2F-FC0E-D45C-E0ED1EDF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12769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4F160-1582-489F-7412-59720FE0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773A-8983-42F8-9320-61C4258F529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6B1FC-E6E6-96F8-687A-41A27380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5ADA2-C59D-C979-5A14-C124FA57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618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18EF-CD64-9984-9B47-F42B0736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396BE-DDB4-53A6-DEDB-9637ABEE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2F683-B689-4C26-5D35-77CD89558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7B824-44BB-15EF-F0AD-CA1DA708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773A-8983-42F8-9320-61C4258F529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A5C1A-052F-7A68-9F3B-460C6FDF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884E-5419-AF73-9D78-99C7F3A9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644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FD09-7771-F355-232B-D012F944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40764-BC7E-0201-CBB0-73C819681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7B5B3-0051-4973-9F72-B27C08DEF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0C8A9-2041-9EE1-1F6D-E7D4719C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773A-8983-42F8-9320-61C4258F529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BC3FA-9E1B-B362-53C9-EF18ACEC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2C8DB-C475-EB43-0B12-B96D0082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26575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2AF7E-710A-06F1-F726-5412CFFC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262D-5D6C-830A-CD26-0A661D873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750B9-1963-8AD8-60C3-BBCBA6E8D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2A773A-8983-42F8-9320-61C4258F529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E6493-4487-54EF-7151-6F7D10378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5280-77FC-0928-D170-23D290F4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212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uperhuman.com" TargetMode="External"/><Relationship Id="rId3" Type="http://schemas.openxmlformats.org/officeDocument/2006/relationships/hyperlink" Target="https://slack.com/blog/news/slack-acquires-astro-to-help-email-and-channels-work-together" TargetMode="External"/><Relationship Id="rId7" Type="http://schemas.openxmlformats.org/officeDocument/2006/relationships/hyperlink" Target="https://fron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sanebox.com/home" TargetMode="External"/><Relationship Id="rId5" Type="http://schemas.openxmlformats.org/officeDocument/2006/relationships/hyperlink" Target="https://www.boomeranggmail.com/" TargetMode="External"/><Relationship Id="rId4" Type="http://schemas.openxmlformats.org/officeDocument/2006/relationships/hyperlink" Target="https://newtonhq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1445A4C-98E5-D9A5-84A8-0722ED82FD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1005" r="20096" b="1"/>
          <a:stretch/>
        </p:blipFill>
        <p:spPr>
          <a:xfrm>
            <a:off x="3212926" y="10"/>
            <a:ext cx="5931074" cy="5143491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6497" y="836414"/>
            <a:ext cx="4129087" cy="179070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chemeClr val="bg1"/>
                </a:solidFill>
              </a:rPr>
              <a:t>A.I.nbox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46497" y="2926556"/>
            <a:ext cx="5337772" cy="124182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chemeClr val="bg1"/>
                </a:solidFill>
              </a:rPr>
              <a:t>Will free you from dealing with inbox management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6438" y="2761056"/>
            <a:ext cx="895111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67753" y="480060"/>
            <a:ext cx="2800511" cy="26746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4100" b="1"/>
              <a:t>Technical Discussion</a:t>
            </a:r>
            <a:endParaRPr lang="en-US" sz="4100" b="1" spc="200"/>
          </a:p>
        </p:txBody>
      </p:sp>
      <p:sp>
        <p:nvSpPr>
          <p:cNvPr id="6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3306950"/>
            <a:ext cx="2606040" cy="13716"/>
          </a:xfrm>
          <a:custGeom>
            <a:avLst/>
            <a:gdLst>
              <a:gd name="connsiteX0" fmla="*/ 0 w 2606040"/>
              <a:gd name="connsiteY0" fmla="*/ 0 h 13716"/>
              <a:gd name="connsiteX1" fmla="*/ 625450 w 2606040"/>
              <a:gd name="connsiteY1" fmla="*/ 0 h 13716"/>
              <a:gd name="connsiteX2" fmla="*/ 1224839 w 2606040"/>
              <a:gd name="connsiteY2" fmla="*/ 0 h 13716"/>
              <a:gd name="connsiteX3" fmla="*/ 1824228 w 2606040"/>
              <a:gd name="connsiteY3" fmla="*/ 0 h 13716"/>
              <a:gd name="connsiteX4" fmla="*/ 2606040 w 2606040"/>
              <a:gd name="connsiteY4" fmla="*/ 0 h 13716"/>
              <a:gd name="connsiteX5" fmla="*/ 2606040 w 2606040"/>
              <a:gd name="connsiteY5" fmla="*/ 13716 h 13716"/>
              <a:gd name="connsiteX6" fmla="*/ 1902409 w 2606040"/>
              <a:gd name="connsiteY6" fmla="*/ 13716 h 13716"/>
              <a:gd name="connsiteX7" fmla="*/ 1276960 w 2606040"/>
              <a:gd name="connsiteY7" fmla="*/ 13716 h 13716"/>
              <a:gd name="connsiteX8" fmla="*/ 677570 w 2606040"/>
              <a:gd name="connsiteY8" fmla="*/ 13716 h 13716"/>
              <a:gd name="connsiteX9" fmla="*/ 0 w 2606040"/>
              <a:gd name="connsiteY9" fmla="*/ 13716 h 13716"/>
              <a:gd name="connsiteX10" fmla="*/ 0 w 260604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3716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690" y="5728"/>
                  <a:pt x="2605650" y="7624"/>
                  <a:pt x="2606040" y="13716"/>
                </a:cubicBezTo>
                <a:cubicBezTo>
                  <a:pt x="2256758" y="26838"/>
                  <a:pt x="2173673" y="-17450"/>
                  <a:pt x="1902409" y="13716"/>
                </a:cubicBezTo>
                <a:cubicBezTo>
                  <a:pt x="1631145" y="44882"/>
                  <a:pt x="1461378" y="894"/>
                  <a:pt x="1276960" y="13716"/>
                </a:cubicBezTo>
                <a:cubicBezTo>
                  <a:pt x="1092542" y="26538"/>
                  <a:pt x="890442" y="8641"/>
                  <a:pt x="677570" y="13716"/>
                </a:cubicBezTo>
                <a:cubicBezTo>
                  <a:pt x="464698" y="18792"/>
                  <a:pt x="187648" y="31265"/>
                  <a:pt x="0" y="13716"/>
                </a:cubicBezTo>
                <a:cubicBezTo>
                  <a:pt x="-302" y="10335"/>
                  <a:pt x="417" y="4724"/>
                  <a:pt x="0" y="0"/>
                </a:cubicBezTo>
                <a:close/>
              </a:path>
              <a:path w="2606040" h="13716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6569" y="5071"/>
                  <a:pt x="2606315" y="7437"/>
                  <a:pt x="2606040" y="13716"/>
                </a:cubicBezTo>
                <a:cubicBezTo>
                  <a:pt x="2393024" y="-2332"/>
                  <a:pt x="2191161" y="34687"/>
                  <a:pt x="1980590" y="13716"/>
                </a:cubicBezTo>
                <a:cubicBezTo>
                  <a:pt x="1770019" y="-7255"/>
                  <a:pt x="1476440" y="31542"/>
                  <a:pt x="1276960" y="13716"/>
                </a:cubicBezTo>
                <a:cubicBezTo>
                  <a:pt x="1077480" y="-4110"/>
                  <a:pt x="880988" y="37553"/>
                  <a:pt x="651510" y="13716"/>
                </a:cubicBezTo>
                <a:cubicBezTo>
                  <a:pt x="422032" y="-10121"/>
                  <a:pt x="130744" y="-6519"/>
                  <a:pt x="0" y="13716"/>
                </a:cubicBezTo>
                <a:cubicBezTo>
                  <a:pt x="198" y="8947"/>
                  <a:pt x="304" y="52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colorful squares and lines&#10;&#10;Description automatically generated">
            <a:extLst>
              <a:ext uri="{FF2B5EF4-FFF2-40B4-BE49-F238E27FC236}">
                <a16:creationId xmlns:a16="http://schemas.microsoft.com/office/drawing/2014/main" id="{31F6AD02-2ED5-E4FD-1B05-E6740D480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14" r="13823" b="1"/>
          <a:stretch/>
        </p:blipFill>
        <p:spPr>
          <a:xfrm>
            <a:off x="3983776" y="10"/>
            <a:ext cx="5159081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198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Email Integration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1.</a:t>
            </a: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Technique: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Use OAuth authentication to securely integrate with Gmail and Outlook APIs.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2.</a:t>
            </a: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Tools: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Google API Client Library for Python for Gmail integration, Microsoft Graph API for Outlook integration.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Data Preprocessing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1.</a:t>
            </a: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Technique: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Clean and preprocess email data using text preprocessing techniques, including tokenization, stop-word removal, and stemming.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2. Tools: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Natural Language Toolkit (NLTK) or SpaCy for text preprocessing in Python.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Categorization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1.</a:t>
            </a: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Technique: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Implement supervised machine learning algorithms for email categorization, such as Support Vector Machines (SVM) or Naive Bayes classifiers.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2.</a:t>
            </a: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Tools: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Scikit-learn for machine learning models in Python.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Tagging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1.</a:t>
            </a: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Technique: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Allow users to assign one or multiple tags to each email using a user-friendly interface.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2.</a:t>
            </a: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Tools: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Custom UI design integrated with backend functionality using frameworks like React.js (for web) or SwiftUI (for iOS).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Importance Flagging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1.</a:t>
            </a: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Technique: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Use machine learning techniques to predict the importance level of emails based on features such as sender importance, keywords, and user behavior.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2.</a:t>
            </a: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Tools: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Gradient Boosting libraries like XGBoost or LightGBM for importance flagging models in Python.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Draft Generation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1.</a:t>
            </a: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Technique: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Implement Natural Language Generation (NLG) techniques to generate human-like email responses.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2.</a:t>
            </a: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Tools: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OpenAI's GPT (Generative Pre-trained Transformer) model, GPT-3, or similar language models for generating text. Or Google’s GenAI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User Interface Design</a:t>
            </a:r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1.</a:t>
            </a: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Technique: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Design an intuitive and responsive user interface to provide a seamless user experience.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2.</a:t>
            </a: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Tools: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Adobe XD, Figma, or Sketch for UI/UX design, with frontend frameworks like React.js or Flutter for development.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Security and Authentication: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1.</a:t>
            </a: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Technique: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Implement OAuth 2.0 for secure authentication and authorization with Gmail and Outlook APIs.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2. Tools: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OAuth libraries provided by Google and Microsoft for Python or other programming languages.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Testing</a:t>
            </a:r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1.</a:t>
            </a: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Technique: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Conduct unit testing, integration testing, and user acceptance testing to ensure the app's functionality and reliability.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2. Tools: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Pytest for unit testing in Python, Selenium for automated UI testing, and TestFlight for iOS app beta testing.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67753" y="480060"/>
            <a:ext cx="2800511" cy="26746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800" b="1" spc="200"/>
              <a:t>Business Discussion</a:t>
            </a:r>
          </a:p>
        </p:txBody>
      </p:sp>
      <p:sp>
        <p:nvSpPr>
          <p:cNvPr id="7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3306950"/>
            <a:ext cx="2606040" cy="13716"/>
          </a:xfrm>
          <a:custGeom>
            <a:avLst/>
            <a:gdLst>
              <a:gd name="connsiteX0" fmla="*/ 0 w 2606040"/>
              <a:gd name="connsiteY0" fmla="*/ 0 h 13716"/>
              <a:gd name="connsiteX1" fmla="*/ 625450 w 2606040"/>
              <a:gd name="connsiteY1" fmla="*/ 0 h 13716"/>
              <a:gd name="connsiteX2" fmla="*/ 1224839 w 2606040"/>
              <a:gd name="connsiteY2" fmla="*/ 0 h 13716"/>
              <a:gd name="connsiteX3" fmla="*/ 1824228 w 2606040"/>
              <a:gd name="connsiteY3" fmla="*/ 0 h 13716"/>
              <a:gd name="connsiteX4" fmla="*/ 2606040 w 2606040"/>
              <a:gd name="connsiteY4" fmla="*/ 0 h 13716"/>
              <a:gd name="connsiteX5" fmla="*/ 2606040 w 2606040"/>
              <a:gd name="connsiteY5" fmla="*/ 13716 h 13716"/>
              <a:gd name="connsiteX6" fmla="*/ 1902409 w 2606040"/>
              <a:gd name="connsiteY6" fmla="*/ 13716 h 13716"/>
              <a:gd name="connsiteX7" fmla="*/ 1276960 w 2606040"/>
              <a:gd name="connsiteY7" fmla="*/ 13716 h 13716"/>
              <a:gd name="connsiteX8" fmla="*/ 677570 w 2606040"/>
              <a:gd name="connsiteY8" fmla="*/ 13716 h 13716"/>
              <a:gd name="connsiteX9" fmla="*/ 0 w 2606040"/>
              <a:gd name="connsiteY9" fmla="*/ 13716 h 13716"/>
              <a:gd name="connsiteX10" fmla="*/ 0 w 260604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3716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690" y="5728"/>
                  <a:pt x="2605650" y="7624"/>
                  <a:pt x="2606040" y="13716"/>
                </a:cubicBezTo>
                <a:cubicBezTo>
                  <a:pt x="2256758" y="26838"/>
                  <a:pt x="2173673" y="-17450"/>
                  <a:pt x="1902409" y="13716"/>
                </a:cubicBezTo>
                <a:cubicBezTo>
                  <a:pt x="1631145" y="44882"/>
                  <a:pt x="1461378" y="894"/>
                  <a:pt x="1276960" y="13716"/>
                </a:cubicBezTo>
                <a:cubicBezTo>
                  <a:pt x="1092542" y="26538"/>
                  <a:pt x="890442" y="8641"/>
                  <a:pt x="677570" y="13716"/>
                </a:cubicBezTo>
                <a:cubicBezTo>
                  <a:pt x="464698" y="18792"/>
                  <a:pt x="187648" y="31265"/>
                  <a:pt x="0" y="13716"/>
                </a:cubicBezTo>
                <a:cubicBezTo>
                  <a:pt x="-302" y="10335"/>
                  <a:pt x="417" y="4724"/>
                  <a:pt x="0" y="0"/>
                </a:cubicBezTo>
                <a:close/>
              </a:path>
              <a:path w="2606040" h="13716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6569" y="5071"/>
                  <a:pt x="2606315" y="7437"/>
                  <a:pt x="2606040" y="13716"/>
                </a:cubicBezTo>
                <a:cubicBezTo>
                  <a:pt x="2393024" y="-2332"/>
                  <a:pt x="2191161" y="34687"/>
                  <a:pt x="1980590" y="13716"/>
                </a:cubicBezTo>
                <a:cubicBezTo>
                  <a:pt x="1770019" y="-7255"/>
                  <a:pt x="1476440" y="31542"/>
                  <a:pt x="1276960" y="13716"/>
                </a:cubicBezTo>
                <a:cubicBezTo>
                  <a:pt x="1077480" y="-4110"/>
                  <a:pt x="880988" y="37553"/>
                  <a:pt x="651510" y="13716"/>
                </a:cubicBezTo>
                <a:cubicBezTo>
                  <a:pt x="422032" y="-10121"/>
                  <a:pt x="130744" y="-6519"/>
                  <a:pt x="0" y="13716"/>
                </a:cubicBezTo>
                <a:cubicBezTo>
                  <a:pt x="198" y="8947"/>
                  <a:pt x="304" y="52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colorful squares and lines&#10;&#10;Description automatically generated">
            <a:extLst>
              <a:ext uri="{FF2B5EF4-FFF2-40B4-BE49-F238E27FC236}">
                <a16:creationId xmlns:a16="http://schemas.microsoft.com/office/drawing/2014/main" id="{31F6AD02-2ED5-E4FD-1B05-E6740D480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14" r="13823" b="1"/>
          <a:stretch/>
        </p:blipFill>
        <p:spPr>
          <a:xfrm>
            <a:off x="3983776" y="10"/>
            <a:ext cx="5159081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Continuous Improvement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1.</a:t>
            </a: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Technique: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Gather user feedback and data analytics to iteratively improve the app's performance and user experience.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2. Tools: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Google Analytics or Firebase Analytics for tracking user engagement and behavior, and tools like Sentry for error monitoring and logging.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67753" y="480060"/>
            <a:ext cx="2800511" cy="26746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4100" b="1"/>
              <a:t>DevOp Platform Discussion</a:t>
            </a:r>
            <a:endParaRPr lang="en-US" sz="4100" b="1" spc="200" dirty="0"/>
          </a:p>
        </p:txBody>
      </p:sp>
      <p:sp>
        <p:nvSpPr>
          <p:cNvPr id="6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3306950"/>
            <a:ext cx="2606040" cy="13716"/>
          </a:xfrm>
          <a:custGeom>
            <a:avLst/>
            <a:gdLst>
              <a:gd name="connsiteX0" fmla="*/ 0 w 2606040"/>
              <a:gd name="connsiteY0" fmla="*/ 0 h 13716"/>
              <a:gd name="connsiteX1" fmla="*/ 625450 w 2606040"/>
              <a:gd name="connsiteY1" fmla="*/ 0 h 13716"/>
              <a:gd name="connsiteX2" fmla="*/ 1224839 w 2606040"/>
              <a:gd name="connsiteY2" fmla="*/ 0 h 13716"/>
              <a:gd name="connsiteX3" fmla="*/ 1824228 w 2606040"/>
              <a:gd name="connsiteY3" fmla="*/ 0 h 13716"/>
              <a:gd name="connsiteX4" fmla="*/ 2606040 w 2606040"/>
              <a:gd name="connsiteY4" fmla="*/ 0 h 13716"/>
              <a:gd name="connsiteX5" fmla="*/ 2606040 w 2606040"/>
              <a:gd name="connsiteY5" fmla="*/ 13716 h 13716"/>
              <a:gd name="connsiteX6" fmla="*/ 1902409 w 2606040"/>
              <a:gd name="connsiteY6" fmla="*/ 13716 h 13716"/>
              <a:gd name="connsiteX7" fmla="*/ 1276960 w 2606040"/>
              <a:gd name="connsiteY7" fmla="*/ 13716 h 13716"/>
              <a:gd name="connsiteX8" fmla="*/ 677570 w 2606040"/>
              <a:gd name="connsiteY8" fmla="*/ 13716 h 13716"/>
              <a:gd name="connsiteX9" fmla="*/ 0 w 2606040"/>
              <a:gd name="connsiteY9" fmla="*/ 13716 h 13716"/>
              <a:gd name="connsiteX10" fmla="*/ 0 w 260604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3716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690" y="5728"/>
                  <a:pt x="2605650" y="7624"/>
                  <a:pt x="2606040" y="13716"/>
                </a:cubicBezTo>
                <a:cubicBezTo>
                  <a:pt x="2256758" y="26838"/>
                  <a:pt x="2173673" y="-17450"/>
                  <a:pt x="1902409" y="13716"/>
                </a:cubicBezTo>
                <a:cubicBezTo>
                  <a:pt x="1631145" y="44882"/>
                  <a:pt x="1461378" y="894"/>
                  <a:pt x="1276960" y="13716"/>
                </a:cubicBezTo>
                <a:cubicBezTo>
                  <a:pt x="1092542" y="26538"/>
                  <a:pt x="890442" y="8641"/>
                  <a:pt x="677570" y="13716"/>
                </a:cubicBezTo>
                <a:cubicBezTo>
                  <a:pt x="464698" y="18792"/>
                  <a:pt x="187648" y="31265"/>
                  <a:pt x="0" y="13716"/>
                </a:cubicBezTo>
                <a:cubicBezTo>
                  <a:pt x="-302" y="10335"/>
                  <a:pt x="417" y="4724"/>
                  <a:pt x="0" y="0"/>
                </a:cubicBezTo>
                <a:close/>
              </a:path>
              <a:path w="2606040" h="13716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6569" y="5071"/>
                  <a:pt x="2606315" y="7437"/>
                  <a:pt x="2606040" y="13716"/>
                </a:cubicBezTo>
                <a:cubicBezTo>
                  <a:pt x="2393024" y="-2332"/>
                  <a:pt x="2191161" y="34687"/>
                  <a:pt x="1980590" y="13716"/>
                </a:cubicBezTo>
                <a:cubicBezTo>
                  <a:pt x="1770019" y="-7255"/>
                  <a:pt x="1476440" y="31542"/>
                  <a:pt x="1276960" y="13716"/>
                </a:cubicBezTo>
                <a:cubicBezTo>
                  <a:pt x="1077480" y="-4110"/>
                  <a:pt x="880988" y="37553"/>
                  <a:pt x="651510" y="13716"/>
                </a:cubicBezTo>
                <a:cubicBezTo>
                  <a:pt x="422032" y="-10121"/>
                  <a:pt x="130744" y="-6519"/>
                  <a:pt x="0" y="13716"/>
                </a:cubicBezTo>
                <a:cubicBezTo>
                  <a:pt x="198" y="8947"/>
                  <a:pt x="304" y="52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colorful squares and lines&#10;&#10;Description automatically generated">
            <a:extLst>
              <a:ext uri="{FF2B5EF4-FFF2-40B4-BE49-F238E27FC236}">
                <a16:creationId xmlns:a16="http://schemas.microsoft.com/office/drawing/2014/main" id="{31F6AD02-2ED5-E4FD-1B05-E6740D480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14" r="13823" b="1"/>
          <a:stretch/>
        </p:blipFill>
        <p:spPr>
          <a:xfrm>
            <a:off x="3983776" y="10"/>
            <a:ext cx="5159081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39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Amazon SageMaker</a:t>
            </a:r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Amazon SageMaker is a fully managed service that simplifies the process of building, training, and deploying machine learning models at scale. It supports a wide range of algorithms and frameworks, and provides built-in capabilities for data preprocessing and model optimization.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2.Pricing is based on usage, with pay-as-you-go pricing for training instances, inference endpoints, and storage. Amazon also offers free tiers and credits for startups, as well as cost-saving options like Spot Instances for training.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Microsoft Azure Machine Learning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Microsoft Azure Machine Learning is a cloud-based platform that provides tools and services for building, training, and deploying machine learning models. It supports popular frameworks like TensorFlow, PyTorch, and scikit-learn, and offers automated machine learning capabilities for faster model development.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2. Pricing is based on usage, with options for pay-as-you-go pricing or reserved capacity pricing for cost savings. Azure also provides free tiers and credits for startups, along with cost management tools for optimizing spending.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Google Cloud AI Platform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Google Cloud AI Platform offers a suite of AI and machine learning services, including pre-trained models, custom model training, and deployment capabilities. It supports popular frameworks like TensorFlow and scikit-learn, making it suitable for various AI tasks.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Pricing is based on usage, with options for pay-as-you-go pricing or discounted prices for committed usage. Google Cloud also offers free tiers and credits for startups, providing cost-effective options for experimentation and development.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67753" y="480060"/>
            <a:ext cx="3316023" cy="26746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4100" b="1" spc="200" dirty="0"/>
              <a:t>Big Data</a:t>
            </a:r>
            <a:br>
              <a:rPr lang="en-US" sz="4100" b="1" spc="200" dirty="0"/>
            </a:br>
            <a:r>
              <a:rPr lang="en-US" sz="4100" b="1" spc="200" dirty="0"/>
              <a:t>Architecture</a:t>
            </a:r>
          </a:p>
        </p:txBody>
      </p:sp>
      <p:pic>
        <p:nvPicPr>
          <p:cNvPr id="62" name="Picture 61" descr="A colorful squares and lines&#10;&#10;Description automatically generated">
            <a:extLst>
              <a:ext uri="{FF2B5EF4-FFF2-40B4-BE49-F238E27FC236}">
                <a16:creationId xmlns:a16="http://schemas.microsoft.com/office/drawing/2014/main" id="{31F6AD02-2ED5-E4FD-1B05-E6740D480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14" r="13823" b="1"/>
          <a:stretch/>
        </p:blipFill>
        <p:spPr>
          <a:xfrm>
            <a:off x="3983776" y="10"/>
            <a:ext cx="5159081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3118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</a:rPr>
              <a:t>Data Flow and Real-time Analysis</a:t>
            </a:r>
            <a:endParaRPr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54AAB6E-A6BB-B5C5-DC00-3D9CDFBEF241}"/>
              </a:ext>
            </a:extLst>
          </p:cNvPr>
          <p:cNvSpPr/>
          <p:nvPr/>
        </p:nvSpPr>
        <p:spPr>
          <a:xfrm>
            <a:off x="2168386" y="1597847"/>
            <a:ext cx="1249136" cy="12654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Streaming Layer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Kafka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874012F-C93E-7A1F-7357-2E7E591927EF}"/>
              </a:ext>
            </a:extLst>
          </p:cNvPr>
          <p:cNvSpPr/>
          <p:nvPr/>
        </p:nvSpPr>
        <p:spPr>
          <a:xfrm>
            <a:off x="4021452" y="1586900"/>
            <a:ext cx="1374440" cy="279515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Trans-formation Layer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Spark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47566C6-6771-05E3-7BCC-8C6A55E87824}"/>
              </a:ext>
            </a:extLst>
          </p:cNvPr>
          <p:cNvSpPr/>
          <p:nvPr/>
        </p:nvSpPr>
        <p:spPr>
          <a:xfrm>
            <a:off x="7370078" y="1189238"/>
            <a:ext cx="1374439" cy="36248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Real-Time Analysis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SparkSQL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&amp; MLlib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A5A53CB-E950-11A7-27A9-465CF229D13E}"/>
              </a:ext>
            </a:extLst>
          </p:cNvPr>
          <p:cNvSpPr/>
          <p:nvPr/>
        </p:nvSpPr>
        <p:spPr>
          <a:xfrm>
            <a:off x="472800" y="1189238"/>
            <a:ext cx="1374440" cy="36248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 Layer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Gmail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Outlook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Yahoo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B63C95F-8309-05CE-04CD-347A33A4A707}"/>
              </a:ext>
            </a:extLst>
          </p:cNvPr>
          <p:cNvSpPr/>
          <p:nvPr/>
        </p:nvSpPr>
        <p:spPr>
          <a:xfrm>
            <a:off x="1921380" y="2030554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3672C-CD40-2512-D863-8ED853E9F31F}"/>
              </a:ext>
            </a:extLst>
          </p:cNvPr>
          <p:cNvSpPr txBox="1"/>
          <p:nvPr/>
        </p:nvSpPr>
        <p:spPr>
          <a:xfrm>
            <a:off x="1982272" y="1086480"/>
            <a:ext cx="283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Real-time transaction data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994FE53-6529-1898-F499-C06190633B95}"/>
              </a:ext>
            </a:extLst>
          </p:cNvPr>
          <p:cNvSpPr/>
          <p:nvPr/>
        </p:nvSpPr>
        <p:spPr>
          <a:xfrm>
            <a:off x="2168386" y="3242332"/>
            <a:ext cx="1262520" cy="113972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Lake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Postgres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2A21C-392E-A17D-DA28-7EBDD9E917A7}"/>
              </a:ext>
            </a:extLst>
          </p:cNvPr>
          <p:cNvSpPr txBox="1"/>
          <p:nvPr/>
        </p:nvSpPr>
        <p:spPr>
          <a:xfrm>
            <a:off x="2186950" y="4424566"/>
            <a:ext cx="223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Static historical data</a:t>
            </a:r>
          </a:p>
          <a:p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0A81BB-B0EE-83B8-F538-4BE9B08EE982}"/>
              </a:ext>
            </a:extLst>
          </p:cNvPr>
          <p:cNvSpPr/>
          <p:nvPr/>
        </p:nvSpPr>
        <p:spPr>
          <a:xfrm>
            <a:off x="5499620" y="2801629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2F32EED-96A6-941E-7785-87B6145EAE6F}"/>
              </a:ext>
            </a:extLst>
          </p:cNvPr>
          <p:cNvSpPr/>
          <p:nvPr/>
        </p:nvSpPr>
        <p:spPr>
          <a:xfrm>
            <a:off x="1944669" y="3612170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7A8671C-9778-63E4-1A48-098BD4F3EA4F}"/>
              </a:ext>
            </a:extLst>
          </p:cNvPr>
          <p:cNvSpPr/>
          <p:nvPr/>
        </p:nvSpPr>
        <p:spPr>
          <a:xfrm rot="5400000">
            <a:off x="2720750" y="2847324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06F18FB-0083-4785-66BF-F317D27ABCD8}"/>
              </a:ext>
            </a:extLst>
          </p:cNvPr>
          <p:cNvSpPr/>
          <p:nvPr/>
        </p:nvSpPr>
        <p:spPr>
          <a:xfrm>
            <a:off x="3591202" y="2030554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03A7D8D-5BE4-FAA8-AAE5-DF0C2BE9BA22}"/>
              </a:ext>
            </a:extLst>
          </p:cNvPr>
          <p:cNvSpPr/>
          <p:nvPr/>
        </p:nvSpPr>
        <p:spPr>
          <a:xfrm>
            <a:off x="5713095" y="1189238"/>
            <a:ext cx="1374439" cy="36248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Warehouse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Postgres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F5B1369-EA64-338F-DD56-484C80769C06}"/>
              </a:ext>
            </a:extLst>
          </p:cNvPr>
          <p:cNvSpPr/>
          <p:nvPr/>
        </p:nvSpPr>
        <p:spPr>
          <a:xfrm>
            <a:off x="3632045" y="3586429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32FF2E-9A45-A07F-1500-4A05FD0650D3}"/>
              </a:ext>
            </a:extLst>
          </p:cNvPr>
          <p:cNvSpPr/>
          <p:nvPr/>
        </p:nvSpPr>
        <p:spPr>
          <a:xfrm>
            <a:off x="7138970" y="2804049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2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Proposed Architecture - High Level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DBDAD7FB-BC02-3009-C948-3D126C7C49C3}"/>
              </a:ext>
            </a:extLst>
          </p:cNvPr>
          <p:cNvSpPr/>
          <p:nvPr/>
        </p:nvSpPr>
        <p:spPr>
          <a:xfrm>
            <a:off x="416377" y="1326803"/>
            <a:ext cx="1228227" cy="36248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 Layer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A865C1C-4132-364E-70AE-EDEA15A85846}"/>
              </a:ext>
            </a:extLst>
          </p:cNvPr>
          <p:cNvSpPr/>
          <p:nvPr/>
        </p:nvSpPr>
        <p:spPr>
          <a:xfrm>
            <a:off x="1834415" y="1326803"/>
            <a:ext cx="1249136" cy="12654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Real-time Data Ingestion Layer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63DCFB5-D70A-6B12-D422-F085E5417B09}"/>
              </a:ext>
            </a:extLst>
          </p:cNvPr>
          <p:cNvSpPr/>
          <p:nvPr/>
        </p:nvSpPr>
        <p:spPr>
          <a:xfrm>
            <a:off x="3227959" y="1326803"/>
            <a:ext cx="1249136" cy="280548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Streaming Layer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FB59AFC-A270-46AF-A3F0-91F5933BFF14}"/>
              </a:ext>
            </a:extLst>
          </p:cNvPr>
          <p:cNvSpPr/>
          <p:nvPr/>
        </p:nvSpPr>
        <p:spPr>
          <a:xfrm>
            <a:off x="4644204" y="1326803"/>
            <a:ext cx="1249136" cy="280548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Trans-formation Layer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9B7B045-C5E0-B575-FB71-2BC6BD6B8E0A}"/>
              </a:ext>
            </a:extLst>
          </p:cNvPr>
          <p:cNvSpPr/>
          <p:nvPr/>
        </p:nvSpPr>
        <p:spPr>
          <a:xfrm>
            <a:off x="1807460" y="4306658"/>
            <a:ext cx="7024839" cy="64497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3D3A8B1-C09B-C524-DB41-DCCDEB8C4F96}"/>
              </a:ext>
            </a:extLst>
          </p:cNvPr>
          <p:cNvSpPr/>
          <p:nvPr/>
        </p:nvSpPr>
        <p:spPr>
          <a:xfrm>
            <a:off x="7453992" y="1326803"/>
            <a:ext cx="1378307" cy="280548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Real-time Search and Dashboard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6D66D96-5EC1-68FA-854B-08CC5DC6F7E9}"/>
              </a:ext>
            </a:extLst>
          </p:cNvPr>
          <p:cNvSpPr/>
          <p:nvPr/>
        </p:nvSpPr>
        <p:spPr>
          <a:xfrm>
            <a:off x="6060449" y="1326803"/>
            <a:ext cx="1249136" cy="280548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 Layer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F07ACD1-3D4E-95AA-3399-4202314CAD6D}"/>
              </a:ext>
            </a:extLst>
          </p:cNvPr>
          <p:cNvSpPr/>
          <p:nvPr/>
        </p:nvSpPr>
        <p:spPr>
          <a:xfrm>
            <a:off x="1811714" y="2876253"/>
            <a:ext cx="1249136" cy="12654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Data Ingestion Layer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DE9A6B-851B-88EF-7FFF-96F37E801110}"/>
              </a:ext>
            </a:extLst>
          </p:cNvPr>
          <p:cNvSpPr/>
          <p:nvPr/>
        </p:nvSpPr>
        <p:spPr>
          <a:xfrm>
            <a:off x="1667306" y="1819033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9A4283-79D8-7EDC-A4A5-15F27BD434EA}"/>
              </a:ext>
            </a:extLst>
          </p:cNvPr>
          <p:cNvSpPr/>
          <p:nvPr/>
        </p:nvSpPr>
        <p:spPr>
          <a:xfrm>
            <a:off x="1656680" y="3219260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D5C1B46-C060-BC29-17DA-304D2DB098E2}"/>
              </a:ext>
            </a:extLst>
          </p:cNvPr>
          <p:cNvSpPr/>
          <p:nvPr/>
        </p:nvSpPr>
        <p:spPr>
          <a:xfrm>
            <a:off x="3083551" y="1764414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E1907A-C4F2-ABD4-62CF-FE4CB737987C}"/>
              </a:ext>
            </a:extLst>
          </p:cNvPr>
          <p:cNvSpPr/>
          <p:nvPr/>
        </p:nvSpPr>
        <p:spPr>
          <a:xfrm rot="5400000">
            <a:off x="6612814" y="4027415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6CCAA0D-7C95-5856-B0AD-9922A22773C5}"/>
              </a:ext>
            </a:extLst>
          </p:cNvPr>
          <p:cNvSpPr/>
          <p:nvPr/>
        </p:nvSpPr>
        <p:spPr>
          <a:xfrm>
            <a:off x="3081433" y="3197247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60005A8-701E-DA20-3C41-EF36FE7C494A}"/>
              </a:ext>
            </a:extLst>
          </p:cNvPr>
          <p:cNvSpPr/>
          <p:nvPr/>
        </p:nvSpPr>
        <p:spPr>
          <a:xfrm>
            <a:off x="4499796" y="2529521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5EFFCB-20CA-79D2-6944-5167968041B7}"/>
              </a:ext>
            </a:extLst>
          </p:cNvPr>
          <p:cNvSpPr/>
          <p:nvPr/>
        </p:nvSpPr>
        <p:spPr>
          <a:xfrm>
            <a:off x="7303454" y="2529521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B3FD9AD-6919-9501-CCBE-DE0286092EA6}"/>
              </a:ext>
            </a:extLst>
          </p:cNvPr>
          <p:cNvSpPr/>
          <p:nvPr/>
        </p:nvSpPr>
        <p:spPr>
          <a:xfrm>
            <a:off x="5922173" y="2529521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06D8495-E33E-45E3-E002-FCE9D0634F06}"/>
              </a:ext>
            </a:extLst>
          </p:cNvPr>
          <p:cNvSpPr/>
          <p:nvPr/>
        </p:nvSpPr>
        <p:spPr>
          <a:xfrm rot="5400000">
            <a:off x="2386778" y="4043858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55440E-4A4E-3634-4220-0A5833C87DF6}"/>
              </a:ext>
            </a:extLst>
          </p:cNvPr>
          <p:cNvSpPr/>
          <p:nvPr/>
        </p:nvSpPr>
        <p:spPr>
          <a:xfrm rot="16200000">
            <a:off x="8070942" y="4025001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</a:rPr>
              <a:t>Data Flow and Real-time Analysis</a:t>
            </a:r>
            <a:endParaRPr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1CDF303-AAC6-C05F-D764-84DED4DB4A45}"/>
              </a:ext>
            </a:extLst>
          </p:cNvPr>
          <p:cNvSpPr/>
          <p:nvPr/>
        </p:nvSpPr>
        <p:spPr>
          <a:xfrm>
            <a:off x="2164264" y="2244271"/>
            <a:ext cx="1249136" cy="12654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Ingestion Layer</a:t>
            </a:r>
          </a:p>
          <a:p>
            <a:pPr algn="ctr"/>
            <a:r>
              <a:rPr lang="en-US" dirty="0" err="1">
                <a:solidFill>
                  <a:srgbClr val="FFC000"/>
                </a:solidFill>
              </a:rPr>
              <a:t>NiFi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54AAB6E-A6BB-B5C5-DC00-3D9CDFBEF241}"/>
              </a:ext>
            </a:extLst>
          </p:cNvPr>
          <p:cNvSpPr/>
          <p:nvPr/>
        </p:nvSpPr>
        <p:spPr>
          <a:xfrm>
            <a:off x="3876637" y="2244271"/>
            <a:ext cx="1249136" cy="12654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Streaming Layer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Kafka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874012F-C93E-7A1F-7357-2E7E591927EF}"/>
              </a:ext>
            </a:extLst>
          </p:cNvPr>
          <p:cNvSpPr/>
          <p:nvPr/>
        </p:nvSpPr>
        <p:spPr>
          <a:xfrm>
            <a:off x="5436744" y="2263232"/>
            <a:ext cx="1249136" cy="12654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Trans-formation Layer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Spark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47566C6-6771-05E3-7BCC-8C6A55E87824}"/>
              </a:ext>
            </a:extLst>
          </p:cNvPr>
          <p:cNvSpPr/>
          <p:nvPr/>
        </p:nvSpPr>
        <p:spPr>
          <a:xfrm>
            <a:off x="6947020" y="2263231"/>
            <a:ext cx="1249136" cy="12654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Real-Time Analysis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Spark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SQL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&amp; MLlib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A5A53CB-E950-11A7-27A9-465CF229D13E}"/>
              </a:ext>
            </a:extLst>
          </p:cNvPr>
          <p:cNvSpPr/>
          <p:nvPr/>
        </p:nvSpPr>
        <p:spPr>
          <a:xfrm>
            <a:off x="472800" y="1189238"/>
            <a:ext cx="1228227" cy="36248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 Layer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ERP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DB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B63C95F-8309-05CE-04CD-347A33A4A707}"/>
              </a:ext>
            </a:extLst>
          </p:cNvPr>
          <p:cNvSpPr/>
          <p:nvPr/>
        </p:nvSpPr>
        <p:spPr>
          <a:xfrm>
            <a:off x="1837865" y="2676978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9996095-91AC-4325-FFFD-9C6290F3E6EB}"/>
              </a:ext>
            </a:extLst>
          </p:cNvPr>
          <p:cNvSpPr/>
          <p:nvPr/>
        </p:nvSpPr>
        <p:spPr>
          <a:xfrm>
            <a:off x="3597198" y="2676978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3672C-CD40-2512-D863-8ED853E9F31F}"/>
              </a:ext>
            </a:extLst>
          </p:cNvPr>
          <p:cNvSpPr txBox="1"/>
          <p:nvPr/>
        </p:nvSpPr>
        <p:spPr>
          <a:xfrm>
            <a:off x="2540667" y="1727483"/>
            <a:ext cx="283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Real-time transaction data</a:t>
            </a: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AA090C84-F0DB-EF09-D26E-9CFFC93DF062}"/>
              </a:ext>
            </a:extLst>
          </p:cNvPr>
          <p:cNvSpPr/>
          <p:nvPr/>
        </p:nvSpPr>
        <p:spPr>
          <a:xfrm rot="5400000">
            <a:off x="2686556" y="3808638"/>
            <a:ext cx="485522" cy="366852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994FE53-6529-1898-F499-C06190633B95}"/>
              </a:ext>
            </a:extLst>
          </p:cNvPr>
          <p:cNvSpPr/>
          <p:nvPr/>
        </p:nvSpPr>
        <p:spPr>
          <a:xfrm>
            <a:off x="3413400" y="3912336"/>
            <a:ext cx="3262166" cy="64497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 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HDPS / HBase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2A21C-392E-A17D-DA28-7EBDD9E917A7}"/>
              </a:ext>
            </a:extLst>
          </p:cNvPr>
          <p:cNvSpPr txBox="1"/>
          <p:nvPr/>
        </p:nvSpPr>
        <p:spPr>
          <a:xfrm>
            <a:off x="1982272" y="4557314"/>
            <a:ext cx="234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Static structured data</a:t>
            </a:r>
          </a:p>
          <a:p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03F882-5DEF-3304-8A45-DF0323CCD15C}"/>
              </a:ext>
            </a:extLst>
          </p:cNvPr>
          <p:cNvSpPr/>
          <p:nvPr/>
        </p:nvSpPr>
        <p:spPr>
          <a:xfrm>
            <a:off x="5212274" y="2676978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0A81BB-B0EE-83B8-F538-4BE9B08EE982}"/>
              </a:ext>
            </a:extLst>
          </p:cNvPr>
          <p:cNvSpPr/>
          <p:nvPr/>
        </p:nvSpPr>
        <p:spPr>
          <a:xfrm>
            <a:off x="6753813" y="2676978"/>
            <a:ext cx="144407" cy="400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Up 16">
            <a:extLst>
              <a:ext uri="{FF2B5EF4-FFF2-40B4-BE49-F238E27FC236}">
                <a16:creationId xmlns:a16="http://schemas.microsoft.com/office/drawing/2014/main" id="{B8EA0456-755A-CCC3-72A9-D1C08F447AD0}"/>
              </a:ext>
            </a:extLst>
          </p:cNvPr>
          <p:cNvSpPr/>
          <p:nvPr/>
        </p:nvSpPr>
        <p:spPr>
          <a:xfrm>
            <a:off x="7177635" y="3815231"/>
            <a:ext cx="517891" cy="505915"/>
          </a:xfrm>
          <a:prstGeom prst="left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681AF-C0DE-F447-B9C5-A61E0C0139F2}"/>
              </a:ext>
            </a:extLst>
          </p:cNvPr>
          <p:cNvSpPr txBox="1"/>
          <p:nvPr/>
        </p:nvSpPr>
        <p:spPr>
          <a:xfrm>
            <a:off x="6675566" y="4284515"/>
            <a:ext cx="23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Incrementally update the AI/ML model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</a:rPr>
              <a:t>Data Storage, Retrieval, and Advanced Analysis</a:t>
            </a:r>
            <a:endParaRPr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0DB2AFAD-02AA-CE25-C163-8277B6F01275}"/>
              </a:ext>
            </a:extLst>
          </p:cNvPr>
          <p:cNvSpPr/>
          <p:nvPr/>
        </p:nvSpPr>
        <p:spPr>
          <a:xfrm>
            <a:off x="835636" y="1790832"/>
            <a:ext cx="1249136" cy="12654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C000"/>
                </a:solidFill>
              </a:rPr>
              <a:t>Hbase</a:t>
            </a:r>
            <a:endParaRPr lang="en-US" dirty="0">
              <a:solidFill>
                <a:srgbClr val="FFC000"/>
              </a:solidFill>
            </a:endParaRPr>
          </a:p>
          <a:p>
            <a:pPr algn="ctr"/>
            <a:r>
              <a:rPr lang="en-US" dirty="0"/>
              <a:t>Real-time data Storage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BC52F88-FBB8-7605-0B05-35C76DA8AB46}"/>
              </a:ext>
            </a:extLst>
          </p:cNvPr>
          <p:cNvSpPr/>
          <p:nvPr/>
        </p:nvSpPr>
        <p:spPr>
          <a:xfrm>
            <a:off x="3046404" y="3190687"/>
            <a:ext cx="1249136" cy="12654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Hive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SQL</a:t>
            </a:r>
          </a:p>
          <a:p>
            <a:pPr algn="ctr"/>
            <a:r>
              <a:rPr lang="en-US" dirty="0"/>
              <a:t>Batch Data Analytics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8BA14EE-B2E2-B407-DF1E-D5B1E88ED0FD}"/>
              </a:ext>
            </a:extLst>
          </p:cNvPr>
          <p:cNvSpPr/>
          <p:nvPr/>
        </p:nvSpPr>
        <p:spPr>
          <a:xfrm>
            <a:off x="835636" y="3279387"/>
            <a:ext cx="1249136" cy="12654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HDFS</a:t>
            </a:r>
          </a:p>
          <a:p>
            <a:pPr algn="ctr"/>
            <a:r>
              <a:rPr lang="en-US" dirty="0"/>
              <a:t>Static Data Storage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A38D9FD-4445-3DCA-7AC5-AF302F2FE58C}"/>
              </a:ext>
            </a:extLst>
          </p:cNvPr>
          <p:cNvSpPr/>
          <p:nvPr/>
        </p:nvSpPr>
        <p:spPr>
          <a:xfrm>
            <a:off x="3046404" y="1414323"/>
            <a:ext cx="1249136" cy="12654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C000"/>
                </a:solidFill>
              </a:rPr>
              <a:t>Solr</a:t>
            </a:r>
            <a:endParaRPr lang="en-US" dirty="0">
              <a:solidFill>
                <a:srgbClr val="FFC000"/>
              </a:solidFill>
            </a:endParaRPr>
          </a:p>
          <a:p>
            <a:pPr algn="ctr"/>
            <a:r>
              <a:rPr lang="en-US" dirty="0"/>
              <a:t>Real-time Query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20754F0-4F91-170A-CD6F-8C5B854395A0}"/>
              </a:ext>
            </a:extLst>
          </p:cNvPr>
          <p:cNvSpPr/>
          <p:nvPr/>
        </p:nvSpPr>
        <p:spPr>
          <a:xfrm>
            <a:off x="4789305" y="1414323"/>
            <a:ext cx="1856426" cy="304182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Dashboard</a:t>
            </a:r>
          </a:p>
          <a:p>
            <a:pPr algn="ctr"/>
            <a:r>
              <a:rPr lang="en-US" dirty="0"/>
              <a:t>Detecting</a:t>
            </a:r>
          </a:p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Alerting</a:t>
            </a:r>
          </a:p>
          <a:p>
            <a:pPr algn="ctr"/>
            <a:r>
              <a:rPr lang="en-US" dirty="0"/>
              <a:t>Fraudulent activities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F0D13BB-31AC-E832-18EB-AB3576CB0570}"/>
              </a:ext>
            </a:extLst>
          </p:cNvPr>
          <p:cNvSpPr/>
          <p:nvPr/>
        </p:nvSpPr>
        <p:spPr>
          <a:xfrm>
            <a:off x="506186" y="1159329"/>
            <a:ext cx="1992085" cy="3608613"/>
          </a:xfrm>
          <a:prstGeom prst="flowChartProcess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063FF-2115-C28A-F6E8-D4A19B978717}"/>
              </a:ext>
            </a:extLst>
          </p:cNvPr>
          <p:cNvSpPr txBox="1"/>
          <p:nvPr/>
        </p:nvSpPr>
        <p:spPr>
          <a:xfrm>
            <a:off x="714815" y="1334211"/>
            <a:ext cx="152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Storage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F65BD1-2137-36FF-8685-D37EAA8ADFB0}"/>
              </a:ext>
            </a:extLst>
          </p:cNvPr>
          <p:cNvSpPr/>
          <p:nvPr/>
        </p:nvSpPr>
        <p:spPr>
          <a:xfrm>
            <a:off x="2653393" y="1703543"/>
            <a:ext cx="244928" cy="69675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345A501-24D9-FCB9-DDBD-71F1F08A2945}"/>
              </a:ext>
            </a:extLst>
          </p:cNvPr>
          <p:cNvSpPr/>
          <p:nvPr/>
        </p:nvSpPr>
        <p:spPr>
          <a:xfrm>
            <a:off x="4443623" y="3475040"/>
            <a:ext cx="244928" cy="69675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13F6AF4-D235-BBE6-4320-7643D183880F}"/>
              </a:ext>
            </a:extLst>
          </p:cNvPr>
          <p:cNvSpPr/>
          <p:nvPr/>
        </p:nvSpPr>
        <p:spPr>
          <a:xfrm>
            <a:off x="4443623" y="1726807"/>
            <a:ext cx="244928" cy="69675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33ABDCC-7D20-F314-CD6B-3E94DE4E86CE}"/>
              </a:ext>
            </a:extLst>
          </p:cNvPr>
          <p:cNvSpPr/>
          <p:nvPr/>
        </p:nvSpPr>
        <p:spPr>
          <a:xfrm>
            <a:off x="2649873" y="3475040"/>
            <a:ext cx="244928" cy="69675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Imagine Products	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Our app, tentatively named "</a:t>
            </a:r>
            <a:r>
              <a:rPr lang="en-US" dirty="0" err="1">
                <a:solidFill>
                  <a:schemeClr val="dk1"/>
                </a:solidFill>
              </a:rPr>
              <a:t>InboxMaster</a:t>
            </a:r>
            <a:r>
              <a:rPr lang="en-US" dirty="0">
                <a:solidFill>
                  <a:schemeClr val="dk1"/>
                </a:solidFill>
              </a:rPr>
              <a:t>," is an AI-driven email management solution designed to streamline the inbox management process for users of Gmail and Outlook (potentially all types of email).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Integration with other platform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Injection of emails, schedule, files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Categorization, flagging, organization, prioritization, summarization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Reactive: reply, scheduling, investigation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E7D9-758C-C187-EEEC-D834DC52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8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Who Entered the Market?</a:t>
            </a:r>
            <a:endParaRPr b="1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b="1">
                <a:solidFill>
                  <a:schemeClr val="dk1"/>
                </a:solidFill>
              </a:rPr>
              <a:t>Astro</a:t>
            </a:r>
            <a:r>
              <a:rPr lang="en">
                <a:solidFill>
                  <a:schemeClr val="dk1"/>
                </a:solidFill>
              </a:rPr>
              <a:t>: Astro uses AI to prioritize emails, sort them into categories, and even draft replies based on your email history. (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https://slack.com/blog/news/slack-acquires-astro-to-help-email-and-channels-work-together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b="1">
                <a:solidFill>
                  <a:schemeClr val="dk1"/>
                </a:solidFill>
              </a:rPr>
              <a:t>Newton Mail</a:t>
            </a:r>
            <a:r>
              <a:rPr lang="en">
                <a:solidFill>
                  <a:schemeClr val="dk1"/>
                </a:solidFill>
              </a:rPr>
              <a:t>: Newton Mail employs AI to categorize emails, prioritize them, and even schedule reminders for important messages. (</a:t>
            </a:r>
            <a:r>
              <a:rPr lang="en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https://newtonhq.com/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b="1">
                <a:solidFill>
                  <a:schemeClr val="dk1"/>
                </a:solidFill>
              </a:rPr>
              <a:t>Boomerang</a:t>
            </a:r>
            <a:r>
              <a:rPr lang="en">
                <a:solidFill>
                  <a:schemeClr val="dk1"/>
                </a:solidFill>
              </a:rPr>
              <a:t>: Boomerang integrates AI to analyze your email usage patterns and suggest optimal times for sending emails to maximize response rates. (</a:t>
            </a:r>
            <a:r>
              <a:rPr lang="en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https://www.boomeranggmail.com/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b="1">
                <a:solidFill>
                  <a:schemeClr val="dk1"/>
                </a:solidFill>
              </a:rPr>
              <a:t>SaneBox</a:t>
            </a:r>
            <a:r>
              <a:rPr lang="en">
                <a:solidFill>
                  <a:schemeClr val="dk1"/>
                </a:solidFill>
              </a:rPr>
              <a:t>: SaneBox uses AI to automatically filter and prioritize emails into different folders, ensuring that your inbox remains clutter-free. (</a:t>
            </a:r>
            <a:r>
              <a:rPr lang="en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https://www.sanebox.com/home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b="1">
                <a:solidFill>
                  <a:schemeClr val="dk1"/>
                </a:solidFill>
              </a:rPr>
              <a:t>Front</a:t>
            </a:r>
            <a:r>
              <a:rPr lang="en">
                <a:solidFill>
                  <a:schemeClr val="dk1"/>
                </a:solidFill>
              </a:rPr>
              <a:t>: Front incorporates AI to help teams manage shared inboxes more effectively by automating repetitive tasks and routing emails to the appropriate team members. (</a:t>
            </a:r>
            <a:r>
              <a:rPr lang="en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https://front.com/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b="1">
                <a:solidFill>
                  <a:schemeClr val="dk1"/>
                </a:solidFill>
              </a:rPr>
              <a:t>Superhuman</a:t>
            </a:r>
            <a:r>
              <a:rPr lang="en">
                <a:solidFill>
                  <a:schemeClr val="dk1"/>
                </a:solidFill>
              </a:rPr>
              <a:t>: Superhuman combines AI-driven features with a streamlined interface to help users manage their email more efficiently, with features like snoozing, scheduling, and keyboard shortcuts. (</a:t>
            </a:r>
            <a:r>
              <a:rPr lang="en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https://superhuman.com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Market Analysis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The email management market is growing rapidly as individuals and businesses struggle to handle increasing email volumes efficiently. 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Existing solutions may lack intelligent automation and personalized assistance, and cool services presenting an opportunity for InboxMaster to fill this gap.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The app can be used by individuals, a group by family, a small team, enterprises.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Value Proposition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InboxMaster offers intelligent categorization of emails, customizable taggings, color-coded flags for importance, and AI-driven draft reply suggestions for urgent emails, enhancing productivity and organization.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The product should offer integrated platform that can connect various other platform and potentially form a community (stories and characters preferred).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Revenue Model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We plan to adopt a freemium model, offering basic features for free with premium subscription tiers for advanced functionalities such as unlimited email tagging, priority support, and customization options.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Premium services for investigation, reply, etc.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Marketing Strategy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Our marketing strategy will focus on content marketing, social media engagement, and partnerships with influencers and productivity experts to promote InboxMaster as the go-to solution for email management.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Utilize digital marketers.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Targeting individuals, small business, enterprises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0D0D0D"/>
                </a:solidFill>
                <a:highlight>
                  <a:srgbClr val="FFFFFF"/>
                </a:highlight>
              </a:rPr>
              <a:t>Exit Strategy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If not decided to operate business, the company needs to exit from business by selling the business to other companies like Google or Microsoft. 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Need to define the criteria that would trigger the exit, such as reaching a certain number of users, achieving a specific revenue milestone, or receiving acquisition offers above a certain valuation.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683</TotalTime>
  <Words>1612</Words>
  <Application>Microsoft Office PowerPoint</Application>
  <PresentationFormat>On-screen Show (16:9)</PresentationFormat>
  <Paragraphs>168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Söhne</vt:lpstr>
      <vt:lpstr>Aptos</vt:lpstr>
      <vt:lpstr>Aptos Display</vt:lpstr>
      <vt:lpstr>Arial</vt:lpstr>
      <vt:lpstr>Office Theme</vt:lpstr>
      <vt:lpstr>A.I.nbox</vt:lpstr>
      <vt:lpstr>Business Discussion</vt:lpstr>
      <vt:lpstr>Imagine Products </vt:lpstr>
      <vt:lpstr>Who Entered the Market?</vt:lpstr>
      <vt:lpstr>Market Analysis</vt:lpstr>
      <vt:lpstr>Value Proposition </vt:lpstr>
      <vt:lpstr>Revenue Model </vt:lpstr>
      <vt:lpstr>Marketing Strategy </vt:lpstr>
      <vt:lpstr>Exit Strategy </vt:lpstr>
      <vt:lpstr>Technical Discussion</vt:lpstr>
      <vt:lpstr>Email Integration </vt:lpstr>
      <vt:lpstr>Data Preprocessing </vt:lpstr>
      <vt:lpstr>Categorization </vt:lpstr>
      <vt:lpstr>Tagging </vt:lpstr>
      <vt:lpstr>Importance Flagging </vt:lpstr>
      <vt:lpstr>Draft Generation </vt:lpstr>
      <vt:lpstr>User Interface Design</vt:lpstr>
      <vt:lpstr>Security and Authentication: </vt:lpstr>
      <vt:lpstr>Testing</vt:lpstr>
      <vt:lpstr>Continuous Improvement </vt:lpstr>
      <vt:lpstr>DevOp Platform Discussion</vt:lpstr>
      <vt:lpstr>Amazon SageMaker</vt:lpstr>
      <vt:lpstr>Microsoft Azure Machine Learning </vt:lpstr>
      <vt:lpstr>Google Cloud AI Platform </vt:lpstr>
      <vt:lpstr>Big Data Architecture</vt:lpstr>
      <vt:lpstr>Data Flow and Real-time Analysis</vt:lpstr>
      <vt:lpstr>Proposed Architecture - High Level</vt:lpstr>
      <vt:lpstr>Data Flow and Real-time Analysis</vt:lpstr>
      <vt:lpstr>Data Storage, Retrieval, and Advanced Analysis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A.I.nbox</dc:title>
  <cp:lastModifiedBy>James Ha</cp:lastModifiedBy>
  <cp:revision>4</cp:revision>
  <dcterms:modified xsi:type="dcterms:W3CDTF">2024-06-01T20:52:02Z</dcterms:modified>
</cp:coreProperties>
</file>