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0693400" cy="7569200"/>
  <p:notesSz cx="6858000" cy="9144000"/>
  <p:embeddedFontLst>
    <p:embeddedFont>
      <p:font typeface="NanumSquareRound Bold" panose="020B0600000101010101" pitchFamily="34" charset="-127"/>
      <p:bold r:id="rId28"/>
    </p:embeddedFont>
    <p:embeddedFont>
      <p:font typeface="NanumSquareRound ExtraBold" panose="020B0600000101010101" pitchFamily="34" charset="-127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b5jROH3CD11qdSM1C4I51aQqq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69124"/>
  </p:normalViewPr>
  <p:slideViewPr>
    <p:cSldViewPr snapToGrid="0">
      <p:cViewPr varScale="1">
        <p:scale>
          <a:sx n="76" d="100"/>
          <a:sy n="76" d="100"/>
        </p:scale>
        <p:origin x="255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1" i="0" u="none" strike="noStrike" cap="none">
        <a:solidFill>
          <a:srgbClr val="000000"/>
        </a:solidFill>
        <a:latin typeface="NanumSquareRound Bold" panose="020B0600000101010101" pitchFamily="34" charset="-127"/>
        <a:ea typeface="NanumSquareRound Bold" panose="020B0600000101010101" pitchFamily="34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550dea6e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최소 온도와 최대 온도를 기준으로 변화를 그려 보았을 때에도 상승하는 추세를 볼 수 있습니다.</a:t>
            </a:r>
            <a:endParaRPr dirty="0"/>
          </a:p>
        </p:txBody>
      </p:sp>
      <p:sp>
        <p:nvSpPr>
          <p:cNvPr id="178" name="Google Shape;178;g28550dea6e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550dea6e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g28550dea6e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550dea6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다음으로 온실가스와 지표면 온도의 상관관계를 보고, 요인분석을 진행해 보겠습니다.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산림 면적이 줄어들고, 이산화탄소를 배출한다 해서 온도에 바로 영향이 미치지는 않습니다.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그래서 3년 후에 온도에 반영된다고 가정하고, 코로나 이전 시기까지의 기후 변화 효과를 반영했습니다.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아래의 핑크색 상자가 지표면 온도와 온실가스 배출량 사이의 상관관계를 나타내는데요.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왼쪽의 “현재 </a:t>
            </a:r>
            <a:r>
              <a:rPr lang="ko-KR" dirty="0" err="1"/>
              <a:t>온도”의</a:t>
            </a:r>
            <a:r>
              <a:rPr lang="ko-KR" dirty="0"/>
              <a:t> 경우 최소 0.05, 최대 0.14의 상관관계만이 보입니다.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반면 “3년 후 </a:t>
            </a:r>
            <a:r>
              <a:rPr lang="ko-KR" dirty="0" err="1"/>
              <a:t>온도”의</a:t>
            </a:r>
            <a:r>
              <a:rPr lang="ko-KR" dirty="0"/>
              <a:t> 경우, 최소 0.32, 최대 0.36의 상관관계가 나타납니다.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이는 온실가스 배출은 시간이 지남에 따라 지표면 온도 상승에 영향을 미칠 수 있음을 보여줍니다.</a:t>
            </a:r>
            <a:endParaRPr dirty="0"/>
          </a:p>
        </p:txBody>
      </p:sp>
      <p:sp>
        <p:nvSpPr>
          <p:cNvPr id="194" name="Google Shape;194;g28550dea6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550dea6e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</a:rPr>
              <a:t>그렇다면 각 온실가스 중 어떤 요소가 온도 상승에 가장 큰 영향을 미칠까요?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</a:rPr>
              <a:t>온실가스의 배출량과 3년 후 온도를 기준으로 </a:t>
            </a:r>
            <a:r>
              <a:rPr lang="ko-KR" dirty="0" err="1">
                <a:solidFill>
                  <a:schemeClr val="dk1"/>
                </a:solidFill>
              </a:rPr>
              <a:t>히트맵을</a:t>
            </a:r>
            <a:r>
              <a:rPr lang="ko-KR" dirty="0">
                <a:solidFill>
                  <a:schemeClr val="dk1"/>
                </a:solidFill>
              </a:rPr>
              <a:t> 그려 보았습니다.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>
                <a:solidFill>
                  <a:schemeClr val="dk1"/>
                </a:solidFill>
              </a:rPr>
              <a:t>수소불화탄소</a:t>
            </a:r>
            <a:r>
              <a:rPr lang="ko-KR" dirty="0">
                <a:solidFill>
                  <a:schemeClr val="dk1"/>
                </a:solidFill>
              </a:rPr>
              <a:t>(HFC), </a:t>
            </a:r>
            <a:r>
              <a:rPr lang="ko-KR" dirty="0" err="1">
                <a:solidFill>
                  <a:schemeClr val="dk1"/>
                </a:solidFill>
              </a:rPr>
              <a:t>삼불화질소</a:t>
            </a:r>
            <a:r>
              <a:rPr lang="ko-KR" dirty="0">
                <a:solidFill>
                  <a:schemeClr val="dk1"/>
                </a:solidFill>
              </a:rPr>
              <a:t>(NF3), 이산화탄소(CO2)가 양의 상관관계를 나타냅니다.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</a:rPr>
              <a:t>이 중 CO2의 경우, 상관계수가 높지는 않지만 온실가스 중 가장 비중이 높기 때문에 고려할 필요성이 있다고 판단했습니다.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05" name="Google Shape;205;g28550dea6e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550dea6e8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다음으로는 GWP 입니다. 저희는 요인 분석 전에 </a:t>
            </a:r>
            <a:r>
              <a:rPr lang="ko-KR" dirty="0" err="1"/>
              <a:t>GWP를</a:t>
            </a:r>
            <a:r>
              <a:rPr lang="ko-KR" dirty="0"/>
              <a:t> 참고하여 가중치를 부여하였습니다.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GWP는</a:t>
            </a:r>
            <a:r>
              <a:rPr lang="ko-KR" dirty="0"/>
              <a:t> Global </a:t>
            </a:r>
            <a:r>
              <a:rPr lang="ko-KR" dirty="0" err="1"/>
              <a:t>Warming</a:t>
            </a:r>
            <a:r>
              <a:rPr lang="ko-KR" dirty="0"/>
              <a:t> </a:t>
            </a:r>
            <a:r>
              <a:rPr lang="ko-KR" dirty="0" err="1"/>
              <a:t>Potential의</a:t>
            </a:r>
            <a:r>
              <a:rPr lang="ko-KR" dirty="0"/>
              <a:t> 약자로 온난화 잠재력을 보여주는 지표입니다.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IPCC라는</a:t>
            </a:r>
            <a:r>
              <a:rPr lang="ko-KR" dirty="0"/>
              <a:t> 기후변화에 관한 정부간 협의체에서 발간했으며, 온실가스가 지표면 온도 변화에 끼치는 영향력을 반영하기 위해 가중치로서 사용되었습니다.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분석전</a:t>
            </a:r>
            <a:r>
              <a:rPr lang="ko-KR" dirty="0"/>
              <a:t> 주요 온실가스인 CO2는 1, CH4는 28, N20는 265, </a:t>
            </a:r>
            <a:r>
              <a:rPr lang="ko-KR" dirty="0" err="1"/>
              <a:t>HFC는</a:t>
            </a:r>
            <a:r>
              <a:rPr lang="ko-KR" dirty="0"/>
              <a:t> 138, </a:t>
            </a:r>
            <a:r>
              <a:rPr lang="ko-KR" dirty="0" err="1"/>
              <a:t>PFC는</a:t>
            </a:r>
            <a:r>
              <a:rPr lang="ko-KR" dirty="0"/>
              <a:t> 6630, SF6는 23500을 측정값에 곱하여 가중치를 부여하였습니다.</a:t>
            </a:r>
            <a:endParaRPr dirty="0"/>
          </a:p>
        </p:txBody>
      </p:sp>
      <p:sp>
        <p:nvSpPr>
          <p:cNvPr id="215" name="Google Shape;215;g28550dea6e8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550dea6e8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저희는 첫번째 요인분석 모델로 </a:t>
            </a:r>
            <a:r>
              <a:rPr lang="ko-KR" dirty="0" err="1"/>
              <a:t>Linear</a:t>
            </a:r>
            <a:r>
              <a:rPr lang="ko-KR" dirty="0"/>
              <a:t> </a:t>
            </a:r>
            <a:r>
              <a:rPr lang="ko-KR" dirty="0" err="1"/>
              <a:t>Mixed</a:t>
            </a:r>
            <a:r>
              <a:rPr lang="ko-KR" dirty="0"/>
              <a:t> </a:t>
            </a:r>
            <a:r>
              <a:rPr lang="ko-KR" dirty="0" err="1"/>
              <a:t>Effects</a:t>
            </a:r>
            <a:r>
              <a:rPr lang="ko-KR" dirty="0"/>
              <a:t> </a:t>
            </a:r>
            <a:r>
              <a:rPr lang="ko-KR" dirty="0" err="1"/>
              <a:t>Model</a:t>
            </a:r>
            <a:r>
              <a:rPr lang="ko-KR" dirty="0"/>
              <a:t>, 즉 선형혼합효과 회귀 모델을 사용하였습니다.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이 모델을 선정한 이유는 각 국가와 연도의 고유한 특성을 랜덤 효과로 모델링해서, 국가별 차이와 시간적 변동성을 반영하기 </a:t>
            </a:r>
            <a:r>
              <a:rPr lang="ko-KR" dirty="0" err="1"/>
              <a:t>위해서입니다</a:t>
            </a:r>
            <a:r>
              <a:rPr lang="ko-KR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모델링 한 결과, 모든 요인의 </a:t>
            </a:r>
            <a:r>
              <a:rPr lang="ko-KR" dirty="0" err="1"/>
              <a:t>P-value</a:t>
            </a:r>
            <a:r>
              <a:rPr lang="ko-KR" dirty="0"/>
              <a:t> 값이 0.05 이상으로 나왔으며, 이는 통계적으로 유의미하지 않다는 것으로 보여줍니다.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또한 모든 계수가 약 0.00으로 나오며 </a:t>
            </a:r>
            <a:r>
              <a:rPr lang="ko-KR" dirty="0" err="1"/>
              <a:t>다중공선성이</a:t>
            </a:r>
            <a:r>
              <a:rPr lang="ko-KR" dirty="0"/>
              <a:t> 우려되었습니다.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이를 위해 기본 선형회귀 모델의 </a:t>
            </a:r>
            <a:r>
              <a:rPr lang="ko-KR" dirty="0" err="1"/>
              <a:t>R-squared값을</a:t>
            </a:r>
            <a:r>
              <a:rPr lang="ko-KR" dirty="0"/>
              <a:t> 시각화해본 결과, 0.380으로 모델이 좋지 못한 설명력을 가졌다고 나왔으며,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VIF, 즉 분산 팽창 요인을 계산해본 결과, 모든 요인의 값이 10 이상의 값을 가지며 </a:t>
            </a:r>
            <a:r>
              <a:rPr lang="ko-KR" dirty="0" err="1"/>
              <a:t>다중공선성이</a:t>
            </a:r>
            <a:r>
              <a:rPr lang="ko-KR" dirty="0"/>
              <a:t> 존재한다고 판단되었습니다.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오염가스중</a:t>
            </a:r>
            <a:r>
              <a:rPr lang="ko-KR" dirty="0"/>
              <a:t> 요인 분석을 </a:t>
            </a:r>
            <a:r>
              <a:rPr lang="ko-KR" dirty="0" err="1"/>
              <a:t>해야하고</a:t>
            </a:r>
            <a:r>
              <a:rPr lang="ko-KR" dirty="0"/>
              <a:t>, 많은 요인이 없는 저희의 문제 특성상, </a:t>
            </a:r>
            <a:r>
              <a:rPr lang="ko-KR" dirty="0" err="1"/>
              <a:t>pca같은</a:t>
            </a:r>
            <a:r>
              <a:rPr lang="ko-KR" dirty="0"/>
              <a:t> 기법은 쓰기 힘들다고 판단되어,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상대적으로 </a:t>
            </a:r>
            <a:r>
              <a:rPr lang="ko-KR" dirty="0" err="1"/>
              <a:t>다중공선성에</a:t>
            </a:r>
            <a:r>
              <a:rPr lang="ko-KR" dirty="0"/>
              <a:t> 영향을 덜 받는 </a:t>
            </a:r>
            <a:r>
              <a:rPr lang="ko-KR" dirty="0" err="1"/>
              <a:t>결정트리</a:t>
            </a:r>
            <a:r>
              <a:rPr lang="ko-KR" dirty="0"/>
              <a:t> 앙상블 모델로 진행하기로 결정하였습니다.</a:t>
            </a:r>
            <a:endParaRPr dirty="0"/>
          </a:p>
        </p:txBody>
      </p:sp>
      <p:sp>
        <p:nvSpPr>
          <p:cNvPr id="224" name="Google Shape;224;g28550dea6e8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8550dea6e8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앞서 선형혼합효과 회귀 분석으로 </a:t>
            </a:r>
            <a:r>
              <a:rPr lang="ko-KR" dirty="0" err="1"/>
              <a:t>다중공선성이</a:t>
            </a:r>
            <a:r>
              <a:rPr lang="ko-KR" dirty="0"/>
              <a:t> 존재함을 발견하였고,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선형회귀로 제대로 분석할 수 없음을 확인하였습니다.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이에 </a:t>
            </a:r>
            <a:r>
              <a:rPr lang="ko-KR" dirty="0" err="1"/>
              <a:t>다중공선성을</a:t>
            </a:r>
            <a:r>
              <a:rPr lang="ko-KR" dirty="0"/>
              <a:t> 효과적으로 처리하고, 비선형적 관계에 특화되어 있는 앙상블 트리 모델 </a:t>
            </a:r>
            <a:r>
              <a:rPr lang="ko-KR" dirty="0" err="1"/>
              <a:t>LGBM을</a:t>
            </a:r>
            <a:r>
              <a:rPr lang="ko-KR" dirty="0"/>
              <a:t> 활용하기로 결심했습니다.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분석 결과 훈련 데이터에서 97.79%, 테스트 데이터에서 91.08%의 설명력을 나타냈고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오차 범위 또한 1.82로 예측 성능이 우수함을 볼 수 있었습니다.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우측 하단의 </a:t>
            </a:r>
            <a:r>
              <a:rPr lang="ko-KR" dirty="0" err="1"/>
              <a:t>잔차</a:t>
            </a:r>
            <a:r>
              <a:rPr lang="ko-KR" dirty="0"/>
              <a:t> 히스토그램 또한 모델이 잘 피팅하고 있음을 나타내며,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특성 중요도 분석 결과, </a:t>
            </a:r>
            <a:r>
              <a:rPr lang="ko-KR" dirty="0" err="1"/>
              <a:t>PFC와</a:t>
            </a:r>
            <a:r>
              <a:rPr lang="ko-KR" dirty="0"/>
              <a:t> CH4, CO2가 온도에 가장 큰 영향을 미치는 변수로 나타났습니다.</a:t>
            </a:r>
            <a:endParaRPr dirty="0"/>
          </a:p>
        </p:txBody>
      </p:sp>
      <p:sp>
        <p:nvSpPr>
          <p:cNvPr id="234" name="Google Shape;234;g28550dea6e8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8550dea6e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Random</a:t>
            </a:r>
            <a:r>
              <a:rPr lang="ko-KR" dirty="0"/>
              <a:t> </a:t>
            </a:r>
            <a:r>
              <a:rPr lang="ko-KR" dirty="0" err="1"/>
              <a:t>Forest</a:t>
            </a:r>
            <a:r>
              <a:rPr lang="ko-KR" dirty="0"/>
              <a:t> 모델의 경우 비선형성 데이터에 효과적이며, </a:t>
            </a:r>
            <a:r>
              <a:rPr lang="ko-KR" dirty="0" err="1"/>
              <a:t>과적합</a:t>
            </a:r>
            <a:r>
              <a:rPr lang="ko-KR" dirty="0"/>
              <a:t> 방지에 좋은 성능을 보입니다.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이 때문에 예측 정확성을 향상하기 위해 해당 모델을 선정하였습니다.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모델 성능은 훈련 데이터가 99%, 테스트 데이터가 95%,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RMSE가</a:t>
            </a:r>
            <a:r>
              <a:rPr lang="ko-KR" dirty="0"/>
              <a:t> 1.29로 </a:t>
            </a:r>
            <a:r>
              <a:rPr lang="ko-KR" dirty="0" err="1"/>
              <a:t>LGBM보다</a:t>
            </a:r>
            <a:r>
              <a:rPr lang="ko-KR" dirty="0"/>
              <a:t> 좋은 예측 성능을 나타냅니다.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잔차</a:t>
            </a:r>
            <a:r>
              <a:rPr lang="ko-KR" dirty="0"/>
              <a:t> 플롯 또한 대부분의 값이 0에 수렴하였으며,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특성 중요도는 CH4, PFC, CO2 순서입니다.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중요도나 그 순서에 있어 다른 점은 존재하지만, 온도에 미치는 온실가스 중 상위 3개가 </a:t>
            </a:r>
            <a:r>
              <a:rPr lang="ko-KR" dirty="0" err="1"/>
              <a:t>LGBM과</a:t>
            </a:r>
            <a:r>
              <a:rPr lang="ko-KR" dirty="0"/>
              <a:t> 동일하다는 점에서 이 세 가지가 주요 요소라고 판단했습니다.</a:t>
            </a:r>
            <a:endParaRPr dirty="0"/>
          </a:p>
        </p:txBody>
      </p:sp>
      <p:sp>
        <p:nvSpPr>
          <p:cNvPr id="246" name="Google Shape;246;g28550dea6e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8550dea6e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지구 온난화는 더이상 부정할 수 없는 현실입니다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전 세계적으로 기온은 상승하고 있으며</a:t>
            </a:r>
            <a:r>
              <a:rPr lang="en-US" altLang="ko-KR" dirty="0"/>
              <a:t>,</a:t>
            </a:r>
            <a:r>
              <a:rPr lang="ko-KR" altLang="en-US" dirty="0"/>
              <a:t> 산림 면적은 급격히 </a:t>
            </a:r>
            <a:r>
              <a:rPr lang="ko-KR" altLang="en-US" dirty="0" err="1"/>
              <a:t>감소중입니다</a:t>
            </a:r>
            <a:r>
              <a:rPr lang="en-US" altLang="ko-KR" dirty="0"/>
              <a:t>.</a:t>
            </a:r>
            <a:r>
              <a:rPr lang="ko-KR" altLang="en-US" dirty="0"/>
              <a:t> 이는 기후 변화 가속화를 초래합니다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</a:t>
            </a:r>
            <a:r>
              <a:rPr lang="en-US" altLang="ko-KR" dirty="0"/>
              <a:t>,</a:t>
            </a:r>
            <a:r>
              <a:rPr lang="ko-KR" altLang="en-US" dirty="0"/>
              <a:t> 저희가 상관관계 분석과 다중회귀 분석 결과</a:t>
            </a:r>
            <a:r>
              <a:rPr lang="en-US" altLang="ko-KR" dirty="0"/>
              <a:t>,</a:t>
            </a:r>
            <a:r>
              <a:rPr lang="ko-KR" altLang="en-US" dirty="0"/>
              <a:t> 지구 온난화의 주요 원인 중 하나는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CO2</a:t>
            </a:r>
            <a:r>
              <a:rPr lang="ko-KR" altLang="en-US" dirty="0"/>
              <a:t>와 </a:t>
            </a:r>
            <a:r>
              <a:rPr lang="en-US" altLang="ko-KR" dirty="0"/>
              <a:t>CH4</a:t>
            </a:r>
            <a:r>
              <a:rPr lang="ko-KR" altLang="en-US" dirty="0"/>
              <a:t>과 같은 온실가스의 증가임이 통계적으로 입증되었습니다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물론 </a:t>
            </a:r>
            <a:r>
              <a:rPr lang="en-US" altLang="ko-KR" dirty="0"/>
              <a:t>PFC, HFC, NF3, SF6</a:t>
            </a:r>
            <a:r>
              <a:rPr lang="ko-KR" altLang="en-US" dirty="0"/>
              <a:t>도 중요한 요소 이지만</a:t>
            </a:r>
            <a:r>
              <a:rPr lang="en-US" altLang="ko-KR" dirty="0"/>
              <a:t>,</a:t>
            </a:r>
            <a:r>
              <a:rPr lang="ko-KR" altLang="en-US" dirty="0"/>
              <a:t> 이 가스들은 대부분이 중공업 산업에서 발생하므로 기업 차원에서 배출 저감 노력을 할 수 있지만 개인이 절감하기엔 어렵습니다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따라서 </a:t>
            </a:r>
            <a:r>
              <a:rPr lang="ko-KR" altLang="en-US" dirty="0" err="1"/>
              <a:t>개인과</a:t>
            </a:r>
            <a:r>
              <a:rPr lang="ko-KR" altLang="en-US" dirty="0"/>
              <a:t> 사회적 차원에서는 </a:t>
            </a:r>
            <a:r>
              <a:rPr lang="en-US" altLang="ko-KR" dirty="0"/>
              <a:t>CO2</a:t>
            </a:r>
            <a:r>
              <a:rPr lang="ko-KR" altLang="en-US" dirty="0"/>
              <a:t>와 </a:t>
            </a:r>
            <a:r>
              <a:rPr lang="en-US" altLang="ko-KR" dirty="0"/>
              <a:t>CH4 </a:t>
            </a:r>
            <a:r>
              <a:rPr lang="ko-KR" altLang="en-US" dirty="0"/>
              <a:t>배출을 줄이기 위한 노력이 필요합니다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58" name="Google Shape;258;g28550dea6e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550dea6e8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분석해본 결과, 메탄가스, 이산화탄소, </a:t>
            </a:r>
            <a:r>
              <a:rPr lang="ko-KR" dirty="0" err="1"/>
              <a:t>과불화탄소가</a:t>
            </a:r>
            <a:r>
              <a:rPr lang="ko-KR" dirty="0"/>
              <a:t> 가장 중요한 요인으로 판단되었습니다.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다만, </a:t>
            </a:r>
            <a:r>
              <a:rPr lang="ko-KR" dirty="0" err="1"/>
              <a:t>PFC는</a:t>
            </a:r>
            <a:r>
              <a:rPr lang="ko-KR" dirty="0"/>
              <a:t> 반도체 공장에서 생성되는 가스로, 개인이 해결할 수 있는 요인은 아니라고 판단되어 Co2와 Ch4에 중점을 두기로 결정 하였습니다.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실제로 </a:t>
            </a:r>
            <a:r>
              <a:rPr lang="ko-KR" dirty="0" err="1"/>
              <a:t>climate.gov</a:t>
            </a:r>
            <a:r>
              <a:rPr lang="ko-KR" dirty="0"/>
              <a:t> 단체에 따르면 미국은 현재 전체 국가의 13.49%에 달하는 이산화탄소를 배출하고 있습니다.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이는 유럽 28개국을 합산한 이산화탄소 배출량에 2배에 달하는 수치입니다.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또한 </a:t>
            </a:r>
            <a:r>
              <a:rPr lang="ko-KR" dirty="0" err="1"/>
              <a:t>IEA에</a:t>
            </a:r>
            <a:r>
              <a:rPr lang="ko-KR" dirty="0"/>
              <a:t> 따르면, 미국은 전체 국가 중 상위 5위 안에 드는 메탄가스 배출 국가입니다.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그리고 한 연구에서는 미국의 매립지에서 배출된 메탄가스는 약 1억 770만톤이라고 합니다.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가장 중요한 요인이고 가장 많이 배출하는 국가 중 하나인만큼, 미국의 재활용률을 개선해서 메탄가스와 이산화탄소를 줄여가야 합니다.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미국의 재활용률을 개선하기 위해서 재활용 인식 개선을 하고 촉진할 수 있는 수단이 필요하다고 느꼈고, 이를 위해 </a:t>
            </a:r>
            <a:r>
              <a:rPr lang="ko-KR" dirty="0" err="1"/>
              <a:t>아나바다</a:t>
            </a:r>
            <a:r>
              <a:rPr lang="ko-KR" dirty="0"/>
              <a:t> 앱을 개발하였습니다.</a:t>
            </a:r>
            <a:endParaRPr dirty="0"/>
          </a:p>
        </p:txBody>
      </p:sp>
      <p:sp>
        <p:nvSpPr>
          <p:cNvPr id="265" name="Google Shape;265;g28550dea6e8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8550dea6e8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먼저 기능을 설명하겠습니다.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앱의 핵심 기능이라고 볼 수 있는데요. 카메라 연동을 통해 재활용 여부를 바로 확인하고, 과정을 인증할 수 있도록 설정했습니다.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Can</a:t>
            </a:r>
            <a:r>
              <a:rPr lang="ko-KR" dirty="0"/>
              <a:t> </a:t>
            </a:r>
            <a:r>
              <a:rPr lang="ko-KR" dirty="0" err="1"/>
              <a:t>I</a:t>
            </a:r>
            <a:r>
              <a:rPr lang="ko-KR" dirty="0"/>
              <a:t> </a:t>
            </a:r>
            <a:r>
              <a:rPr lang="ko-KR" dirty="0" err="1"/>
              <a:t>Recycle?의</a:t>
            </a:r>
            <a:r>
              <a:rPr lang="ko-KR" dirty="0"/>
              <a:t> 경우 </a:t>
            </a:r>
            <a:r>
              <a:rPr lang="ko-KR" dirty="0" err="1"/>
              <a:t>Gemini</a:t>
            </a:r>
            <a:r>
              <a:rPr lang="ko-KR" dirty="0"/>
              <a:t> </a:t>
            </a:r>
            <a:r>
              <a:rPr lang="ko-KR" dirty="0" err="1"/>
              <a:t>API를</a:t>
            </a:r>
            <a:r>
              <a:rPr lang="ko-KR" dirty="0"/>
              <a:t> 사용하였는데요.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특정 물건을 보여 주면 </a:t>
            </a:r>
            <a:r>
              <a:rPr lang="ko-KR" dirty="0" err="1"/>
              <a:t>Gemini가</a:t>
            </a:r>
            <a:r>
              <a:rPr lang="ko-KR" dirty="0"/>
              <a:t> 즉시 재활용 여부를 대답해 줍니다.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Ready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Earn</a:t>
            </a:r>
            <a:r>
              <a:rPr lang="ko-KR" dirty="0"/>
              <a:t> </a:t>
            </a:r>
            <a:r>
              <a:rPr lang="ko-KR" dirty="0" err="1"/>
              <a:t>Points?의</a:t>
            </a:r>
            <a:r>
              <a:rPr lang="ko-KR" dirty="0"/>
              <a:t> 경우,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인증 시에 재활용 쓰레기와 분리수거 통 두 가지를 촬영하도록 만들어 두었는데요.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이미숙과 </a:t>
            </a:r>
            <a:r>
              <a:rPr lang="ko-KR" dirty="0" err="1"/>
              <a:t>구윤모에</a:t>
            </a:r>
            <a:r>
              <a:rPr lang="ko-KR" dirty="0"/>
              <a:t> 따르면 친환경 행동 시 약간의 불편함을 부여하는 것이 실제 실천에 긍정적인 영향을 준다고 합니다.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이에 두 가지 단계로 허들을 두고, 분리수거 활동을 고취하기 위해 노력하였습니다.</a:t>
            </a:r>
            <a:endParaRPr dirty="0"/>
          </a:p>
        </p:txBody>
      </p:sp>
      <p:sp>
        <p:nvSpPr>
          <p:cNvPr id="273" name="Google Shape;273;g28550dea6e8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550dea6e8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다음으로 인센티브 전략을 활용한 보상 기능입니다.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최근에는 행동을 통해 보상을 주는 리워드 </a:t>
            </a:r>
            <a:r>
              <a:rPr lang="ko-KR" dirty="0" err="1"/>
              <a:t>앱뿐만</a:t>
            </a:r>
            <a:r>
              <a:rPr lang="ko-KR" dirty="0"/>
              <a:t> 아니라, 기존 플랫폼에서도 보상 시스템을 도입하고 있는데요.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이용률 증대나 고객 이탈을 막는 ‘</a:t>
            </a:r>
            <a:r>
              <a:rPr lang="ko-KR" dirty="0" err="1"/>
              <a:t>락인’효과를</a:t>
            </a:r>
            <a:r>
              <a:rPr lang="ko-KR" dirty="0"/>
              <a:t> 위한 </a:t>
            </a:r>
            <a:r>
              <a:rPr lang="ko-KR" dirty="0" err="1"/>
              <a:t>노림수라</a:t>
            </a:r>
            <a:r>
              <a:rPr lang="ko-KR" dirty="0"/>
              <a:t> 합니다.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저희 또한 재활용 인증을 통해 포인트를 지급하고, 일정 포인트 이상 모았을 시 보상으로 교환하도록 시스템을 구축했습니다.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락인</a:t>
            </a:r>
            <a:r>
              <a:rPr lang="ko-KR" dirty="0"/>
              <a:t> 효과가 적용된다면 분리수거 앱 사용을 </a:t>
            </a:r>
            <a:r>
              <a:rPr lang="ko-KR" dirty="0" err="1"/>
              <a:t>습관화할</a:t>
            </a:r>
            <a:r>
              <a:rPr lang="ko-KR" dirty="0"/>
              <a:t> 수 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그 과정에서 분리수거를 생활의 일부로 정착시킬 수 있으리라 기대합니다.</a:t>
            </a:r>
            <a:endParaRPr dirty="0"/>
          </a:p>
        </p:txBody>
      </p:sp>
      <p:sp>
        <p:nvSpPr>
          <p:cNvPr id="282" name="Google Shape;282;g28550dea6e8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8550dea6e8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마지막으로 작업 지원입니다.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 err="1">
                <a:solidFill>
                  <a:schemeClr val="dk1"/>
                </a:solidFill>
              </a:rPr>
              <a:t>Nkow는</a:t>
            </a:r>
            <a:r>
              <a:rPr lang="ko-KR" dirty="0">
                <a:solidFill>
                  <a:schemeClr val="dk1"/>
                </a:solidFill>
              </a:rPr>
              <a:t> 고객 지원이나 대화형 서비스가 많을수록 앱 사용도가 높아진다는 경향이 있다고 밝혔는데요.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저희 또한 앱 사용성 증진을 위해 크게 정보 제공, 신뢰성, 개인화 세 가지 부분으로 지원 항목을 제작했습니다.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재활용 가능 품목에 관해 지식이 없는 사용자도 쉽게 방법을 찾을 수 있도록 </a:t>
            </a:r>
            <a:r>
              <a:rPr lang="ko-KR" dirty="0" err="1"/>
              <a:t>Information</a:t>
            </a:r>
            <a:r>
              <a:rPr lang="ko-KR" dirty="0"/>
              <a:t> 탭을 구축해 두었으며,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그 외에도 궁금한 요소를 문의할 수 있는 Q&amp;A 창구를 마련했고,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다크</a:t>
            </a:r>
            <a:r>
              <a:rPr lang="ko-KR" dirty="0"/>
              <a:t> 모드나 폰트 크기 조절 등 사용자 편의를 위한 기능 또한 도입했습니다.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g28550dea6e8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550dea6e8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g28550dea6e8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550dea6e8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g28550dea6e8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8550dea6e8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g28550dea6e8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이번 여름, 정말 더웠죠? 스콜처럼 비가 쏟아지고, 처서매직이라는 말이 무색하게 8월이 다 되도록 더위가 꺾이지 않았습니다.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지구온난화 때문인데요.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지구온난화의 주요 원인 중 하나로 온실가스 배출이 지목되고 있지만, 세계적으로 온실가스를 많이 배출하는 국가 중 하나인 미국은 온실가스 저감 활동에 소극적입니다.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Pew</a:t>
            </a:r>
            <a:r>
              <a:rPr lang="ko-KR" dirty="0"/>
              <a:t> </a:t>
            </a:r>
            <a:r>
              <a:rPr lang="ko-KR" dirty="0" err="1"/>
              <a:t>Research</a:t>
            </a:r>
            <a:r>
              <a:rPr lang="ko-KR" dirty="0"/>
              <a:t> </a:t>
            </a:r>
            <a:r>
              <a:rPr lang="ko-KR" dirty="0" err="1"/>
              <a:t>Center</a:t>
            </a:r>
            <a:r>
              <a:rPr lang="ko-KR" dirty="0"/>
              <a:t> 여론 조사에 따르면, 미국인의 14%는 지구온난화가 사실이 아니라고 믿으며, 그들 중 약 67%는 환경 과학자들의 주장이 거짓이라 여깁니다.</a:t>
            </a:r>
            <a:endParaRPr dirty="0"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550dea6e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그렇다면 어떻게 해야 실제 온난화의 진행을 증명할 수 있을까요?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또, 실제로 온실가스 저감 활동을 하기 위한 인식 변환을 이끌어낼 수 있을까요?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저희는 화면에 보이는 8개의 데이터를 통해, 실제로 온도가 상승하고 있으며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사회경제적 조건과 온실가스 배출 사이의 상관관계를 규명하고자 합니다.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또한 어플리케이션 개발로 재활용에 대한 긍정적 인식을 확산하고 적극 참여하도록 유도합니다.</a:t>
            </a:r>
            <a:endParaRPr dirty="0"/>
          </a:p>
        </p:txBody>
      </p:sp>
      <p:sp>
        <p:nvSpPr>
          <p:cNvPr id="119" name="Google Shape;119;g28550dea6e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550dea6e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2000년부터 2018년까지의 국가별 평균 1인당 CO2 배출량 중, 상위 10위를 차지한 국가를 </a:t>
            </a:r>
            <a:r>
              <a:rPr lang="ko-KR" dirty="0" err="1"/>
              <a:t>시각화했습니다</a:t>
            </a:r>
            <a:r>
              <a:rPr lang="ko-KR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1위는 룩셈부르크, 2위는 미국인데요.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룩셈부르크는 유럽의 </a:t>
            </a:r>
            <a:r>
              <a:rPr lang="ko-KR" dirty="0" err="1"/>
              <a:t>산유국인데다</a:t>
            </a:r>
            <a:r>
              <a:rPr lang="ko-KR" dirty="0"/>
              <a:t> 인구 수가 적어 평균으로 계산했을 시 CO2 배출량이 많이 집계된다는 점을 고려했을 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인구 수 3위인 미국의 CO2 배출량이 2위를 차지한다는 점은 총 배출량 자체가 많다는 것을 의미한다고 사료됩니다.</a:t>
            </a:r>
            <a:endParaRPr dirty="0"/>
          </a:p>
        </p:txBody>
      </p:sp>
      <p:sp>
        <p:nvSpPr>
          <p:cNvPr id="131" name="Google Shape;131;g28550dea6e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550dea6e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</a:rPr>
              <a:t>다음으로는 OECD 국가별 CO2 배출량과 쓰레기 처리 비율에 대해 분석해본 결과입니다.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</a:rPr>
              <a:t>먼저 </a:t>
            </a:r>
            <a:r>
              <a:rPr lang="ko-KR" dirty="0" err="1">
                <a:solidFill>
                  <a:schemeClr val="dk1"/>
                </a:solidFill>
              </a:rPr>
              <a:t>매립률에</a:t>
            </a:r>
            <a:r>
              <a:rPr lang="ko-KR" dirty="0">
                <a:solidFill>
                  <a:schemeClr val="dk1"/>
                </a:solidFill>
              </a:rPr>
              <a:t> 관련한 인사이트 입니다.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</a:rPr>
              <a:t>모든 국가를 비교하기엔 너무 많다고 판단했기에 2000년부터 2020년까지 GDP 기준 상위 10위 안에 드는 국가의 </a:t>
            </a:r>
            <a:r>
              <a:rPr lang="ko-KR" dirty="0" err="1">
                <a:solidFill>
                  <a:schemeClr val="dk1"/>
                </a:solidFill>
              </a:rPr>
              <a:t>매립률을</a:t>
            </a:r>
            <a:r>
              <a:rPr lang="ko-KR" dirty="0">
                <a:solidFill>
                  <a:schemeClr val="dk1"/>
                </a:solidFill>
              </a:rPr>
              <a:t> 시각화 하였습니다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</a:rPr>
              <a:t>계산은 총 </a:t>
            </a:r>
            <a:r>
              <a:rPr lang="ko-KR" dirty="0" err="1">
                <a:solidFill>
                  <a:schemeClr val="dk1"/>
                </a:solidFill>
              </a:rPr>
              <a:t>매립량을</a:t>
            </a:r>
            <a:r>
              <a:rPr lang="ko-KR" dirty="0">
                <a:solidFill>
                  <a:schemeClr val="dk1"/>
                </a:solidFill>
              </a:rPr>
              <a:t> 총 </a:t>
            </a:r>
            <a:r>
              <a:rPr lang="ko-KR" dirty="0" err="1">
                <a:solidFill>
                  <a:schemeClr val="dk1"/>
                </a:solidFill>
              </a:rPr>
              <a:t>쓰레기량으로</a:t>
            </a:r>
            <a:r>
              <a:rPr lang="ko-KR" dirty="0">
                <a:solidFill>
                  <a:schemeClr val="dk1"/>
                </a:solidFill>
              </a:rPr>
              <a:t> 나누어 100%를 곱하여 계산했습니다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</a:rPr>
              <a:t>2018년 기준 10개국중 미국의 쓰레기 </a:t>
            </a:r>
            <a:r>
              <a:rPr lang="ko-KR" dirty="0" err="1">
                <a:solidFill>
                  <a:schemeClr val="dk1"/>
                </a:solidFill>
              </a:rPr>
              <a:t>매립률은</a:t>
            </a:r>
            <a:r>
              <a:rPr lang="ko-KR" dirty="0">
                <a:solidFill>
                  <a:schemeClr val="dk1"/>
                </a:solidFill>
              </a:rPr>
              <a:t> 전체 2위를 기록했으며, 2005년 이후 </a:t>
            </a:r>
            <a:r>
              <a:rPr lang="ko-KR" dirty="0" err="1">
                <a:solidFill>
                  <a:schemeClr val="dk1"/>
                </a:solidFill>
              </a:rPr>
              <a:t>매립률이</a:t>
            </a:r>
            <a:r>
              <a:rPr lang="ko-KR" dirty="0">
                <a:solidFill>
                  <a:schemeClr val="dk1"/>
                </a:solidFill>
              </a:rPr>
              <a:t> 조금씩 </a:t>
            </a:r>
            <a:r>
              <a:rPr lang="ko-KR" dirty="0" err="1">
                <a:solidFill>
                  <a:schemeClr val="dk1"/>
                </a:solidFill>
              </a:rPr>
              <a:t>개선되는것으로</a:t>
            </a:r>
            <a:r>
              <a:rPr lang="ko-KR" dirty="0">
                <a:solidFill>
                  <a:schemeClr val="dk1"/>
                </a:solidFill>
              </a:rPr>
              <a:t> 보여지지만, 큰 개선은 보이지 않았습니다,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0" name="Google Shape;140;g28550dea6e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550dea6e8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다음으로는 재활용률을 분석해본 결과 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마찬가지로 2000년부터 2020년까지의 GDP 기준 10위 안에 드는 국가의 재활용률을 계산하였습니다.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계산법으론 총 재활용 </a:t>
            </a:r>
            <a:r>
              <a:rPr lang="ko-KR" dirty="0" err="1"/>
              <a:t>량에서</a:t>
            </a:r>
            <a:r>
              <a:rPr lang="ko-KR" dirty="0"/>
              <a:t> 총 </a:t>
            </a:r>
            <a:r>
              <a:rPr lang="ko-KR" dirty="0" err="1"/>
              <a:t>쓰레기량을</a:t>
            </a:r>
            <a:r>
              <a:rPr lang="ko-KR" dirty="0"/>
              <a:t> 나누어 100%를 곱하여 구하였으며,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2018년 기준 10개국 중 미국은 재활용률로 전체 5위를 기록하였습니다.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2005년 이후 재활용률이 조금씩 개선 중이지만, 2015년 이후로 다시 악화되는 추세를 보이고 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OECD 국가 중, 압도적으로 가장 많은 인구를 가진 미국으로서 상당히 높은 </a:t>
            </a:r>
            <a:r>
              <a:rPr lang="ko-KR" dirty="0" err="1"/>
              <a:t>매립률과</a:t>
            </a:r>
            <a:r>
              <a:rPr lang="ko-KR" dirty="0"/>
              <a:t> 낮은 재활용률을 보이는 것으로 판단됩니다.</a:t>
            </a:r>
            <a:endParaRPr dirty="0"/>
          </a:p>
        </p:txBody>
      </p:sp>
      <p:sp>
        <p:nvSpPr>
          <p:cNvPr id="149" name="Google Shape;149;g28550dea6e8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550dea6e8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다음으로는 각각의 쓰레기 처리 비율과 CO2 배출량 상관관계 행렬을 그려보았습니다.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매립률과</a:t>
            </a:r>
            <a:r>
              <a:rPr lang="ko-KR" dirty="0"/>
              <a:t> CO2의 배출량의 상관관계는 0.89로 높은 양의 상관관계를 보였습니다. 이는 </a:t>
            </a:r>
            <a:r>
              <a:rPr lang="ko-KR" dirty="0" err="1"/>
              <a:t>매립률이</a:t>
            </a:r>
            <a:r>
              <a:rPr lang="ko-KR" dirty="0"/>
              <a:t> 높아질수록 이산화탄소 배출량도 높아진다는 현상으로 보여집니다.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</a:rPr>
              <a:t>재활용률과 CO2의 배출량의 상관관계는 -0.75로 높은 음의 상관관계를 보였습니다. 이는 재활용률이 높아질수록 이산화탄소 배출량은 낮아진다는 현상으로 보여집니다.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</a:rPr>
              <a:t>또한 </a:t>
            </a:r>
            <a:r>
              <a:rPr lang="ko-KR" dirty="0" err="1">
                <a:solidFill>
                  <a:schemeClr val="dk1"/>
                </a:solidFill>
              </a:rPr>
              <a:t>매립률과</a:t>
            </a:r>
            <a:r>
              <a:rPr lang="ko-KR" dirty="0">
                <a:solidFill>
                  <a:schemeClr val="dk1"/>
                </a:solidFill>
              </a:rPr>
              <a:t> 재활용률의 중위 수를 기준으로 상위, 하위 군집으로 분할하여 독립 표본 </a:t>
            </a:r>
            <a:r>
              <a:rPr lang="ko-KR" dirty="0" err="1">
                <a:solidFill>
                  <a:schemeClr val="dk1"/>
                </a:solidFill>
              </a:rPr>
              <a:t>T</a:t>
            </a:r>
            <a:r>
              <a:rPr lang="ko-KR" dirty="0">
                <a:solidFill>
                  <a:schemeClr val="dk1"/>
                </a:solidFill>
              </a:rPr>
              <a:t>-검정을 실시해본 결과,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</a:rPr>
              <a:t>위의 </a:t>
            </a:r>
            <a:r>
              <a:rPr lang="ko-KR" dirty="0" err="1">
                <a:solidFill>
                  <a:schemeClr val="dk1"/>
                </a:solidFill>
              </a:rPr>
              <a:t>P-value</a:t>
            </a:r>
            <a:r>
              <a:rPr lang="ko-KR" dirty="0">
                <a:solidFill>
                  <a:schemeClr val="dk1"/>
                </a:solidFill>
              </a:rPr>
              <a:t>, 즉 재활용률의 </a:t>
            </a:r>
            <a:r>
              <a:rPr lang="ko-KR" dirty="0" err="1">
                <a:solidFill>
                  <a:schemeClr val="dk1"/>
                </a:solidFill>
              </a:rPr>
              <a:t>p-value와</a:t>
            </a:r>
            <a:r>
              <a:rPr lang="ko-KR" dirty="0">
                <a:solidFill>
                  <a:schemeClr val="dk1"/>
                </a:solidFill>
              </a:rPr>
              <a:t> 아래, 즉 </a:t>
            </a:r>
            <a:r>
              <a:rPr lang="ko-KR" dirty="0" err="1">
                <a:solidFill>
                  <a:schemeClr val="dk1"/>
                </a:solidFill>
              </a:rPr>
              <a:t>매립률의</a:t>
            </a:r>
            <a:r>
              <a:rPr lang="ko-KR" dirty="0">
                <a:solidFill>
                  <a:schemeClr val="dk1"/>
                </a:solidFill>
              </a:rPr>
              <a:t> </a:t>
            </a:r>
            <a:r>
              <a:rPr lang="ko-KR" dirty="0" err="1">
                <a:solidFill>
                  <a:schemeClr val="dk1"/>
                </a:solidFill>
              </a:rPr>
              <a:t>p-value</a:t>
            </a:r>
            <a:r>
              <a:rPr lang="ko-KR" dirty="0">
                <a:solidFill>
                  <a:schemeClr val="dk1"/>
                </a:solidFill>
              </a:rPr>
              <a:t> 모두 0.0083 정도로, </a:t>
            </a:r>
            <a:r>
              <a:rPr lang="ko-KR" dirty="0" err="1">
                <a:solidFill>
                  <a:schemeClr val="dk1"/>
                </a:solidFill>
              </a:rPr>
              <a:t>매립률이</a:t>
            </a:r>
            <a:r>
              <a:rPr lang="ko-KR" dirty="0">
                <a:solidFill>
                  <a:schemeClr val="dk1"/>
                </a:solidFill>
              </a:rPr>
              <a:t> 높아질 수록 CO2 배출량이 증가하고, 재활용률이 높아질수록 CO2 배출량이 감소한다는 근거가 유의미하다는 점을 알 수 있었습니다.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8" name="Google Shape;158;g28550dea6e8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550dea6e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1950~1980년대의 평균 온도를 0도로 하고, 연도별 평균 온도가 기준점에서 얼마나 </a:t>
            </a:r>
            <a:r>
              <a:rPr lang="ko-KR" dirty="0" err="1"/>
              <a:t>차이나는지를</a:t>
            </a:r>
            <a:r>
              <a:rPr lang="ko-KR" dirty="0"/>
              <a:t> 그린 그래프입니다.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붉은색이 북반구, 초록색이 세계, 푸른색이 남반구인데요. 전반적으로 </a:t>
            </a:r>
            <a:r>
              <a:rPr lang="ko-KR" dirty="0" err="1"/>
              <a:t>우상향하는</a:t>
            </a:r>
            <a:r>
              <a:rPr lang="ko-KR" dirty="0"/>
              <a:t> 모습이며, 특히 북반구의 온도 상승 폭이 더 높습니다.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실제 온도 또한 1990년도에서 2020년까지 꾸준하게 상승하는 모습입니다.</a:t>
            </a:r>
            <a:endParaRPr dirty="0"/>
          </a:p>
        </p:txBody>
      </p:sp>
      <p:sp>
        <p:nvSpPr>
          <p:cNvPr id="169" name="Google Shape;169;g28550dea6e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b="1" i="0">
                <a:solidFill>
                  <a:srgbClr val="888888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cap="none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 b="1" i="0">
                <a:solidFill>
                  <a:srgbClr val="888888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1" i="0">
                <a:latin typeface="NanumSquareRound Bold" panose="020B0600000101010101" pitchFamily="34" charset="-127"/>
                <a:ea typeface="NanumSquareRound Bold" panose="020B0600000101010101" pitchFamily="34" charset="-127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NanumSquareRound Bold" panose="020B0600000101010101" pitchFamily="34" charset="-127"/>
          <a:ea typeface="NanumSquareRound Bold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NanumSquareRound Bold" panose="020B0600000101010101" pitchFamily="34" charset="-127"/>
          <a:ea typeface="NanumSquareRound Bold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a.org/reports/global-methane-tracker-2022/overview" TargetMode="External"/><Relationship Id="rId7" Type="http://schemas.openxmlformats.org/officeDocument/2006/relationships/hyperlink" Target="https://doi.org/10.13140/RG.2.2.17326.77120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limate.gov/news-features/climate-qa/does-it-matter-how-much-united-states-reduces-its-carbon-dioxide-emissions#:~:text=Even%20though%20the%20United%20States,countries%20in%20the%20European%20Union" TargetMode="External"/><Relationship Id="rId5" Type="http://schemas.openxmlformats.org/officeDocument/2006/relationships/hyperlink" Target="https://doi.org/10.3389/frai.2021.748454" TargetMode="External"/><Relationship Id="rId4" Type="http://schemas.openxmlformats.org/officeDocument/2006/relationships/hyperlink" Target="https://ourworldindata.org/grapher/global-warming-potential-of-greenhouse-gases-over-100-year-timescale-gwp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D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0700" y="3136900"/>
            <a:ext cx="7289800" cy="32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647700" y="1181100"/>
            <a:ext cx="89400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7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rgbClr val="FFFFFF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  <a:cs typeface="NanumGothic"/>
                <a:sym typeface="Nanum Gothic"/>
              </a:rPr>
              <a:t>온실가스가 환경에 미치는 영향 분석 및 서비스 개발</a:t>
            </a:r>
            <a:endParaRPr b="1" dirty="0">
              <a:latin typeface="NanumSquareRound ExtraBold" panose="020B0600000101010101" pitchFamily="34" charset="-127"/>
              <a:ea typeface="NanumSquareRound ExtraBold" panose="020B0600000101010101" pitchFamily="34" charset="-127"/>
              <a:cs typeface="NanumGothic"/>
              <a:sym typeface="Nanum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47700" y="5905500"/>
            <a:ext cx="2286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TEAM </a:t>
            </a:r>
            <a:r>
              <a:rPr lang="ko-KR" sz="1800" b="1" dirty="0" err="1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아나바다</a:t>
            </a: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  <a:p>
            <a:pPr marL="0" marR="0" lvl="0" indent="0" algn="l" rtl="0">
              <a:lnSpc>
                <a:spcPct val="1166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오수연 | </a:t>
            </a:r>
            <a:r>
              <a:rPr lang="ko-KR" sz="1100" b="1" dirty="0" err="1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윤장원</a:t>
            </a:r>
            <a:r>
              <a:rPr lang="ko-KR" sz="11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| 최수민 | </a:t>
            </a:r>
            <a:r>
              <a:rPr lang="ko-KR" sz="1100" b="1" dirty="0" err="1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허은민</a:t>
            </a: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550dea6e8_0_92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81" name="Google Shape;181;g28550dea6e8_0_92"/>
          <p:cNvSpPr txBox="1"/>
          <p:nvPr/>
        </p:nvSpPr>
        <p:spPr>
          <a:xfrm>
            <a:off x="214475" y="681125"/>
            <a:ext cx="6660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연도별 세계 환경 분석</a:t>
            </a:r>
            <a:endParaRPr sz="3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82" name="Google Shape;182;g28550dea6e8_0_92"/>
          <p:cNvSpPr txBox="1"/>
          <p:nvPr/>
        </p:nvSpPr>
        <p:spPr>
          <a:xfrm>
            <a:off x="630775" y="1942750"/>
            <a:ext cx="9461400" cy="47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200"/>
              <a:buFont typeface="Calibri"/>
              <a:buChar char="●"/>
            </a:pPr>
            <a:r>
              <a:rPr lang="ko-KR" sz="32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세계 온도 변화 추이 </a:t>
            </a:r>
            <a:endParaRPr sz="3200"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183" name="Google Shape;183;g28550dea6e8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31325"/>
            <a:ext cx="5118265" cy="365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8550dea6e8_0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000" y="4239490"/>
            <a:ext cx="5118265" cy="317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550dea6e8_0_103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90" name="Google Shape;190;g28550dea6e8_0_103"/>
          <p:cNvSpPr txBox="1"/>
          <p:nvPr/>
        </p:nvSpPr>
        <p:spPr>
          <a:xfrm>
            <a:off x="214475" y="681125"/>
            <a:ext cx="6660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연도별 세계 환경 분석</a:t>
            </a:r>
            <a:endParaRPr sz="3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91" name="Google Shape;191;g28550dea6e8_0_103"/>
          <p:cNvSpPr txBox="1"/>
          <p:nvPr/>
        </p:nvSpPr>
        <p:spPr>
          <a:xfrm>
            <a:off x="504940" y="2322760"/>
            <a:ext cx="4715925" cy="47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200"/>
              <a:buFont typeface="Calibri"/>
              <a:buChar char="●"/>
            </a:pPr>
            <a:r>
              <a:rPr lang="ko-KR" altLang="en-US" sz="32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전 세계 산림 면적 분석</a:t>
            </a:r>
            <a:endParaRPr lang="en-US" altLang="ko-KR" sz="32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200"/>
              <a:buFont typeface="Calibri"/>
              <a:buChar char="●"/>
            </a:pPr>
            <a:r>
              <a:rPr lang="en-US" alt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1990~2020</a:t>
            </a:r>
            <a:r>
              <a:rPr lang="ko-KR" altLang="en-US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사이 </a:t>
            </a:r>
            <a:r>
              <a:rPr lang="en-US" alt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</a:t>
            </a:r>
            <a:r>
              <a:rPr lang="ko-KR" altLang="en-US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억 헥타르 면적 ↓</a:t>
            </a:r>
            <a:endParaRPr lang="en-US" altLang="ko-KR"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1" indent="-431800">
              <a:lnSpc>
                <a:spcPct val="200000"/>
              </a:lnSpc>
              <a:buClr>
                <a:srgbClr val="38761D"/>
              </a:buClr>
              <a:buSzPts val="3200"/>
              <a:buFont typeface="Calibri"/>
              <a:buChar char="●"/>
            </a:pPr>
            <a:r>
              <a:rPr lang="ko-KR" altLang="en-US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이는</a:t>
            </a:r>
            <a:r>
              <a:rPr lang="en-US" alt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,</a:t>
            </a:r>
            <a:r>
              <a:rPr lang="ko-KR" altLang="en-US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대한민국 영토의 약 </a:t>
            </a:r>
            <a:r>
              <a:rPr lang="en-US" alt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20</a:t>
            </a:r>
            <a:r>
              <a:rPr lang="ko-KR" altLang="en-US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배</a:t>
            </a:r>
            <a:endParaRPr lang="en-US" altLang="ko-KR"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1EEA95-2CE9-4698-4279-F08FFAD2E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502" y="2693780"/>
            <a:ext cx="5049958" cy="325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550dea6e8_1_3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97" name="Google Shape;197;g28550dea6e8_1_3"/>
          <p:cNvSpPr txBox="1"/>
          <p:nvPr/>
        </p:nvSpPr>
        <p:spPr>
          <a:xfrm>
            <a:off x="214475" y="681125"/>
            <a:ext cx="8438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온실가스와 지표면 온도의 상관관계 및 요인 분석</a:t>
            </a:r>
            <a:endParaRPr sz="4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98" name="Google Shape;198;g28550dea6e8_1_3"/>
          <p:cNvSpPr txBox="1"/>
          <p:nvPr/>
        </p:nvSpPr>
        <p:spPr>
          <a:xfrm>
            <a:off x="579350" y="1741250"/>
            <a:ext cx="9865200" cy="47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Calibri"/>
              <a:buChar char="●"/>
            </a:pPr>
            <a:r>
              <a:rPr lang="ko-KR" sz="28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온실가스 배출량과 현 시점 온도 및 3년 후 온도와의 상관관계</a:t>
            </a:r>
            <a:endParaRPr sz="28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Calibri"/>
              <a:buChar char="●"/>
            </a:pPr>
            <a:r>
              <a:rPr lang="ko-KR" sz="28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3년 후 온도와의 상관계수 더 높음 → 지표면 온도 상승에 영향</a:t>
            </a:r>
            <a:endParaRPr sz="28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199" name="Google Shape;199;g28550dea6e8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068" y="2909950"/>
            <a:ext cx="5346699" cy="450572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8550dea6e8_1_3"/>
          <p:cNvSpPr/>
          <p:nvPr/>
        </p:nvSpPr>
        <p:spPr>
          <a:xfrm>
            <a:off x="7030192" y="4358245"/>
            <a:ext cx="843148" cy="2138906"/>
          </a:xfrm>
          <a:prstGeom prst="frame">
            <a:avLst>
              <a:gd name="adj1" fmla="val 12500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201" name="Google Shape;201;g28550dea6e8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50" y="2909950"/>
            <a:ext cx="5187449" cy="41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8550dea6e8_1_3"/>
          <p:cNvSpPr/>
          <p:nvPr/>
        </p:nvSpPr>
        <p:spPr>
          <a:xfrm>
            <a:off x="1126472" y="4523125"/>
            <a:ext cx="999000" cy="2364950"/>
          </a:xfrm>
          <a:prstGeom prst="frame">
            <a:avLst>
              <a:gd name="adj1" fmla="val 12500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550dea6e8_0_117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08" name="Google Shape;208;g28550dea6e8_0_117"/>
          <p:cNvSpPr txBox="1"/>
          <p:nvPr/>
        </p:nvSpPr>
        <p:spPr>
          <a:xfrm>
            <a:off x="214475" y="681125"/>
            <a:ext cx="8438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온실가스와 지표면 온도의 상관관계 및 요인 분석</a:t>
            </a:r>
            <a:endParaRPr sz="4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09" name="Google Shape;209;g28550dea6e8_0_117"/>
          <p:cNvSpPr txBox="1"/>
          <p:nvPr/>
        </p:nvSpPr>
        <p:spPr>
          <a:xfrm>
            <a:off x="503150" y="1741250"/>
            <a:ext cx="4081800" cy="47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Calibri"/>
              <a:buChar char="●"/>
            </a:pPr>
            <a:r>
              <a:rPr lang="ko-KR" sz="28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양의 상관관계</a:t>
            </a:r>
            <a:br>
              <a:rPr lang="ko-KR" sz="28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</a:br>
            <a:r>
              <a:rPr lang="ko-KR" sz="28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HFC, NF</a:t>
            </a:r>
            <a:r>
              <a:rPr lang="ko-KR" sz="28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3</a:t>
            </a:r>
            <a:r>
              <a:rPr lang="ko-KR" sz="28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, CO</a:t>
            </a:r>
            <a:r>
              <a:rPr lang="ko-KR" sz="28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</a:t>
            </a:r>
            <a:endParaRPr sz="2800" b="1" baseline="-25000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Calibri"/>
              <a:buChar char="●"/>
            </a:pPr>
            <a:r>
              <a:rPr lang="ko-KR" sz="28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CO2의 경우, 상관계수는 낮지만 온실가스 중 비중이 높음</a:t>
            </a:r>
            <a:endParaRPr sz="28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210" name="Google Shape;210;g28550dea6e8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900" y="1596325"/>
            <a:ext cx="6103074" cy="5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8550dea6e8_0_117"/>
          <p:cNvSpPr/>
          <p:nvPr/>
        </p:nvSpPr>
        <p:spPr>
          <a:xfrm>
            <a:off x="6669575" y="4203425"/>
            <a:ext cx="983400" cy="1276800"/>
          </a:xfrm>
          <a:prstGeom prst="frame">
            <a:avLst>
              <a:gd name="adj1" fmla="val 8792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212" name="Google Shape;212;g28550dea6e8_0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475" y="4987225"/>
            <a:ext cx="6144500" cy="20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550dea6e8_1_53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18" name="Google Shape;218;g28550dea6e8_1_53"/>
          <p:cNvSpPr txBox="1"/>
          <p:nvPr/>
        </p:nvSpPr>
        <p:spPr>
          <a:xfrm>
            <a:off x="214475" y="681125"/>
            <a:ext cx="8438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온실가스와 지표면 온도의 상관관계 및 요인 분석</a:t>
            </a:r>
            <a:endParaRPr sz="4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19" name="Google Shape;219;g28550dea6e8_1_53"/>
          <p:cNvSpPr txBox="1"/>
          <p:nvPr/>
        </p:nvSpPr>
        <p:spPr>
          <a:xfrm>
            <a:off x="531175" y="1765475"/>
            <a:ext cx="4522200" cy="45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GWP: 가중치 부여</a:t>
            </a:r>
            <a:endParaRPr sz="32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GWP란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?: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○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IPCC(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Intergovernmental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Panel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on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Climate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Change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)에서 발간한 온난화 잠재력을 보여주는 지표</a:t>
            </a:r>
            <a:b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</a:b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본 자료를 참고하여 요인 분석 전 가중치 부여: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○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CO</a:t>
            </a:r>
            <a:r>
              <a:rPr lang="ko-KR" sz="20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= 측정 값 * 1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○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CH</a:t>
            </a:r>
            <a:r>
              <a:rPr lang="ko-KR" sz="20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4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= 측정 값 * 28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○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N</a:t>
            </a:r>
            <a:r>
              <a:rPr lang="ko-KR" sz="20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O = 측정 값 * 265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○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HFC = 측정 값 * 138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○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PFC = 측정 값 * 6630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○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SF</a:t>
            </a:r>
            <a:r>
              <a:rPr lang="ko-KR" sz="20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6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= 측정 값 * 23500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220" name="Google Shape;220;g28550dea6e8_1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075" y="2053000"/>
            <a:ext cx="4767525" cy="35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8550dea6e8_1_53"/>
          <p:cNvSpPr txBox="1"/>
          <p:nvPr/>
        </p:nvSpPr>
        <p:spPr>
          <a:xfrm>
            <a:off x="5627075" y="5732075"/>
            <a:ext cx="3792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출처: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Our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World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In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Data</a:t>
            </a:r>
            <a:endParaRPr b="1" dirty="0">
              <a:solidFill>
                <a:schemeClr val="dk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8550dea6e8_1_64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27" name="Google Shape;227;g28550dea6e8_1_64"/>
          <p:cNvSpPr txBox="1"/>
          <p:nvPr/>
        </p:nvSpPr>
        <p:spPr>
          <a:xfrm>
            <a:off x="214475" y="681125"/>
            <a:ext cx="8438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온실가스와 지표면 온도의 상관관계 및 요인 분석</a:t>
            </a:r>
            <a:endParaRPr sz="4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28" name="Google Shape;228;g28550dea6e8_1_64"/>
          <p:cNvSpPr txBox="1"/>
          <p:nvPr/>
        </p:nvSpPr>
        <p:spPr>
          <a:xfrm>
            <a:off x="531175" y="1765475"/>
            <a:ext cx="4522200" cy="50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선형혼합효과 회귀 분석</a:t>
            </a:r>
            <a:endParaRPr sz="32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피처 중요도를 분석하기 위해 첫 모델로 선형혼합효과 회귀 분석 모델 활용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모든 요인의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P-value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값이 &gt; 0.05, 통계적으로 유의미하지 않음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계수 또한  ≈ 0.00 →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다중공선성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우려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R</a:t>
            </a:r>
            <a:r>
              <a:rPr lang="ko-KR" sz="2000" b="1" baseline="30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 ≈ 0.38로 좋지 못한 설명력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VIF(분산 팽창 요인)을 계산해본 결과, 모든 요인 &gt; 10 →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다중공선성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O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229" name="Google Shape;229;g28550dea6e8_1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700" y="1765475"/>
            <a:ext cx="447675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8550dea6e8_1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050" y="4439325"/>
            <a:ext cx="268605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8550dea6e8_1_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4975" y="4480100"/>
            <a:ext cx="2458675" cy="20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550dea6e8_0_136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37" name="Google Shape;237;g28550dea6e8_0_136"/>
          <p:cNvSpPr txBox="1"/>
          <p:nvPr/>
        </p:nvSpPr>
        <p:spPr>
          <a:xfrm>
            <a:off x="214475" y="681125"/>
            <a:ext cx="8438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온실가스와 지표면 온도의 상관관계 및 요인 분석</a:t>
            </a:r>
            <a:endParaRPr sz="4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38" name="Google Shape;238;g28550dea6e8_0_136"/>
          <p:cNvSpPr txBox="1"/>
          <p:nvPr/>
        </p:nvSpPr>
        <p:spPr>
          <a:xfrm>
            <a:off x="531175" y="1765475"/>
            <a:ext cx="4522200" cy="50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LGBM</a:t>
            </a:r>
            <a:endParaRPr sz="32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Light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Gradient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Boosting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Model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○"/>
            </a:pP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다중공선성에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효과적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○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비선형적 관계에 특화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모델 성능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○"/>
            </a:pP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Train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Score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: 97.79%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○"/>
            </a:pP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Test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Score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: 91.08%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○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RMSE: 1.82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baseline="-25000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239" name="Google Shape;239;g28550dea6e8_0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700" y="1532826"/>
            <a:ext cx="4828958" cy="166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28550dea6e8_0_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7187" y="3254100"/>
            <a:ext cx="32099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28550dea6e8_0_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8332" y="3988315"/>
            <a:ext cx="2985157" cy="2198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28550dea6e8_0_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1595" y="3992690"/>
            <a:ext cx="3376737" cy="230119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28550dea6e8_0_136"/>
          <p:cNvSpPr/>
          <p:nvPr/>
        </p:nvSpPr>
        <p:spPr>
          <a:xfrm>
            <a:off x="4279794" y="4168790"/>
            <a:ext cx="3245118" cy="912491"/>
          </a:xfrm>
          <a:prstGeom prst="rect">
            <a:avLst/>
          </a:prstGeom>
          <a:noFill/>
          <a:ln w="76200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550dea6e8_0_155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49" name="Google Shape;249;g28550dea6e8_0_155"/>
          <p:cNvSpPr txBox="1"/>
          <p:nvPr/>
        </p:nvSpPr>
        <p:spPr>
          <a:xfrm>
            <a:off x="214475" y="681125"/>
            <a:ext cx="8438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온실가스와 지표면 온도의 상관관계 및 요인 분석</a:t>
            </a:r>
            <a:endParaRPr sz="4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50" name="Google Shape;250;g28550dea6e8_0_155"/>
          <p:cNvSpPr txBox="1"/>
          <p:nvPr/>
        </p:nvSpPr>
        <p:spPr>
          <a:xfrm>
            <a:off x="531175" y="1765475"/>
            <a:ext cx="4522200" cy="50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Random</a:t>
            </a:r>
            <a:r>
              <a:rPr lang="ko-KR" sz="32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32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Forest</a:t>
            </a:r>
            <a:endParaRPr sz="32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비선형성과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과적합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방지에 특화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모델 성능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○"/>
            </a:pP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Train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Score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: 99.03%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○"/>
            </a:pP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Test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Score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: 95.48%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○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RMSE: 1.29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baseline="-25000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251" name="Google Shape;251;g28550dea6e8_0_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152" y="4705125"/>
            <a:ext cx="4161649" cy="26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28550dea6e8_0_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876" y="4705125"/>
            <a:ext cx="3734800" cy="26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28550dea6e8_0_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7500" y="1381325"/>
            <a:ext cx="4778949" cy="31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8550dea6e8_0_155"/>
          <p:cNvPicPr preferRelativeResize="0"/>
          <p:nvPr/>
        </p:nvPicPr>
        <p:blipFill rotWithShape="1">
          <a:blip r:embed="rId6">
            <a:alphaModFix/>
          </a:blip>
          <a:srcRect r="12679"/>
          <a:stretch/>
        </p:blipFill>
        <p:spPr>
          <a:xfrm>
            <a:off x="4696250" y="3841350"/>
            <a:ext cx="247027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8550dea6e8_0_155"/>
          <p:cNvSpPr/>
          <p:nvPr/>
        </p:nvSpPr>
        <p:spPr>
          <a:xfrm>
            <a:off x="996400" y="4878650"/>
            <a:ext cx="3575700" cy="1047300"/>
          </a:xfrm>
          <a:prstGeom prst="rect">
            <a:avLst/>
          </a:prstGeom>
          <a:noFill/>
          <a:ln w="76200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8550dea6e8_0_54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61" name="Google Shape;261;g28550dea6e8_0_54"/>
          <p:cNvSpPr txBox="1"/>
          <p:nvPr/>
        </p:nvSpPr>
        <p:spPr>
          <a:xfrm>
            <a:off x="214475" y="681125"/>
            <a:ext cx="6660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분석 결론</a:t>
            </a:r>
            <a:endParaRPr sz="3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" name="Google Shape;144;g28550dea6e8_1_15">
            <a:extLst>
              <a:ext uri="{FF2B5EF4-FFF2-40B4-BE49-F238E27FC236}">
                <a16:creationId xmlns:a16="http://schemas.microsoft.com/office/drawing/2014/main" id="{9BBB2D15-76E8-9CD6-A234-5ED6B629FD5F}"/>
              </a:ext>
            </a:extLst>
          </p:cNvPr>
          <p:cNvSpPr txBox="1"/>
          <p:nvPr/>
        </p:nvSpPr>
        <p:spPr>
          <a:xfrm>
            <a:off x="566208" y="2286869"/>
            <a:ext cx="6677741" cy="501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지구 온난화는 더이상 부정할 수 없는 현실</a:t>
            </a:r>
            <a:r>
              <a:rPr lang="en-US" alt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!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기온 ↑</a:t>
            </a:r>
            <a:r>
              <a:rPr lang="en-US" alt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,</a:t>
            </a:r>
            <a:r>
              <a:rPr lang="ko-KR" altLang="en-US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산림면적 ↓</a:t>
            </a:r>
            <a:r>
              <a:rPr lang="en-US" alt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,</a:t>
            </a:r>
            <a:r>
              <a:rPr lang="ko-KR" altLang="en-US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기후 변화 가속화</a:t>
            </a:r>
            <a:endParaRPr lang="en-US" altLang="ko-KR"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분석 결과</a:t>
            </a:r>
            <a:r>
              <a:rPr lang="en-US" alt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,</a:t>
            </a:r>
            <a:r>
              <a:rPr lang="ko-KR" altLang="en-US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주요 원인은 </a:t>
            </a:r>
            <a:r>
              <a:rPr lang="en-US" alt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CO</a:t>
            </a:r>
            <a:r>
              <a:rPr lang="en-US" altLang="ko-KR" sz="20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</a:t>
            </a:r>
            <a:r>
              <a:rPr lang="en-US" alt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, CH</a:t>
            </a:r>
            <a:r>
              <a:rPr lang="en-US" altLang="ko-KR" sz="20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4</a:t>
            </a:r>
            <a:endParaRPr lang="en-US" altLang="ko-KR"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342900" lvl="8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물론 </a:t>
            </a:r>
            <a:r>
              <a:rPr lang="en-US" alt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PFC, HFC, NF</a:t>
            </a:r>
            <a:r>
              <a:rPr lang="en-US" altLang="ko-KR" sz="20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3</a:t>
            </a:r>
            <a:r>
              <a:rPr lang="en-US" alt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, SF</a:t>
            </a:r>
            <a:r>
              <a:rPr lang="en-US" altLang="ko-KR" sz="20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6</a:t>
            </a:r>
            <a:r>
              <a:rPr lang="ko-KR" altLang="en-US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도 중요한 요소</a:t>
            </a:r>
            <a:endParaRPr lang="en-US" altLang="ko-KR"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하지만</a:t>
            </a:r>
            <a:r>
              <a:rPr lang="en-US" alt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,</a:t>
            </a:r>
            <a:r>
              <a:rPr lang="ko-KR" altLang="en-US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이들 가스는 중공업 산업에서 발생 → 개인이 해결 </a:t>
            </a:r>
            <a:r>
              <a:rPr lang="en-US" alt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X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개인과</a:t>
            </a:r>
            <a:r>
              <a:rPr lang="ko-KR" altLang="en-US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사회적 차원에선 </a:t>
            </a:r>
            <a:r>
              <a:rPr lang="en-US" alt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CO</a:t>
            </a:r>
            <a:r>
              <a:rPr lang="en-US" altLang="ko-KR" sz="20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</a:t>
            </a:r>
            <a:r>
              <a:rPr lang="en-US" alt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, CH</a:t>
            </a:r>
            <a:r>
              <a:rPr lang="en-US" altLang="ko-KR" sz="20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4</a:t>
            </a:r>
            <a:r>
              <a:rPr lang="ko-KR" altLang="en-US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를</a:t>
            </a:r>
            <a:r>
              <a:rPr lang="ko-KR" altLang="en-US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낮추는 노력이 필요</a:t>
            </a:r>
            <a:endParaRPr lang="en-US" altLang="ko-KR"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2050" name="Picture 2" descr="무료 벡터 그라데이션 재활용 기호를 지원하는 손">
            <a:extLst>
              <a:ext uri="{FF2B5EF4-FFF2-40B4-BE49-F238E27FC236}">
                <a16:creationId xmlns:a16="http://schemas.microsoft.com/office/drawing/2014/main" id="{B2BD80D2-A1D2-D0AD-7F9F-C7CB9E93E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50" y="2766950"/>
            <a:ext cx="3045795" cy="304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8550dea6e8_1_83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68" name="Google Shape;268;g28550dea6e8_1_83"/>
          <p:cNvSpPr txBox="1"/>
          <p:nvPr/>
        </p:nvSpPr>
        <p:spPr>
          <a:xfrm>
            <a:off x="214475" y="681125"/>
            <a:ext cx="6660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전략 제시: </a:t>
            </a:r>
            <a:r>
              <a:rPr lang="ko-KR" sz="3200" b="1" dirty="0" err="1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Anabada</a:t>
            </a:r>
            <a:endParaRPr sz="3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69" name="Google Shape;269;g28550dea6e8_1_83"/>
          <p:cNvSpPr txBox="1"/>
          <p:nvPr/>
        </p:nvSpPr>
        <p:spPr>
          <a:xfrm>
            <a:off x="214475" y="1751925"/>
            <a:ext cx="7038000" cy="50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개발 동기: 재활용률을 높여 CH</a:t>
            </a:r>
            <a:r>
              <a:rPr lang="ko-KR" sz="26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4</a:t>
            </a:r>
            <a:r>
              <a:rPr lang="ko-KR" sz="26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와 CO</a:t>
            </a:r>
            <a:r>
              <a:rPr lang="ko-KR" sz="26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 </a:t>
            </a:r>
            <a:r>
              <a:rPr lang="ko-KR" sz="26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배출량 감소</a:t>
            </a:r>
            <a:endParaRPr sz="26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분석 결과, CH</a:t>
            </a:r>
            <a:r>
              <a:rPr lang="ko-KR" sz="20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4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, CO</a:t>
            </a:r>
            <a:r>
              <a:rPr lang="ko-KR" sz="20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,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PFC가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가장 중요한 요인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○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다만,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PFC는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반도체 공장에서 생성 → 개인이 해결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X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실제로 미국은 전체 국가의 13.49%에 달하는 CO</a:t>
            </a:r>
            <a:r>
              <a:rPr lang="ko-KR" sz="20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배출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○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이는 유럽 28개국 합산 CO</a:t>
            </a:r>
            <a:r>
              <a:rPr lang="ko-KR" sz="20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배출량 * 2 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또한 미국은 전체 국가중 상위 5위 안에 드는 CH</a:t>
            </a:r>
            <a:r>
              <a:rPr lang="ko-KR" sz="20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4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배출 국가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○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실제로 미국의 매립지에서 배출된 CH</a:t>
            </a:r>
            <a:r>
              <a:rPr lang="ko-KR" sz="20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4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≈ 1억 770만 톤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재활용률 개선 → 재활용 인식 개선 및 촉진 필요  → </a:t>
            </a:r>
            <a:b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</a:b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아나바다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앱 개발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270" name="Google Shape;270;g28550dea6e8_1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300" y="1501450"/>
            <a:ext cx="2651199" cy="590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BB4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47700" y="2159765"/>
            <a:ext cx="33909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1.</a:t>
            </a:r>
            <a:r>
              <a:rPr lang="ko-KR" altLang="en-US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프로젝트 개요</a:t>
            </a: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647700" y="2986765"/>
            <a:ext cx="3835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2.</a:t>
            </a:r>
            <a:r>
              <a:rPr lang="ko-KR" altLang="en-US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OECD 국가별 CO</a:t>
            </a:r>
            <a:r>
              <a:rPr lang="ko-KR" sz="2000" b="1" baseline="-25000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</a:t>
            </a:r>
            <a:r>
              <a:rPr lang="ko-KR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배출량과</a:t>
            </a:r>
            <a:endParaRPr lang="ko-KR" altLang="en-US" sz="2000" b="1" dirty="0">
              <a:solidFill>
                <a:srgbClr val="FFFFFF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쓰레기 처리 비율</a:t>
            </a:r>
            <a:endParaRPr lang="ko-KR" altLang="en-US" b="1" dirty="0"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647700" y="5194990"/>
            <a:ext cx="36321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5.</a:t>
            </a:r>
            <a:r>
              <a:rPr lang="ko-KR" altLang="en-US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분석 결론</a:t>
            </a: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647700" y="1206500"/>
            <a:ext cx="18923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u="none" strike="noStrike" cap="none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목차</a:t>
            </a:r>
            <a:r>
              <a:rPr lang="ko-KR" sz="1400" b="1" u="none" strike="noStrike" cap="none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sym typeface="Arial"/>
              </a:rPr>
              <a:t> </a:t>
            </a:r>
            <a:r>
              <a:rPr lang="ko-KR" sz="2100" b="1" u="none" strike="noStrike" cap="none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sym typeface="Arial"/>
              </a:rPr>
              <a:t>INDEX</a:t>
            </a: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5500" y="2832100"/>
            <a:ext cx="4445000" cy="44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647700" y="3745578"/>
            <a:ext cx="3835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3.</a:t>
            </a:r>
            <a:r>
              <a:rPr lang="ko-KR" altLang="en-US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연도별 세계 환경 분석</a:t>
            </a: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647700" y="4504390"/>
            <a:ext cx="3835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4.</a:t>
            </a:r>
            <a:r>
              <a:rPr lang="ko-KR" altLang="en-US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온실가스와 지표면 온도의 </a:t>
            </a:r>
            <a:br>
              <a:rPr lang="en-US" altLang="ko-KR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</a:br>
            <a:r>
              <a:rPr lang="ko-KR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상관관계 및 요인 분석</a:t>
            </a: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647700" y="5885590"/>
            <a:ext cx="36321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6.</a:t>
            </a:r>
            <a:r>
              <a:rPr lang="ko-KR" altLang="en-US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전략 제시: </a:t>
            </a:r>
            <a:r>
              <a:rPr lang="ko-KR" sz="2000" b="1" dirty="0" err="1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Anabada</a:t>
            </a:r>
            <a:r>
              <a:rPr lang="ko-KR" altLang="en-US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소개</a:t>
            </a: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sp>
        <p:nvSpPr>
          <p:cNvPr id="2" name="Google Shape;103;p2">
            <a:extLst>
              <a:ext uri="{FF2B5EF4-FFF2-40B4-BE49-F238E27FC236}">
                <a16:creationId xmlns:a16="http://schemas.microsoft.com/office/drawing/2014/main" id="{EC547E56-ECD8-03C7-65B6-18DBBC706136}"/>
              </a:ext>
            </a:extLst>
          </p:cNvPr>
          <p:cNvSpPr txBox="1"/>
          <p:nvPr/>
        </p:nvSpPr>
        <p:spPr>
          <a:xfrm>
            <a:off x="647700" y="6454350"/>
            <a:ext cx="36321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7.</a:t>
            </a:r>
            <a:r>
              <a:rPr lang="ko-KR" altLang="en-US" sz="2000" b="1" dirty="0">
                <a:solidFill>
                  <a:srgbClr val="FFFFFF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한계점 및 참고문헌</a:t>
            </a: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8550dea6e8_0_172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76" name="Google Shape;276;g28550dea6e8_0_172"/>
          <p:cNvSpPr txBox="1"/>
          <p:nvPr/>
        </p:nvSpPr>
        <p:spPr>
          <a:xfrm>
            <a:off x="214475" y="681125"/>
            <a:ext cx="6660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기능 소개: </a:t>
            </a:r>
            <a:r>
              <a:rPr lang="ko-KR" sz="3200" b="1" dirty="0" err="1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Anabada</a:t>
            </a:r>
            <a:endParaRPr sz="3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77" name="Google Shape;277;g28550dea6e8_0_172"/>
          <p:cNvSpPr txBox="1"/>
          <p:nvPr/>
        </p:nvSpPr>
        <p:spPr>
          <a:xfrm>
            <a:off x="214475" y="1751925"/>
            <a:ext cx="7038000" cy="54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기능 1: 카메라를 통한 재활용 인증 기능</a:t>
            </a:r>
            <a:endParaRPr sz="32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Calibri"/>
              <a:buChar char="●"/>
            </a:pPr>
            <a:r>
              <a:rPr lang="ko-KR" sz="28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Can</a:t>
            </a:r>
            <a:r>
              <a:rPr lang="ko-KR" sz="28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8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I</a:t>
            </a:r>
            <a:r>
              <a:rPr lang="ko-KR" sz="28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8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Recycle</a:t>
            </a:r>
            <a:r>
              <a:rPr lang="ko-KR" sz="28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?</a:t>
            </a:r>
            <a:endParaRPr sz="28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Calibri"/>
              <a:buChar char="○"/>
            </a:pPr>
            <a:r>
              <a:rPr lang="ko-KR" sz="26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카메라로 연동</a:t>
            </a:r>
            <a:endParaRPr sz="26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Calibri"/>
              <a:buChar char="○"/>
            </a:pPr>
            <a:r>
              <a:rPr lang="ko-KR" sz="26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재활용 여부 확인 가능</a:t>
            </a:r>
            <a:endParaRPr sz="26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Calibri"/>
              <a:buChar char="○"/>
            </a:pPr>
            <a:r>
              <a:rPr lang="ko-KR" sz="26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Yes</a:t>
            </a:r>
            <a:r>
              <a:rPr lang="ko-KR" sz="26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/</a:t>
            </a:r>
            <a:r>
              <a:rPr lang="ko-KR" sz="26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No</a:t>
            </a:r>
            <a:r>
              <a:rPr lang="ko-KR" sz="26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형식으로 대답 반환</a:t>
            </a:r>
            <a:endParaRPr sz="26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Calibri"/>
              <a:buChar char="●"/>
            </a:pPr>
            <a:r>
              <a:rPr lang="ko-KR" sz="28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Ready</a:t>
            </a:r>
            <a:r>
              <a:rPr lang="ko-KR" sz="28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8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to</a:t>
            </a:r>
            <a:r>
              <a:rPr lang="ko-KR" sz="28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8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Earn</a:t>
            </a:r>
            <a:r>
              <a:rPr lang="ko-KR" sz="28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28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Points</a:t>
            </a:r>
            <a:r>
              <a:rPr lang="ko-KR" sz="28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?</a:t>
            </a:r>
            <a:endParaRPr sz="28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Calibri"/>
              <a:buChar char="○"/>
            </a:pPr>
            <a:r>
              <a:rPr lang="ko-KR" sz="26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카메라 연동</a:t>
            </a:r>
            <a:endParaRPr sz="26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Calibri"/>
              <a:buChar char="○"/>
            </a:pPr>
            <a:r>
              <a:rPr lang="ko-KR" sz="26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분리수거 과정 인증</a:t>
            </a:r>
            <a:endParaRPr sz="26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Calibri"/>
              <a:buChar char="○"/>
            </a:pPr>
            <a:r>
              <a:rPr lang="ko-KR" sz="26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완료 시 포인트 지급</a:t>
            </a:r>
            <a:endParaRPr sz="26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278" name="Google Shape;278;g28550dea6e8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850" y="2466300"/>
            <a:ext cx="2363393" cy="46799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9" name="Google Shape;279;g28550dea6e8_0_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5782" y="2466307"/>
            <a:ext cx="2363393" cy="46799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550dea6e8_0_179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85" name="Google Shape;285;g28550dea6e8_0_179"/>
          <p:cNvSpPr txBox="1"/>
          <p:nvPr/>
        </p:nvSpPr>
        <p:spPr>
          <a:xfrm>
            <a:off x="214475" y="681125"/>
            <a:ext cx="6660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기능 소개: </a:t>
            </a:r>
            <a:r>
              <a:rPr lang="ko-KR" sz="3200" b="1" dirty="0" err="1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Anabada</a:t>
            </a:r>
            <a:endParaRPr sz="3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86" name="Google Shape;286;g28550dea6e8_0_179"/>
          <p:cNvSpPr txBox="1"/>
          <p:nvPr/>
        </p:nvSpPr>
        <p:spPr>
          <a:xfrm>
            <a:off x="214475" y="1751925"/>
            <a:ext cx="7038000" cy="50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기능 2: 인센티브 전략을 활용한 보상</a:t>
            </a:r>
            <a:endParaRPr sz="32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Calibri"/>
              <a:buChar char="●"/>
            </a:pPr>
            <a:r>
              <a:rPr lang="ko-KR" sz="28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락인</a:t>
            </a:r>
            <a:r>
              <a:rPr lang="ko-KR" sz="28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효과</a:t>
            </a:r>
            <a:endParaRPr sz="28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Calibri"/>
              <a:buChar char="○"/>
            </a:pPr>
            <a:r>
              <a:rPr lang="ko-KR" sz="26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보상 시스템 도입으로 이용률을 증대하거나 고객 이탈을 막는 것</a:t>
            </a:r>
            <a:endParaRPr sz="26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Calibri"/>
              <a:buChar char="●"/>
            </a:pPr>
            <a:r>
              <a:rPr lang="ko-KR" sz="28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리워드 시스템 도입</a:t>
            </a:r>
            <a:endParaRPr sz="28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Calibri"/>
              <a:buChar char="○"/>
            </a:pPr>
            <a:r>
              <a:rPr lang="ko-KR" sz="26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재활용 인증으로 포인트 지급</a:t>
            </a:r>
            <a:endParaRPr sz="26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Calibri"/>
              <a:buChar char="○"/>
            </a:pPr>
            <a:r>
              <a:rPr lang="ko-KR" sz="26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일정 포인트 이상일 시 </a:t>
            </a:r>
            <a:r>
              <a:rPr lang="ko-KR" sz="26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기프트카드</a:t>
            </a:r>
            <a:r>
              <a:rPr lang="ko-KR" sz="26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교환</a:t>
            </a:r>
            <a:endParaRPr sz="26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287" name="Google Shape;287;g28550dea6e8_0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125" y="1532600"/>
            <a:ext cx="2745900" cy="5782500"/>
          </a:xfrm>
          <a:prstGeom prst="roundRect">
            <a:avLst>
              <a:gd name="adj" fmla="val 11503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550dea6e8_0_186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93" name="Google Shape;293;g28550dea6e8_0_186"/>
          <p:cNvSpPr txBox="1"/>
          <p:nvPr/>
        </p:nvSpPr>
        <p:spPr>
          <a:xfrm>
            <a:off x="214475" y="681125"/>
            <a:ext cx="6660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기능 소개: </a:t>
            </a:r>
            <a:r>
              <a:rPr lang="ko-KR" sz="3200" b="1" dirty="0" err="1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Anabada</a:t>
            </a:r>
            <a:endParaRPr sz="3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94" name="Google Shape;294;g28550dea6e8_0_186"/>
          <p:cNvSpPr txBox="1"/>
          <p:nvPr/>
        </p:nvSpPr>
        <p:spPr>
          <a:xfrm>
            <a:off x="214475" y="2056725"/>
            <a:ext cx="3324300" cy="50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기능 3: 작업 지원</a:t>
            </a:r>
            <a:endParaRPr sz="32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Calibri"/>
              <a:buChar char="●"/>
            </a:pPr>
            <a:r>
              <a:rPr lang="ko-KR" sz="28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정보 제공</a:t>
            </a:r>
            <a:endParaRPr sz="28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Calibri"/>
              <a:buChar char="●"/>
            </a:pPr>
            <a:r>
              <a:rPr lang="ko-KR" sz="28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신뢰성</a:t>
            </a:r>
            <a:endParaRPr sz="28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Calibri"/>
              <a:buChar char="●"/>
            </a:pPr>
            <a:r>
              <a:rPr lang="ko-KR" sz="28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개인화</a:t>
            </a:r>
            <a:endParaRPr sz="28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295" name="Google Shape;295;g28550dea6e8_0_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783" y="2117625"/>
            <a:ext cx="2223600" cy="4680000"/>
          </a:xfrm>
          <a:prstGeom prst="roundRect">
            <a:avLst>
              <a:gd name="adj" fmla="val 11606"/>
            </a:avLst>
          </a:prstGeom>
          <a:noFill/>
          <a:ln>
            <a:noFill/>
          </a:ln>
        </p:spPr>
      </p:pic>
      <p:pic>
        <p:nvPicPr>
          <p:cNvPr id="296" name="Google Shape;296;g28550dea6e8_0_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7620" y="2117625"/>
            <a:ext cx="2160300" cy="4680000"/>
          </a:xfrm>
          <a:prstGeom prst="roundRect">
            <a:avLst>
              <a:gd name="adj" fmla="val 10935"/>
            </a:avLst>
          </a:prstGeom>
          <a:noFill/>
          <a:ln>
            <a:noFill/>
          </a:ln>
        </p:spPr>
      </p:pic>
      <p:pic>
        <p:nvPicPr>
          <p:cNvPr id="297" name="Google Shape;297;g28550dea6e8_0_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9235" y="2117625"/>
            <a:ext cx="2241600" cy="4680000"/>
          </a:xfrm>
          <a:prstGeom prst="roundRect">
            <a:avLst>
              <a:gd name="adj" fmla="val 1243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550dea6e8_1_112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303" name="Google Shape;303;g28550dea6e8_1_112"/>
          <p:cNvSpPr txBox="1"/>
          <p:nvPr/>
        </p:nvSpPr>
        <p:spPr>
          <a:xfrm>
            <a:off x="214475" y="681125"/>
            <a:ext cx="6660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한계점 및 참고문헌</a:t>
            </a:r>
            <a:endParaRPr sz="3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304" name="Google Shape;304;g28550dea6e8_1_112"/>
          <p:cNvSpPr txBox="1"/>
          <p:nvPr/>
        </p:nvSpPr>
        <p:spPr>
          <a:xfrm>
            <a:off x="4622050" y="1630350"/>
            <a:ext cx="1449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한계점</a:t>
            </a:r>
            <a:endParaRPr sz="32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baseline="-25000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305" name="Google Shape;305;g28550dea6e8_1_112"/>
          <p:cNvSpPr/>
          <p:nvPr/>
        </p:nvSpPr>
        <p:spPr>
          <a:xfrm>
            <a:off x="266475" y="3662250"/>
            <a:ext cx="3201300" cy="1492200"/>
          </a:xfrm>
          <a:prstGeom prst="roundRect">
            <a:avLst>
              <a:gd name="adj" fmla="val 16667"/>
            </a:avLst>
          </a:prstGeom>
          <a:solidFill>
            <a:srgbClr val="00AD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306" name="Google Shape;306;g28550dea6e8_1_112"/>
          <p:cNvSpPr/>
          <p:nvPr/>
        </p:nvSpPr>
        <p:spPr>
          <a:xfrm>
            <a:off x="3712000" y="3662250"/>
            <a:ext cx="3201300" cy="1492200"/>
          </a:xfrm>
          <a:prstGeom prst="roundRect">
            <a:avLst>
              <a:gd name="adj" fmla="val 16667"/>
            </a:avLst>
          </a:prstGeom>
          <a:solidFill>
            <a:srgbClr val="00AD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307" name="Google Shape;307;g28550dea6e8_1_112"/>
          <p:cNvSpPr/>
          <p:nvPr/>
        </p:nvSpPr>
        <p:spPr>
          <a:xfrm>
            <a:off x="7225625" y="3662250"/>
            <a:ext cx="3201300" cy="1492200"/>
          </a:xfrm>
          <a:prstGeom prst="roundRect">
            <a:avLst>
              <a:gd name="adj" fmla="val 16667"/>
            </a:avLst>
          </a:prstGeom>
          <a:solidFill>
            <a:srgbClr val="00AD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308" name="Google Shape;308;g28550dea6e8_1_112"/>
          <p:cNvSpPr txBox="1"/>
          <p:nvPr/>
        </p:nvSpPr>
        <p:spPr>
          <a:xfrm>
            <a:off x="334575" y="3854913"/>
            <a:ext cx="30651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선택 편향 및 측정 편향</a:t>
            </a:r>
            <a:br>
              <a:rPr lang="ko-KR" sz="20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</a:br>
            <a:endParaRPr sz="20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특정 조건이나 기준에 의해 수집된 샘플</a:t>
            </a:r>
            <a:endParaRPr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309" name="Google Shape;309;g28550dea6e8_1_112"/>
          <p:cNvSpPr txBox="1"/>
          <p:nvPr/>
        </p:nvSpPr>
        <p:spPr>
          <a:xfrm>
            <a:off x="3780100" y="3854900"/>
            <a:ext cx="30651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상관관계와 인과관계 혼동</a:t>
            </a:r>
            <a:br>
              <a:rPr lang="ko-KR" sz="20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</a:br>
            <a:endParaRPr sz="20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상관관계는 </a:t>
            </a:r>
            <a:r>
              <a:rPr lang="ko-KR" b="1" dirty="0" err="1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O</a:t>
            </a:r>
            <a:r>
              <a:rPr lang="ko-KR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, 인과관계는 </a:t>
            </a:r>
            <a:r>
              <a:rPr lang="ko-KR" b="1" dirty="0" err="1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X</a:t>
            </a:r>
            <a:endParaRPr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310" name="Google Shape;310;g28550dea6e8_1_112"/>
          <p:cNvSpPr txBox="1"/>
          <p:nvPr/>
        </p:nvSpPr>
        <p:spPr>
          <a:xfrm>
            <a:off x="7293725" y="3857088"/>
            <a:ext cx="30651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외부 요인 무시</a:t>
            </a:r>
            <a:br>
              <a:rPr lang="ko-KR" sz="20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</a:br>
            <a:endParaRPr sz="20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온도 변화에 대한 외부 요인 존재 </a:t>
            </a:r>
            <a:r>
              <a:rPr lang="ko-KR" b="1" dirty="0" err="1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O</a:t>
            </a:r>
            <a:endParaRPr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8550dea6e8_1_102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316" name="Google Shape;316;g28550dea6e8_1_102"/>
          <p:cNvSpPr txBox="1"/>
          <p:nvPr/>
        </p:nvSpPr>
        <p:spPr>
          <a:xfrm>
            <a:off x="214475" y="1649775"/>
            <a:ext cx="9647100" cy="50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참고 문헌</a:t>
            </a:r>
            <a:endParaRPr sz="32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alibri"/>
              <a:buChar char="●"/>
            </a:pP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Global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Methane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Tracker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2022: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Overview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. (2022,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February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). IEA.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b="1" u="sng" dirty="0">
                <a:solidFill>
                  <a:srgbClr val="1155CC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https://www.iea.org/reports/global-methane-tracker-2022/overview</a:t>
            </a:r>
            <a:endParaRPr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alibri"/>
              <a:buChar char="●"/>
            </a:pP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Global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warming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potential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of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greenhouse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gases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relative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to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CO2.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Our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World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in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Data. (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n.d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.). </a:t>
            </a:r>
            <a:r>
              <a:rPr lang="ko-KR" b="1" u="sng" dirty="0">
                <a:solidFill>
                  <a:schemeClr val="hlink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  <a:hlinkClick r:id="rId4"/>
              </a:rPr>
              <a:t>https://ourworldindata.org/grapher/global-warming-potential-of-greenhouse-gases-over-100-year-timescale-gwp</a:t>
            </a:r>
            <a:endParaRPr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alibri"/>
              <a:buChar char="●"/>
            </a:pP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Nkwo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,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M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.,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Suruliraj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,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B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., &amp;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Orji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,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R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. (2021).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Persuasive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apps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for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sustainable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waste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management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: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A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comparative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systematic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evaluation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of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behavior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change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strategies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and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state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-of-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the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-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art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.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Frontiers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in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Artificial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Intelligence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, 4, </a:t>
            </a:r>
            <a:r>
              <a:rPr lang="ko-KR" b="1" dirty="0" err="1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Article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748454.</a:t>
            </a:r>
            <a:r>
              <a:rPr lang="ko-KR" b="1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b="1" u="sng" dirty="0">
                <a:solidFill>
                  <a:srgbClr val="1155CC"/>
                </a:solidFill>
                <a:highlight>
                  <a:srgbClr val="FFFFFF"/>
                </a:highlight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https://doi.org/10.3389/frai.2021.748454</a:t>
            </a:r>
            <a:endParaRPr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alibri"/>
              <a:buChar char="●"/>
            </a:pP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Scott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,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M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. (2023,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August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30).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Does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it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matter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how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much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the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United States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reduces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its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carbon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dioxide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emissions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if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China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doesn’t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do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the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same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? NOAA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Climate.gov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. </a:t>
            </a:r>
            <a:r>
              <a:rPr lang="ko-KR" b="1" u="sng" dirty="0">
                <a:solidFill>
                  <a:srgbClr val="1155CC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https://www.climate.gov/news-features/climate-qa/does-it-matter-how-much-united-states-reduces-its-carbon-dioxide-emissions#:~:text=Even%20though%20the%20United%20States,countries%20in%20the%20European%20Union</a:t>
            </a:r>
            <a:r>
              <a:rPr lang="ko-KR" b="1" dirty="0">
                <a:solidFill>
                  <a:srgbClr val="1155CC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endParaRPr b="1" dirty="0">
              <a:solidFill>
                <a:schemeClr val="dk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alibri"/>
              <a:buChar char="●"/>
            </a:pP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Zhao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,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H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.,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Themelis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,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N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.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J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.,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Bourtsalas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,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A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., &amp;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McGillis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,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W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.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R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. (2019).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Methane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Emissions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from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Landfills</a:t>
            </a:r>
            <a:r>
              <a:rPr lang="ko-KR" b="1" dirty="0">
                <a:solidFill>
                  <a:schemeClr val="dk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.</a:t>
            </a:r>
            <a:r>
              <a:rPr lang="ko-KR" b="1" dirty="0">
                <a:solidFill>
                  <a:srgbClr val="1155CC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</a:t>
            </a:r>
            <a:r>
              <a:rPr lang="ko-KR" b="1" u="sng" dirty="0">
                <a:solidFill>
                  <a:srgbClr val="1155CC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https://doi.org/10.13140/RG.2.2.17326.77120</a:t>
            </a:r>
            <a:r>
              <a:rPr lang="ko-KR" b="1" dirty="0">
                <a:solidFill>
                  <a:srgbClr val="1155CC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  </a:t>
            </a:r>
            <a:endParaRPr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317" name="Google Shape;317;g28550dea6e8_1_102"/>
          <p:cNvSpPr txBox="1"/>
          <p:nvPr/>
        </p:nvSpPr>
        <p:spPr>
          <a:xfrm>
            <a:off x="214475" y="681125"/>
            <a:ext cx="6660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한계점 및 참고문헌</a:t>
            </a:r>
            <a:endParaRPr sz="3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550dea6e8_1_133"/>
          <p:cNvSpPr/>
          <p:nvPr/>
        </p:nvSpPr>
        <p:spPr>
          <a:xfrm>
            <a:off x="-771800" y="-215800"/>
            <a:ext cx="12237000" cy="58443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323" name="Google Shape;323;g28550dea6e8_1_133"/>
          <p:cNvSpPr txBox="1"/>
          <p:nvPr/>
        </p:nvSpPr>
        <p:spPr>
          <a:xfrm>
            <a:off x="139950" y="5267224"/>
            <a:ext cx="6772500" cy="1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800" b="1" dirty="0" err="1">
                <a:solidFill>
                  <a:srgbClr val="00AD00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  <a:cs typeface="Calibri"/>
                <a:sym typeface="Calibri"/>
              </a:rPr>
              <a:t>Thank</a:t>
            </a:r>
            <a:r>
              <a:rPr lang="ko-KR" sz="8800" b="1" dirty="0">
                <a:solidFill>
                  <a:srgbClr val="00AD00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  <a:cs typeface="Calibri"/>
                <a:sym typeface="Calibri"/>
              </a:rPr>
              <a:t> </a:t>
            </a:r>
            <a:r>
              <a:rPr lang="ko-KR" sz="8800" b="1" dirty="0" err="1">
                <a:solidFill>
                  <a:srgbClr val="00AD00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  <a:cs typeface="Calibri"/>
                <a:sym typeface="Calibri"/>
              </a:rPr>
              <a:t>You</a:t>
            </a:r>
            <a:r>
              <a:rPr lang="ko-KR" sz="8800" b="1" dirty="0">
                <a:solidFill>
                  <a:srgbClr val="00AD00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  <a:cs typeface="Calibri"/>
                <a:sym typeface="Calibri"/>
              </a:rPr>
              <a:t>.</a:t>
            </a:r>
            <a:endParaRPr sz="8800" b="1" dirty="0">
              <a:solidFill>
                <a:srgbClr val="00AD00"/>
              </a:solidFill>
              <a:latin typeface="NanumSquareRound ExtraBold" panose="020B0600000101010101" pitchFamily="34" charset="-127"/>
              <a:ea typeface="NanumSquareRound ExtraBold" panose="020B0600000101010101" pitchFamily="34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214475" y="681125"/>
            <a:ext cx="6660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프로젝트 개요</a:t>
            </a:r>
            <a:endParaRPr sz="3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630775" y="1942750"/>
            <a:ext cx="9461400" cy="1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200"/>
              <a:buFont typeface="Calibri"/>
              <a:buChar char="●"/>
            </a:pPr>
            <a:r>
              <a:rPr lang="ko-KR" sz="32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지구 온난화 가속화</a:t>
            </a:r>
            <a:endParaRPr sz="32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200"/>
              <a:buFont typeface="Calibri"/>
              <a:buChar char="●"/>
            </a:pPr>
            <a:r>
              <a:rPr lang="ko-KR" sz="32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그러나 따라오지 못하는 인식…</a:t>
            </a:r>
            <a:endParaRPr sz="32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112" name="Google Shape;11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915" y="3295650"/>
            <a:ext cx="5805459" cy="36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/>
          <p:nvPr/>
        </p:nvSpPr>
        <p:spPr>
          <a:xfrm>
            <a:off x="214475" y="4899463"/>
            <a:ext cx="2533800" cy="1215000"/>
          </a:xfrm>
          <a:prstGeom prst="wedgeRoundRectCallout">
            <a:avLst>
              <a:gd name="adj1" fmla="val 48889"/>
              <a:gd name="adj2" fmla="val 70806"/>
              <a:gd name="adj3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지구 온난화는 거짓이다</a:t>
            </a:r>
            <a:endParaRPr sz="2400" b="1" dirty="0"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7717375" y="3576600"/>
            <a:ext cx="2533800" cy="1215000"/>
          </a:xfrm>
          <a:prstGeom prst="wedgeRoundRectCallout">
            <a:avLst>
              <a:gd name="adj1" fmla="val -46039"/>
              <a:gd name="adj2" fmla="val 66349"/>
              <a:gd name="adj3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환경 과학자는 거짓말쟁이다</a:t>
            </a:r>
            <a:endParaRPr sz="2400" b="1" dirty="0"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2006930" y="5704550"/>
            <a:ext cx="615495" cy="26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14%</a:t>
            </a:r>
            <a:endParaRPr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9452758" y="4430363"/>
            <a:ext cx="744367" cy="2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67%</a:t>
            </a:r>
            <a:endParaRPr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550dea6e8_0_71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22" name="Google Shape;122;g28550dea6e8_0_71"/>
          <p:cNvSpPr txBox="1"/>
          <p:nvPr/>
        </p:nvSpPr>
        <p:spPr>
          <a:xfrm>
            <a:off x="214475" y="681125"/>
            <a:ext cx="6660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프로젝트 개요</a:t>
            </a:r>
            <a:endParaRPr sz="3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23" name="Google Shape;123;g28550dea6e8_0_71"/>
          <p:cNvSpPr txBox="1"/>
          <p:nvPr/>
        </p:nvSpPr>
        <p:spPr>
          <a:xfrm>
            <a:off x="630775" y="1942750"/>
            <a:ext cx="9461400" cy="1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200"/>
              <a:buFont typeface="Calibri"/>
              <a:buChar char="●"/>
            </a:pPr>
            <a:r>
              <a:rPr lang="ko-KR" sz="32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정말 온난화는 거짓인가?</a:t>
            </a:r>
            <a:endParaRPr sz="32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200"/>
              <a:buFont typeface="Calibri"/>
              <a:buChar char="●"/>
            </a:pPr>
            <a:r>
              <a:rPr lang="ko-KR" sz="32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인식 변환을 위해 무얼 할 수 있는가?</a:t>
            </a:r>
            <a:endParaRPr sz="32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124" name="Google Shape;124;g28550dea6e8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75" y="3429000"/>
            <a:ext cx="3780000" cy="40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8550dea6e8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626" y="3429000"/>
            <a:ext cx="43200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8550dea6e8_0_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2626" y="5050520"/>
            <a:ext cx="4319999" cy="2410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8550dea6e8_0_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9076" y="3812900"/>
            <a:ext cx="3600000" cy="22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8550dea6e8_0_71"/>
          <p:cNvPicPr preferRelativeResize="0"/>
          <p:nvPr/>
        </p:nvPicPr>
        <p:blipFill rotWithShape="1">
          <a:blip r:embed="rId7">
            <a:alphaModFix/>
          </a:blip>
          <a:srcRect t="33767" b="34379"/>
          <a:stretch/>
        </p:blipFill>
        <p:spPr>
          <a:xfrm>
            <a:off x="2545200" y="4058762"/>
            <a:ext cx="5632549" cy="179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550dea6e8_0_49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34" name="Google Shape;134;g28550dea6e8_0_49"/>
          <p:cNvSpPr txBox="1"/>
          <p:nvPr/>
        </p:nvSpPr>
        <p:spPr>
          <a:xfrm>
            <a:off x="171625" y="685500"/>
            <a:ext cx="8017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OECD 국가별 CO</a:t>
            </a:r>
            <a:r>
              <a:rPr lang="ko-KR" sz="3200" b="1" baseline="-25000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</a:t>
            </a: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배출량과 쓰레기 처리 비율</a:t>
            </a:r>
            <a:endParaRPr sz="3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35" name="Google Shape;135;g28550dea6e8_0_49"/>
          <p:cNvSpPr txBox="1"/>
          <p:nvPr/>
        </p:nvSpPr>
        <p:spPr>
          <a:xfrm>
            <a:off x="171625" y="1800350"/>
            <a:ext cx="5721000" cy="51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OECD 국가별 CO</a:t>
            </a:r>
            <a:r>
              <a:rPr lang="ko-KR" sz="30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 </a:t>
            </a:r>
            <a:r>
              <a:rPr lang="ko-KR" sz="3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배출량 분석</a:t>
            </a:r>
            <a:endParaRPr sz="3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Calibri"/>
              <a:buChar char="●"/>
            </a:pPr>
            <a:r>
              <a:rPr lang="ko-KR" sz="23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2000년~2018년의 1인당 CO</a:t>
            </a:r>
            <a:r>
              <a:rPr lang="ko-KR" sz="23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</a:t>
            </a:r>
            <a:r>
              <a:rPr lang="ko-KR" sz="23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배출량 상위 10개국</a:t>
            </a:r>
            <a:endParaRPr sz="23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Calibri"/>
              <a:buChar char="●"/>
            </a:pPr>
            <a:r>
              <a:rPr lang="ko-KR" sz="23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1위 룩셈부르크</a:t>
            </a:r>
            <a:endParaRPr sz="23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Calibri"/>
              <a:buChar char="○"/>
            </a:pPr>
            <a:r>
              <a:rPr lang="ko-KR" sz="23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유럽의 산유국</a:t>
            </a:r>
            <a:endParaRPr sz="23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Calibri"/>
              <a:buChar char="○"/>
            </a:pPr>
            <a:r>
              <a:rPr lang="ko-KR" sz="23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인구 수 적은 편</a:t>
            </a:r>
            <a:endParaRPr sz="23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Calibri"/>
              <a:buChar char="●"/>
            </a:pPr>
            <a:r>
              <a:rPr lang="ko-KR" sz="23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2위 미국</a:t>
            </a:r>
            <a:endParaRPr sz="23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914400" lvl="1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Font typeface="Calibri"/>
              <a:buChar char="○"/>
            </a:pPr>
            <a:r>
              <a:rPr lang="ko-KR" sz="23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전체 인구 수 3위</a:t>
            </a:r>
            <a:endParaRPr sz="23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136" name="Google Shape;136;g28550dea6e8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600" y="2352600"/>
            <a:ext cx="4556500" cy="368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8550dea6e8_0_49"/>
          <p:cNvSpPr/>
          <p:nvPr/>
        </p:nvSpPr>
        <p:spPr>
          <a:xfrm>
            <a:off x="6778400" y="2636375"/>
            <a:ext cx="476400" cy="3027600"/>
          </a:xfrm>
          <a:prstGeom prst="frame">
            <a:avLst>
              <a:gd name="adj1" fmla="val 12500"/>
            </a:avLst>
          </a:prstGeom>
          <a:solidFill>
            <a:srgbClr val="FC5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550dea6e8_1_15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43" name="Google Shape;143;g28550dea6e8_1_15"/>
          <p:cNvSpPr txBox="1"/>
          <p:nvPr/>
        </p:nvSpPr>
        <p:spPr>
          <a:xfrm>
            <a:off x="171625" y="685500"/>
            <a:ext cx="8017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OECD 국가별 CO</a:t>
            </a:r>
            <a:r>
              <a:rPr lang="ko-KR" sz="3200" b="1" baseline="-25000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</a:t>
            </a: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배출량과 쓰레기 처리 비율</a:t>
            </a:r>
            <a:endParaRPr sz="3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44" name="Google Shape;144;g28550dea6e8_1_15"/>
          <p:cNvSpPr txBox="1"/>
          <p:nvPr/>
        </p:nvSpPr>
        <p:spPr>
          <a:xfrm>
            <a:off x="82250" y="1590987"/>
            <a:ext cx="4955700" cy="45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미국 쓰레기 처리 비율 분석: </a:t>
            </a:r>
            <a:r>
              <a:rPr lang="ko-KR" sz="26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매립률</a:t>
            </a:r>
            <a:endParaRPr sz="26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2000~2020년까지의 GDP 기준 10위 안에 드는 국가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매립률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계산: (총 매립 량 / 총 쓰레기 량) * 100%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2018년 기준 10개국 중 미국의 쓰레기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매립률은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전체 2위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2005년 이후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매립률이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조금씩 개선 중,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But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큰 개선은 보이지 않음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145" name="Google Shape;145;g28550dea6e8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625" y="1964837"/>
            <a:ext cx="5588775" cy="40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8550dea6e8_1_15"/>
          <p:cNvSpPr/>
          <p:nvPr/>
        </p:nvSpPr>
        <p:spPr>
          <a:xfrm>
            <a:off x="5104625" y="3044812"/>
            <a:ext cx="4660500" cy="781200"/>
          </a:xfrm>
          <a:prstGeom prst="ellipse">
            <a:avLst/>
          </a:prstGeom>
          <a:noFill/>
          <a:ln w="2857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550dea6e8_1_24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52" name="Google Shape;152;g28550dea6e8_1_24"/>
          <p:cNvSpPr txBox="1"/>
          <p:nvPr/>
        </p:nvSpPr>
        <p:spPr>
          <a:xfrm>
            <a:off x="171625" y="685500"/>
            <a:ext cx="8017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OECD 국가별 CO</a:t>
            </a:r>
            <a:r>
              <a:rPr lang="ko-KR" sz="3200" b="1" baseline="-25000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</a:t>
            </a: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배출량과 쓰레기 처리 비율</a:t>
            </a:r>
            <a:endParaRPr sz="3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53" name="Google Shape;153;g28550dea6e8_1_24"/>
          <p:cNvSpPr txBox="1"/>
          <p:nvPr/>
        </p:nvSpPr>
        <p:spPr>
          <a:xfrm>
            <a:off x="5737700" y="1362600"/>
            <a:ext cx="4955700" cy="56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미국 쓰레기 처리 비율 분석: 재활용률</a:t>
            </a:r>
            <a:endParaRPr sz="26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2000~2020년까지의 GDP 기준 10위 안에 드는 국가 재활용률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계산: (총 재활용 량 / 총 쓰레기 량) * 100%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2018년 기준 10개국 중 미국의 쓰레기 재활용률은 전체 5위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2005년 이후 재활용률 조금씩 개선 중이지만, 2015년 이후로 다시 악화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154" name="Google Shape;154;g28550dea6e8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25" y="1596350"/>
            <a:ext cx="5445925" cy="38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8550dea6e8_1_24"/>
          <p:cNvSpPr/>
          <p:nvPr/>
        </p:nvSpPr>
        <p:spPr>
          <a:xfrm>
            <a:off x="323725" y="4374275"/>
            <a:ext cx="4517700" cy="467100"/>
          </a:xfrm>
          <a:prstGeom prst="ellipse">
            <a:avLst/>
          </a:prstGeom>
          <a:noFill/>
          <a:ln w="2857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550dea6e8_1_35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61" name="Google Shape;161;g28550dea6e8_1_35"/>
          <p:cNvSpPr txBox="1"/>
          <p:nvPr/>
        </p:nvSpPr>
        <p:spPr>
          <a:xfrm>
            <a:off x="171625" y="685500"/>
            <a:ext cx="8017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OECD 국가별 CO</a:t>
            </a:r>
            <a:r>
              <a:rPr lang="ko-KR" sz="3200" b="1" baseline="-25000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</a:t>
            </a: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배출량과 쓰레기 처리 비율</a:t>
            </a:r>
            <a:endParaRPr sz="3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62" name="Google Shape;162;g28550dea6e8_1_35"/>
          <p:cNvSpPr txBox="1"/>
          <p:nvPr/>
        </p:nvSpPr>
        <p:spPr>
          <a:xfrm>
            <a:off x="5630750" y="1658063"/>
            <a:ext cx="5062800" cy="45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쓰레기 처리 비율과 CO</a:t>
            </a:r>
            <a:r>
              <a:rPr lang="ko-KR" sz="24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</a:t>
            </a:r>
            <a:r>
              <a:rPr lang="ko-KR" sz="24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배출량 상관관계 &amp; </a:t>
            </a:r>
            <a:r>
              <a:rPr lang="ko-KR" sz="24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T-Test</a:t>
            </a:r>
            <a:endParaRPr sz="24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매립률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&amp; CO</a:t>
            </a:r>
            <a:r>
              <a:rPr lang="ko-KR" sz="20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배출량 → 0.89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재활용률 &amp; CO</a:t>
            </a:r>
            <a:r>
              <a:rPr lang="ko-KR" sz="20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배출량 → -0.75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매립률이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높아질 수록 CO</a:t>
            </a:r>
            <a:r>
              <a:rPr lang="ko-KR" sz="20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배출량 ↑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재활용률이 높아질 수록 CO</a:t>
            </a:r>
            <a:r>
              <a:rPr lang="ko-KR" sz="2000" b="1" baseline="-25000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2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배출량 ↓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Calibri"/>
              <a:buChar char="●"/>
            </a:pP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T-test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결과: 위 재활용률, 아래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매립률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모두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p-value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≈ 0.0083 →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매립률과</a:t>
            </a:r>
            <a:r>
              <a:rPr lang="ko-KR" sz="20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 재활용률의 근거가 </a:t>
            </a:r>
            <a:r>
              <a:rPr lang="ko-KR" sz="2000" b="1" dirty="0" err="1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유의미</a:t>
            </a:r>
            <a:endParaRPr sz="2000" b="1" dirty="0">
              <a:solidFill>
                <a:srgbClr val="38761D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163" name="Google Shape;163;g28550dea6e8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50" y="1658087"/>
            <a:ext cx="5459126" cy="42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8550dea6e8_1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25" y="6206575"/>
            <a:ext cx="5459124" cy="78504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8550dea6e8_1_35"/>
          <p:cNvSpPr/>
          <p:nvPr/>
        </p:nvSpPr>
        <p:spPr>
          <a:xfrm>
            <a:off x="2913425" y="2642075"/>
            <a:ext cx="1973700" cy="371400"/>
          </a:xfrm>
          <a:prstGeom prst="rect">
            <a:avLst/>
          </a:prstGeom>
          <a:noFill/>
          <a:ln w="76200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66" name="Google Shape;166;g28550dea6e8_1_35"/>
          <p:cNvSpPr/>
          <p:nvPr/>
        </p:nvSpPr>
        <p:spPr>
          <a:xfrm>
            <a:off x="3336875" y="6206575"/>
            <a:ext cx="2236500" cy="677100"/>
          </a:xfrm>
          <a:prstGeom prst="rect">
            <a:avLst/>
          </a:prstGeom>
          <a:noFill/>
          <a:ln w="76200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550dea6e8_0_4"/>
          <p:cNvSpPr/>
          <p:nvPr/>
        </p:nvSpPr>
        <p:spPr>
          <a:xfrm>
            <a:off x="-857850" y="0"/>
            <a:ext cx="12237000" cy="1362600"/>
          </a:xfrm>
          <a:prstGeom prst="rect">
            <a:avLst/>
          </a:prstGeom>
          <a:solidFill>
            <a:srgbClr val="00AD00"/>
          </a:solidFill>
          <a:ln w="9525" cap="flat" cmpd="sng">
            <a:solidFill>
              <a:srgbClr val="00A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72" name="Google Shape;172;g28550dea6e8_0_4"/>
          <p:cNvSpPr txBox="1"/>
          <p:nvPr/>
        </p:nvSpPr>
        <p:spPr>
          <a:xfrm>
            <a:off x="214475" y="681125"/>
            <a:ext cx="6660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연도별 세계 환경 분석</a:t>
            </a:r>
            <a:endParaRPr sz="3200" b="1" dirty="0">
              <a:solidFill>
                <a:schemeClr val="lt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73" name="Google Shape;173;g28550dea6e8_0_4"/>
          <p:cNvSpPr txBox="1"/>
          <p:nvPr/>
        </p:nvSpPr>
        <p:spPr>
          <a:xfrm>
            <a:off x="630775" y="1942750"/>
            <a:ext cx="9461400" cy="47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200"/>
              <a:buFont typeface="Calibri"/>
              <a:buChar char="●"/>
            </a:pPr>
            <a:r>
              <a:rPr lang="ko-KR" sz="3200" b="1" dirty="0">
                <a:solidFill>
                  <a:srgbClr val="38761D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  <a:cs typeface="Calibri"/>
                <a:sym typeface="Calibri"/>
              </a:rPr>
              <a:t>세계 온도 변화 추이 </a:t>
            </a:r>
            <a:endParaRPr sz="3200" b="1" dirty="0">
              <a:solidFill>
                <a:srgbClr val="00AD00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174" name="Google Shape;174;g28550dea6e8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75" y="2593725"/>
            <a:ext cx="4986917" cy="37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8550dea6e8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6700" y="2608663"/>
            <a:ext cx="5265713" cy="3685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2684</Words>
  <Application>Microsoft Macintosh PowerPoint</Application>
  <PresentationFormat>사용자 지정</PresentationFormat>
  <Paragraphs>285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</vt:lpstr>
      <vt:lpstr>NanumSquareRound ExtraBold</vt:lpstr>
      <vt:lpstr>Calibri</vt:lpstr>
      <vt:lpstr>NanumSquareRound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Ryan Yun</cp:lastModifiedBy>
  <cp:revision>2</cp:revision>
  <dcterms:created xsi:type="dcterms:W3CDTF">2006-08-16T00:00:00Z</dcterms:created>
  <dcterms:modified xsi:type="dcterms:W3CDTF">2024-09-02T08:26:28Z</dcterms:modified>
</cp:coreProperties>
</file>