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embeddedFontLst>
    <p:embeddedFont>
      <p:font typeface="Average" panose="02000503040000020003" pitchFamily="2" charset="77"/>
      <p:regular r:id="rId20"/>
    </p:embeddedFont>
    <p:embeddedFont>
      <p:font typeface="Oswald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76491"/>
  </p:normalViewPr>
  <p:slideViewPr>
    <p:cSldViewPr snapToGrid="0">
      <p:cViewPr varScale="1">
        <p:scale>
          <a:sx n="92" d="100"/>
          <a:sy n="92" d="100"/>
        </p:scale>
        <p:origin x="9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7cdc7fe1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7cdc7fe1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(35 min total here)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d7cdc7fe1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d7cdc7fe1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 min to do this, 5 min to discuss what they liked, didn’t like, had trouble with, was easy, 45 min total)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would have used rgdal package’s readOGR( ) function before this but would have to tell it which values were the coordinates, sf figures this out automatically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a742baa0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a742baa0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(10 min, 55 min </a:t>
            </a:r>
            <a:r>
              <a:rPr lang="en"/>
              <a:t>total)</a:t>
            </a:r>
            <a:endParaRPr lang="en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answers: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 a coordinate system using </a:t>
            </a:r>
            <a:r>
              <a:rPr lang="en" dirty="0" err="1"/>
              <a:t>st_set_crs</a:t>
            </a:r>
            <a:r>
              <a:rPr lang="en" dirty="0"/>
              <a:t>( )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it to another coordinate system using </a:t>
            </a:r>
            <a:r>
              <a:rPr lang="en" dirty="0" err="1"/>
              <a:t>st_transform</a:t>
            </a:r>
            <a:r>
              <a:rPr lang="en" dirty="0"/>
              <a:t>( )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Save just the attributes using </a:t>
            </a:r>
            <a:r>
              <a:rPr lang="en" dirty="0" err="1"/>
              <a:t>st_set_geometry</a:t>
            </a:r>
            <a:r>
              <a:rPr lang="en" dirty="0"/>
              <a:t> = NULL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 the area using </a:t>
            </a:r>
            <a:r>
              <a:rPr lang="en" dirty="0" err="1"/>
              <a:t>st_area</a:t>
            </a:r>
            <a:r>
              <a:rPr lang="en" dirty="0"/>
              <a:t>( )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 the centroid of a polygon using </a:t>
            </a:r>
            <a:r>
              <a:rPr lang="en" dirty="0" err="1"/>
              <a:t>st_centroid</a:t>
            </a:r>
            <a:r>
              <a:rPr lang="en" dirty="0"/>
              <a:t>( )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spatial operations like intersection using </a:t>
            </a:r>
            <a:r>
              <a:rPr lang="en" dirty="0" err="1"/>
              <a:t>st_intersection</a:t>
            </a:r>
            <a:r>
              <a:rPr lang="en" dirty="0"/>
              <a:t>( ), </a:t>
            </a:r>
            <a:r>
              <a:rPr lang="en" dirty="0" err="1"/>
              <a:t>st_buffer</a:t>
            </a:r>
            <a:r>
              <a:rPr lang="en" dirty="0"/>
              <a:t>( ), </a:t>
            </a:r>
            <a:r>
              <a:rPr lang="en" dirty="0" err="1"/>
              <a:t>st_union</a:t>
            </a:r>
            <a:r>
              <a:rPr lang="en" dirty="0"/>
              <a:t>( ), </a:t>
            </a:r>
            <a:r>
              <a:rPr lang="en" dirty="0" err="1"/>
              <a:t>st_merge</a:t>
            </a:r>
            <a:r>
              <a:rPr lang="en" dirty="0"/>
              <a:t>( ) - some of these I’m not sure how they work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Convert points to lines, lines to polygons, etc. using 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tabular data (using the joins/the </a:t>
            </a:r>
            <a:r>
              <a:rPr lang="en" dirty="0" err="1"/>
              <a:t>tidyverse</a:t>
            </a:r>
            <a:r>
              <a:rPr lang="en" dirty="0"/>
              <a:t>!)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d7cdc7fe1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d7cdc7fe1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(15 min, 1 hour 10 min total)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d7cdc7fe1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d7cdc7fe1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(10 min, 1 hour 20 min total)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d7cdc7fe1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d7cdc7fe1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(15 min, 1 hour 35 min total)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7cdc7fe1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7cdc7fe1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 min, 1 hour 40 min total)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a742baa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a742baa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7cdc7fe1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7cdc7fe1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d7cdc7fe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d7cdc7fe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 min introductions?, 5 min with previous slide)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d7cdc7fe1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d7cdc7fe1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 min how to download dataset)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7cdc7fe1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7cdc7fe1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d7cdc7fe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d7cdc7fe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 min for open discussion)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that describes the spatial distribution of something/someone on Earth (or any planet really), has coordinates and geometric shape (= topology)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d7cdc7fe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d7cdc7fe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(10 min for discussion, 30 min total after this)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- way to represent spatial features using points, lines, and polygons (e.g., gps points, bus route, lot parcel, park boundary), .shp files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Raster - way to represent points spatial features using grid where each cell has one value that represents some attribute (e.g., elevation, land cover type, inches of rainfall), .img files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d7cdc7fe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d7cdc7fe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feature? - refers to points, lines, polygons so therefore sf is associated with vector data only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d7cdc7fe1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d7cdc7fe1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engel.github.io/rspatial/3_spDataOps.nb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adies/meetup-presentations_rtp/tree/master/2018-07-19-s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.usgs.gov/GIS/metadata/usgswrd/XML/gagesII_Sept2011.x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280">
            <a:alpha val="79620"/>
          </a:srgb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Spatial Data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sf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4233178"/>
            <a:ext cx="7801500" cy="14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Sheila Saia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Thursday, July 19, 2018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Duke Library, The Edge Workshop Room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280">
            <a:alpha val="79620"/>
          </a:srgbClr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USGS GAGES-II Dataset (continued)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Includes:</a:t>
            </a: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Watershed bounds by region (reference and non-reference)</a:t>
            </a:r>
            <a:br>
              <a:rPr lang="en" sz="2400"/>
            </a:b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Watershed characteristics (tabular data)</a:t>
            </a:r>
            <a:br>
              <a:rPr lang="en" sz="2400"/>
            </a:b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USGS gage locations</a:t>
            </a:r>
            <a:endParaRPr sz="2400"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10</a:t>
            </a:fld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280">
            <a:alpha val="79620"/>
          </a:srgbClr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1: Getting Started with sf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Open up sf_workshop_script.R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Install sf and load libraries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Change the directory paths based on where you saved the GitHub repository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Load in the spatial data using st_read( )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class( ) and glimpse () to view one of the new files you loaded in</a:t>
            </a:r>
            <a:endParaRPr sz="2400"/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11</a:t>
            </a:fld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280">
            <a:alpha val="79620"/>
          </a:srgbClr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might you want to do with your vector data?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Think about spatial operations that might be helpful to use.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Make a list with your group of 2-3 people (5 min)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Discuss with everyone (5 min)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Ideas:</a:t>
            </a: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See if certain ZIP codes touch each other</a:t>
            </a: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Merging census tracts into one unit</a:t>
            </a: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 heat map (vector format)</a:t>
            </a: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Calculating centroids</a:t>
            </a: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Measuring distances</a:t>
            </a: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Counting how many bus stops are within ¼ mile of my house</a:t>
            </a:r>
            <a:endParaRPr sz="2400"/>
          </a:p>
        </p:txBody>
      </p:sp>
      <p:sp>
        <p:nvSpPr>
          <p:cNvPr id="138" name="Google Shape;138;p24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12</a:t>
            </a:fld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280">
            <a:alpha val="79620"/>
          </a:srgbClr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2: Common Operations in sf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Open up sf_workshop_script.R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Let’s try some of the operations we just talked about.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*(For later) Look here for more inspiration: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https://cengel.github.io/rspatial/3_spDataOps.nb.html</a:t>
            </a:r>
            <a:endParaRPr sz="2400"/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13</a:t>
            </a:fld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280">
            <a:alpha val="79620"/>
          </a:srgb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3: Putting sf to Work with USGS GAGES-II Data</a:t>
            </a: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Pick your favorite SE state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(Hint: Make a new variable)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Find all the watersheds that overlap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Plot the watersheds in your favorite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state.</a:t>
            </a:r>
            <a:endParaRPr sz="2400"/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14</a:t>
            </a:fld>
            <a:endParaRPr sz="1400"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525" y="1396088"/>
            <a:ext cx="3145763" cy="480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280">
            <a:alpha val="79620"/>
          </a:srgbClr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4: Bringing in the tidyverse</a:t>
            </a: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your favorite state</a:t>
            </a:r>
            <a:br>
              <a:rPr lang="en" sz="2400"/>
            </a:br>
            <a:r>
              <a:rPr lang="en" sz="2400"/>
              <a:t>(from Activity 2)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Select all the gages in that state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Join some of the tabular data and color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these gages by your favorite variable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(Hint: see the tabular_data file for 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GAGES-II variable descriptions)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Extra: </a:t>
            </a:r>
            <a:r>
              <a:rPr lang="en" sz="2400"/>
              <a:t>Download USGS gage data for 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one (or multiple) gage(s) in your state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using the dataRetrieval package</a:t>
            </a:r>
            <a:endParaRPr sz="2400"/>
          </a:p>
        </p:txBody>
      </p:sp>
      <p:sp>
        <p:nvSpPr>
          <p:cNvPr id="160" name="Google Shape;160;p2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15</a:t>
            </a:fld>
            <a:endParaRPr sz="1400"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525" y="1430225"/>
            <a:ext cx="3145776" cy="473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280">
            <a:alpha val="79620"/>
          </a:srgbClr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Learning Outcomes Revisited</a:t>
            </a: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Now that it’s the end of this workshop, we hope you are able to: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b="1">
                <a:solidFill>
                  <a:schemeClr val="dk1"/>
                </a:solidFill>
              </a:rPr>
              <a:t>Describe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/>
              <a:t>what the sf package is and how to use it</a:t>
            </a:r>
            <a:br>
              <a:rPr lang="en" sz="2400"/>
            </a:b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b="1">
                <a:solidFill>
                  <a:schemeClr val="dk1"/>
                </a:solidFill>
              </a:rPr>
              <a:t>Explain</a:t>
            </a:r>
            <a:r>
              <a:rPr lang="en" sz="2400"/>
              <a:t> some different sf spatial operations</a:t>
            </a:r>
            <a:br>
              <a:rPr lang="en" sz="2400"/>
            </a:b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b="1">
                <a:solidFill>
                  <a:schemeClr val="dk1"/>
                </a:solidFill>
              </a:rPr>
              <a:t>Apply</a:t>
            </a:r>
            <a:r>
              <a:rPr lang="en" sz="2400"/>
              <a:t> sf operations to a real-world geospatial dataset</a:t>
            </a:r>
            <a:endParaRPr sz="2400" b="1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8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16</a:t>
            </a:fld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280">
            <a:alpha val="79620"/>
          </a:srgb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organizing our next R-Ladies RTP Meetup!</a:t>
            </a:r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Some ideas we’ve discussed previously…</a:t>
            </a: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Regular expressions</a:t>
            </a:r>
            <a:br>
              <a:rPr lang="en" sz="2400"/>
            </a:b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Low-key chat (coffee shop or bar or both?)</a:t>
            </a:r>
            <a:br>
              <a:rPr lang="en" sz="2400"/>
            </a:b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Unfinished talks</a:t>
            </a:r>
            <a:br>
              <a:rPr lang="en" sz="2400"/>
            </a:b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Shiny (interactive applications and plotting)</a:t>
            </a:r>
            <a:br>
              <a:rPr lang="en" sz="2400"/>
            </a:b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&lt; insert your idea here! &gt;</a:t>
            </a: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Sign-in Link: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29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17</a:t>
            </a:fld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280">
            <a:alpha val="79620"/>
          </a:srgb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Lightning Talks &amp; Announcements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Share something interesting and related to R or data science!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Sign-in Link: </a:t>
            </a:r>
            <a:endParaRPr sz="2400"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2</a:t>
            </a:fld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280">
            <a:alpha val="79620"/>
          </a:srgbClr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organizing our next R-Ladies RTP Meetup!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Some ideas we’ve discussed previously…</a:t>
            </a: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Regular expressions</a:t>
            </a:r>
            <a:br>
              <a:rPr lang="en" sz="2400"/>
            </a:b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Low-key chat (coffee shop or bar or both?)</a:t>
            </a:r>
            <a:br>
              <a:rPr lang="en" sz="2400"/>
            </a:b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Unfinished talks</a:t>
            </a:r>
            <a:br>
              <a:rPr lang="en" sz="2400"/>
            </a:b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Shiny (interactive applications and plotting)</a:t>
            </a:r>
            <a:br>
              <a:rPr lang="en" sz="2400"/>
            </a:b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&lt; insert your idea here &gt;</a:t>
            </a:r>
            <a:endParaRPr sz="240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3</a:t>
            </a:fld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280">
            <a:alpha val="79620"/>
          </a:srgbClr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Materials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 can find the workshop materials on GitHub at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https://github.com/rladies/meetup-presentations_rtp/tree/master/2018-07-19-sf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 will also need to download the data for the workshop. See GitHub download &gt; workshop_data &gt; README.md for the link.</a:t>
            </a:r>
            <a:endParaRPr sz="2400"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4</a:t>
            </a:fld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280">
            <a:alpha val="79620"/>
          </a:srgbClr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Learning Outcomes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the end of this workshop you will be able to: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b="1">
                <a:solidFill>
                  <a:srgbClr val="FFFFFF"/>
                </a:solidFill>
              </a:rPr>
              <a:t>Describe</a:t>
            </a:r>
            <a:r>
              <a:rPr lang="en" sz="2400">
                <a:solidFill>
                  <a:srgbClr val="FFFFFF"/>
                </a:solidFill>
              </a:rPr>
              <a:t> </a:t>
            </a:r>
            <a:r>
              <a:rPr lang="en" sz="2400"/>
              <a:t>what the sf package is and how to use it</a:t>
            </a:r>
            <a:br>
              <a:rPr lang="en" sz="2400"/>
            </a:b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b="1">
                <a:solidFill>
                  <a:srgbClr val="FFFFFF"/>
                </a:solidFill>
              </a:rPr>
              <a:t>Explain</a:t>
            </a:r>
            <a:r>
              <a:rPr lang="en" sz="2400"/>
              <a:t> some different sf spatial operations</a:t>
            </a:r>
            <a:br>
              <a:rPr lang="en" sz="2400"/>
            </a:b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b="1">
                <a:solidFill>
                  <a:srgbClr val="FFFFFF"/>
                </a:solidFill>
              </a:rPr>
              <a:t>Apply</a:t>
            </a:r>
            <a:r>
              <a:rPr lang="en" sz="2400"/>
              <a:t> sf operations to a real-world geospatial dataset</a:t>
            </a:r>
            <a:endParaRPr sz="2400"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5</a:t>
            </a:fld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280">
            <a:alpha val="79620"/>
          </a:srgbClr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(geo)spatial data?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Data that’s measured in space/associated with a place</a:t>
            </a: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Has a coordinate system</a:t>
            </a: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4 dimensions</a:t>
            </a: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Is the Moon included?? 🌜</a:t>
            </a: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Satellite data </a:t>
            </a: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🗺 </a:t>
            </a: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Geospatial dinos </a:t>
            </a:r>
            <a:endParaRPr sz="240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6</a:t>
            </a:fld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280">
            <a:alpha val="79620"/>
          </a:srgbClr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Types of Spatial Data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Vector data</a:t>
            </a:r>
            <a:br>
              <a:rPr lang="en" sz="2400"/>
            </a:b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Raster data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Can you think of examples of each?</a:t>
            </a: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Can you think of example file extensions for each?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7</a:t>
            </a:fld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280">
            <a:alpha val="79620"/>
          </a:srgbClr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sf?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sf stands for simple features</a:t>
            </a:r>
            <a:br>
              <a:rPr lang="en" sz="2400"/>
            </a:b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Package was first published this past May (very new!)</a:t>
            </a:r>
            <a:br>
              <a:rPr lang="en" sz="2400"/>
            </a:b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Was developed to replace the sp package, which didn’t meet all ISO simple features standards</a:t>
            </a:r>
            <a:br>
              <a:rPr lang="en" sz="2400"/>
            </a:br>
            <a:endParaRPr sz="24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for spatial operations &amp; plotting (also works well with the tidyverse! - dplyr, ggplot, etc.)</a:t>
            </a:r>
            <a:br>
              <a:rPr lang="en" sz="2400"/>
            </a:br>
            <a:endParaRPr sz="2400"/>
          </a:p>
          <a:p>
            <a:pPr marL="457200" lvl="0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info here: https://github.com/r-spatial/sf</a:t>
            </a:r>
            <a:endParaRPr sz="2400"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8</a:t>
            </a:fld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280">
            <a:alpha val="79620"/>
          </a:srgbClr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USGS GAGES-II Dataset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“...Geospatial Attributes of Gages for Evaluating Streamflow, version II, provides geospatial data and classifications for 9,322 stream gages maintained by the U.S. Geological Survey (USGS)”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Available online at: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https://water.usgs.gov/GIS/metadata/usgswrd/XML/gagesII_Sept2011.xml</a:t>
            </a: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*We will also use some TIGER data...see README in the GitHub repository for more info.</a:t>
            </a:r>
            <a:endParaRPr sz="2400"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9</a:t>
            </a:fld>
            <a:endParaRPr sz="14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3000" y="322270"/>
            <a:ext cx="2019300" cy="8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Microsoft Macintosh PowerPoint</Application>
  <PresentationFormat>On-screen Show (4:3)</PresentationFormat>
  <Paragraphs>194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Oswald</vt:lpstr>
      <vt:lpstr>Average</vt:lpstr>
      <vt:lpstr>Slate</vt:lpstr>
      <vt:lpstr>Exploring Spatial Data with sf</vt:lpstr>
      <vt:lpstr>Lightning Talks &amp; Announcements</vt:lpstr>
      <vt:lpstr>Consider organizing our next R-Ladies RTP Meetup!</vt:lpstr>
      <vt:lpstr>Workshop Materials</vt:lpstr>
      <vt:lpstr>Workshop Learning Outcomes</vt:lpstr>
      <vt:lpstr>What is (geo)spatial data?</vt:lpstr>
      <vt:lpstr>Major Types of Spatial Data</vt:lpstr>
      <vt:lpstr>What is sf?</vt:lpstr>
      <vt:lpstr>USGS GAGES-II Dataset</vt:lpstr>
      <vt:lpstr>USGS GAGES-II Dataset (continued)</vt:lpstr>
      <vt:lpstr>Activity 1: Getting Started with sf</vt:lpstr>
      <vt:lpstr>What might you want to do with your vector data?</vt:lpstr>
      <vt:lpstr>Activity 2: Common Operations in sf</vt:lpstr>
      <vt:lpstr>Activity 3: Putting sf to Work with USGS GAGES-II Data</vt:lpstr>
      <vt:lpstr>Activity 4: Bringing in the tidyverse</vt:lpstr>
      <vt:lpstr>Workshop Learning Outcomes Revisited</vt:lpstr>
      <vt:lpstr>Consider organizing our next R-Ladies RTP Meetup!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Spatial Data with sf</dc:title>
  <cp:lastModifiedBy>Sheila</cp:lastModifiedBy>
  <cp:revision>1</cp:revision>
  <dcterms:modified xsi:type="dcterms:W3CDTF">2018-07-20T15:08:16Z</dcterms:modified>
</cp:coreProperties>
</file>