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6"/>
  </p:notesMasterIdLst>
  <p:sldIdLst>
    <p:sldId id="2903" r:id="rId2"/>
    <p:sldId id="3010" r:id="rId3"/>
    <p:sldId id="3976" r:id="rId4"/>
    <p:sldId id="3977" r:id="rId5"/>
    <p:sldId id="3969" r:id="rId6"/>
    <p:sldId id="3974" r:id="rId7"/>
    <p:sldId id="3981" r:id="rId8"/>
    <p:sldId id="3978" r:id="rId9"/>
    <p:sldId id="3979" r:id="rId10"/>
    <p:sldId id="3975" r:id="rId11"/>
    <p:sldId id="3972" r:id="rId12"/>
    <p:sldId id="3973" r:id="rId13"/>
    <p:sldId id="3251" r:id="rId14"/>
    <p:sldId id="3337" r:id="rId15"/>
    <p:sldId id="3440" r:id="rId16"/>
    <p:sldId id="3255" r:id="rId17"/>
    <p:sldId id="3254" r:id="rId18"/>
    <p:sldId id="3260" r:id="rId19"/>
    <p:sldId id="3252" r:id="rId20"/>
    <p:sldId id="3980" r:id="rId21"/>
    <p:sldId id="2495" r:id="rId22"/>
    <p:sldId id="3175" r:id="rId23"/>
    <p:sldId id="422" r:id="rId24"/>
    <p:sldId id="332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9966"/>
    <a:srgbClr val="E6E6E6"/>
    <a:srgbClr val="00B0F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2169" autoAdjust="0"/>
  </p:normalViewPr>
  <p:slideViewPr>
    <p:cSldViewPr>
      <p:cViewPr>
        <p:scale>
          <a:sx n="66" d="100"/>
          <a:sy n="66" d="100"/>
        </p:scale>
        <p:origin x="-811" y="-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67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110E-B6F6-4E74-AA08-6D851F2EFC36}" type="datetimeFigureOut">
              <a:rPr lang="zh-CN" altLang="en-US" smtClean="0"/>
              <a:pPr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D81C2-8C9E-49FB-973C-0224003C8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D81C2-8C9E-49FB-973C-0224003C83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D81C2-8C9E-49FB-973C-0224003C83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D81C2-8C9E-49FB-973C-0224003C83D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D81C2-8C9E-49FB-973C-0224003C83D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D81C2-8C9E-49FB-973C-0224003C83D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8DD25157-6A89-4DDB-8DAA-2EF9268DCE65}" type="datetime1">
              <a:rPr lang="zh-CN" altLang="en-US" smtClean="0"/>
              <a:pPr/>
              <a:t>2020/3/9</a:t>
            </a:fld>
            <a:endParaRPr lang="en-US" dirty="0"/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1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564904"/>
            <a:ext cx="3779912" cy="1656184"/>
          </a:xfrm>
          <a:prstGeom prst="rect">
            <a:avLst/>
          </a:prstGeom>
          <a:noFill/>
        </p:spPr>
      </p:pic>
      <p:pic>
        <p:nvPicPr>
          <p:cNvPr id="14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2306679" cy="1648561"/>
          </a:xfrm>
          <a:prstGeom prst="rect">
            <a:avLst/>
          </a:prstGeom>
          <a:noFill/>
        </p:spPr>
      </p:pic>
      <p:pic>
        <p:nvPicPr>
          <p:cNvPr id="15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564904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9C321D-02AD-4A92-87D9-075632A1D6E6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4C4A7C-F5F0-42F5-8084-60EB62B0FB24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1229EA-7BB7-4A0D-8146-CD73CFF39762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953-CB40-4CE1-8557-668FB831FD19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3AEFB9A-3B9B-403C-8E74-9A0053B5C4A4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3180F7C-3712-451C-806F-D8F8FBCC3F35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E1B0-1775-40E6-AE22-C292C1077788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6B3EA2-E419-411D-8CB8-1239CE711A50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208539-C5BD-45B4-AA2A-603610B2CB47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2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pic>
        <p:nvPicPr>
          <p:cNvPr id="21" name="Picture 7" descr="G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2460721" cy="764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 descr="工大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280920" y="1556792"/>
            <a:ext cx="683568" cy="5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7694" y="1700808"/>
            <a:ext cx="3370810" cy="688791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0FC7727-5158-4FED-82F1-A1D1652527EB}" type="datetime1">
              <a:rPr lang="zh-CN" altLang="en-US" smtClean="0"/>
              <a:pPr/>
              <a:t>2020/3/9</a:t>
            </a:fld>
            <a:endParaRPr lang="en-US"/>
          </a:p>
        </p:txBody>
      </p:sp>
      <p:sp>
        <p:nvSpPr>
          <p:cNvPr id="11" name="Rectangle 16"/>
          <p:cNvSpPr/>
          <p:nvPr userDrawn="1"/>
        </p:nvSpPr>
        <p:spPr>
          <a:xfrm>
            <a:off x="42532" y="1726704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7"/>
          <p:cNvSpPr/>
          <p:nvPr userDrawn="1"/>
        </p:nvSpPr>
        <p:spPr>
          <a:xfrm>
            <a:off x="3894592" y="1726704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/>
          <p:cNvSpPr/>
          <p:nvPr userDrawn="1"/>
        </p:nvSpPr>
        <p:spPr>
          <a:xfrm>
            <a:off x="6269396" y="1726704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" y="1700808"/>
            <a:ext cx="3779912" cy="1656184"/>
          </a:xfrm>
          <a:prstGeom prst="rect">
            <a:avLst/>
          </a:prstGeom>
          <a:noFill/>
        </p:spPr>
      </p:pic>
      <p:pic>
        <p:nvPicPr>
          <p:cNvPr id="20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452" y="1700808"/>
            <a:ext cx="2306679" cy="1648561"/>
          </a:xfrm>
          <a:prstGeom prst="rect">
            <a:avLst/>
          </a:prstGeom>
          <a:noFill/>
        </p:spPr>
      </p:pic>
      <p:pic>
        <p:nvPicPr>
          <p:cNvPr id="21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716" y="1700808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55576" y="2636913"/>
            <a:ext cx="7772400" cy="14700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FBAC76E-0A82-4990-BFA9-50D7BE2BFE34}" type="datetime1">
              <a:rPr lang="zh-CN" altLang="en-US" smtClean="0"/>
              <a:pPr/>
              <a:t>2020/3/9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C56C6BD3-2818-4F3A-8E4B-758AB141BEC4}" type="datetime1">
              <a:rPr lang="zh-CN" altLang="en-US" smtClean="0"/>
              <a:pPr/>
              <a:t>2020/3/9</a:t>
            </a:fld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99792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C7EE1F9C-BDB4-4E0A-9374-1F822DE39FF7}" type="datetime1">
              <a:rPr lang="zh-CN" altLang="en-US" smtClean="0"/>
              <a:pPr/>
              <a:t>2020/3/9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00A3ED0-8BF4-4EBE-B6C8-AF4C5F3CFEF3}" type="datetime1">
              <a:rPr lang="zh-CN" altLang="en-US" smtClean="0"/>
              <a:pPr/>
              <a:t>2020/3/9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7966A7-E775-47C7-A93B-F120E20A9B49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6400">
              <a:defRPr/>
            </a:lvl2pPr>
            <a:lvl3pPr marL="910800">
              <a:defRPr/>
            </a:lvl3pPr>
            <a:lvl4pPr marL="1141200">
              <a:defRPr/>
            </a:lvl4pPr>
            <a:lvl5pPr marL="1371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B052505-8510-4DB3-8F12-57CB1B691696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EBCAEB-359A-4CA5-8548-0305F565A0F4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aseline="0">
          <a:solidFill>
            <a:srgbClr val="102E54"/>
          </a:solidFill>
          <a:latin typeface="Calibri"/>
          <a:ea typeface="隶书" pitchFamily="49" charset="-122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1pPr>
      <a:lvl2pPr marL="56880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2pPr>
      <a:lvl3pPr marL="6912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3pPr>
      <a:lvl4pPr marL="921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4pPr>
      <a:lvl5pPr marL="1152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高级数字</a:t>
            </a:r>
            <a:r>
              <a:rPr lang="en-US" altLang="zh-CN" dirty="0" smtClean="0"/>
              <a:t>IC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课程之间的相互关系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15753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5987976" cy="455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数字电路系统设计基础知识</a:t>
            </a:r>
          </a:p>
          <a:p>
            <a:pPr lvl="1"/>
            <a:r>
              <a:rPr lang="zh-CN" altLang="zh-CN" dirty="0" smtClean="0"/>
              <a:t>课程简介</a:t>
            </a:r>
          </a:p>
          <a:p>
            <a:pPr lvl="1"/>
            <a:r>
              <a:rPr lang="zh-CN" altLang="zh-CN" dirty="0" smtClean="0"/>
              <a:t>数字电路系统设计的基础知识</a:t>
            </a:r>
          </a:p>
          <a:p>
            <a:pPr lvl="2"/>
            <a:r>
              <a:rPr lang="zh-CN" altLang="zh-CN" dirty="0" smtClean="0"/>
              <a:t>数字逻辑基础知识回顾。</a:t>
            </a:r>
          </a:p>
          <a:p>
            <a:pPr lvl="2"/>
            <a:r>
              <a:rPr lang="zh-CN" altLang="zh-CN" dirty="0" smtClean="0"/>
              <a:t>数字电路系统电路通用模型和结构。</a:t>
            </a:r>
          </a:p>
          <a:p>
            <a:pPr lvl="2"/>
            <a:r>
              <a:rPr lang="zh-CN" altLang="zh-CN" dirty="0" smtClean="0"/>
              <a:t>数字电路系统设计的</a:t>
            </a:r>
            <a:r>
              <a:rPr lang="en-US" altLang="zh-CN" dirty="0" smtClean="0"/>
              <a:t>Y</a:t>
            </a:r>
            <a:r>
              <a:rPr lang="zh-CN" altLang="zh-CN" dirty="0" smtClean="0"/>
              <a:t>图和设计流程</a:t>
            </a:r>
          </a:p>
          <a:p>
            <a:pPr lvl="2"/>
            <a:r>
              <a:rPr lang="zh-CN" altLang="zh-CN" dirty="0" smtClean="0"/>
              <a:t>数字电路系统的设计目标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RTL</a:t>
            </a:r>
            <a:r>
              <a:rPr lang="zh-CN" altLang="zh-CN" dirty="0" smtClean="0"/>
              <a:t>的概念和基本单元</a:t>
            </a:r>
          </a:p>
          <a:p>
            <a:pPr lvl="2"/>
            <a:r>
              <a:rPr lang="zh-CN" altLang="zh-CN" dirty="0" smtClean="0"/>
              <a:t>使用卡诺图、</a:t>
            </a:r>
            <a:r>
              <a:rPr lang="en-US" altLang="zh-CN" dirty="0" smtClean="0"/>
              <a:t>STG</a:t>
            </a:r>
            <a:r>
              <a:rPr lang="zh-CN" altLang="zh-CN" dirty="0" smtClean="0"/>
              <a:t>和</a:t>
            </a:r>
            <a:r>
              <a:rPr lang="en-US" altLang="zh-CN" dirty="0" smtClean="0"/>
              <a:t>ASMD</a:t>
            </a:r>
            <a:r>
              <a:rPr lang="zh-CN" altLang="zh-CN" dirty="0" smtClean="0"/>
              <a:t>设计数字电路</a:t>
            </a:r>
          </a:p>
          <a:p>
            <a:r>
              <a:rPr lang="zh-CN" altLang="zh-CN" dirty="0" smtClean="0"/>
              <a:t>使用 </a:t>
            </a:r>
            <a:r>
              <a:rPr lang="en-US" altLang="zh-CN" dirty="0" smtClean="0"/>
              <a:t>Verilog</a:t>
            </a:r>
            <a:r>
              <a:rPr lang="zh-CN" altLang="zh-CN" dirty="0" smtClean="0"/>
              <a:t>设计数字电路</a:t>
            </a:r>
          </a:p>
          <a:p>
            <a:pPr lvl="1"/>
            <a:r>
              <a:rPr lang="en-US" altLang="zh-CN" dirty="0" smtClean="0"/>
              <a:t> Verilog</a:t>
            </a:r>
            <a:r>
              <a:rPr lang="zh-CN" altLang="zh-CN" dirty="0" smtClean="0"/>
              <a:t>语言发展和特点 </a:t>
            </a:r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 smtClean="0"/>
              <a:t>Verilog</a:t>
            </a:r>
            <a:r>
              <a:rPr lang="zh-CN" altLang="zh-CN" dirty="0" smtClean="0"/>
              <a:t>设计</a:t>
            </a:r>
            <a:r>
              <a:rPr lang="en-US" altLang="zh-CN" dirty="0" smtClean="0"/>
              <a:t>FSM 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 smtClean="0"/>
              <a:t>Verilog </a:t>
            </a:r>
            <a:r>
              <a:rPr lang="zh-CN" altLang="zh-CN" dirty="0" smtClean="0"/>
              <a:t>行为级模型进行</a:t>
            </a:r>
            <a:r>
              <a:rPr lang="en-US" altLang="zh-CN" dirty="0" smtClean="0"/>
              <a:t>RTL</a:t>
            </a:r>
            <a:r>
              <a:rPr lang="zh-CN" altLang="zh-CN" dirty="0" smtClean="0"/>
              <a:t>设计</a:t>
            </a:r>
          </a:p>
          <a:p>
            <a:pPr lvl="1"/>
            <a:r>
              <a:rPr lang="zh-CN" altLang="zh-CN" dirty="0" smtClean="0"/>
              <a:t>数字电路系统的高层次综合和逻辑综合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数字电路系统时钟及其相关设计</a:t>
            </a:r>
          </a:p>
          <a:p>
            <a:pPr lvl="1"/>
            <a:r>
              <a:rPr lang="zh-CN" altLang="zh-CN" dirty="0" smtClean="0"/>
              <a:t>数字电路系统中时钟策略和设计</a:t>
            </a:r>
          </a:p>
          <a:p>
            <a:pPr lvl="1"/>
            <a:r>
              <a:rPr lang="zh-CN" altLang="zh-CN" dirty="0" smtClean="0"/>
              <a:t>亚稳态和跨时钟域设计</a:t>
            </a:r>
          </a:p>
          <a:p>
            <a:pPr lvl="1"/>
            <a:r>
              <a:rPr lang="zh-CN" altLang="zh-CN" dirty="0" smtClean="0"/>
              <a:t>同步和异步</a:t>
            </a:r>
            <a:r>
              <a:rPr lang="en-US" altLang="zh-CN" dirty="0" smtClean="0"/>
              <a:t>FIFO</a:t>
            </a:r>
            <a:r>
              <a:rPr lang="zh-CN" altLang="zh-CN" dirty="0" smtClean="0"/>
              <a:t>设计</a:t>
            </a:r>
          </a:p>
          <a:p>
            <a:pPr lvl="1"/>
            <a:r>
              <a:rPr lang="en-US" altLang="zh-CN" dirty="0" smtClean="0"/>
              <a:t>Reset</a:t>
            </a:r>
            <a:r>
              <a:rPr lang="zh-CN" altLang="zh-CN" dirty="0" smtClean="0"/>
              <a:t>网络设计</a:t>
            </a:r>
          </a:p>
          <a:p>
            <a:r>
              <a:rPr lang="zh-CN" altLang="zh-CN" dirty="0" smtClean="0"/>
              <a:t>数字电路系统：从算法到结构设计</a:t>
            </a:r>
          </a:p>
          <a:p>
            <a:pPr lvl="1"/>
            <a:r>
              <a:rPr lang="zh-CN" altLang="zh-CN" dirty="0" smtClean="0"/>
              <a:t>根据算法特点选择通用处理结构或专用结构</a:t>
            </a:r>
          </a:p>
          <a:p>
            <a:pPr lvl="1"/>
            <a:r>
              <a:rPr lang="zh-CN" altLang="zh-CN" dirty="0" smtClean="0"/>
              <a:t>组合逻辑的结构设计</a:t>
            </a:r>
          </a:p>
          <a:p>
            <a:pPr lvl="1"/>
            <a:r>
              <a:rPr lang="zh-CN" altLang="zh-CN" dirty="0" smtClean="0"/>
              <a:t>非递归</a:t>
            </a:r>
            <a:r>
              <a:rPr lang="zh-CN" altLang="en-US" dirty="0" smtClean="0"/>
              <a:t>和</a:t>
            </a:r>
            <a:r>
              <a:rPr lang="zh-CN" altLang="zh-CN" dirty="0" smtClean="0"/>
              <a:t>递归计算的结构设计</a:t>
            </a:r>
          </a:p>
          <a:p>
            <a:r>
              <a:rPr lang="en-US" altLang="zh-CN" dirty="0" smtClean="0"/>
              <a:t>SoC</a:t>
            </a:r>
            <a:r>
              <a:rPr lang="zh-CN" altLang="en-US" dirty="0" smtClean="0"/>
              <a:t>的概念和</a:t>
            </a:r>
            <a:r>
              <a:rPr lang="zh-CN" altLang="zh-CN" dirty="0" smtClean="0"/>
              <a:t>总线互联结构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计算机体系结构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组成原理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SoC/</a:t>
            </a:r>
            <a:r>
              <a:rPr lang="zh-CN" altLang="en-US" dirty="0" smtClean="0"/>
              <a:t>总线互联的概念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AMBA</a:t>
            </a:r>
            <a:r>
              <a:rPr lang="zh-CN" altLang="en-US" dirty="0" smtClean="0"/>
              <a:t>总线简介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主要教材：</a:t>
            </a:r>
            <a:endParaRPr lang="zh-CN" altLang="en-US" dirty="0"/>
          </a:p>
        </p:txBody>
      </p:sp>
      <p:sp>
        <p:nvSpPr>
          <p:cNvPr id="16724994" name="AutoShape 2" descr="data:image/jpeg;base64,/9j/4AAQSkZJRgABAQAAAQABAAD/2wBDAAoHBwgHBgoICAgLCgoLDhgQDg0NDh0VFhEYIx8lJCIfIiEmKzcvJik0KSEiMEExNDk7Pj4+JS5ESUM8SDc9Pjv/2wBDAQoLCw4NDhwQEBw7KCIoOzs7Ozs7Ozs7Ozs7Ozs7Ozs7Ozs7Ozs7Ozs7Ozs7Ozs7Ozs7Ozs7Ozs7Ozs7Ozs7Ozv/wAARCAFa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ntb1nWYvEWpRQ6xfxxpdyqiLdOFUByAAM8DFUv7d13/oOaj/4FSf40uun/ipdWz/z+zf+hmqOR6V1pKxJd/t3Xev9t6if+3t/8aP7d13P/Ic1E/8Ab1J/jVLpxjmjt1p2QF3+3dcwP+J3qP8A4Fyf40v9ua6Of7c1H/wLk/xqkKkgha5uobZMB55FjVj0BY4BPtSsgLX9ua5nP9t6j/4FP/jR/buuf9BvUf8AwKf/ABqxdeHJ7S2luGvreVYo/NCqGBkTcFJXI9T3x3qhZWr6hfQ2cLKkk7YDucKg6lmPYAZJPoKWgE/9u65/0G9R/wDAp/8AGk/tzXcc63qP/gVJ/jSahpN7pUdvJdxbVuFJBHIUgkbSw4yQN3B6GmWGn3WqXBt7NFdlAaRmYKEUkLnJ9yOlPQCT+3Ncz/yHNR/8C5P8aUa5rmD/AMTzUf8AwLk/xpmo6Zd6Rc/ZrxUDEt5bowZZArFSRjpyD15ptlZf2hMLaO5hhnZgI4pA+ZM+m1T0x3xRoBIdd13/AKDeo8/9PUn+NJ/buu/9BvUf/AqT/GoLq3FrdyWwuYLnyjgzW7742PfDd8dKng0m4u9P+3RTWyJ5xg2TzLESwAbILYBHI6UaAH9u65/0HNRP/b1J/jS/27rn/Qc1H/wKk/xqpLG0Ejxuys0ZwTGwZT9COD+FaVr4c1C9sp7y3lgaOCPzGXLbm4+6BjlgTgjscdiDQ7ICD+3ddPH9t6j/AOBUn+NB1zXf+g3qP/gVJ/jVJGDKpVWYvwqqMkk/1rYu/DGq2cE08iwNHbMVk2zLnj7xwT2I24657UaAVP7c13/oOaj/AOBT/wCNL/bmuf8AQb1H/wACpP8AGq9pbS315DZ24DSzttXdwB7k9hV3UvDuq6PA095Eojjk8qRkbcEOAQT9c8f7relPQCH+3Ncxn+3NR/8AAqT/ABo/t3Xcf8hvUf8AwKk/xpljp11qsksdkm8wRNNIewVRn9cYou9Lv9PtbW6vbZoY7wMYtwweDjn+f0o0Af8A27ro/wCY3qP/AIFSf40DXtc763qP/gU/+NNsNKu9UEps/JIhG6TzJVTaPXBOT+FQXEDWt1Lau6SSQna5jyV3DqOQDkHiiyAtf27rn/Qb1D/wKf8AxpP7d1z/AKDeof8AgVJ/jRBot7d6d/aNv5UkG8x7A/z7xyRjscEHk9xVa6tpLO8mtJGUyQuUcqcgkelLQCydc10/8xzUcf8AX3J/jTf7d1z/AKDmpD/t6k/xqlRmnZCLo13Xcf8AIc1H/wACpP8AGmtruu4ONd1L/wAC5P8AGqZpG+6QelFkB7N4CllvPBlhPdyvczv5u6WZi7NiRgMk8ngAfhRTfh1z4F0//tr/AOjXorin8TNFseV69/yMurcf8vs3/oZqjir+vD/ipdW/6/pv/QzVHFdi2IDn1o6GkxSkf5FUIP1qe0mW2v7W6cFkgmSRlXqwUgkD8qg5pcflSGb134lt7zTZ7AWUsa+WUtmMhfy8uGIOT047e1ZOnXS2F6ly6SSLGD+7ik2eYewJ/uk4yO4yKr470v8AOlYC/qGsXOoxRpJIwLrm6TACSSeY7qVHYASbR+IqLT9RuNKuGmtQh8wKsquudyhg2B6cqOaqkHrigDJ4zRyqwGnr2qWurzRTW4uN0bSf69UUKjNuCgLnJBLZJ9RxRoWtzaNc5a4uVtFDv5MIHzyFcDOccdMn26VmYx2oFFlawEk91dXbLJeztPKFChz2A7Vo6Pro01obeSExWgbdPNbtJ5ze+0Oqk9ByOnr3yuev86CD6Zp2VgHXkrXl7dXWAv2iZ5dp/h3HNdTZeNLK2jSOSK+WJUCPjZI8pCqqsWJGD8gyOep5rlP0owfTNDSYCWxltnikify5YmDI6nlSOhHvXQ6h4h067tby2itpx9pDsrOoGJGkLAk56bTj61hIm90Tcqbjjc/AH1puP0pNJgWNLuxp2q297IpdYid23qARjIz3HUe46jrWlr3iC11u1aGOGaJxceejFVC7TnEZGScLuYg5OS7cDisUj1pMccUWV7gaGiav/YtzPMYg4ngaJiqgtgj7ozwATjPB6fUU3VtRi1JbEwo0f2aExmIjCRAsSETk5VQQMnBJyaonOOlGDTsr3Ea3h/WotD+0l1k3XAwxjXPygHA6g5LEc9hnr0qhqFzHf3zXcUKwiVQXjChQHx833QB174FV8c+1AFFtbgatnrjWWmw2UIJYyfvpHUbYo85KoBgsScE7j/AoHFUtRnivNVvLu3VhDPMzx7xhtpORkDoagAyDxSY+uKLIBp60o46UHrmk570wEPApp4BNOPp0prfdNAHsvw6/5EXT/rL/AOjXoo+HX/Ii6d/21/8ARr0Vwz+Jmi2PJtfz/wAJPq//AF/Tf+hmqPbOa0NdUt4p1VQcFr+YZPb5zVEqD/y0X8jXctjMb070YxT9gP8Ay0X8jRtz/wAtFz9D/hTAZg5pcH6U7y/+mi/kf8KXZx/rE/I/4UaAM596MH6U/wAsnBLp+R/wpfL5++n6/wCFGgDOemaTn1NSeWf76fr/AIUeWf8AnpGfz/wo0AZzjrRj3NP2H++n6/4UbD/fT9f8KLIBnPqaD15Y0/yz2dP1/wAKPL9Xj/X/AAoAZg+uKTJHc1IUI6PH+Z/wpPLP9+P8z/hQA0HjBJpCSe5qTyz/AH4/zP8AhSeWf78f5n/CgBuT6n86MkdCfwp3lsR9+P8AM/4Uuxuzx/mf8KAGZb1P50Zbsxz9afsOfvx/99H/AApPLb+9Hx/tH/CgBPm9T+dJlvU/nT/LP96P8z/hR5beqfn/APWoEMy3XJpMt6n86lKH+8n/AH1/9am+W3qn/fVAxmW9T+dGWzwT+dPMb56of+BUnlN3Mf8A31QK4wls/eNMcnaeT0qXYfVP++qaytsYnGB3FAHs/wAN/wDkQ9O78y/+jXopPhx/yImnfWX/ANGvRXBP4maLY8u1hf8AirNT/wCv+b/0M1nAAAVqauP+Kr1L/sITf+hms4LXoRRmxu0dqQCn49aNtVYBuB6UoGDnGfanYoxRYBuKMcY60/FG3uKLDG4oxTttKV6GiwDMd/Wkx+VSY4z6UmP/ANdFhDcfhRj2p2KNvPSnYBu2m7fwqQrSY44FKwXExSbacQaMUWAbjHSjb6dKcR6dKXafYUWAYRx0owKeQfXNJjmnYTG7aAKfj0o2iiwXFgt/P3nzFjWMZZmBPfHanC2jJx9rUcZ5Rh/SpLVBIk8e9FZkG3c4UH5h3PFbD6tdTQC3uIreSFTCUjFygGI8/KTnJDZ9sVyValSMrRR1UaVOULy39TC+zxdftadMj5G/wpDBEB/x9x8/7Lf4V0Ta7dMysba3Q/aTdP5dygDSEYfGScA5J9eetMh1meDbss7VlwqtC9yrRhQANqgn5QwHzdyeeorL21Xt+Bq6FL+mc/LaiKJZVmWRWO3gEEHr3FREYgf/AHh/I1du1PkFmKbpJ2k2LIrkA/Q1UYDyHPbcP5V1025RTluclWKjNqOx7D8Ov+RF0/8A7a/+jXopfh3/AMiNp/1l/wDRr0Vw1PjZS2PMdXH/ABVeo+9/L/6Gazscd61NVGfFWo/9f8v/AKGazq9OJkxmCTRin470FeKoBvbpS44pwAHWlxwOelAhuKMHoPxp5HI5ox70AN7dOaO9O/L8qOhzTAZggnHfrSY+XkcVJ1BpMCkAn6fSj+tOC5PSlCn8KYDNvGaTbU6RFjtUFj6DmrCabcvyU2D/AGjikBQ2nNLt/WtVdHBPM+D/AHdvNSrpMI673/HFFxXMXaRxRtrd/sy3Ucx4+rGmNaWqj7qD2z/9ei4XMUr6Um0itdrS1/2fwb/69MayhJGCfzoC5l4644oxzV97DHRj+IqBrV16gGmBWIBHIpNgwOKmZCvUEfWm4xxQBH5Yz0zim7BUuOtIQO3SjURHtxzjmhhi3f3cfyp3p2oI/wBHf/fH8qTGevfDz/kR9P8A+2v/AKNeij4fceCNPHvL/wCjXoryqnxv1Nlsebar/wAjTqIz/wAv03/oZrP7D0rR1X/kadQ/6/Zv/QmrPA9a9SOxDG/yoHI6U4jFGKoSExn2pR24pUC7lDkqhI3sBkqO5A7/AErqU8D2cnh9/EUXiVJNKjQyO4tG3gDgjbnOc8YqZSjHcLHLY5owK0NB0u31/UEsDftYzTMRa+ZBvEigEktg/JwOnNUpDamd1sLhrq1U4S5aIx+Z6kKecfWnzK9gG4FBpcdeaXb+NMGMAz+FOC+vSrenafcanfRWVqoMszhAzHCqT3Jrbm8NppGtNpN5cwSXSIshlc4iCtnb9DkEc0nKKdmIwbexnuDlEwv95uBWjDpES8ylpT6dBWtrFm3h+8istRkQ3MsXnKkWSAucYzgc5rLlvpn/ANUBEvTjkn8aSfMtCWWvLit0wSkK+nTNQSXsKcIjSH1PAqmRyWYlmPcmmkiqsBPJezsONiD2GTUDyzPw0zfnTTzzmmsdvQZ9qdkAFckZOfxpuB0wK27HwsNS0S41uLWYI7O0Vjdb4X3RFVDMAMfNgHt1qroGiL4mu3s7HUo4bgAtEs0TjzYxj5+Bx16Hmo9pAdmZx29MCmkKK0otFt7jxC+gQ61AbyNzCWaCQI0wJDRg47Y69KdqGgWuk6o2lah4ksYL1ACytFLsTdyu5wuBx6mj2kO4WZl5weGI+ho3uB97P1qxq+kaj4fu0ttTgCiZS0M8bboph3Kt7cHB59q028IPHoJ8QNr2njSAMm42ykj5tuNu3Od3HSm5xSvcLMwy5I+ZARTDHG3Q4PvTUfegYKyg9AetONUBE0ZAzjIpmODip+QDg4pjAHtz6imBDjB5ox/oz9vnH8qeVxSFT9mf/roP5UmB6z8P/wDkSbD6y/8Ao16KXwBx4KsPrL/6NaivIq/HL1N1sea6tn/hKNQ/6/pv/Qmqj9Kvatn/AISnUPT7bN/6E1Z69a9SOxmP/Gkx3pM0v41QhR/Ou8+FtxDeQaz4YuxuguojKqeqsNkg/Va4KtTwzqp0XxVp1+TiPzRFMf8AYf5Sfwzn8KipHmi0BHp0E2jWevSzkfatPRtNjJPJnkYx5H0QSGpNA8PNq8d3IbgWWm6XB513cbN5CgE7VXjJIU/T8hW78TxbW3iKLTbQbWuG/tG99C+0RJj8Fc/8Cz3qbwFd+boXiDQoHjTUrmFpLNZcYmbYRjB4OCBkHsfrWXO+RzW47anO22mW2taBfa1on2lF03DXNndFSzREE+YrL6AElcdjz66mjeD4tY0KfW01MolqpaWCWHy1BA3H95uPygd8Z46UunHXl0y5k1C9fS7VYiL3NtHCMYxsICDLnOAo55rb0+LZ8KfEO2CRUMTbUI+bGwcGlKcknqHUz7ix0exk0qK11YzQapH5kEkcGHj5UAlCQQDu6nng9aqeJbA+HdfGkRztcTzxJdXF24O+QszLt5JPAT171Qsy0+qWLmMeY88Ywi9BuHFbXxJV/wDhYcXyMd1jBtwOv72Sqs1NJu5O6LHxOz/wmenqqGR2sNqIvViZCAKoP4fgg8QW/hq6vZF1W5hEpljQGCBjnbGectnaeRjqK1fH9ylj8TdDvJ1Iggt0d2xkACU5/Ic0mq200vxsspYYy8VxHBNHKvKsihtxB6Y4/X3qIyaikn3KauzB03w/qWreIJtBUJBd2xb7S78rGBj5h65yuPr2qS00XTr+C/vrLVLi6sNIkIv9tsEkdBnLxfMQR8p646Hr0ra0PULrVPi1rOpaEYJrVQIrjzCcSxoEVjHjq25eD0wKoS6frXhzw3rNlpHhzUooNTZvOurpo2NvBzkBIyxJwzc5757UOpN7MFFHOXD2xu5xYPJJYrIRbyyDDSJ6kf56VGTk01QiRqsZBVRgYPagmutKxB2/hWH7T8LPEUHmxw+aZl8yVtqLmMck9hUHw2sI7fxXHIuq6ddkWrrst5tz9ucY6U/w6C3wf8TEKSP3/briNaz/AIUgHxiu1eBZOcjsMrXK7++X2Kulf8lelA/6DU//AKE1M+ISq3xC1cHHKQ/+ixS6Q+fjBKADn+27gdP9pqj+IchX4i6soVmYrBtVRkt+7XoO9VB+/H0E9jodQQan8B4LmcbpbAq0TdxslKf+gEioZwP+FA/WVD/5MCl8TXA8O/Cew8L3BA1TUAGeActEhk8xmPoB9369M4NFzkfs/htpx5qH8PtA5rPo+1yjic5waM1PpNnLrOr2em28bu1xIqtsH3Ez8ze2Bk5qvM8RurhbcnyI5nSIk5JQMQCT64Fdl1exAuaaTSEntSZoEO7ZoP8Ax6vzn95/Smg0uf8ARX9fM/pQwPWPAP8AyJdh/wBtf/RjUUeAefBlh9Zf/RjUV5FT436m62PNdV/5GjUP+v6b/wBCas/PtWhqx/4qjUeP+X2b/wBCas8AYr1Y7GTFpM0YOaPpVIBc4p2AwIPIPtTAMkDuTgVZk0++iB3w7DnH3h1pOwDHklnne4uriW4nfG+WVy7EDgDJ7CtSy08DZPOv70cxjunv9a0f7H0qLw1Z6tGGj1rzAklj5wcP82C+08rx82elT/Y5Rpk+orPbKYQSIZJlV5AOpUZ5wOfeo542EypfTjdFJdyy3lxHzCtxK0gjP97BJAqv/aeqb1ZdYv49vCrHcuiqPYA4qbQNObX9ftrElmSYmSdgcFYx1Oe3YD60WemW2ua/NpWg32+MMwt5rlCBMq/eYMoIK8EA8Z9KTcI+6xavUpQXE9kWazuJbZ2BUyxSFXIPJ+Yc08alqQKMdWvnaJi0bSXLsUYjBIyeDgkfjV7TvD8eq22sTpq0USaMD50jRN5bEbt3JGcDaeQD2rDFwrQrOVZEYA8jkD6VScJbC1Ramvb67iEN5qV5dxq28JcTs656ZwT70w3N0NPbThfXUdk+QbdJ2VCD1G0HGDW7N4Rays9VnvZ5ZZLKCO4sxbAH7UkhIXKnkHcMY/nTLDwnHe+Krrw7/bETtaW5mnuoEysTAgbGB4yM9j+R4qPaUtikmUNJvbSxs7u282XTbmZAltqVtGHa2UEblC5BG4DG5eav6Z4ru/D1xJdL4lvNecxFI7F0l2Mx6M7ygbQOvy5JrmkmhndvIkMkQZhFIy7fMUHAbHbPXFTR21zcQyTQQvJHE6xyMgztZgSox9FNN04y17juytbQ/ZbZIS+9lHLYxmnnkYIyDW9pHh2HVfDusXtz9osr3S081Gb/AFcw2khSpGeq4yD3FYtvZajeKv2fTbqSVl3+WsR3AdTxVqS27CsWBr+vRBEh1u8gijAVIo5NqADtiorfV9VskkWx1S5tfOkMsrRNgux6kmqfnxR7ZZld4Qf3iocPjPIGe/1rc1vw1DoniLSdMXUftlpq5RopVAEkaMwXJHQ/e4PfB44pPkTs1uPUoDXtbSdrldYuRcsgjM+QX2jJAzj3NOHiTxECHbXLppAMCQ7d4H+9jNbVp4Is7nxlqHhhtYnEtjbef5wtwBztIB+bnAYZ4FchBOl1H5kfTPHuPWlH2ctkGpJgtcSXM0klxcyndJNM5d3PuTzWmfFPiZm+bXrrYf8AlnhduPpjFP0rw8+uaJqWoWd0EudL+ee3kXCyR7SwKt2b5W4Ix7iqegWkOua3Yae8jxw3j7S6Y3AEZGKfuNNW2DUsr4n8SRAiDW54d3UoiD/2WspUjiQJGuFH86uavaQ6drt/pkDySRWU3lCSTAZyAMnA465/KqvSnFRtdITEzSZyOlBFHQZqwEzzgfjS7j9mb/rp/Sm4/Clx/or/APXT+gpMR634B58F2H/bX/0Y1FHgD/kSrD/tr/6MaivIq/HL1N1sebatz4p1D/r9m/8AQmrPHT2q/qv/ACNGo8f8vs3/AKE1UBjFepHYzFz1H40gPvQD+tAHNUAo9a6fwJBaWetXU+twRQafJp7nfeR4imBZcYzw3Q9K5kjKEAZJ4A9a9Cmty+i+BNNld2gnuSkyI5XeNp4yDnuayquyt3AxNF8mO4024u7m0UGaMM32Mqu3PTJjGBj1xUfiqOK68Yahe21tE+mbkS2uYIwYWcIC/wA44LbiQfp65rf0jSY9V8barot7bziwtEkWJheuGOCoDHB68nrWYl9PdfA+OTzZAs2oBGG8k7PMztz+FYqVpJoLC+GZbS7gu/Dps7lrzVPlnvbZ1jNva8b8uwOB14x82cela/h/XIdb8eabZaPCkWhaPBJDaybBuuCE2khuuwdgOvU9sZnhW88SwaTd2nhrRYb1riXBvJioSDgblIJG7jBAzj2NO0zVJtCOr+J9Z1xNWnsLf7LAY2Pki5fBEUYACZAAzszgHmlUXvNhHYS2hsL3S73wRZ3jRanq2sStdExE7IA3mblI4IKBcZIzuNYFxZz22vTaPZtDqF1bTeSDGN0bP6HPHHRgeBg+ldp4c0y+s/CaeLY9Iml8Rrpn2WO3JA84KdqS4POdgXPcgYHUV5zaK8cSxudzsxW4M4YZZj85cfe7kkdauje7BnoEerabp3gnV5jcSXMkEUcE2qq4QXkoLfu7diCCE5AwMe3U1mavOnhnw/qV3ZahFq8V9BFplhJEqRmGIhjIH2AZIBUbuoLLWrpsFj4ov9H0bQfslz4a0MiS8zvUvP8AMR+7YgkZBPOR8x64rD0K2tdf8darotxp0mn2k6lYLRVINoIpFkBI/h3kEkdPmwKwS3KI/Fmnaf4XitPDOnWavcXVuLua7uCWkt+dqqjDHGVb5SPz7U59et5PC9p4at7KS2RZvOv7uNgHmI5G33PGc9AMUnjO8ubvx9qr3lvLburCG3jlBG6JBgOPUMdzD61mrcKsaxmzgkIzmR9+5vyYDj6V1QhzQXMS2X9P0m58Qsf7Nt725S3dBMzTR4iDHhjk9OCePSp73XtK0HVJp/A9zcTSSJ5L3d0m+OEZyxizjJOOpUjrg81reArmOXQ/F4FtCmyxyyJv+f5JODlj+mK5fQPEFzoapdaZYWEc0kPlkujyAIcZAy3fFTa8muwEN1e+bcT6hfmWee4+d3TaC7cDkYwBj0FdLqegaN4Q8eW0dub67FvDHeJaqPMnuJAzbEUgYCApubPTtnPHIXQMpcpGiNPJlYoxtRCTwqgngfjXefFmDTrDW49UuZ/P1C4tBBaWQ4EW0sTO7DsC3A4yR3wcOo7OKBFTw1qWvQeN7zXbnQbi6utXVo2tEGzyxwVG5gBwqYOcVl+JLnScxaZpXhiXQbq1kzP57clSPu4ySc8EHP8AOut8OaLHZWs3xFj0u6n1CeyLjTFhwTOeHkTvtfrjHAY4zwK84Fzc3lzcXd9I0l/PIXuS4wQx/hwegHQDtippq89Og2dBoekadqmheIrs3Wp2y6faCR1hlVVnGGYq4H31+Xocdai8Gwxnxfo0n261Lecp8qNZOOOgygHH17Vr+ANPutU0DxbY2qAy3dqsEbMcLuZXHJ9sg1k+FksofH2j2enzfa47abZLe/w3EmDkoOyDoD361Tl70lcVtiXVrTRpPFfiRtU1wWk5u2NpHFBJIN/pJhenToe/XjnnkJZAzJsJ/h9K0PEYH/CY67x/y/SfzqgST35rSmvdTuJiEL2znvmk9qX3pMd8VoIQk56Uf8uzD/pp/wCyihvWg/8AHo3/AF1P/oIpMZ634A/5Eqw/7a/+jGoo8Af8iVYf9tf/AEY1FeTU+N+potjzXVj/AMVRqP8A1+zf+hNWf6Z5q/q3HinUT/0+zf8AoTVnjgd69SOxA7PHp6ULyaXZ3yKTBHfOKoRf023ErmVwdsfT3NbOr6vfz2emWm+O3j0/Jt3hyJt2CN27PHXsKr2cAhgSInG0Zb696rOfPneQkEZAXPYVLipbktlYxj5yHfzJGLSSs5Z3Y9SxPLZ9+ta2reJrrVdAtdBSxtbS0gZXmliUK0rLzwgAVcnk9az2TbydpGcU0BcEFQcj8qHFOwJgbq7FhNpsN3LBZ3LA3EcTbTLxjaT1wQTkd6nGrPC9tJFptk72aFLOOdS0FoD3SIEAuepdixJA9MVCUQDOwHntUTvGrEFMgE9KThF7oabLNlr2rWOvjxAdQlu9RK7JHnPyyR5z5e0YAXvgYwear3moXOqalJqWryteTyn5kDbFVcnCLjooz9femb4SCfLxjAznpU93bJYRW/2gD7Xcr5y2wHKQEHDs3YsRwvXHPFHLCLQXYp1zVP8AR4re5GlWVtIJEttNUxgsP4mJJLn/AHjj2pdR8Q6hqAuY4WNil4we8nR83N0QMAPIAAFAAwqgCrF14fuYIbIxBJri7hEkkJYILctzGhYnl3HIXrweKg1TSRp97dwRTRz21qm5bx2WJbjBw4jBPzlWypx3BqEqTY7sk1rxbrHiDSbTS79ohFbHMkyr+8nxjbk9vfGM1jH5hjsamW1uZFEiW8hRwCpCnBFSNpt6unzai8Oy0t2CyM5Ctk9MKeT1HT1rRKMdgNW18Z39l4avNGisbaS4vVaOS/YBCsbDGCFXLkZbBJ71z0caxRrGpJVQACeta1r4eubvSZNW86CG1S3muAGyXZYiA4wB1+YY+tM/sC4juXttQ1HTdNkRQ4+03SjcGGVwBk8gjripTpxb1GZrKrqVZcitAa1dfazqMttbXuquoU316plMYAwuyPIUEDByQeee9VbW1e9s7ma2fdPaqZJLUj5niH3nQ9G29SPTkZqIDcgcMNp6YNW1GW4F2HXdct9aGuDV7iXUcbTLKdyshOSmz7oXPYAetTeIfEep+Kr+O61HZFDCoWK2hzsBx8zHuST+QrMwcdRShGYjDdaSpwWqQXLFtqeoWOn39hZTmGDUkCXJHUqP7vpkEg+xpdFvxoeq2mpRW4m+xHKQ7tobgjr261AIJD6UphfqABx61XKtfMVxb65mvtTvNRuEWOa9mMzRocqmegB71D2pxjYHBxxSYOeaaVlZCuITTc04qfam9KYhMmjP+itn/nqf/QRR19OO9B/49G/66n/0EVL6FHrngD/kSrD/ALa/+jGopPh//wAiTYf9tf8A0Y1FeTU+N+potjzbVs/8JRqP/X5N/wChNVBDtGfXir+qn/ip9SH/AE+T/wDoTVnZ+UV6kdjO5Z8xcffB4HardgElvEBK7VO8n+XH1rMBOfatTSk/dySEfeO0fQVRLNa5mCWxww3SAgYHbvVFjjv0C/w1HeXD/adgbCxrt/E9f6UMwbJXdgEDk0IQu7585HU/w0xmG3JPVfSjPPRvvHvTOq5IP3eKAIy+Rg4GacHwFHTHtTcIXyqnrgc0vQAAtgZwOKBlctGskTXAzFvBceq55rU8TO0XjLWJH8uSU3SvHnBBj2L5f1XbisxvLaM4BIx39aLi8murW2trjDtaDy47j/lp5POIiehAJyCeRyOnSXF3TH0Ow0TT31TxfFY2ty+taeuy61e5WWMJ9oZGAOeGOO2DkdO1c+rf2t4Mms7aCJpNGu2uGmLRBbW1bO5FxzksM46n60zT/Ed1pt/ZTRW8S2GnyNLDpsBKRySEY3yMcl36HJ6Y4AqkupXa+HX8PhbaO0nlEtzKkWJpsNuVC3dQfUZ96w9nNO9irorYjclhhs9yOtJ5URYOUyy8Ahc4q0tyzHBEYAHQRL/hVm11HUbFZxaSrB9oi8uYrDGS6HqDkdDXQ79hG7ZLMPCNnBBfvaslrqNw5SFJfOjTyyyEP2J4/Crmoi0gudX8S3ltazwabZLbSW8sKuXuTDCIgeM4zIw4PGK5yx1W506ZpIoY5f8AQjp8MU2SkcTfM7deWJJP4+1S2niPWLCaSWCSLy5UkD2bR5gkZzlndScu+cHcSfTpxXNKlPmdik0M8GQzx+LtGKzEzrLuckfw7Tv+g27vwrJszE8JeD/UGR/KBHRMnb+mKtRTzW9jc20TES3g2XF1gBxEfvIgGAobofbjio1AVVVVKqMgAAcCt0nzXJuBxtzkfd9KVtu7+Hr6e1Jn5f4vu+1Lk7v4uvt6VoIMDpleh7Uny/7PQdqUZ9T0NGSOBu6D0oEIcZ/hzn060cbP4fu+lKM8ctjJ7UnOzv8AdoAT5f8AY6+lJle2w9ailPzE802NwpzuwSKAFm4K4IPHaoyf9EPp5p/9BWk55NK3Fqf+up/9BWjqhnrfw/8A+RKsP+2v/o16KPh9/wAiTYfWX/0a9FeRU+N+pstjzXVh/wAVRqR6f6ZP/wChNWf2GK0dV58Ual/1+T/+hNWcBkCvVjsZMMYFbunqEs4jnjbvJ/WsiCJJplEjhI1y8mTjKgZwPUnGAPUiuvuzYTXE2oRyQRyy28U6W3mBFimLqsqnnjA3OBnnI9KU520FY5jzBNmTOd53dalWRWRj8o5HBNaeoLpN5fXEkEifaJdUeMnzCI5IGfKyhuiqoDAnB+8pqaLTfDyXsazXMMiFYNxF0Aqu07JLgg9BGA36+1T7RW1EosxsqW6L19ajZ0VQPlywx171sQ2elvPZwC6iaO4R2Nw04BSVfMHlsvZSRF8xwOvPPEtudMt9IvJ4ZI0kubG5jZJp1Z4pAUEaKM4JOWIIz6Z4NHtV2HyswWkRXKkqCMHr2qGSYbig4KHBINdBpN1DFoWlLdzWqKurM95HMVJNr5YDZU8kH5gBjr05qS30rS9WWB4knnght1YW8cqh40ad8p1B3+XggE5yeeMUvapOzQ+U5UOGOAe+CM0FgGCseW6V0jWunzaSEmeA3y2tsmySdUa2LTOJU9mAC5yCRn8Kbe2mm6bpGrQ2txBK89pCy/vVkImFwysEPX7ig/Q56HAftl2DlOb8xclc/dOD7U4dea6mzn0yHTfDv9pNbvYpaXg1NPlMhyf3QI+9vzjb369s1TGi6IlwllLfOBJArxXplVomZlQ/OAdygN5ik44+Xg4NHtVezQWMWHaWJODwRzTt2fw6810y6RbXlst5HDc3ksNpArRWzIdrGJ22gDBLCRUBzzgnOT0o6tZ6da6Qs9hOGut8KMBKHDBot74A6bX+X9DQqsW7BZmQsgzyue+M0ZBUMGADcjn1rZubLQ1sUurW4ka8byWW3dskbtyOp46q67v90j1rVkt9Jt9SluI2t5t82oLNKzp+8UR/ugAPlHJ4IHWh1kugWOTfCox4+uelCEMgPB5IPP1rZisdPj8Uy2IxPZLbl498vHmeRvClxxkScfkKunT9K1L+zzcXkNpKIbWJ3SRQjlkkLZHZtyoC3+0M03ViugcrOZLBUBOOQB1peNxGAcNj71aWl3NnY+IkS4g3WMgFvdRygM0e4AMcjIBViSD1wKc9happs0puDdNZXBs0MRUZAHyykE8q7lhnnAA6mm6iQrGUxVeTjGCfvUvGOccgEfN1rqLKz0m31m5trYj7PaajaxFp3SQXKGU7iCV4ULjOD9eKrw6Jpd1cwoL1mkuXi2rCQS7O8geNR22BFJPpn1FT7aN9Qsc7I6xjew+VT60ySULgZI4GefWui0u0t7Xxzp1lc25itxta4ivE4OYyXOGA+TdkAkdqn0SGze38PedFD+8S/a488LuYgfu9/wCP3c/hTdVIdjkpCE+VjliQM0w9a6ixjsW0xyYoDqg0KVrtdqkLN5iiIgdBKUznHPSubkt5LVxBP8sqqrMuc7cgEA++CKcZqQmrEX5+1KxP2TGP+Wrf+grS96CP9EP/AF1b/wBBWrEetfD/AI8E2H/bX/0a9FL4A/5Eqw/7a/8AoxqK8ir8cvU3Wx5rqv8AyNGpc/8AL3P/AOhNWf0HStHVMf8ACT6lj/n7nyPxas49q9SOxmSW4DXMa/7a/wA61r8r9l24+8/PvWXZ83sWf71aGoN8kY9SaollNsYAxxjH4VGwXpinseKiz6GgBQSuSOCaVjkgnnHQmm5J5pC3XigaFcbm3sM8YyeTQGkQHypWjDMGIViMkdCfcdqFPzCnde470ARbQO3Ukk+ufWpbS0kvL2GztVUzzuEiBIGWPA5oPI6gcelNB2Sbggfg4DdORjPsR1HvR6AK1ncJJIv2aRmRwrlY2+V/7pyMhhkAjGQadHYXfnrH9hnJLEYEZ5OMn9AfyPpV/wD4SbVjJBJNKk0lu+9GlXJI2qpVv7wIRfvZORnNRQ67qFtarawsiwJGYghXPyESALknPHnSe/I64qLz7D0HJa38dncXIWe3t7OTMoJKEOx28D1zwe4pJdNnshDvjDPcRI8KRZYsjDdnGOwIJ9MilvdfvtRt5IbpYiJcB2VcHaH3hR7biT60v9t3MkiO8cLbLf7IoIOBEU8sgDPBK4yRzlRS9/sGhI+i6hDcyRGDc0chSR1OVQ5Ccn03EDiqqWVw7BI7OeQ4IXbGTuCnHH41fPiC/aQs3kMWkMhynRi6yZHP95V/CkXxBqKg/PCdy4YbOvAAP4AY/H1pXqdUGhmldiNFIpBDDK+hznkVDLtcFccZJ596s3MzTzTzybWknYyORwNxOTj86qtyc/pWqECEgCME7SRmpZWCscZBXG3PpUBNLu4+vqaYDlIxtbJAUqBjpnrUwdomaWAtG4QgMvUAjBH0xxUCnGT/ADpxXMiruwD+VAhrFrgBZ3MmBtGeyjoB6D2pjRIxbKj5uvvipiAgxw2D1qMjINADCqnHAwDn8aBgDApce1J2oEITSk/6J1/5at/6CtN7U5h/ouP+mrf+grQxnrfw/wCfBVh/21/9GvRSfD//AJEqw/7a/wDo16K8ip8b9TVbHmuqnHirU8f8/dx/Nqz88CtDVj/xVOp/9fVx/NqzgOM16kdiCxZnF5F/vVd1I8xfjWfb/LdQt/titDU+kR9zVEsos3Xmo9wHIp7HPeoJpWhtZZEA8wMoBZQ2Ac54NJy5VcEiTcOueaN3uOarwfariATLc2MZ3bSkoVWX0Y8dDz+X0p228wD9osD9Nvpn0/D61j9YiVZk6tgjJp+7IHJqBI7tll/0uwV4iRtYL8+MfdOOev6GmyG9jXcZrNhuCkLtJGTjOPal9Yj2HYtZ9/Skz7nrUEkd7HI6rdWEgQZyCoyPTHrx0qNJ7hdRhtpTbyK8ihiihgQcdD9DTVeLFYnY88H60nTNRwOZEP8AWpM10IApyk+Yp757U3ilBw4J55oAsqxPUnO7t9KUEEdWHB7U1PmAOMc+tBI28+h6GkIjlyXAx2pjZB5609DmIs3zNnr6Uw/Nk0xjc+tHQUHgUfU0ABIp/mZ64FMoAydo6n1piHFiTgYIpQsgydp9afHGMAkA9e9Ox8mP9n1pXEMaRnQs3Qnk1ATk4ByPWrLL8pVVAyehPFVyMOenWgQ3j1zSsT9j9P3rdfotJ049e1Df8evv5rfyWjqhnrnw/wD+RJsP+2v/AKNeij4f/wDIk2H/AG1/9GvRXk1fjfqbLY801b/katT6f8fVz/NqzhyBWhq3/I1aoP8Ap6uP5tWfn5a9OOxlcVThgx/hORWrqQzBG3+1WR1Fakz+bpKP6AZ/Dg1Qik2arXf/AB5S+m5P61OW4qC65s5c/wB5P61FT4GNbla3mZQI4rCK6k56xlnI79KlP2wCPbpjRsqlWZbZgWBGPm9cdas+GbtdO1iS7kV2SO3bcE+9glRxW9D4xmeaRLfT5mjHK4lIcrnuMcGuGMYtauxTb6I5wT6gMr9hkwzZY+Q3y5GM/l2pokvQrJ/Z7lHxkeS3rng9uTz61241LdaC7je6CN/yzbhx7EGq95dT/Z32vMshjLLuOHJ7BR39fp3qnGCXxCTk+hyiXeoW9tHGLDdHCuAzQHtgZb1+6OvHWq0Mnn6xHPtVDLcB2VTwCWycVs2sMk9w17qF4VvVgZfsuPvgKcNkcf596wdO/wCP21/66r/OsYWbui2W7T/V9Kn/AFqvaZ2HvVjtXqrYzDrzmjjOM0UhIHuKYEscmxQvGAe9Ndy4AwPlz071H9KX6UAKKXsaTnvRzQFxM8elKDTT9aUEkdRQFxe/NJ/kUhz/APro70CJll2Iowpx60gm6DYB0FRE980flQIs5XrlPvVXdgzHgYzwaTcV9qZmgBxHHXNIT/oo7fvG/ktNJPNKx/0Mf9dG/ktAHr3w+/5EjT/+2v8A6Neij4e/8iRp/wD21/8ARr0V5FX45epstjzLVyf+Ep1Tn/l6uP5tWcDxzV/Vz/xVWrc9Lq5/9Cas7PFenHYzHA4rQsSZbKWA9RnH49P1rMNWtPl8u8Ck/K42/j2qgZGDlelRXWfsUp/20/rU9wDHcumeM5H41XuT/oUvf50/9mrOp8DBbj9DuvsV9PdBVbZbkEMAQcso6GtFdaglmZ2l2MTwgXAAHb39aytJjEs11Gy5BtiSM4/iWtWxtbUakkbCAS4DKHPAHU5PqelebNmlzSszJLiWZpITcI4hdgTh8YAx+PHTpT7ouyxWkbvvzvmmk+aQD/ZHYc49+tVLq6u76W6uYYpXiQF2lVdqBOgBPA6enPBqPT9Qt9OlEd5vWebLMUG4KBwBj881jYpPozVbT7G306WRo5XuRFK0bM5PY/M2BiuG03/j9tTnJ81f511x1AM90rXAYSxOsYH+4fl/z61yOnDF7a/9dV/nW1HYUmuhZtT+7qeq1sf3fpU5NetHYxFLHGa1LHSo76W/GcG3Ui3iDcySdAPXplv+AmsneAQvc0hO9sliSOhPX86YEzACCFwMM4O78CRVzTrO1vLadri4MEkbqVYkbXT+NQP72OR9Md6zhJv5DZA6c9KRiMgnn0pPUZtto1uLxf35FoZjHtVwXA3soLHtwM5xz+NRnQXW3af7dF5agtwuSV7EAH8/TBrIPlgA8YNAC7+etGvcDZh0yzkurqJjJ5cN1HCGEoGyNt25yeh24Bqrb2qGO7kkDTSWzII4IzsaVGJy4zngADj/AGx6VQZV4yOgx+FIpDYwQStGvcRsNo8bW/nJcrHtG98nd8pVCOB7vgnoKi1DS0sIWdJ/OxIEz07uOnOfueveswhRye3IoXA5XjihX7ga+iaXb6l9oe5MgSBC+I2wTjt054z0PGKywwOSpDLnhgMZFNOCwG7B7UF13bTwfSmIcfSkzzTSeetJmi4C8+lK5/0Uf9dG/ktNzQxxar/vt/IUmxnsPw9/5EfT/wDtr/6Neik+Hn/Ij6f9Zf8A0a9FeVU+N+pqtjy/WP8AkatWz/z93H/oTVnD61f1g/8AFVav/wBfdx/6E1Z4wK9KL0MxTSjI+YdQcim0oOMjFWIu3uJo4bpejjDD3qlP/wAeUv8A10T/ANmq1aESxy2h/iG5PY1UmJ+wS5GCJEB/8erKp8LBbj9GlWC7uJHVmH2cjavU5dRXWR2DywL/AGxAkcKyKwtIF5JHQt6fQVz/AINVW8RNvG7bbswHuGXH610d3q9rZufnEl1JjbCOqj1OeBxzXmVNzZLqYnieXU7/AFm00gxKlquHgtoWB2j+9JjgEAZ9hV2PQLdI7iO4uFuJLWUG9eFv3secgRoWI+RjjnGfesm21/VbK7vprWUTQ3L52EbgXGQOvQEE5HTBFR2SzXM8up6jlmwTlxjzX6AeuBR0FoTRPDJIrxh0VFkXaeu7aeCOx6j8Kx9P/wCP625/5ar/ADrUskd2luGYg4k3kfxEqcg5/CsvTwW1C1VVJYyA7R6dzWkBEtt/qxmpjzUNtzGMelSivTT0MzRi1CCPw7Np3lK7yzB+Tgg7SN2fQcYH1qvdXPmtHDEVFrCV8vEYBJAALc+pGSD61XPXPSkFGgGjq+oQ6jNG8EbQxoo/dZ+UNgbiPfI/Sk0m8tLG4kkvIDOGChBzgYdSc+xxWfx+FB9c0W0sM1ba/wBPt5r+Rrcv9owYtygsBuBKgfd9SMj+EDvTIJ7FNDmsX/10kqyRzBCWAGeGPTv26ZNZ3selKOeaLCFXbvQucKGG7HPHetDVtQtL61g+yxtEySNvjcDJ4GHyPX09jWYelHT60bgX9Ins7W+FxfLlEIKoF3bjn9MYB/8A1mq13s+2TNG8ckbsWQxAhQD0GCBgjvxjNQfhS/QUdbgX7e9gh0S7tDGDPIV2Enr64x9ORnsPenyXtg2i/ZI7dvtBZDuIxs2rzg5JIyTx09qzePrSHg8GiwBSUdqO9O4gpW/49l5/jb+Qph560rH/AEde/wA7f0pPdDPY/h3/AMiNp/8A21/9GvRR8Ov+RF0/6y/+jXory6nxv1NlseWazx4q1fr/AMfdx/6G1Z3XrWhrWf8AhKtX/wCvu4/9Das/tXoR2Mxc+tGcUnej61Qh4YoyupwynINSX+1rN7iPhJZEJHo2GzUGakVkaM20ys0cjBsq23awzjnB45qJ6qyEV7W7Nm0zbWKzRmJ9jFWwSDwR9KvjSmt5FIs1dm3bW+1gjgHvjqR0+oqmUgRyrW8oK9R5w/8AiaZ5dtj/AI95cf8AXYf/ABNcrpSL5kagNxEscX2HyCxIQfafmHBJ7HsppB51zlFsssofK/afQ4PbA6cCs3ZbAE+RNz384f8AxNBS2wP3E3/f4f8AxNL2MgujRnu7i3EEEWmAyXCtFbxxTb9xxgk4HXnOc1txaXY+DNLRLyQT6xqI8sBDyin09FHc96wdI1aPQp3uLXTRNOwwJJpclR6D5eKry3hudSOpXKTz3ZYMGeYYGOgxt+77VcabitguiC1+WFQeoFTg4qKJdiY/XFP54zXWnoSPJPem9O/WgsTz60Y9aLgAJoz0peMdaTrRcA4FKDTfel570XAUnjg0nXvTmAC5ximnp0ouIPxozSc0uaADNIT0FFJnjFFwDPajpSE4oHrRcLATQ5/0dfq39KQ9aH/1C/Vv6UrgezfDn/kRdO+sv/o16KPhz/yImnfWX/0a9FedP42bLY8q1r/katY/6+7j/wBDNZ3YVf1o/wDFV6x/1+XH/oZrP6AV3x2Mx304ozTSRQCKdwH8UmcDFNz60c0CJyfNUMf9Yg5/2l/xFMz1xTAWDBhwR0pSQRuXA9RQFh2eOlISaTOBSE5oAcaOMAU3JzRmgY7PGOlL70z8KdnAouAA5HFGeMZpDkcUlADs9u1H6ZpOAKM8igB3frxS5IpmcZGKTJ9aAHliepozxTMilJFAhfejPSm596UNxRcLCk+lGSKQkYpM+9AxcigU3NBagBSeeKRziAfU/wBKQkZ5FDnMI/GkB7P8Of8AkRNO+sv/AKNeij4cf8iHp31l/wDRr0VwT+JlrY8o1s/8VXrP/X5cf+hms7NX9c/5GrWe/wDps/H/AAM1QPpkH6V2p6EB3NAzSUuO1MBenWjOOvApBmr2k2T6hcSwRJFJcFP3QmYhAcjrjnpkfjRcCnuBPXgUFguOevSull8Nyp9nkGmpFEiqL43DkbpC2D5WG6YxjdzS+FdL0u/0O+nktpLu8EZWSSVlSO2JYBQnByxBGW7bgMd6XMBzPAPWjmt/w9oljq32y4mtpRYqkj2jzahHA2EGSGyPmPTLcKADz2qhY6fZXGi6jeTS3kt7YDmK3iXyWJbapEhPzDJBOB0PGeTRzK4GcTzilwetdDaaXof/AAiU+sTrcXQhyk9zEMCKZsbUUFhnGQemOTz0qi2iRweG4dVmv4jcTsTHAmWIQLkqVA4blTk8AHvT5kBm54x370p49639H8INqdhBqE888dtNE8oEUQJJU42g57krzg4ySQAM1mWGkT3ugXWuyMkVlARFG4kX/XFgAHGchcEnOKXMgKeeD3pv41e1nSn0i/lgR1ngh8tGuEbcnmMgYrnA9TVDNO4CnPfmjPNHtSY70XAcc9hSdsUZ9KF9+lAB24peMU0554o3cUAOweKTrRnjFBNABnJ9KQ0vFJmgApOveg8d+KKAEof/AFI+p4oocjyR+NK4HtPw2/5ELTvrL/6Neij4bf8AIhab/wBtf/Rr0VxT+Jmi2PJ9cP8AxVWtf9fk/wD6MNZw6e9aGu4/4SnWv+vyf/0Yazs12LYzFzRn1NJn86OlADhzWjoWpNpGoNex3T2kyJ+6mSISc5GVKnjBGazM8UuQaNAO1vPHTXtsbcXVpaxOR9oW007y2ucHPzMScZwOnrWFo9zpun2bsupXdreTwmOeAwCSBzu+XjnIAAPPesfg88Cgn1pJJaIDahXw5bw3EEWragi3UQSY/ZlJIBzsDdQp749uoqSw1SC30m3sh4m1exRQfNtrZSsa564wefx96wflo/KnYDX+12a6VLpSarefYWuMLbCMbDDuBMh9G6nA5yBVtdTsVtVsm1+8No6eVJ5VqocR427dxGSNgVTz6DoK538KOMdOlGgG20umW8e6w8QahFKpMsaxxGIJJtIG0jp2HbjNOFxprRwzN4iv/PEi3DxNBlFn6lh2JyTz371h8EZoyM9BzSsBoazLaXVyLy2v7m9upc+e08QjC44GAOOntSQwaM8ETTXtxHcsreYoT5Efnbzjofl/WqC9aPwqgL/2fR1upIX1GUwiQKlwkZ+73Yr3/PoKetn4fLAPrdwB83P2UngfdPX+Lk+3FZnGBijA9sUgNGO00j7PGbnVHS4kClljiLLFzgg+p28/54YLbTGndTqTpCGUI5iJLA/eYjtg4/PPaqQxzjFIcDrj2pgXnttKDwiLVHZWBM5eIrsOOAOuRmq9ylvG6razvPGVBZ2TaVbuMf561CAD2pwpAKOKXHTnk9vSkBHrSEgnHWgBT1I4xTaXNIT607gIKXv/AI0mRikz+NIA696Vv9SPxpvbBNDn90PxpXA9r+G3/Ihad9Zf/Rr0UfDb/kQtN/7a/wDo16K5JbstbHkevuq+KtYyQSL6fg/9dGqh5qf7P5Cvfz4c0KcmebRdPkll+d3e1Qs7HkknHJJo/wCEX8Pf9AHTf/ASP/Ct+Ymx8/8Amp/s/kKBMvov5Cvf/wDhF/D3/QB0z/wEj/wpf+EX8Pf9AHTf/ASP/CnzBY8A85cfw/kKPOU9l/IV7/8A8Iv4e/6AOm/+Akf+FH/CL+Hv+gDpv/gJH/hRzeQWPAPOU/3fyo85R/d/IV7/AP8ACL+Hv+gDpv8A4CR/4Uf8Iv4e/wCgDpv/AICR/wCFPm8gseAecuei/wDfIpfNX/Z/75Fe/f8ACL+Hv+gDpv8A4CR/4Uf8Ix4e/wCgFpv/AICR/wCFHP5BY8A81Sei/kKXzkHZefYV79/wi/h7/oA6b/4CR/4Uf8Iv4e/6AOm/+Akf+FLmCx4CZo8cKoOeTgUGZM9F/wC+RXv3/CL+Hv8AoA6b/wCAkf8AhR/wi/h7/oA6b/4CR/4Uc/kFjwJZFJ4CZ+gpDMmMbV/Kvff+EX8Pf9AHTf8AwEj/AMKU+GfD7HLaHppPvaR/4UcwWPADMnov5UnmoOy4+lfQH/CL+Hv+gDpv/gJH/hR/wi/h7/oA6b/4CR/4Uc/kFjwESIT0X64pwljUjCqx9SK98/4Rfw9/0AtN/wDASP8Awo/4Rjw+P+YFpv8A4CR/4U+fyCx4G0m1irbcjtigzJwML+Ve+f8ACMeHzydC00n1NpH/AIUf8Ix4f/6AWm/+Akf+FCn5BY8DMqYP3cfSk82MDov5V77/AMIx4f8A+gFpv/gJH/hR/wAIv4e/6AWm/wDgJH/hS5gseBGWP0X8qTzU9F/Kvfv+EX8Pf9ALTf8AwEj/AMKP+EX8Pf8AQC03/wABI/8ACjmCx4B5kf8As03zI+wFfQP/AAi/h7/oA6b/AOAkf+FH/CL+Hv8AoA6b/wCAkf8AhRzBY+fvMT0WmvKpTqAAMYFfQf8Awi/h7/oA6b/4CR/4Un/CLeHf+gDpn/gHH/hRzBYy/hoQ3gHTSOn73/0a9FbCwQ6eotbKJLa3j+5FCoRFzycAcDkk/jRXO9y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24996" name="AutoShape 4" descr="data:image/jpeg;base64,/9j/4AAQSkZJRgABAQAAAQABAAD/2wBDAAoHBwgHBgoICAgLCgoLDhgQDg0NDh0VFhEYIx8lJCIfIiEmKzcvJik0KSEiMEExNDk7Pj4+JS5ESUM8SDc9Pjv/2wBDAQoLCw4NDhwQEBw7KCIoOzs7Ozs7Ozs7Ozs7Ozs7Ozs7Ozs7Ozs7Ozs7Ozs7Ozs7Ozs7Ozs7Ozs7Ozs7Ozs7Ozv/wAARCAFa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ntb1nWYvEWpRQ6xfxxpdyqiLdOFUByAAM8DFUv7d13/oOaj/4FSf40uun/ipdWz/z+zf+hmqOR6V1pKxJd/t3Xev9t6if+3t/8aP7d13P/Ic1E/8Ab1J/jVLpxjmjt1p2QF3+3dcwP+J3qP8A4Fyf40v9ua6Of7c1H/wLk/xqkKkgha5uobZMB55FjVj0BY4BPtSsgLX9ua5nP9t6j/4FP/jR/buuf9BvUf8AwKf/ABqxdeHJ7S2luGvreVYo/NCqGBkTcFJXI9T3x3qhZWr6hfQ2cLKkk7YDucKg6lmPYAZJPoKWgE/9u65/0G9R/wDAp/8AGk/tzXcc63qP/gVJ/jSahpN7pUdvJdxbVuFJBHIUgkbSw4yQN3B6GmWGn3WqXBt7NFdlAaRmYKEUkLnJ9yOlPQCT+3Ncz/yHNR/8C5P8aUa5rmD/AMTzUf8AwLk/xpmo6Zd6Rc/ZrxUDEt5bowZZArFSRjpyD15ptlZf2hMLaO5hhnZgI4pA+ZM+m1T0x3xRoBIdd13/AKDeo8/9PUn+NJ/buu/9BvUf/AqT/GoLq3FrdyWwuYLnyjgzW7742PfDd8dKng0m4u9P+3RTWyJ5xg2TzLESwAbILYBHI6UaAH9u65/0HNRP/b1J/jS/27rn/Qc1H/wKk/xqpLG0Ejxuys0ZwTGwZT9COD+FaVr4c1C9sp7y3lgaOCPzGXLbm4+6BjlgTgjscdiDQ7ICD+3ddPH9t6j/AOBUn+NB1zXf+g3qP/gVJ/jVJGDKpVWYvwqqMkk/1rYu/DGq2cE08iwNHbMVk2zLnj7xwT2I24657UaAVP7c13/oOaj/AOBT/wCNL/bmuf8AQb1H/wACpP8AGq9pbS315DZ24DSzttXdwB7k9hV3UvDuq6PA095Eojjk8qRkbcEOAQT9c8f7relPQCH+3Ncxn+3NR/8AAqT/ABo/t3Xcf8hvUf8AwKk/xpljp11qsksdkm8wRNNIewVRn9cYou9Lv9PtbW6vbZoY7wMYtwweDjn+f0o0Af8A27ro/wCY3qP/AIFSf40DXtc763qP/gU/+NNsNKu9UEps/JIhG6TzJVTaPXBOT+FQXEDWt1Lau6SSQna5jyV3DqOQDkHiiyAtf27rn/Qb1D/wKf8AxpP7d1z/AKDeof8AgVJ/jRBot7d6d/aNv5UkG8x7A/z7xyRjscEHk9xVa6tpLO8mtJGUyQuUcqcgkelLQCydc10/8xzUcf8AX3J/jTf7d1z/AKDmpD/t6k/xqlRmnZCLo13Xcf8AIc1H/wACpP8AGmtruu4ONd1L/wAC5P8AGqZpG+6QelFkB7N4CllvPBlhPdyvczv5u6WZi7NiRgMk8ngAfhRTfh1z4F0//tr/AOjXorin8TNFseV69/yMurcf8vs3/oZqjir+vD/ipdW/6/pv/QzVHFdi2IDn1o6GkxSkf5FUIP1qe0mW2v7W6cFkgmSRlXqwUgkD8qg5pcflSGb134lt7zTZ7AWUsa+WUtmMhfy8uGIOT047e1ZOnXS2F6ly6SSLGD+7ik2eYewJ/uk4yO4yKr470v8AOlYC/qGsXOoxRpJIwLrm6TACSSeY7qVHYASbR+IqLT9RuNKuGmtQh8wKsquudyhg2B6cqOaqkHrigDJ4zRyqwGnr2qWurzRTW4uN0bSf69UUKjNuCgLnJBLZJ9RxRoWtzaNc5a4uVtFDv5MIHzyFcDOccdMn26VmYx2oFFlawEk91dXbLJeztPKFChz2A7Vo6Pro01obeSExWgbdPNbtJ5ze+0Oqk9ByOnr3yuev86CD6Zp2VgHXkrXl7dXWAv2iZ5dp/h3HNdTZeNLK2jSOSK+WJUCPjZI8pCqqsWJGD8gyOep5rlP0owfTNDSYCWxltnikify5YmDI6nlSOhHvXQ6h4h067tby2itpx9pDsrOoGJGkLAk56bTj61hIm90Tcqbjjc/AH1puP0pNJgWNLuxp2q297IpdYid23qARjIz3HUe46jrWlr3iC11u1aGOGaJxceejFVC7TnEZGScLuYg5OS7cDisUj1pMccUWV7gaGiav/YtzPMYg4ngaJiqgtgj7ozwATjPB6fUU3VtRi1JbEwo0f2aExmIjCRAsSETk5VQQMnBJyaonOOlGDTsr3Ea3h/WotD+0l1k3XAwxjXPygHA6g5LEc9hnr0qhqFzHf3zXcUKwiVQXjChQHx833QB174FV8c+1AFFtbgatnrjWWmw2UIJYyfvpHUbYo85KoBgsScE7j/AoHFUtRnivNVvLu3VhDPMzx7xhtpORkDoagAyDxSY+uKLIBp60o46UHrmk570wEPApp4BNOPp0prfdNAHsvw6/5EXT/rL/AOjXoo+HX/Ii6d/21/8ARr0Vwz+Jmi2PJtfz/wAJPq//AF/Tf+hmqPbOa0NdUt4p1VQcFr+YZPb5zVEqD/y0X8jXctjMb070YxT9gP8Ay0X8jRtz/wAtFz9D/hTAZg5pcH6U7y/+mi/kf8KXZx/rE/I/4UaAM596MH6U/wAsnBLp+R/wpfL5++n6/wCFGgDOemaTn1NSeWf76fr/AIUeWf8AnpGfz/wo0AZzjrRj3NP2H++n6/4UbD/fT9f8KLIBnPqaD15Y0/yz2dP1/wAKPL9Xj/X/AAoAZg+uKTJHc1IUI6PH+Z/wpPLP9+P8z/hQA0HjBJpCSe5qTyz/AH4/zP8AhSeWf78f5n/CgBuT6n86MkdCfwp3lsR9+P8AM/4Uuxuzx/mf8KAGZb1P50Zbsxz9afsOfvx/99H/AApPLb+9Hx/tH/CgBPm9T+dJlvU/nT/LP96P8z/hR5beqfn/APWoEMy3XJpMt6n86lKH+8n/AH1/9am+W3qn/fVAxmW9T+dGWzwT+dPMb56of+BUnlN3Mf8A31QK4wls/eNMcnaeT0qXYfVP++qaytsYnGB3FAHs/wAN/wDkQ9O78y/+jXopPhx/yImnfWX/ANGvRXBP4maLY8u1hf8AirNT/wCv+b/0M1nAAAVqauP+Kr1L/sITf+hms4LXoRRmxu0dqQCn49aNtVYBuB6UoGDnGfanYoxRYBuKMcY60/FG3uKLDG4oxTttKV6GiwDMd/Wkx+VSY4z6UmP/ANdFhDcfhRj2p2KNvPSnYBu2m7fwqQrSY44FKwXExSbacQaMUWAbjHSjb6dKcR6dKXafYUWAYRx0owKeQfXNJjmnYTG7aAKfj0o2iiwXFgt/P3nzFjWMZZmBPfHanC2jJx9rUcZ5Rh/SpLVBIk8e9FZkG3c4UH5h3PFbD6tdTQC3uIreSFTCUjFygGI8/KTnJDZ9sVyValSMrRR1UaVOULy39TC+zxdftadMj5G/wpDBEB/x9x8/7Lf4V0Ta7dMysba3Q/aTdP5dygDSEYfGScA5J9eetMh1meDbss7VlwqtC9yrRhQANqgn5QwHzdyeeorL21Xt+Bq6FL+mc/LaiKJZVmWRWO3gEEHr3FREYgf/AHh/I1du1PkFmKbpJ2k2LIrkA/Q1UYDyHPbcP5V1025RTluclWKjNqOx7D8Ov+RF0/8A7a/+jXopfh3/AMiNp/1l/wDRr0Vw1PjZS2PMdXH/ABVeo+9/L/6Gazscd61NVGfFWo/9f8v/AKGazq9OJkxmCTRin470FeKoBvbpS44pwAHWlxwOelAhuKMHoPxp5HI5ox70AN7dOaO9O/L8qOhzTAZggnHfrSY+XkcVJ1BpMCkAn6fSj+tOC5PSlCn8KYDNvGaTbU6RFjtUFj6DmrCabcvyU2D/AGjikBQ2nNLt/WtVdHBPM+D/AHdvNSrpMI673/HFFxXMXaRxRtrd/sy3Ucx4+rGmNaWqj7qD2z/9ei4XMUr6Um0itdrS1/2fwb/69MayhJGCfzoC5l4644oxzV97DHRj+IqBrV16gGmBWIBHIpNgwOKmZCvUEfWm4xxQBH5Yz0zim7BUuOtIQO3SjURHtxzjmhhi3f3cfyp3p2oI/wBHf/fH8qTGevfDz/kR9P8A+2v/AKNeij4fceCNPHvL/wCjXoryqnxv1Nlsebar/wAjTqIz/wAv03/oZrP7D0rR1X/kadQ/6/Zv/QmrPA9a9SOxDG/yoHI6U4jFGKoSExn2pR24pUC7lDkqhI3sBkqO5A7/AErqU8D2cnh9/EUXiVJNKjQyO4tG3gDgjbnOc8YqZSjHcLHLY5owK0NB0u31/UEsDftYzTMRa+ZBvEigEktg/JwOnNUpDamd1sLhrq1U4S5aIx+Z6kKecfWnzK9gG4FBpcdeaXb+NMGMAz+FOC+vSrenafcanfRWVqoMszhAzHCqT3Jrbm8NppGtNpN5cwSXSIshlc4iCtnb9DkEc0nKKdmIwbexnuDlEwv95uBWjDpES8ylpT6dBWtrFm3h+8istRkQ3MsXnKkWSAucYzgc5rLlvpn/ANUBEvTjkn8aSfMtCWWvLit0wSkK+nTNQSXsKcIjSH1PAqmRyWYlmPcmmkiqsBPJezsONiD2GTUDyzPw0zfnTTzzmmsdvQZ9qdkAFckZOfxpuB0wK27HwsNS0S41uLWYI7O0Vjdb4X3RFVDMAMfNgHt1qroGiL4mu3s7HUo4bgAtEs0TjzYxj5+Bx16Hmo9pAdmZx29MCmkKK0otFt7jxC+gQ61AbyNzCWaCQI0wJDRg47Y69KdqGgWuk6o2lah4ksYL1ACytFLsTdyu5wuBx6mj2kO4WZl5weGI+ho3uB97P1qxq+kaj4fu0ttTgCiZS0M8bboph3Kt7cHB59q028IPHoJ8QNr2njSAMm42ykj5tuNu3Od3HSm5xSvcLMwy5I+ZARTDHG3Q4PvTUfegYKyg9AetONUBE0ZAzjIpmODip+QDg4pjAHtz6imBDjB5ox/oz9vnH8qeVxSFT9mf/roP5UmB6z8P/wDkSbD6y/8Ao16KXwBx4KsPrL/6NaivIq/HL1N1sea6tn/hKNQ/6/pv/Qmqj9Kvatn/AISnUPT7bN/6E1Z69a9SOxmP/Gkx3pM0v41QhR/Ou8+FtxDeQaz4YuxuguojKqeqsNkg/Va4KtTwzqp0XxVp1+TiPzRFMf8AYf5Sfwzn8KipHmi0BHp0E2jWevSzkfatPRtNjJPJnkYx5H0QSGpNA8PNq8d3IbgWWm6XB513cbN5CgE7VXjJIU/T8hW78TxbW3iKLTbQbWuG/tG99C+0RJj8Fc/8Cz3qbwFd+boXiDQoHjTUrmFpLNZcYmbYRjB4OCBkHsfrWXO+RzW47anO22mW2taBfa1on2lF03DXNndFSzREE+YrL6AElcdjz66mjeD4tY0KfW01MolqpaWCWHy1BA3H95uPygd8Z46UunHXl0y5k1C9fS7VYiL3NtHCMYxsICDLnOAo55rb0+LZ8KfEO2CRUMTbUI+bGwcGlKcknqHUz7ix0exk0qK11YzQapH5kEkcGHj5UAlCQQDu6nng9aqeJbA+HdfGkRztcTzxJdXF24O+QszLt5JPAT171Qsy0+qWLmMeY88Ywi9BuHFbXxJV/wDhYcXyMd1jBtwOv72Sqs1NJu5O6LHxOz/wmenqqGR2sNqIvViZCAKoP4fgg8QW/hq6vZF1W5hEpljQGCBjnbGectnaeRjqK1fH9ylj8TdDvJ1Iggt0d2xkACU5/Ic0mq200vxsspYYy8VxHBNHKvKsihtxB6Y4/X3qIyaikn3KauzB03w/qWreIJtBUJBd2xb7S78rGBj5h65yuPr2qS00XTr+C/vrLVLi6sNIkIv9tsEkdBnLxfMQR8p646Hr0ra0PULrVPi1rOpaEYJrVQIrjzCcSxoEVjHjq25eD0wKoS6frXhzw3rNlpHhzUooNTZvOurpo2NvBzkBIyxJwzc5757UOpN7MFFHOXD2xu5xYPJJYrIRbyyDDSJ6kf56VGTk01QiRqsZBVRgYPagmutKxB2/hWH7T8LPEUHmxw+aZl8yVtqLmMck9hUHw2sI7fxXHIuq6ddkWrrst5tz9ucY6U/w6C3wf8TEKSP3/briNaz/AIUgHxiu1eBZOcjsMrXK7++X2Kulf8lelA/6DU//AKE1M+ISq3xC1cHHKQ/+ixS6Q+fjBKADn+27gdP9pqj+IchX4i6soVmYrBtVRkt+7XoO9VB+/H0E9jodQQan8B4LmcbpbAq0TdxslKf+gEioZwP+FA/WVD/5MCl8TXA8O/Cew8L3BA1TUAGeActEhk8xmPoB9369M4NFzkfs/htpx5qH8PtA5rPo+1yjic5waM1PpNnLrOr2em28bu1xIqtsH3Ez8ze2Bk5qvM8RurhbcnyI5nSIk5JQMQCT64Fdl1exAuaaTSEntSZoEO7ZoP8Ax6vzn95/Smg0uf8ARX9fM/pQwPWPAP8AyJdh/wBtf/RjUUeAefBlh9Zf/RjUV5FT436m62PNdV/5GjUP+v6b/wBCas/PtWhqx/4qjUeP+X2b/wBCas8AYr1Y7GTFpM0YOaPpVIBc4p2AwIPIPtTAMkDuTgVZk0++iB3w7DnH3h1pOwDHklnne4uriW4nfG+WVy7EDgDJ7CtSy08DZPOv70cxjunv9a0f7H0qLw1Z6tGGj1rzAklj5wcP82C+08rx82elT/Y5Rpk+orPbKYQSIZJlV5AOpUZ5wOfeo542EypfTjdFJdyy3lxHzCtxK0gjP97BJAqv/aeqb1ZdYv49vCrHcuiqPYA4qbQNObX9ftrElmSYmSdgcFYx1Oe3YD60WemW2ua/NpWg32+MMwt5rlCBMq/eYMoIK8EA8Z9KTcI+6xavUpQXE9kWazuJbZ2BUyxSFXIPJ+Yc08alqQKMdWvnaJi0bSXLsUYjBIyeDgkfjV7TvD8eq22sTpq0USaMD50jRN5bEbt3JGcDaeQD2rDFwrQrOVZEYA8jkD6VScJbC1Ramvb67iEN5qV5dxq28JcTs656ZwT70w3N0NPbThfXUdk+QbdJ2VCD1G0HGDW7N4Rays9VnvZ5ZZLKCO4sxbAH7UkhIXKnkHcMY/nTLDwnHe+Krrw7/bETtaW5mnuoEysTAgbGB4yM9j+R4qPaUtikmUNJvbSxs7u282XTbmZAltqVtGHa2UEblC5BG4DG5eav6Z4ru/D1xJdL4lvNecxFI7F0l2Mx6M7ygbQOvy5JrmkmhndvIkMkQZhFIy7fMUHAbHbPXFTR21zcQyTQQvJHE6xyMgztZgSox9FNN04y17juytbQ/ZbZIS+9lHLYxmnnkYIyDW9pHh2HVfDusXtz9osr3S081Gb/AFcw2khSpGeq4yD3FYtvZajeKv2fTbqSVl3+WsR3AdTxVqS27CsWBr+vRBEh1u8gijAVIo5NqADtiorfV9VskkWx1S5tfOkMsrRNgux6kmqfnxR7ZZld4Qf3iocPjPIGe/1rc1vw1DoniLSdMXUftlpq5RopVAEkaMwXJHQ/e4PfB44pPkTs1uPUoDXtbSdrldYuRcsgjM+QX2jJAzj3NOHiTxECHbXLppAMCQ7d4H+9jNbVp4Is7nxlqHhhtYnEtjbef5wtwBztIB+bnAYZ4FchBOl1H5kfTPHuPWlH2ctkGpJgtcSXM0klxcyndJNM5d3PuTzWmfFPiZm+bXrrYf8AlnhduPpjFP0rw8+uaJqWoWd0EudL+ee3kXCyR7SwKt2b5W4Ix7iqegWkOua3Yae8jxw3j7S6Y3AEZGKfuNNW2DUsr4n8SRAiDW54d3UoiD/2WspUjiQJGuFH86uavaQ6drt/pkDySRWU3lCSTAZyAMnA465/KqvSnFRtdITEzSZyOlBFHQZqwEzzgfjS7j9mb/rp/Sm4/Clx/or/APXT+gpMR634B58F2H/bX/0Y1FHgD/kSrD/tr/6MaivIq/HL1N1sebatz4p1D/r9m/8AQmrPHT2q/qv/ACNGo8f8vs3/AKE1UBjFepHYzFz1H40gPvQD+tAHNUAo9a6fwJBaWetXU+twRQafJp7nfeR4imBZcYzw3Q9K5kjKEAZJ4A9a9Cmty+i+BNNld2gnuSkyI5XeNp4yDnuayquyt3AxNF8mO4024u7m0UGaMM32Mqu3PTJjGBj1xUfiqOK68Yahe21tE+mbkS2uYIwYWcIC/wA44LbiQfp65rf0jSY9V8barot7bziwtEkWJheuGOCoDHB68nrWYl9PdfA+OTzZAs2oBGG8k7PMztz+FYqVpJoLC+GZbS7gu/Dps7lrzVPlnvbZ1jNva8b8uwOB14x82cela/h/XIdb8eabZaPCkWhaPBJDaybBuuCE2khuuwdgOvU9sZnhW88SwaTd2nhrRYb1riXBvJioSDgblIJG7jBAzj2NO0zVJtCOr+J9Z1xNWnsLf7LAY2Pki5fBEUYACZAAzszgHmlUXvNhHYS2hsL3S73wRZ3jRanq2sStdExE7IA3mblI4IKBcZIzuNYFxZz22vTaPZtDqF1bTeSDGN0bP6HPHHRgeBg+ldp4c0y+s/CaeLY9Iml8Rrpn2WO3JA84KdqS4POdgXPcgYHUV5zaK8cSxudzsxW4M4YZZj85cfe7kkdauje7BnoEerabp3gnV5jcSXMkEUcE2qq4QXkoLfu7diCCE5AwMe3U1mavOnhnw/qV3ZahFq8V9BFplhJEqRmGIhjIH2AZIBUbuoLLWrpsFj4ov9H0bQfslz4a0MiS8zvUvP8AMR+7YgkZBPOR8x64rD0K2tdf8darotxp0mn2k6lYLRVINoIpFkBI/h3kEkdPmwKwS3KI/Fmnaf4XitPDOnWavcXVuLua7uCWkt+dqqjDHGVb5SPz7U59et5PC9p4at7KS2RZvOv7uNgHmI5G33PGc9AMUnjO8ubvx9qr3lvLburCG3jlBG6JBgOPUMdzD61mrcKsaxmzgkIzmR9+5vyYDj6V1QhzQXMS2X9P0m58Qsf7Nt725S3dBMzTR4iDHhjk9OCePSp73XtK0HVJp/A9zcTSSJ5L3d0m+OEZyxizjJOOpUjrg81reArmOXQ/F4FtCmyxyyJv+f5JODlj+mK5fQPEFzoapdaZYWEc0kPlkujyAIcZAy3fFTa8muwEN1e+bcT6hfmWee4+d3TaC7cDkYwBj0FdLqegaN4Q8eW0dub67FvDHeJaqPMnuJAzbEUgYCApubPTtnPHIXQMpcpGiNPJlYoxtRCTwqgngfjXefFmDTrDW49UuZ/P1C4tBBaWQ4EW0sTO7DsC3A4yR3wcOo7OKBFTw1qWvQeN7zXbnQbi6utXVo2tEGzyxwVG5gBwqYOcVl+JLnScxaZpXhiXQbq1kzP57clSPu4ySc8EHP8AOut8OaLHZWs3xFj0u6n1CeyLjTFhwTOeHkTvtfrjHAY4zwK84Fzc3lzcXd9I0l/PIXuS4wQx/hwegHQDtippq89Og2dBoekadqmheIrs3Wp2y6faCR1hlVVnGGYq4H31+Xocdai8Gwxnxfo0n261Lecp8qNZOOOgygHH17Vr+ANPutU0DxbY2qAy3dqsEbMcLuZXHJ9sg1k+FksofH2j2enzfa47abZLe/w3EmDkoOyDoD361Tl70lcVtiXVrTRpPFfiRtU1wWk5u2NpHFBJIN/pJhenToe/XjnnkJZAzJsJ/h9K0PEYH/CY67x/y/SfzqgST35rSmvdTuJiEL2znvmk9qX3pMd8VoIQk56Uf8uzD/pp/wCyihvWg/8AHo3/AF1P/oIpMZ634A/5Eqw/7a/+jGoo8Af8iVYf9tf/AEY1FeTU+N+potjzXVj/AMVRqP8A1+zf+hNWf6Z5q/q3HinUT/0+zf8AoTVnjgd69SOxA7PHp6ULyaXZ3yKTBHfOKoRf023ErmVwdsfT3NbOr6vfz2emWm+O3j0/Jt3hyJt2CN27PHXsKr2cAhgSInG0Zb696rOfPneQkEZAXPYVLipbktlYxj5yHfzJGLSSs5Z3Y9SxPLZ9+ta2reJrrVdAtdBSxtbS0gZXmliUK0rLzwgAVcnk9az2TbydpGcU0BcEFQcj8qHFOwJgbq7FhNpsN3LBZ3LA3EcTbTLxjaT1wQTkd6nGrPC9tJFptk72aFLOOdS0FoD3SIEAuepdixJA9MVCUQDOwHntUTvGrEFMgE9KThF7oabLNlr2rWOvjxAdQlu9RK7JHnPyyR5z5e0YAXvgYwear3moXOqalJqWryteTyn5kDbFVcnCLjooz9femb4SCfLxjAznpU93bJYRW/2gD7Xcr5y2wHKQEHDs3YsRwvXHPFHLCLQXYp1zVP8AR4re5GlWVtIJEttNUxgsP4mJJLn/AHjj2pdR8Q6hqAuY4WNil4we8nR83N0QMAPIAAFAAwqgCrF14fuYIbIxBJri7hEkkJYILctzGhYnl3HIXrweKg1TSRp97dwRTRz21qm5bx2WJbjBw4jBPzlWypx3BqEqTY7sk1rxbrHiDSbTS79ohFbHMkyr+8nxjbk9vfGM1jH5hjsamW1uZFEiW8hRwCpCnBFSNpt6unzai8Oy0t2CyM5Ctk9MKeT1HT1rRKMdgNW18Z39l4avNGisbaS4vVaOS/YBCsbDGCFXLkZbBJ71z0caxRrGpJVQACeta1r4eubvSZNW86CG1S3muAGyXZYiA4wB1+YY+tM/sC4juXttQ1HTdNkRQ4+03SjcGGVwBk8gjripTpxb1GZrKrqVZcitAa1dfazqMttbXuquoU316plMYAwuyPIUEDByQeee9VbW1e9s7ma2fdPaqZJLUj5niH3nQ9G29SPTkZqIDcgcMNp6YNW1GW4F2HXdct9aGuDV7iXUcbTLKdyshOSmz7oXPYAetTeIfEep+Kr+O61HZFDCoWK2hzsBx8zHuST+QrMwcdRShGYjDdaSpwWqQXLFtqeoWOn39hZTmGDUkCXJHUqP7vpkEg+xpdFvxoeq2mpRW4m+xHKQ7tobgjr261AIJD6UphfqABx61XKtfMVxb65mvtTvNRuEWOa9mMzRocqmegB71D2pxjYHBxxSYOeaaVlZCuITTc04qfam9KYhMmjP+itn/nqf/QRR19OO9B/49G/66n/0EVL6FHrngD/kSrD/ALa/+jGopPh//wAiTYf9tf8A0Y1FeTU+N+potjzbVs/8JRqP/X5N/wChNVBDtGfXir+qn/ip9SH/AE+T/wDoTVnZ+UV6kdjO5Z8xcffB4HardgElvEBK7VO8n+XH1rMBOfatTSk/dySEfeO0fQVRLNa5mCWxww3SAgYHbvVFjjv0C/w1HeXD/adgbCxrt/E9f6UMwbJXdgEDk0IQu7585HU/w0xmG3JPVfSjPPRvvHvTOq5IP3eKAIy+Rg4GacHwFHTHtTcIXyqnrgc0vQAAtgZwOKBlctGskTXAzFvBceq55rU8TO0XjLWJH8uSU3SvHnBBj2L5f1XbisxvLaM4BIx39aLi8murW2trjDtaDy47j/lp5POIiehAJyCeRyOnSXF3TH0Ow0TT31TxfFY2ty+taeuy61e5WWMJ9oZGAOeGOO2DkdO1c+rf2t4Mms7aCJpNGu2uGmLRBbW1bO5FxzksM46n60zT/Ed1pt/ZTRW8S2GnyNLDpsBKRySEY3yMcl36HJ6Y4AqkupXa+HX8PhbaO0nlEtzKkWJpsNuVC3dQfUZ96w9nNO9irorYjclhhs9yOtJ5URYOUyy8Ahc4q0tyzHBEYAHQRL/hVm11HUbFZxaSrB9oi8uYrDGS6HqDkdDXQ79hG7ZLMPCNnBBfvaslrqNw5SFJfOjTyyyEP2J4/Crmoi0gudX8S3ltazwabZLbSW8sKuXuTDCIgeM4zIw4PGK5yx1W506ZpIoY5f8AQjp8MU2SkcTfM7deWJJP4+1S2niPWLCaSWCSLy5UkD2bR5gkZzlndScu+cHcSfTpxXNKlPmdik0M8GQzx+LtGKzEzrLuckfw7Tv+g27vwrJszE8JeD/UGR/KBHRMnb+mKtRTzW9jc20TES3g2XF1gBxEfvIgGAobofbjio1AVVVVKqMgAAcCt0nzXJuBxtzkfd9KVtu7+Hr6e1Jn5f4vu+1Lk7v4uvt6VoIMDpleh7Uny/7PQdqUZ9T0NGSOBu6D0oEIcZ/hzn060cbP4fu+lKM8ctjJ7UnOzv8AdoAT5f8AY6+lJle2w9ailPzE802NwpzuwSKAFm4K4IPHaoyf9EPp5p/9BWk55NK3Fqf+up/9BWjqhnrfw/8A+RKsP+2v/o16KPh9/wAiTYfWX/0a9FeRU+N+pstjzXVh/wAVRqR6f6ZP/wChNWf2GK0dV58Ual/1+T/+hNWcBkCvVjsZMMYFbunqEs4jnjbvJ/WsiCJJplEjhI1y8mTjKgZwPUnGAPUiuvuzYTXE2oRyQRyy28U6W3mBFimLqsqnnjA3OBnnI9KU520FY5jzBNmTOd53dalWRWRj8o5HBNaeoLpN5fXEkEifaJdUeMnzCI5IGfKyhuiqoDAnB+8pqaLTfDyXsazXMMiFYNxF0Aqu07JLgg9BGA36+1T7RW1EosxsqW6L19ajZ0VQPlywx171sQ2elvPZwC6iaO4R2Nw04BSVfMHlsvZSRF8xwOvPPEtudMt9IvJ4ZI0kubG5jZJp1Z4pAUEaKM4JOWIIz6Z4NHtV2HyswWkRXKkqCMHr2qGSYbig4KHBINdBpN1DFoWlLdzWqKurM95HMVJNr5YDZU8kH5gBjr05qS30rS9WWB4knnght1YW8cqh40ad8p1B3+XggE5yeeMUvapOzQ+U5UOGOAe+CM0FgGCseW6V0jWunzaSEmeA3y2tsmySdUa2LTOJU9mAC5yCRn8Kbe2mm6bpGrQ2txBK89pCy/vVkImFwysEPX7ig/Q56HAftl2DlOb8xclc/dOD7U4dea6mzn0yHTfDv9pNbvYpaXg1NPlMhyf3QI+9vzjb369s1TGi6IlwllLfOBJArxXplVomZlQ/OAdygN5ik44+Xg4NHtVezQWMWHaWJODwRzTt2fw6810y6RbXlst5HDc3ksNpArRWzIdrGJ22gDBLCRUBzzgnOT0o6tZ6da6Qs9hOGut8KMBKHDBot74A6bX+X9DQqsW7BZmQsgzyue+M0ZBUMGADcjn1rZubLQ1sUurW4ka8byWW3dskbtyOp46q67v90j1rVkt9Jt9SluI2t5t82oLNKzp+8UR/ugAPlHJ4IHWh1kugWOTfCox4+uelCEMgPB5IPP1rZisdPj8Uy2IxPZLbl498vHmeRvClxxkScfkKunT9K1L+zzcXkNpKIbWJ3SRQjlkkLZHZtyoC3+0M03ViugcrOZLBUBOOQB1peNxGAcNj71aWl3NnY+IkS4g3WMgFvdRygM0e4AMcjIBViSD1wKc9happs0puDdNZXBs0MRUZAHyykE8q7lhnnAA6mm6iQrGUxVeTjGCfvUvGOccgEfN1rqLKz0m31m5trYj7PaajaxFp3SQXKGU7iCV4ULjOD9eKrw6Jpd1cwoL1mkuXi2rCQS7O8geNR22BFJPpn1FT7aN9Qsc7I6xjew+VT60ySULgZI4GefWui0u0t7Xxzp1lc25itxta4ivE4OYyXOGA+TdkAkdqn0SGze38PedFD+8S/a488LuYgfu9/wCP3c/hTdVIdjkpCE+VjliQM0w9a6ixjsW0xyYoDqg0KVrtdqkLN5iiIgdBKUznHPSubkt5LVxBP8sqqrMuc7cgEA++CKcZqQmrEX5+1KxP2TGP+Wrf+grS96CP9EP/AF1b/wBBWrEetfD/AI8E2H/bX/0a9FL4A/5Eqw/7a/8AoxqK8ir8cvU3Wx5rqv8AyNGpc/8AL3P/AOhNWf0HStHVMf8ACT6lj/n7nyPxas49q9SOxmSW4DXMa/7a/wA61r8r9l24+8/PvWXZ83sWf71aGoN8kY9SaollNsYAxxjH4VGwXpinseKiz6GgBQSuSOCaVjkgnnHQmm5J5pC3XigaFcbm3sM8YyeTQGkQHypWjDMGIViMkdCfcdqFPzCnde470ARbQO3Ukk+ufWpbS0kvL2GztVUzzuEiBIGWPA5oPI6gcelNB2Sbggfg4DdORjPsR1HvR6AK1ncJJIv2aRmRwrlY2+V/7pyMhhkAjGQadHYXfnrH9hnJLEYEZ5OMn9AfyPpV/wD4SbVjJBJNKk0lu+9GlXJI2qpVv7wIRfvZORnNRQ67qFtarawsiwJGYghXPyESALknPHnSe/I64qLz7D0HJa38dncXIWe3t7OTMoJKEOx28D1zwe4pJdNnshDvjDPcRI8KRZYsjDdnGOwIJ9MilvdfvtRt5IbpYiJcB2VcHaH3hR7biT60v9t3MkiO8cLbLf7IoIOBEU8sgDPBK4yRzlRS9/sGhI+i6hDcyRGDc0chSR1OVQ5Ccn03EDiqqWVw7BI7OeQ4IXbGTuCnHH41fPiC/aQs3kMWkMhynRi6yZHP95V/CkXxBqKg/PCdy4YbOvAAP4AY/H1pXqdUGhmldiNFIpBDDK+hznkVDLtcFccZJ596s3MzTzTzybWknYyORwNxOTj86qtyc/pWqECEgCME7SRmpZWCscZBXG3PpUBNLu4+vqaYDlIxtbJAUqBjpnrUwdomaWAtG4QgMvUAjBH0xxUCnGT/ADpxXMiruwD+VAhrFrgBZ3MmBtGeyjoB6D2pjRIxbKj5uvvipiAgxw2D1qMjINADCqnHAwDn8aBgDApce1J2oEITSk/6J1/5at/6CtN7U5h/ouP+mrf+grQxnrfw/wCfBVh/21/9GvRSfD//AJEqw/7a/wDo16K8ip8b9TVbHmuqnHirU8f8/dx/Nqz88CtDVj/xVOp/9fVx/NqzgOM16kdiCxZnF5F/vVd1I8xfjWfb/LdQt/titDU+kR9zVEsos3Xmo9wHIp7HPeoJpWhtZZEA8wMoBZQ2Ac54NJy5VcEiTcOueaN3uOarwfariATLc2MZ3bSkoVWX0Y8dDz+X0p228wD9osD9Nvpn0/D61j9YiVZk6tgjJp+7IHJqBI7tll/0uwV4iRtYL8+MfdOOev6GmyG9jXcZrNhuCkLtJGTjOPal9Yj2HYtZ9/Skz7nrUEkd7HI6rdWEgQZyCoyPTHrx0qNJ7hdRhtpTbyK8ihiihgQcdD9DTVeLFYnY88H60nTNRwOZEP8AWpM10IApyk+Yp757U3ilBw4J55oAsqxPUnO7t9KUEEdWHB7U1PmAOMc+tBI28+h6GkIjlyXAx2pjZB5609DmIs3zNnr6Uw/Nk0xjc+tHQUHgUfU0ABIp/mZ64FMoAydo6n1piHFiTgYIpQsgydp9afHGMAkA9e9Ox8mP9n1pXEMaRnQs3Qnk1ATk4ByPWrLL8pVVAyehPFVyMOenWgQ3j1zSsT9j9P3rdfotJ049e1Df8evv5rfyWjqhnrnw/wD+RJsP+2v/AKNeij4f/wDIk2H/AG1/9GvRXk1fjfqbLY801b/katT6f8fVz/NqzhyBWhq3/I1aoP8Ap6uP5tWfn5a9OOxlcVThgx/hORWrqQzBG3+1WR1Fakz+bpKP6AZ/Dg1Qik2arXf/AB5S+m5P61OW4qC65s5c/wB5P61FT4GNbla3mZQI4rCK6k56xlnI79KlP2wCPbpjRsqlWZbZgWBGPm9cdas+GbtdO1iS7kV2SO3bcE+9glRxW9D4xmeaRLfT5mjHK4lIcrnuMcGuGMYtauxTb6I5wT6gMr9hkwzZY+Q3y5GM/l2pokvQrJ/Z7lHxkeS3rng9uTz61241LdaC7je6CN/yzbhx7EGq95dT/Z32vMshjLLuOHJ7BR39fp3qnGCXxCTk+hyiXeoW9tHGLDdHCuAzQHtgZb1+6OvHWq0Mnn6xHPtVDLcB2VTwCWycVs2sMk9w17qF4VvVgZfsuPvgKcNkcf596wdO/wCP21/66r/OsYWbui2W7T/V9Kn/AFqvaZ2HvVjtXqrYzDrzmjjOM0UhIHuKYEscmxQvGAe9Ndy4AwPlz071H9KX6UAKKXsaTnvRzQFxM8elKDTT9aUEkdRQFxe/NJ/kUhz/APro70CJll2Iowpx60gm6DYB0FRE980flQIs5XrlPvVXdgzHgYzwaTcV9qZmgBxHHXNIT/oo7fvG/ktNJPNKx/0Mf9dG/ktAHr3w+/5EjT/+2v8A6Neij4e/8iRp/wD21/8ARr0V5FX45epstjzLVyf+Ep1Tn/l6uP5tWcDxzV/Vz/xVWrc9Lq5/9Cas7PFenHYzHA4rQsSZbKWA9RnH49P1rMNWtPl8u8Ck/K42/j2qgZGDlelRXWfsUp/20/rU9wDHcumeM5H41XuT/oUvf50/9mrOp8DBbj9DuvsV9PdBVbZbkEMAQcso6GtFdaglmZ2l2MTwgXAAHb39aytJjEs11Gy5BtiSM4/iWtWxtbUakkbCAS4DKHPAHU5PqelebNmlzSszJLiWZpITcI4hdgTh8YAx+PHTpT7ouyxWkbvvzvmmk+aQD/ZHYc49+tVLq6u76W6uYYpXiQF2lVdqBOgBPA6enPBqPT9Qt9OlEd5vWebLMUG4KBwBj881jYpPozVbT7G306WRo5XuRFK0bM5PY/M2BiuG03/j9tTnJ81f511x1AM90rXAYSxOsYH+4fl/z61yOnDF7a/9dV/nW1HYUmuhZtT+7qeq1sf3fpU5NetHYxFLHGa1LHSo76W/GcG3Ui3iDcySdAPXplv+AmsneAQvc0hO9sliSOhPX86YEzACCFwMM4O78CRVzTrO1vLadri4MEkbqVYkbXT+NQP72OR9Md6zhJv5DZA6c9KRiMgnn0pPUZtto1uLxf35FoZjHtVwXA3soLHtwM5xz+NRnQXW3af7dF5agtwuSV7EAH8/TBrIPlgA8YNAC7+etGvcDZh0yzkurqJjJ5cN1HCGEoGyNt25yeh24Bqrb2qGO7kkDTSWzII4IzsaVGJy4zngADj/AGx6VQZV4yOgx+FIpDYwQStGvcRsNo8bW/nJcrHtG98nd8pVCOB7vgnoKi1DS0sIWdJ/OxIEz07uOnOfueveswhRye3IoXA5XjihX7ga+iaXb6l9oe5MgSBC+I2wTjt054z0PGKywwOSpDLnhgMZFNOCwG7B7UF13bTwfSmIcfSkzzTSeetJmi4C8+lK5/0Uf9dG/ktNzQxxar/vt/IUmxnsPw9/5EfT/wDtr/6Neik+Hn/Ij6f9Zf8A0a9FeVU+N+pqtjy/WP8AkatWz/z93H/oTVnD61f1g/8AFVav/wBfdx/6E1Z4wK9KL0MxTSjI+YdQcim0oOMjFWIu3uJo4bpejjDD3qlP/wAeUv8A10T/ANmq1aESxy2h/iG5PY1UmJ+wS5GCJEB/8erKp8LBbj9GlWC7uJHVmH2cjavU5dRXWR2DywL/AGxAkcKyKwtIF5JHQt6fQVz/AINVW8RNvG7bbswHuGXH610d3q9rZufnEl1JjbCOqj1OeBxzXmVNzZLqYnieXU7/AFm00gxKlquHgtoWB2j+9JjgEAZ9hV2PQLdI7iO4uFuJLWUG9eFv3secgRoWI+RjjnGfesm21/VbK7vprWUTQ3L52EbgXGQOvQEE5HTBFR2SzXM8up6jlmwTlxjzX6AeuBR0FoTRPDJIrxh0VFkXaeu7aeCOx6j8Kx9P/wCP625/5ar/ADrUskd2luGYg4k3kfxEqcg5/CsvTwW1C1VVJYyA7R6dzWkBEtt/qxmpjzUNtzGMelSivTT0MzRi1CCPw7Np3lK7yzB+Tgg7SN2fQcYH1qvdXPmtHDEVFrCV8vEYBJAALc+pGSD61XPXPSkFGgGjq+oQ6jNG8EbQxoo/dZ+UNgbiPfI/Sk0m8tLG4kkvIDOGChBzgYdSc+xxWfx+FB9c0W0sM1ba/wBPt5r+Rrcv9owYtygsBuBKgfd9SMj+EDvTIJ7FNDmsX/10kqyRzBCWAGeGPTv26ZNZ3selKOeaLCFXbvQucKGG7HPHetDVtQtL61g+yxtEySNvjcDJ4GHyPX09jWYelHT60bgX9Ins7W+FxfLlEIKoF3bjn9MYB/8A1mq13s+2TNG8ckbsWQxAhQD0GCBgjvxjNQfhS/QUdbgX7e9gh0S7tDGDPIV2Enr64x9ORnsPenyXtg2i/ZI7dvtBZDuIxs2rzg5JIyTx09qzePrSHg8GiwBSUdqO9O4gpW/49l5/jb+Qph560rH/AEde/wA7f0pPdDPY/h3/AMiNp/8A21/9GvRR8Ov+RF0/6y/+jXory6nxv1NlseWazx4q1fr/AMfdx/6G1Z3XrWhrWf8AhKtX/wCvu4/9Das/tXoR2Mxc+tGcUnej61Qh4YoyupwynINSX+1rN7iPhJZEJHo2GzUGakVkaM20ys0cjBsq23awzjnB45qJ6qyEV7W7Nm0zbWKzRmJ9jFWwSDwR9KvjSmt5FIs1dm3bW+1gjgHvjqR0+oqmUgRyrW8oK9R5w/8AiaZ5dtj/AI95cf8AXYf/ABNcrpSL5kagNxEscX2HyCxIQfafmHBJ7HsppB51zlFsssofK/afQ4PbA6cCs3ZbAE+RNz384f8AxNBS2wP3E3/f4f8AxNL2MgujRnu7i3EEEWmAyXCtFbxxTb9xxgk4HXnOc1txaXY+DNLRLyQT6xqI8sBDyin09FHc96wdI1aPQp3uLXTRNOwwJJpclR6D5eKry3hudSOpXKTz3ZYMGeYYGOgxt+77VcabitguiC1+WFQeoFTg4qKJdiY/XFP54zXWnoSPJPem9O/WgsTz60Y9aLgAJoz0peMdaTrRcA4FKDTfel570XAUnjg0nXvTmAC5ximnp0ouIPxozSc0uaADNIT0FFJnjFFwDPajpSE4oHrRcLATQ5/0dfq39KQ9aH/1C/Vv6UrgezfDn/kRdO+sv/o16KPhz/yImnfWX/0a9FedP42bLY8q1r/katY/6+7j/wBDNZ3YVf1o/wDFV6x/1+XH/oZrP6AV3x2Mx304ozTSRQCKdwH8UmcDFNz60c0CJyfNUMf9Yg5/2l/xFMz1xTAWDBhwR0pSQRuXA9RQFh2eOlISaTOBSE5oAcaOMAU3JzRmgY7PGOlL70z8KdnAouAA5HFGeMZpDkcUlADs9u1H6ZpOAKM8igB3frxS5IpmcZGKTJ9aAHliepozxTMilJFAhfejPSm596UNxRcLCk+lGSKQkYpM+9AxcigU3NBagBSeeKRziAfU/wBKQkZ5FDnMI/GkB7P8Of8AkRNO+sv/AKNeij4cf8iHp31l/wDRr0VwT+JlrY8o1s/8VXrP/X5cf+hms7NX9c/5GrWe/wDps/H/AAM1QPpkH6V2p6EB3NAzSUuO1MBenWjOOvApBmr2k2T6hcSwRJFJcFP3QmYhAcjrjnpkfjRcCnuBPXgUFguOevSull8Nyp9nkGmpFEiqL43DkbpC2D5WG6YxjdzS+FdL0u/0O+nktpLu8EZWSSVlSO2JYBQnByxBGW7bgMd6XMBzPAPWjmt/w9oljq32y4mtpRYqkj2jzahHA2EGSGyPmPTLcKADz2qhY6fZXGi6jeTS3kt7YDmK3iXyWJbapEhPzDJBOB0PGeTRzK4GcTzilwetdDaaXof/AAiU+sTrcXQhyk9zEMCKZsbUUFhnGQemOTz0qi2iRweG4dVmv4jcTsTHAmWIQLkqVA4blTk8AHvT5kBm54x370p49639H8INqdhBqE888dtNE8oEUQJJU42g57krzg4ySQAM1mWGkT3ugXWuyMkVlARFG4kX/XFgAHGchcEnOKXMgKeeD3pv41e1nSn0i/lgR1ngh8tGuEbcnmMgYrnA9TVDNO4CnPfmjPNHtSY70XAcc9hSdsUZ9KF9+lAB24peMU0554o3cUAOweKTrRnjFBNABnJ9KQ0vFJmgApOveg8d+KKAEof/AFI+p4oocjyR+NK4HtPw2/5ELTvrL/6Neij4bf8AIhab/wBtf/Rr0VxT+Jmi2PJ9cP8AxVWtf9fk/wD6MNZw6e9aGu4/4SnWv+vyf/0Yazs12LYzFzRn1NJn86OlADhzWjoWpNpGoNex3T2kyJ+6mSISc5GVKnjBGazM8UuQaNAO1vPHTXtsbcXVpaxOR9oW007y2ucHPzMScZwOnrWFo9zpun2bsupXdreTwmOeAwCSBzu+XjnIAAPPesfg88Cgn1pJJaIDahXw5bw3EEWragi3UQSY/ZlJIBzsDdQp749uoqSw1SC30m3sh4m1exRQfNtrZSsa564wefx96wflo/KnYDX+12a6VLpSarefYWuMLbCMbDDuBMh9G6nA5yBVtdTsVtVsm1+8No6eVJ5VqocR427dxGSNgVTz6DoK538KOMdOlGgG20umW8e6w8QahFKpMsaxxGIJJtIG0jp2HbjNOFxprRwzN4iv/PEi3DxNBlFn6lh2JyTz371h8EZoyM9BzSsBoazLaXVyLy2v7m9upc+e08QjC44GAOOntSQwaM8ETTXtxHcsreYoT5Efnbzjofl/WqC9aPwqgL/2fR1upIX1GUwiQKlwkZ+73Yr3/PoKetn4fLAPrdwB83P2UngfdPX+Lk+3FZnGBijA9sUgNGO00j7PGbnVHS4kClljiLLFzgg+p28/54YLbTGndTqTpCGUI5iJLA/eYjtg4/PPaqQxzjFIcDrj2pgXnttKDwiLVHZWBM5eIrsOOAOuRmq9ylvG6razvPGVBZ2TaVbuMf561CAD2pwpAKOKXHTnk9vSkBHrSEgnHWgBT1I4xTaXNIT607gIKXv/AI0mRikz+NIA696Vv9SPxpvbBNDn90PxpXA9r+G3/Ihad9Zf/Rr0UfDb/kQtN/7a/wDo16K5JbstbHkevuq+KtYyQSL6fg/9dGqh5qf7P5Cvfz4c0KcmebRdPkll+d3e1Qs7HkknHJJo/wCEX8Pf9AHTf/ASP/Ct+Ymx8/8Amp/s/kKBMvov5Cvf/wDhF/D3/QB0z/wEj/wpf+EX8Pf9AHTf/ASP/CnzBY8A85cfw/kKPOU9l/IV7/8A8Iv4e/6AOm/+Akf+FH/CL+Hv+gDpv/gJH/hRzeQWPAPOU/3fyo85R/d/IV7/AP8ACL+Hv+gDpv8A4CR/4Uf8Iv4e/wCgDpv/AICR/wCFPm8gseAecuei/wDfIpfNX/Z/75Fe/f8ACL+Hv+gDpv8A4CR/4Uf8Ix4e/wCgFpv/AICR/wCFHP5BY8A81Sei/kKXzkHZefYV79/wi/h7/oA6b/4CR/4Uf8Iv4e/6AOm/+Akf+FLmCx4CZo8cKoOeTgUGZM9F/wC+RXv3/CL+Hv8AoA6b/wCAkf8AhR/wi/h7/oA6b/4CR/4Uc/kFjwJZFJ4CZ+gpDMmMbV/Kvff+EX8Pf9AHTf8AwEj/AMKU+GfD7HLaHppPvaR/4UcwWPADMnov5UnmoOy4+lfQH/CL+Hv+gDpv/gJH/hR/wi/h7/oA6b/4CR/4Uc/kFjwESIT0X64pwljUjCqx9SK98/4Rfw9/0AtN/wDASP8Awo/4Rjw+P+YFpv8A4CR/4U+fyCx4G0m1irbcjtigzJwML+Ve+f8ACMeHzydC00n1NpH/AIUf8Ix4f/6AWm/+Akf+FCn5BY8DMqYP3cfSk82MDov5V77/AMIx4f8A+gFpv/gJH/hR/wAIv4e/6AWm/wDgJH/hS5gseBGWP0X8qTzU9F/Kvfv+EX8Pf9ALTf8AwEj/AMKP+EX8Pf8AQC03/wABI/8ACjmCx4B5kf8As03zI+wFfQP/AAi/h7/oA6b/AOAkf+FH/CL+Hv8AoA6b/wCAkf8AhRzBY+fvMT0WmvKpTqAAMYFfQf8Awi/h7/oA6b/4CR/4Un/CLeHf+gDpn/gHH/hRzBYy/hoQ3gHTSOn73/0a9FbCwQ6eotbKJLa3j+5FCoRFzycAcDkk/jRXO9y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3528" y="764704"/>
            <a:ext cx="4320480" cy="5617072"/>
            <a:chOff x="323528" y="764704"/>
            <a:chExt cx="4320480" cy="5617072"/>
          </a:xfrm>
        </p:grpSpPr>
        <p:pic>
          <p:nvPicPr>
            <p:cNvPr id="16724998" name="Picture 6" descr="https://images-cn-4.ssl-images-amazon.com/images/I/51FnGXyiY9L._SX349_BO1,204,203,200_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628800"/>
              <a:ext cx="3343275" cy="475297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23528" y="764704"/>
              <a:ext cx="4320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主要教材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：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主要是</a:t>
              </a:r>
              <a:r>
                <a:rPr lang="en-US" altLang="zh-CN" sz="1600" dirty="0" smtClean="0"/>
                <a:t>Verilog</a:t>
              </a:r>
              <a:r>
                <a:rPr lang="zh-CN" altLang="en-US" sz="1600" dirty="0" smtClean="0"/>
                <a:t>可综合语法及众多的设计实例</a:t>
              </a:r>
            </a:p>
            <a:p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23520" y="764704"/>
            <a:ext cx="4320480" cy="5617072"/>
            <a:chOff x="4823520" y="764704"/>
            <a:chExt cx="4320480" cy="5617072"/>
          </a:xfrm>
        </p:grpSpPr>
        <p:pic>
          <p:nvPicPr>
            <p:cNvPr id="7" name="Picture 4" descr="https://images-na.ssl-images-amazon.com/images/I/51RbIaxnhVL._SX379_BO1,204,203,200_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628800"/>
              <a:ext cx="3629025" cy="475297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823520" y="76470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主要教材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：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系统的观点、高级设计主题的基础、原理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辅助教材：</a:t>
            </a:r>
            <a:endParaRPr lang="zh-CN" altLang="en-US" dirty="0"/>
          </a:p>
        </p:txBody>
      </p:sp>
      <p:sp>
        <p:nvSpPr>
          <p:cNvPr id="16851970" name="AutoShape 2" descr="data:image/jpeg;base64,/9j/4AAQSkZJRgABAQAAAQABAAD/2wBDABQODxIPDRQSEBIXFRQYHjIhHhwcHj0sLiQySUBMS0dARkVQWnNiUFVtVkVGZIhlbXd7gYKBTmCNl4x9lnN+gXz/2wBDARUXFx4aHjshITt8U0ZTfHx8fHx8fHx8fHx8fHx8fHx8fHx8fHx8fHx8fHx8fHx8fHx8fHx8fHx8fHx8fHx8fHz/wAARCAEg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3LcyiWVVdhhiBz71WFxc4H79+PepJf9dN/vt/OoAB6n9acYpmkZNDxcXOB+/f86PtFz/z3fp60zj1NHHqapRRfOx/2i5/57v09acstzIdv2iQEjAINRcepp8OPNXJOPxocELnb0M/T9UljjuEur2UuJcLuYk4qdtXwD/pjY471V0hI2W83qhPmnBYCrU0URiGY48cZ4HTIrlm9RxS5Rx1+I9JpB+Ipr64khUJcuuDk5akMOm9kj/KkaGyVlMKxls4PHasIuN9mVYnXVk3KWvDgdeTzVbS7u4uLm9d7ud1jf5B5hxgk9qtJHFvX93FjvkCqWlt5lxf4XAVwMDp1I4FdEXuRK2mho/aZv8AntJ/30aX7TN/z2k/M1EB7fpRj2/Suq3kTck+0Tf89pP++jR9om/57Sf99GmY9v0pMe36UW8guTpczZOJXP1NSxzylcmRuvrVVOp+lTx/d/GuTFXVNtAtWOmlkMTZmkXAyCrEVk6feXUgZpruQrjqXNakozE+MdD1FYOnAFXBYMD1GOKjCtuLuRV0saZu7jywPtLK3UEsabBd3b3caNcSdSSN2R2qIyOUJjUcADDcAfSnQgHUIXzgsp7fSuippBslatGsZpSfvmonuZSGCyMD65p1QN/FXJhZSk3zG0tBvn3P/Pd/zo8+5/57ydPWmcepo49TXociK52P+0XP/PeT8609Ld5LdjKxc78ZP0FZPHqa1dJ/49nxz85/kKTiktCJSbRl3F5bx3M6vJhhIwIwfU1X+12w/wCWnfH3T1qrJp63WoX0jXDIRO4AAz/Efeof7IV7t4ftLhQgbdj8MdajnSGos0Rd2xHEo/I0fa7bGfNHTPQ1my6QI5oVW6c+ax524wfXrSXWjrawGRbp2IIGNuOpx60e0Q+WRpm6tgceaODjoadFeWqyAtJ6/wAJ9Kz20FVjZvtbnC9NvX260230cTwpMbp1LjJG3OP1o9qg5ZC6XbQ3a3TupbEvynJHWrMunW3lAhW5xzuPrVW1haCO4CXLrtkK4C/exT7lZ0gP+kMTxwelYy1ejLSaWpOdEtOgkcnp96kbRraIq2WbJx16Vkh5znE3b0qSNpvOQCc++BR7KotXIm8XsasWnW7sMo2D1+Y1V0uSC3uL+ORynz4QYJzgmpRHKrpm6dVP8QHSq8Oli6aZnuWUiQ9FzuOevWqTXVlST3Rf+2WuM+dxjP3TS/bLX/nt0/2TWcmkK13Jb/aXARQ+4r/TNEmkqlxDELliJgRnZ0A/GtPaoz5ZGj9rtunm8k46Gj7XbYz5vGM9DWdd6StvD5q3TPhguNuP61NcaOscEh+1MSgLfc6kfjR7ULTLqXtspJMvb0NWIr22Kn96OuOhrKt9LV4I3Nyw3KONg4/WobbSRcxsxuXXDFcbc5x+NZVOWommw5ZXvY25ru28mTMuMA9B3rDsZzbpg/dIyfp9acmlB7mWE3bgJht23rn8aG0gJcRRC6YrKrc7On60qShT0TE4NtXRakntmjA2/MDjG2iG5hN3DMTtUBsjaeOn61VudJEEQkW6Z/mC424/rTp9FWOGRxeOxjBfG3qfzrSUoyVr7j5X2Nn+0LQjd5vGM/dPT8qhe9twSDL14+6azoNGR4Eb7U4LrnG3pn8ajtdMWWNibhl2kpjb1AP1rKlCFK9mDUn0ND7Xbf8APT2+6aUXdqRnzRjGeh6VnJpCSXM0f2p1CYbO3r+tI2jqlzFELpiJATu29P1rf2iHyyNL7Vbf89R+R71s6JIk1pIYjuAkIPGOcD1rk7rR1t41Zbl2ywTG3GAfxrqfDtsLCxkiD+bmUtkjHYDH6Uc6loiZJpamREUN5fg8kXL9vemLIi6nJgj/AFQ4A96v2umXSXt5MyqElldkO7nBao00e8XVXuSsflt0O6uGVeCnJXRsu5Supk+1WmSBgnPHtRqcqfY2A4+YY4PrVvUdFvbm5hkiCFUHOWqTVdIu7y2WOEIWDZOWxSWIp3jqgIJZY/JfGMbTzg+lRWEqC0h9QvPBrQk0y6bTjAFUyFMct3pNK0i8gtjC6oHP+1kdKSrQasnrcLdDEhuYo5JtzLuMrEf/AFqr3N0JnXB2qvOM/e960G8IanIzb0jA3EjEgpP+EM1H+6n/AH8FdvKk7kud1YzE2knB7etRNMqEqA/1Fa58Hamv3EjOR3kFM/4Q7Vv+eUP/AH8rS7e5k7LYZb6gjQjzPlPfPf3qawlVklKEbTIccUz/AIQ7V/8AnlD/AN/K1dI8PajZqwlSMZ6YfNYzjyxbiaRqX0ZQilUanLk5OwDpRcSp9utOcYDdvpV+Lw9qK6o9wUj8tjnO8Zpb7w9qM+oQzJHGURcE76iz5tug+Zb3M/UpUNtjvvXsR3p91IfJmYsuwocce3ritHVtB1C7jjWFIyVbJy+KddaHfy6aYFVN+APvcVK5rLQOZdzOtZIzbRHAOFGeKi0+RPJfv+8bt71rWOh38FiYnRN+Oz+1R6ToGoWiuJUQZORh80Pm97QOZdzNhlT+0bnB/hUYxSyyp9vt+cYVs8fSr8Hh/UY9VluGSPy2OR8/PSi88P6jNqMUyJGUVcEl6q0ua1ug+db3KGoSqYFHQ7x2I71JdzIbSf3Q84PpV/VdC1C6SMRJGSrZOXp1zod/LppgVU37QPv1K5rLQOZdzMt2JhiKsu0KM8UmnshgfPP71u3vWraaJfxWPlOibsEYD8dKj0vQdQtlcTJGMnIw+e9D5tdA5l3M2KVFv7kAjovAHtSTSp/aFvkj7pyMVoWvh/UYtRlnZI9jHj56W78P6jLqcNwix7EAyS4z1p2lzWt0DmXczdRlTyY+371e2K6LR2V7VynTef5CqGr6BqF3HEsKISr5OXxWpZQSWVusVxgP14Oe2P6VVO+l0ZzatZE0fK4z3P8AOsebW7qKZ0GnEqrEB/MIyAevStiPp+J/nWDeaxaZuLcsQclck968ilBTqSTjfU1WxdGpXZ6WS/8Af7/61RXmtz2NsJ5rJdpYKMS9/wAvaoVv7XB/fjkehrP1+6gk0qOKCXeVkBI54GDXbHC0nKzj+YO/Lc6JL7dbxTeUf3qhsZ6VftTmRD6jNYsYH2G05H+qXPPsK2bP70f+7/SonQp03TlFbshu6ZoVz1/qeqnW5bDTY7ZvKiEpEuct04zn3roa5i7muNP8UT3a2FzcxyW4jTykJBbg9fwr1TALrXEvNEhuXa5tZBciJ1gIBDgHg57VoXmvJb3FxDDaT3P2VQ07pgBBjPc88VhXWk30ehR74Ge6nvxcSJGM7AQf8/jUuroz6ze/ZoZ5YBCv2pbaYJk8/ez149KANA6pHeXOkyhru3Fwz7IxgK4Hdvb0pNK1+4vNQvYZrOVY4Sdu1OUAzw3PU44xUB/0658P3VjbyLaJvGNv+rAAAz+VFot9Z6prUcVrL5txmSCUr+74Bxk+vIoA0bHXUur5LSW0uLaSRC8fmqBvH9Ki8L3U91bXjXMrSst06qWPQADisbTUvBrWn3k1rqDnaY5nnGcOc5IHZefatjwtbzW1teC4ieItdOyhhjIwOaAEh12RX1hrmNTFYuAgQfMw565PsKdZ+I47qfyWs7mKRoTNGrKP3gx2/pWbJZXRi8SAW8v751MXyn5+T09as29rcLrWjyNBIEjsQjtt4Vtp4PoaAF0jxI89hdXWowtGkDE70X5T0AUc/eyauW/iCF/PW6t5rR4YvOKyjlk9RWBDp15Nod/pn2WZLhJzMpZcJIMjgHueDWhp0Nk1veXE9jdW7LAY5WvGbDA8kAk9OKALKeJMy2qNp10guz+5J2/MPXrx1zUttr63WoTWsVncMIXZHlAyoxn+eOKxNEkNtPprajbXTPINltI8oZFyP4V6jjHWtDRre9thrbLCyTPM7QF1wGPOD9OlAFu18QJPeJbSWdzbvKheLzFA3gDPTPtVXSfEclwl9Jf27RRW7MfMC4VQMfKefvc1mael7/bGnXlxa6hIwLRzvMOFY5GVHZRmpUsbuWz1nSzbSrLLM08chX9243KQM+pxQBs2GvRXlx5ElvNasYvOTzQAGT1rKu9dlvdR0r7ItxBayXG3e3yrMMgfl1/Ol0uyjuYJ4xY3lve/ZWiM1wSVBIxhcnp+FVIEvJW0O2bT7mNrKfErlPlxkcg/SgDtqKKKACqF9/rh/u/41fqhff64f7v+NAEUfC/if51i3Wl2uZ5jArNkscoOtbcXT8T/ADriL2e9S7n2yHaZXwN3bJ968TDQnOrPldv+HOq6S1NoWltk/wCixdOPkWqPiC2hi0iNo4FjfzgCQoB6HinL9vaMyC4Q/LuPy9entUF+l3LYxma4jkjaQELjocHrXpw0e5Ti3G1y/HfWS2FtmZgVQK3yHg4+ldJZYzER0K8flXFP4bvWzuvLfkc/M3T06V2enIY47eMnJSMKSO+BXPiGuaml3MdbO5pVnaprVnpW0XDM0j/dijGWI9cVo1y8c0Nn41u3v3WISQr5DyHC4wMgHt0P616BiakerG4msTbRobe6DEtJIFdcdgvU9O1Ry2ei3t8xZonuJCVdUmI3kDkEA84qpfyxz+JtFkhdZI2WXDKcg8HvVHSrdPsGt3kUYN5HNMI5APmX5e35mgDp47yxj3wxT26iBfmRWAEaj1HYVILu3LRKJ4y0wzGAw+ceo9a5axTT/wDhEJzaiE3X2V/NIx5nvnvjP9Kbp00Ut/4cWORHZLdwwU5Knb39O9AGy2ura2dzc6hGiLFMY1WKQSF/8D7VpC6ha1NykivEFLblOeB16VxFyit4d1dmUMyagSpI+7yBxXWutsuiTCzEQh8l8CLG3oc9KAKtl4p029uEgUyxM5whlTAc+gNac97a2zIlxcRRM/3Q7gE1xM09vP4OsLON1kvWlxHGpy6nce3bg/rU15CbvXNXhnkso3YKqtd9VXHVPTtQB2FxeW1pt+03EUO44Xe4Gfzqs8zXOoy6fPBC9s0O7JkBZvYr1x71z+tQJpstrfSm1vfJt0hmt5iCSP7y59ee3rVpo/tfii+iV2j87TtobHK5xzQBcs4tCs7jNvPb+bH8q759xT2GTx+FaD6lYpKY3vIFdW2lTIAQfSuR0aK01CXT4nFjEtqxzhh5lwR0ypH485qG9ghkg8STSRq0sdwuxyOVy5HBoA76ioLIk2VuSckxrz+FT0AFFFFABRRRQAVQvv8AXD/d/wAav1Qvv9cP93/GgCOLp+J/nXC3RX7bc7scSv1PvXdRdPxP86851I7tSuvkXiZ++P4jXl4B2q1P66m09kbenXJaPZKVWQDlezD1pb5QI1K5CmQcZ46Gudidon3Ii7u3zdKsC5mkZQWwC3Kg5H1/Wu72fvXNIzR1bOc8KxzwPetyz+9H/u/0rA8ndamcytnaTgdK3rA7hCT1KD+VedOSlUhbuEtmaNV7uxtb5At3BHMF6bxnH0qxWQb+8F7JGIlaP7QIUyMcbCxOc8njHQDnrXrnKXksLSMwlLeNTACIiFHyZ64qSC2gtt/kRJHvbc20YyfU1iJr11KkZjtY8seSWbHVB6di/P8AumrUmpXG6x8uEAXkQcZGdhGGYE/7pOPcUAW4dMsreWSWG1ijeQbXKqBkelNt9JsLWVZbezhjkXOGVQCM1kya9cfZ4ZYvKcvaiQqqliJMcg88D86tX2sy22oSW8cG9VjGGIIBkJHGen3TmgDQFhaCGWIW8flzHdIu0YY+pp8NpBBbfZoYlSHBGwDjB61lSatciUFY0xHI6SRgnOAQM9OOuR7VCmt3aD5oVfcVChm2kZ3ck9P4cfjQBq22k2FpL5tvaQxydmC8j6elLd6ZZXrq91bRSuvAZl5rOm1qaN9/lx+UPNDIc7gUZRz6HBJ+lNfXrgRtJHaoU+QAlsDLZ5J6AcY/GgDUn02yuJ1nntYpJUGAzKCRRPYxS+dJGBFcyxmPz1HzqD71SbU5zbyuqRo8V0sLZJZdpYDOR3wfwqNNZmm06W48pYSsioWOWEYOMkjjlc80AQWnhyQSWpu3tilowdGhi2ySEdCzf5zWw2nWbLMrW0RE5BlG0fOc5yfWst9W1CNpClslxCjMFlQ48zEe4AD6jrTrbVZ5Lm2jZo3ikkZBIiHMmACGAzwvUE88igDaRVRFRAAqjAA7CnVh/wBsXMToJ41xNcNGnGMKG256nPXvj+tV7fW7yXTwWjBkWB3aQcZKqh4GOuWx+BoA6SisWTWnR4VESbpJ2i25OUAIGTx15Bx6GoYtbuBFE7xLI0gTOOBkgZVePvZPf0NAHQUVQ0y+lvDMJohGUI24J5B/rxV+gAqhff64f7v+NX6oX3+uH+7/AI0ARx/KPxNc9P4SiuLiWZrxgZHL4EfTJz61YtdVuJLu7hITbDK6LxzgNioYNcupNRe2ZYtinAO057+/tXiKnXpzk4Ox02TSuRf8IZD/AM/r/wDfsf40q+D41IK3zcHPMf8A9epLrXLuDUIbdEi2P1yDn+dO1TWbqyRGiWIlmwdwP+NWpYttLm3DlSNIWGLcw+bwQRnb61es02NGmc7Vxn14rDu9XuILHz1WPfgHkHFLZazdPZ/aCsW/aTwDjp9azhTq8ynLZMqV2rHV0VwZ8ZaiN2Y7YYJGSrev1pn/AAmupf3LT/vhv8a9w5XFo7+iuDi8Y6nK21Utc4J+43+NMfxrqSOV8q24/wBhv8aVws7XO/orgYvGmpySbfKtv++G/wAa0dJ8TX19v82OEbem1T/jSlJRV2NRb2OtorkYvE1++pm2McGwdwDn+dF94mvra8ihRINrjJ3Kc/zqfaRvYOR2uddRXLar4ivbKBXiSEktj5lOP50+61+8hsDOqRFwAcEHH86SrRaT7j9nI6aismx1KWfTIbqbYpaPe5A4FS/2kmceYmchfxIyB+XNYPGUk2tdPIORmjRWYuqxNKkQljLyAMg/vA9P5Gm/2zbiISmeMRltobBwTT+uU+z+4ORmrRWaupo85gSRGmUZKgHgUo1JS5USIWUEkegHWl9dp+f3ByM0aKzf7UjzEBIhMwzFjnePb86E1SOTGyWNstsGO7ego+uU+z+4ORmlRWadViU4aWMH5hz6r978qlF25AI2kHocUnjaS3v9wezZdqhff64f7v8AjT/tUnov5VDM5lYFuuMcVpSxVOtLljuDg4q7OXjj/wBKvWBKk3MmSDj+KoYoQNRnKlgQoOQe9Mk1O3tby9jljkZhcycqB/eNQx6vai6llMUuxlAACjOR+NU4tt6GqlHuWbiFTf2xOWbDHk89qZqSmS3BlVsiQAEtnioZNXtpLqGRY5AqAhsgc5xS3+p28tuI0jkVtwPIFCg7rQOaOmpfu41NnMpJKhDgZ6cU2zi/0SEBmClegY1UuNUtGgkCxyguuAdo6kUQa1axwxo8UpKqAcKMfzpcjtawc0baMjtrRH8x8NuEjDg9qguI3t3C+ZkH7p28VLbXMRhdlWTcZCykL0ovblZYhtVwQecrgGqV+bUt/DdFZGYsxJBIB7dKaWyNx2nHU7c5pqyqCcK3Ix/ninwSqJlO1sdxg1s1HWxinJ6F23scruk6t2UYIqXT4/JE/lKSQ5HDYNJ9qiYqGWXYPvDZyaZaahbQtOro5JckAKOBWFm07msrJE8US/2pIcFWEYPXvRdxBr2zLEkncDk+wquNTtm1B5NkmwoFxgGkn1K2F1bSKkgEZJYYGT+tHK73J5oX3LeqRbrQ72ZsOMZOcc1NdRZtZVJYqFJCluKzrvV7WeBo40lDFgeQP8alm1qzeKRRHKGZSo4GP50uR6aBzK250mnReboMEOcB4NucZxkU1dJEUZWCYo3mLIrMpbBC7eeee/esO08TJbWsUBEh8tQOFH+NOi8VkK3nFySx27UHA/OuD6riFJ8trNg3E200oR3dvOsx2wIibNvLbQQDnOO/pUY0bNlHavcttjYsrKpB5UjHU+tY6+Kz57li/k4G0BBnPvzQ/itvOTZv8sZ3goMn6c0/YYrugvA6aKAx3Dz5BLxpHtAwBtzz+tVf7LwbrZOVF2CJPlyRkk8c+hIrEm8WMyYgDq5I5ZB0/Olk8WgxsI1kD4+UlBjP51CwuITurBeJtw6YYXtWSclbbcACvVWIOOCOmP8A61NXS5EVdlyFKTeag8v5F4IwBnjrnrWMnivaiiUOXx8xCDB/Wkh8VsEYzb2O7jag6du9V9XxXdBeJs3OjR3KMskpHzSOpA5UuQc/hj8a0EXair12gDNcqvixvOcsHMWBtAQZB796G8WM08ezcI+d4KDJ9O9RPCYiatJoalFHWU1utcvdeKZBGBCGV9w+8g6VuaNejVLV5xn5XKfMMdge31rbCYWpRqKciJyTjoYN6qvqs6OAVDk/Xk9aZdoqRblABLKD+f8AOrEke7VLmR22qGYDPA4J71VnkMqhDlTkH7ue9enZ3ZS5HC1tSWCCNVBRR/nrUCWYfe23v8uTx9KtSt5bYjUsoA+bGRUkaAJn1FVG7WpNdxbvDYryWcPlqhJMncbjjPrUM1n+7Zo8B+3J49cfrU7mYRpIIwVwcHNRSzssTMyYGOMH/PrWa82axX7p6DNCnjisZVeVUJkOATjPAq5PdQbVJljIBBIyDVPRIIpNPleSJHIlIyw56CrMltBxuhjC5GeAMVlNK7uRH4UPbULDI5Qdzlaa97YsyCF41YN1wBxSmx044AER9eRTXsLKMoYkjZt2CODxXPHkurXLdywl5BvX/SI8Dr8wrM063jurvUGYsQHypU+pPNaK2cBdf9GjIPXiqWkrsvNRQfKA/AH1NdEdnYzmk7E39nw5zmQc54IpP7Mg4GZCAMcntVqlrs5UZ2Kn9mQesn5ig6bATn95nOeo61bo/wA9KOVDKy6Zbs3zeZgD1qVNItHXkyen3v8A61TR/e/Cp4/un61y4l8sG4gtyk+kWwRiPNz169D61laeBKSHHCkY/HP6V0M/ETHOOKxdNijjMzFiRjIGMZI7Vlh5SlF66lx5VNcy0JbqNURMDqwU8dqkjgj2A496ZJumKKdygMD93tU0zGJyqqxQdDjOfxrr1uWuTVNFWzjSRA7AFiB/nFK6I10Iio2KAcfialgjMVpHjcz5wRjnH0oiTfcPLIdq7OMjHIqbSswvT9129Rtyixx5UDJdR+v86fBDGqAqoqCeXzFCEEHcD930NWZW8okICygfexkU9b3GvZ6poqrabw7bc/3cnj6V0mhRiCyZVOT5hLfXArJRAEzn7wrV0MsbJiwxlyR7jApyvdHIttTOmtYBdzP5fztIzE575pQxRQuCW9eBipZyBNLlc/O386YQMdB+VCuyrgJASd2cdMCmkAnIOR+tO3KO2aYMFjgY9aqIMrPcxF1w5C88c017iJkba/8ADnoelSsqKqw4BAB+bvwfWopoUMTAlhx1HX/PFYx20Olfw3qU9HtUnspJHeRSJCPlbA6VZexRgFEkwJIAJeq2jRzvZSGKcRqJDlduc8CrM1vdbcfalJYgcJUyeu5MX7q1FfRembiXJ479aa2kiBkYzSkFscHFIbC/X/l6GSf896QWd/G6mS54zjkZ5/OsVKX84/kWF0+IsoMs/P8At1W0qVIb++gPJZsKT14JqysN3uAF2gzwPkqrpUQN9fGQlnRvvAdTk1qtnqTLdGjvHoKTePSlCr70bV9/Sun3x3pdmJvX07Zpd4A6DpmjavvRtXHej3wvS8x8RDOVAx71YQBRgmq8eAxK9cd6njHy8jPPrXNiNIPm2M3bm90ZdzR28BeTBXoax7O1imaXzEDkNhTnGPrWxcxJLCVcHA54rNs3JSQqNmH5x0IqcK1y+6RP4kWBY2ik/ulJGPXFTLBbomPJXH+1zTg0bKNgwfQ0p+XqoP0roldjdiNre2P8CoeuajSzto+UQ5POSc5qwGU8Ac+lBIHVfpSTYMaG2qFwSfU4GKUSAk7s4xikwMdB+VO3Ads+tUwuMIGcg5FaOjOsttI0ZyvmkfTgVm8FjxgmtPRlCWZReQrkZ7ngdaJboRSmGZ5sDJ3nPHvTSDwMGnSNi4m5P326D3prSEDdgn6Vi5TWyHoIwbHFNCtyTipN3pn8aid9qM3JwO1aRlJ7idtyq1uTGjeaRJz8men41DLFKkTFXZ2xjG7FStJMVSYR5U988c9+lRSXD+SxkREXHJLcfy96Sv1Z1R/hPQg0d7hLOQRQB13nLFgMHFWpprwKD9lAIIxhhVfRbhYLORSsjEuSCikjoKszXyBVby5vlIPKEZrKfxbER+FDDean3tTxTfteoSOgktuAcjJxUh1tWxmB+ue/+FDassxRTFIMHPAJrJJ3+AbfmSJcXZYEWik9vnFQ6Tk3eol/kbcMrnvk1NHeIrAlJif9w1U0+5hS71B5G2h23DPUcn/GtlsxTWxp/jR+NQfbLcf8tB+tH2y3zjfznGMHrXYZWJ/xo/Gq/wBttsZ8wdM9+lBvLcf8tB+tFwsWo+vXtViP7p+tUEvbcNgyY7dD1qeK+tdnEo/I1yYpNwaQLcnlGY2G7GR1rIs8GFzkkFieB1q/Ne2pif8AeKcDkc1U0jC2zF2/ixxj0rPCxai7omerRawSo3DYOueOKkJHUA0BkztyT7buaXjkYxzW7lrsMaWXGD8pHal2jHC8/SnHb6c9KQMATg/kKhyl2HoJg8Agn3pGDAZA59Kc0hABwT9KXd6dfempz6oWhEFbkmtHQ1KWTZJJMhJB/h4HFZ0j7Y3IBOAelaOhM0lkzsNu6Qkc9Rgc1prdE6WKc/FxJgHmQjg+9Jl+2feiY5uJc4GJGx+ZpMkDgZpNMYY7U2Qrt246c07nBzj8BScFCDjPOGpLmY3ZFZ5l3r8wC8jGf0pjyxsjAMp4NOeOLakWwFgPvjvioZ4EMTAZB9R1/wA8Uo2srHSl+6epFoc0UVjKskiqxkJAJ68Crc13BhD5yHBBIzVXR4YmsZGMaNiQ4JGe1XJLeDyhuhjCnGTgVnO13czi1yoG1KyIHzLjuOPypj3tm5QROikHrwOKcbTTugWL0PNNe0slZDCkbNux68YrnjyXW5Y+K5gUrmdBj3qtpJ3XmpspUqXzn8TV1baHeo+zxYPX5RVDSQovNS4wBJgADgcmumL0ZnK10aHPoPypefb8qbgf5FGB/kV2EC8+g/Kjn0H5CkwKMCgB6fe5A6elTxY2njvUEeN3HpU8f3T9a5MV/DfyBbiyfcIAGcd6y9OVY7YgoSu7kZrTkA28is60x5XyjjeS2T/jWeEfusmpui2NqKCBj6ChXDc8/lTlAALZz3x2pCTnJAOOnvXVe4Bvy3t60hPIKg8nnBppYHJA7+nFKpyBkAY9KXL2C47L9t3v6UY7UZIHFHODnH4Cpd0NWGyFdmMdOa0tGYPavt6CQjHpwKzjhkII55wxFaGiqsdoyqMYc5PqcDmi2quJmdPEhupnIywkY/TmlGDxyD2qGS8txe3KM7qwmYHI75qQzRDBLHnkVTVxW6jg2VBDcU1xvVl3EcYoE0IwCxBxnPtTmkjZMbwOeCamKUSpO5Tlt5fLRhP8393HIqGSOdY2O/ecfdNW5ApcMsit19s1BJOFViRhcZJ64oSfU2UoKDT3K2lWUctm7u0md5xtbGKmayiY7AZRyBkse9QaRHO9pKYrgInmEbduc8CrE1vcldv2pTuI/grOe71FH4VqPbRkH/LeXk46mmPpKQlGM8jAtjGSKYdOvlP/AB8qDn0oSxvY3QvchQTjOAcVkm/5yvkWF0+EsoLTc995qjpbtDqN3CuChcg7jzwTirqxXe4D7aoz/sf/AF6h0fct3qIOGYMMtjrya1WzJl0Lu48fQ0bj7dKdk+lLk+ldXK+4c6/lI9x9R0pdx55HTNPyfSjLelLlfcOdfyhCd0hB6DHSrCsAMAVChJJFTx/cPXr61zYj3YNvUhu8iK7mMUIZMZyOvSqVoW8lyGYfOc5FaTkhScZ471kWrGRCC2BvPRanCtOLZnU3VzQfbtx+lCjIA5/Kq6uY2UDLgnDF+OfYYqzzu9PbHSutaBoRBwGIGB68UeUrtvPLA5z6VHeTxxMN2WbpgdaSC7tySu91OcYIpXuOzLIIzg5BoDZUEHikMsQwSx5yRSCaIcFiD6+1ZuKbGnYHG8Mu4jIxmtLRFZLNt7bizk/TgcVns8bLjeAc960tJx9nk2sH/eHkfQU+qEY1xEpvJycHMjdvc1CIRnk5/CrNyswupyI8jzGxyOmTUP77vF+tUkzqUqYjQgnIOPwoEK47D8Kdumx/qh09RQGm/wCeX8qLSBygIkZHfj6U2/cx2DKOuQenvTw0wP8Aqh+lQ3MVzdI0flgKVzkkdRzUShLRkycGmVtHe4WzkEEaMnmHJZsc4FWppL0Kv+jpkEbcP3qrpFx9ntJUMUrkyE5VcgcVZmv1Cq3kT5Ug/crOd77Cj8KGm41TGTbtx7j/AApFutRMieZb8A5G44GaU62Tj/R5OOchTSHVhOyqYJRg54XNYpS/lQX8y0txfZ4tYv8AvuqukEG51HeNrlxwDkA5NWFvk3K3kznHohqrpryG7v2ih37mycnG3k4raNxS6GjxR8tQ77j/AJ91/wC+qN9x/wA+46/3q7LmZP8ALScVCHuP+fdf++qN9xj/AI9l6f3qALCYzx6VPF9w/WqSyXAbi3GP97tU0ct1t/49wef74rkxSbg0gW5YbbtO7pWLabjGwU43ORnr+VabPcMjZth0yMuKoWeGSRoxuKk49zWeFTUXcio9USLbxg4BbAOMN061ZIKIdvOBwAOtQRoMsSAOT0XtUke1owqBjn14rsdkrsafYrqDI8jEgMHx0z6Uqwr3weMdKkitLiMMNoO5s8nmgpMucx5wexFZqSk9GdMHFRSZEIBnqCPpStCOCCB36UuZc/6o/nTi0uB+57e1VaQ+amNEK44wPwra0Ndlm4/6aHtjsKxw0o/5Yn9K2dELG0feuw+YePwFDT6mVRxa0Kc3+umx13t/OoMn0qef/XzD/aP86gx/nFXEy0FyfSjJ9KTH+cUY/wA4qkN2DJ9KfEzB8gZ4P8qZj/OKfCuZAM9j29qHsNWuZOi3EUVnMksqoTISAT7VbmvbfCnzlYAgkZqtosUb2MzPGjETHkj2FWZLeE4DRIEyM8dq4p2u7mkfhQ5tUsuPmUY69OabJqNnKUCOqkNnPFKbXTcjCR5J9aRrSyVkMMaFt314xXPHkutGVqSreW4ZSZ1AHvVPSir3motuzl8jHfk1eS3i3KPJjx3+UVS0lcXepBQAA+AMe7V0RtZkStdF3A9T+VH50flR+ArtIDA9TRgep/Kl/L8qT8qAHx8Nx6VYjJ2n61Xj+907VPEMKc+tcmK/hv5AtwkwUOSQKx7PmOTbx8x6Ctlx8p4rCt5cK6tlsk4H41lhPhZnV3RdUhVy2Oox9Knh+8pHOe3pVVdxiYLx0wemantDkoMEDjqc101vgYk7SRe79agbq2OanFQPyWrhwa1ZtIjyfSjJ9KTH1/KjH+cV6rErC5PpWppPNs+f75/kKysfX8q1dI4tn/3z/IUpbEu1ipdDEsp/2j2qkGbA4P51buP9fL/vGoOfSs1G/U0jNR6DNxwOD09aTcfQ9Kk/Ck/Cq5X3LdRdhm5ueD096SRpBFJ5YYtt4wTmpefSnR5LcDsev0o5X3E5p6WMfR7SKexkkkD7hKRwxHYVYk0+Fht+cZIA+Y8VW0mCWWzlZLhogJD8oHXge9WZbS4AAF4SSQPu4/rXPN67hH4UObRIcj965yf896Y2jQwFGMjvlsYzimnTb1f+XvnpwaT7Bdxspe7wCcZAzzWEW7/GP5FpdPtyygiU5/2zVHTYW/tO72btkbEHntk9auLa3JYD7ewz0+X/AOvUGj5F1qKlskNgnHXk1stmTLdF/aeOvQ0mw/pS/jS/jXVyIftZDdrfpQUPPXpS/jS/jS5EHtZDohtkJPTjrU6ksM+lQR/e65qxH9zp3rmxPuQbRDbcrsgvo5JbYqh5HPFZWnAFmdcFsdT9a2pjiJsMV96xNOZsPswr9mK5/A1OFk3FtmdTRo0XceTnIz24z+dQwOVkiQDnOMjpSuQq/O4Ax1K8H2xSQDbqESgALgnA4roqfAyd2abE54x+VRSLtVj/AEqaoG6tXFhXzN6WNpFcM2B16HvS7j79PWnfhRz6V6HK+5p7SPYZuOOh6Vr6Pzavn+//AEFZf4Vq6T/x7P8A75/kKTi11InNNWSKdyP38vb5jVbn1/Ws++nv21G7EKzGNZWClQSMg/yxVUz6nuZBFMWU5xgk4oUkiEbXPr+tHPr+tYn2rU1IRopwxBwCpyf0oa71RFy8My9BkoRzT5kUbfPr+tPiyJBg84Pf2rBa51UAsYJwo5OUOB/9alW41NuVguCpBwQp5H1ockIl0lroWkv2dYynmHcXPOcCrM7agEH7qHORjBOc1W0qZrWzkR4JmJckkL0471PcaiqxhzDKuMEErgGuaV76I1S91DDLqwGTF09aUT6m7qJI0xnPPFMOv5wTH0ORxTjrYmeNGhbk5G3rWajK/wAKFddywkt+WG2KH25NQaMW+06iHX59/wA2OgOTUsd6FdR9nmLdgFNZqveLc3MtpDcYkkJYKhIxk8HHetUrhPSxu8/3f50c/wB3+dYX2jU8lDHPvA5G05x60pudSVtrJOGb7o2Hk+1dPOZfI3Of7v8AOjn+7/OsNrnUkwXjnUZ7ocfSntNqKoWKXHT+4elLnC/kbkec9McVPEPlP1rnUm1F1DBbjBHUITRHf6pg7Ipn5/uHg+lYV4upHlQJ6nRSErGxVc8GsDTHVVYyOQew7fnTW1DUpA8Yhn3egQ5Aqoq3KEKLWVXIOPkOSfUCpoU3TTUhSXM0bLx7YtwKsCeuKdExF5bIG3AA8+tZDyX4X95bzBSRnchxnPSr1qsjeSmGjmJwA3BUmtKj91rubUKHtHZO1jdxk8VXYY3HpVRUupOUldhnAJJGfzoMF0ATvJwCeG9K5aEXSbudLwl/tImyfX9aOfX9agENwTgMc9Ovvj+YqOTzYm2u5zjPBrr9suw1g76KSLfPr+tauk/8ez/75/kK49rvU0GXimUEgZKEDNdR4XaaTT5Wuwyv5xwHGDjav6datyujgkZ8e77TebTgfaX/AJ1HEzDULj5udg5qaG1uGvbzfFMsZndlIUjOW6jjkVWitLttTlDw3CxEgB9hGQAe+PpXK3q0b3HzMft9ryCQrYP5Umpsfsy5YH94vH40y7tLtdQg8qG5eMDlvLJxn3xT9VsbhYUFvFcykuCflLY/IUk9V5hzE92zfZZ8kH92f5UWjMLaAbgPkFR3VncGwZkjuGlZMFNpP14xRZWdwbJTLHcJIo4XaR29MUr+7cL9LlS1BeKQFsJ5zZA71DqEu5ljUZIOSR0HFQG01VWbZZ3WCxOPKb1+lR/YNT/6B8//AH5at1GzuTKaasKhkyclvunGc05XkUhmDHAHB+tLHZaiN+7T5xkcfuT1/KoG03UGYt/Z1wM9hC9a817qxlotbm0jCREdW2t1Vh1HtTrPdGZ8Pks+4kdKx0s9UjQqljcgH0hetPSLO8IkW5guI8ndkxkZP4iudrkTbNedPRE65GpvJvGWjxjuKJwz3do24ZQsefwqKO0u/wC1JM29wIyAu/Yen1xikvrO8W+tzDBcSIoJ3bCcE/hSur2t0Hd73J74NLashfksDz9aknkLxyrvAypHIqDVrG5FuFgiuJSXG4BC38hUl1Z3H2FnSKdpWH3Qnr14xmpTVloF33FtBIltCoYcLUenFhFLyB+9b+dOsbS4NkPNiuEdVwF2EdvpUWl2d0wlFxDcRZckZQjP5ihvcLj4mb+07g7udijNE7H7faZOcBufypkNnd/2pMGgnERwA+wjIx64xReWl2t9B5UNw6BTlvLJxn6CjrbyHzdR+os32XBbd86/zouov9bOXHALY+lGp2VwsCCCK4lJcZAQtx+Ap9zZ3B05mWO4aZk5Tb3PXjFJNWRcKsqfwsrqvmIjtIcuO/OKIImuFZg+3axXn2qzZ2lx9iUyRTrIo4Upj9MVHpdpdbJVnhnjBcnlCO/uKG0r+Rr9ZqdyNYt1xJDvwUAO71zSSRbbiKIvkyAnd6Yp8NpdtqU2+GdYzgB9hGQPfFNu7S7XUoPKhuHiA5YRk4z15xT0vYPrVTuP1Nj9mQFsjzF4/Gt/TCTbtk5+c/yFc/qtjcrDGIIriUlwThC2PyFb2kRtFZ4lDq7NuIcYI4FVTd7HHUel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851974" name="Picture 6" descr="https://images-na.ssl-images-amazon.com/images/I/51XGDFJRG8L._SX330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162300" cy="4752976"/>
          </a:xfrm>
          <a:prstGeom prst="rect">
            <a:avLst/>
          </a:prstGeom>
          <a:noFill/>
        </p:spPr>
      </p:pic>
      <p:pic>
        <p:nvPicPr>
          <p:cNvPr id="7" name="Picture 2" descr="https://images-cn-4.ssl-images-amazon.com/images/I/51s1753JYpL._SX352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3371850" cy="4752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9552" y="6206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主要教材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的中文版，但翻译得不是很好，建议看英文原版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3560" y="47667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主要教材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的更新版，包含了原版的大部分内容内容，删除了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设计部分，强调了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部分</a:t>
            </a: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课后辅助教材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Bottom-UP </a:t>
            </a:r>
            <a:r>
              <a:rPr lang="zh-CN" altLang="en-US" dirty="0" smtClean="0"/>
              <a:t>构成数字集成电路系统，必读经典教</a:t>
            </a:r>
            <a:r>
              <a:rPr lang="zh-CN" altLang="en-US" b="1" dirty="0" smtClean="0"/>
              <a:t>之一</a:t>
            </a:r>
            <a:r>
              <a:rPr lang="zh-CN" altLang="en-US" dirty="0" smtClean="0"/>
              <a:t>。偏向底层电路级实现方面。</a:t>
            </a:r>
            <a:endParaRPr lang="zh-CN" altLang="en-US" dirty="0"/>
          </a:p>
        </p:txBody>
      </p:sp>
      <p:sp>
        <p:nvSpPr>
          <p:cNvPr id="17129474" name="AutoShape 2" descr="data:image/jpeg;base64,/9j/4AAQSkZJRgABAQAAAQABAAD/2wBDAAoHBwgHBgoICAgLCgoLDhgQDg0NDh0VFhEYIx8lJCIfIiEmKzcvJik0KSEiMEExNDk7Pj4+JS5ESUM8SDc9Pjv/2wBDAQoLCw4NDhwQEBw7KCIoOzs7Ozs7Ozs7Ozs7Ozs7Ozs7Ozs7Ozs7Ozs7Ozs7Ozs7Ozs7Ozs7Ozs7Ozs7Ozs7Ozv/wAARCAFaAP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A1jWNYi8Q6nFFrF/HGl5KqIty4VQHIAAzwBVUa3rf/Qb1D/wKf/Gk1v8A5GXVv+v2b/0M1UFexGKstDnbZc/tvW/+g1qH/gU/+NL/AG3rf/Qa1D/wKf8AxqnRVqMexDbLv9t63/0GtQ/8Cn/xo/tvW/8AoNah/wCBT/41ToquWPYzbZd/trWv+g1qH/gU/wDjR/bWtf8AQa1D/wACn/xqvFbXVzuNrazXAT75ijLbfrimyxTW8hiuIZIJRyY5FKsB64NNRj2RDbsWv7a1r/oNah/4FP8A40v9t61/0GtQ/wDAp/8AGqapI/3IncHIBVcg4GW/Icn2pBggEHIrRQj2MZSl3Lv9ua0P+Yzf/wDgU/8AjQNc1rH/ACGb/wD8CX/xqhuygk2t5bMUV8cFh1GfXkfnT1VmIVQWYnCqBkk1fJDsjCU533Zd/tzWv+gzf/8AgS/+NH9ua1/0GL//AMCX/wAarS2t1AMz2s0S5xukjKjPpk01I3lO2NGdgCxVRk4AyT+AyaFCHZEudTuy3/bmtf8AQYv/APwJf/Gl/tzWv+gxf/8AgS/+NUFYMMg5qSOCeY4ggkmPPCIW6fSq5IW2Queptdlr+3Na/wCgxf8A/gS/+NH9ua1/0GL/AP8AAl/8aqOjxuY5EaORThkYYKn0IpNkm3eInK7S24KcYH3j9B3pckOyDnqPqy3/AG5rX/QZv/8AwJf/ABo/tzWv+gzf/wDgS/8AjVLIxnPFK0cqKXeGRVUAlmQgAHofxyPzpckOyGp1H1Zb/tvWz/zGb/8A8Cn/AMaX+29a/wCg1qH/AIFP/jVNVZmVEUu7EBVUZLH0FIMkFtp2A7S2ON3pn19qlwj2RtGUmty5/bWtf9BrUP8AwKf/ABo/trWv+g1qH/gU/wDjVNt2PlRnPooyafJDNAwSeGSF2G4LIpUkeuD2qHGPZG6b7lj+2taz/wAhrUP/AAKf/Gg61rf/AEGtQ/8AAp/8arCGdo2mS3leJclpFQlVx1yelNdXRisiFGxkqwween6c1LjHsWmy3/bet/8AQa1D/wACn/xpP7b1v/oNah/4FP8A41UNJUuMexqmy5/bet/9BrUP/Ap/8aQ63rf/AEG9Q/8AAp/8aqGkPSp5Y9ik2dJ4M1XVbnxjYQXWqXlxA/mbopbh2VsRsRkE4PODRVbwN/yO+nf9tP8A0W1FeZjElNW7HRT2M/W/+Rl1X/r9m/8AQzVQVa1xh/wkurf9fs3/AKGaphhXpR2RgxwpabvHSjeK0RLH0tMDr60u9fWqRkzpvCN/Zafa3D31zCkYulZreTkyrsYZAyOhI5rP8USQzaxG1tdLdQ/ZUCyowPr8p9CM9KyCyEgnmgMijA45pKFp8xLl7tjqtG1u3sdFgsC9ssxWaQArlEGxv9YW/wCWjttXAONoArmLry7iSV7aD7LFIxZINxYRg/wg+lM3J1P40efGTgMCauEFFtrqZTk3od5/wkNjq3h2W0iaG1JjeFkupljEf7pAHC5yRlTjaCc9q4e2lSCWOWWFpkTkxhihP/AhyKjLRsc9SKcHHrVU6She3UxqVHJrTY6HxBqcEmn2OmxR7glusjbLxpUjkLEnd2ZsYGTyM47VQ0PUIdJ1IX0skqtGjKnlxbydw2n+JSOCeQetZgKgU7ctVGmlHlIlUk5cxu+J7qK6/s4xXRnzC0jgzmTZk8Ags21sDkZ9M1c8HX1jpyrcXM8CTRz70iaUoWHA3HPyAjLY6EgmuWBUZ96QlTSdJOHJcaqtT5rGt4qNvL4ju5bSWGSOUI7SQMGVnKjccjqd2c10vh7WrWDTbJHvrexVUSEwiQDad8m6RsnvwT/vD2rhAygYFBKnJNKVFSgo32CNVqblbcfIxe6eSYlw0pZ2AzuGeTXfa14isrzSJoLe+tmk+xKkAlKtuOMspHIUhTkE4y/A9B59vHrTcoO1E6Sm030HCq4J6bmp4Yu4dO8S2F5c/wCrjkGc4wCeAWJ6AdSevFaOvana3Hh9LWwkhaJ75pGG1BK3GSSAAQgJCgnBbBNc3vU8HvRuQHI60pU05KRpCbUeU3vBl9FpeutdT3AhQx+WFMvlhyxAGT7cnJIx61U1+azutTW7sZWkSWPEgY52MpK8DAwCAD369TWYzIw+bmkDoOhqXD3uY2jL3eU6DQdbttF0eYXAMpkukdYEO53Ix8xU8Kqgtg55JweBVDXijeILpo5o50xGPNjYMrEIoOCODyKzvMTdnvQGQLgdBUciUuY0Um1YcaSkMi+tJ5i+tMtDqSmmVP71IZU/vVDKRveBv+R307/tp/6Keim+BJFbxzpwB5/e8f8AbJ6K8vGfxF6HTT2MzxNq2rWnijU447vbD9rl2DykOBvPHSs3/hINY/5/f/ISf4Vo6sqX/iTWYZD/AKrUZ+fbzGqjqOmpCgltlOwHDA10KLcbom8b2Zbt9a1a4tCyzqZIzk/uU+YflUh1jUluwhuV8uZfl/cp8p/Ksq2M8CnyuCeua6XVtFtV8O2NzZTeZcsvmSLnlTnmtIptGcmotX6la11PUJl/eXIDR5VlEKcn8qeNT1Ib1WdGYDemYU5Hp0ptssMM8N9cK5tLhcS+WMsrD0q6sNvqEzT2I8iCJ8oJjhtmOc1qoXMnNJlf+09QlgWeOZVzwy+SnB/KpF1HUCqSGZNudrjyE/PpVm1sfLvWsim5Jx5kZ7MMZApbK0MrmCRSol+U8fdPatFTIdRFaHU9TikcM8UrwHfsaBCHX0PFdRf+K9LudGi/s7Q7K0vZxjzTboVVh1A4rCktJIFivWjO62fyLhcduxqUaSDJcabjIlXzrUnvxnij2UXuS5pkVxrepXkCoLW2tJ7b7/lWyAyj1PFRNe6m33JY+RvX9wnTuOlaMFhdT6bHd24Qyxgq6yHBZRzn8KW0tRJA0txNFHMsm5R0XB6j6VXJEn2hmfatUlukT7YsccgyCIE/L7tStdaksXyXKEr/ABG3j5H5VZu7TiRICGKoLm1Yfxp3H4c/lV6OVNPsft8mmfbIp4/lIcAQuwxhh6Z5FHLFdA9ozGN9qsK8SRyZ/vQJ/wDE1E+rXixbTcATnpiCMj/0GtKdUWyViQZCOcVl32nNb2yXy3EbhmA2A85NNwVtiozu9TRs73VDHzHbyk9XeBOP0pLvU3jfAnhGOuLZOv8A3zTNMumRkWVGKtxgetakttahg4tN6t/y0klCKT3xnk07JdCHJp6mUurXLMrBQ69MC2Qf0qx9s1Fx+7soh7tCn/xNakLMo2wQ2q/7iPKf5U92vsElrhR/swrEPzJpaEubMSX/AISGRf3MMC+mLZP8KqeR4oJzJdW8Q94Ih/StyR4x/wAfF3H9Jbzd+i1C0+npyJY2P/TKAv8Aq1S4JlqpJFG2ivlP+kagt1J2ihhQn88YAqwGu5XOwQts+8qRJtT/AHnxTJNWtEBUQXU/+wxEaH67eada22oa8cS7YLSLkqv7uGMe/rVcsUJyk9WVZ9VeJykAiu5enyQII1/TmnQ2niCWNbu4kit4XOFLQIqfyrdsLfTreaH7NEj23mqs9/cfJEBnkJn7xroLyLUk8TXVu/mvpECpJO87L9n8gq+6Pyx/EpCbSozwdxPQ81asqbStc2pRc07OxxC2tzn99qcBP92O2Q/yWp47Zweks3/bsij9RW+lravYxF2vInaPzAQFjz8xG0gng7cEDjp71E+n6UrhZb6FmY4Be53heucgfQfnWvPDsY3m+pl7lj+9aWw95dn8gKkR0kHyxWR9o7UOf5VpRaZamB3juoyy52iC2zu+UnOW9SMfU1XJ8tMyyyp7STpF+gppxeyId0P0aNl1y3Y2+wfN832dI8fKfQZopNHlt31+3WN4Gf5vuuzt909+lFeXjv4i9P8AM9HCawfqeZ6hdiy8dazK674zqE4ZfUeY1bltc22vzSW9vB9niKADceS3rXPeK4GtvGWrq4wJLyWRfcFyaNNu0GIznc3AA6mumhUcfdYVIKS5luaTWQs7l4HYOUOCV6GtmDS/sE9ndLMJ1uWCGPoDu4wD0zWfNpt9avGLq2aKOU/Kx7n0+tblpYG+0C70lv8AWR/6VbHuCv3wPfbk/hXWlZXOWcr21HxaRDZyXGlXdzFFFIxktZ2Py5BwQfT0qOfw8kdw8FxjfGcHHQ1Z1TQLPTEN5ZXdzerC0STvcncSrrujkUj+A8j6ir2p+bqOj22qwIzmMfZrnaOhAyrfTHBPtTjNOz6MzakmQCy8zSVu48501wrMP7rHj8jW3ayQRBT5Uf2SVluJQUyWjJ2vz22nB4rN0nUF0zQ7TzgHtdQvmgvzjIjj2ELn0OTuH0qGfU9T0GO50lIrWSWNnjDXKEmPcMFl9QRg4NZtyldIOW1ncXUbnV21G60tLOCPbOUZ2bmXJ+UnjkYI4qrrsrW3idhA+RpixwqQMZKqC36k1HqF81xollqiylpbbFjeE9dwGY3P1GRn1FO1aSTUbKz11IyTMPs16wGQsqABWP8AvLj8quPS/mvmPl3sTahZxG8WRZpI7W8jE8So2AQfvKfoc1i30CajqENlIwjWVgise3oK29Lhl1XQ5LGMAz2c6yWjMwG8vw0XJ6nG4fQ0aDY7tQl1g+W505XaKBs5aYKSu7sqg9yRyMU+flTvuv6QRjqrFSUPpVnNtkWWXw68ckpPGI5DgxN2DA9s+tZmorJaas1vFdSvp86rdWqE/KUYZXj25H1BqS7sZbPwhp2mSEtc6pK2pXzN95xkiME+h+ZvyqRJNObw1Fa33m/bbEyfZXUckMQVTpgrncTkgjPGaiMpbtaGnLFbEDTE8NwKv2UOixYnvkeVmOBsBO0ewHesaK8NpdR3UkC3CJnMTdCcYz6cHnnjityx1m3uQ92NPsNFR8+VJfBn37Ry/BVcEjGEBOT0xWk5pOxHI2tDbtNPtZ7dSI9pYZ245AqZNL1Z7jEKRLCMBXePeyAdlzwKo2moancrmC71O5Xt/Z2lCJf++nwadcJdEZvLadF/valqqR/+Og1lz+Zn7No07rSnjhzd6yYzjlTKqfoK47VbOwMh3a1GR6AtIf0rRAt7ifybS70JZdpY7FeYqB1JY8cUy40/UIflubm6iyePLgitwfoWOcVcXbqNJpmPZ6dYbsx/b7v3jtyo/Nq3rbybdABpkMX+1dXa5/IVHB4ea6ilmWNrswoZGW5vmK4HXlRt/Wq8d1qMEAubTRbG2t8484W5fH/AmzTTvohy1L/nK7YikslPpBavMf14q6un3V0qvPbXN5GnzKt1ttraP/aYdTj0plpNql7CDLqs65/hhxGP0Ap7WEEIM0+66lAO3z3LAn8aTv8A1/SM7xHxxC/Zp7cxX5gGHv7pfKsrQekaH72PWpLfUNS1GE2OiXNxqIU7pdSvOI17/Ih4wPU1lT6tp1/dKfFFybSzt9qwWiNiMAdXOByx9Md6zl1Q+MraZL3V4tA0K2Yn7BDw8iAZy5JG4nGB79qxaaev9f18kbxjfbYsTTWKX5s9KSbxNrDt88rsTBEe5/2v5Vow6febDHNqkLXeWD2unxxgRYGWDOTgY781ztrqeoapbnTPDmmzaRpTcN5YJubkf7b9gfQVa/4QzVBaGCDTrlIXGHGTGrD3zjNaJvdu3qKUUnY1IrCK4J/1l1tP3mvGlH5RKR+tVdeS80QWf9n2NjNJeEqsPkM0qEdyrc496aLjXNL06LSpdR8P2ttb5EK3c6u6A8kbVbn8QaZbPqDSFz4lurpG4NtoOmsjS/7Ik2KAPeoc2mUqaE8N33iSTxnZ2mpI0dsA5lRIgqY2Njke+KK6vTND14fZ9S1aRNPsrQEW2kWz7goYEZmf+Nuc8cZ5orzcTJTmmjtoq0dTzzxjpi6m11qUIHmW1/Nbzf8AfZ2mucg0ebzFboQcgiu/mtkj8bXulMw+yeIY5DCx6LcKxGPruXH41y9telQ0TrtljYo6nqCK9KMISauc6nJJpFsyanMsb3txNdpbjKpjIT1J9/er2nX182pQ3GnKjTWh8073CIEHXcxOADnH41WtfEGpaUjf2c0WXO4iVSQGwRngjPBPByPaq9l5lsqyQTyJN3kQ4J9fbHtW+usUjJr7TO1STSp7z+w7d5mC288N3HJA6yW0RO+JNvJd0c8bc/Lms3S7e5juLnR7vVksvI3QFkCMcMQH2uxG0YAzg59BnNVNS0uXSBHLdXa3TXDsXmBYuXHUknlhzww4NZ1xq+nwssVozTqOPu/rxWcYJR+Lf8wbbeiOksF01LC+tL5n+zXJX5kBPCZKuvB+YnAwcDBPNR2Sz61GNH1EiRzGRY3L/wCsicciMt3U8jBz1rBGuzKVYxqFHQSMFH6006+xl877XDCwOP3YLYPqNoODTfJq+bUlKfY2tGe6023uLRbOK4F0f3kco+8wBA3D+IDOQOx5zUlpHf2lq+lJMixyI0bCQDKKcFgD2zgflxWH/ac80jTbb+V9wVmSHaAx6ZJPf3p7T3ofa+k+WyzC3Mt5ehRHJjIDKAOMHrnHNJzpi5ZmqlqLGQhL1oH24LRSYLA+46ilitNMmcJKXMY7RDlvaseG51J2j/0nTrXfcG2cx2rTNE/YnOchjgD6ilB1OVrcX2tahGssr20qxqlsIJx90ZyMgjnkCpdbyD2b6s6y4ij1HUbi9n02ZkkwsfGxY0AwAM+wHt1qnbw2tvO0pNlcyRIzNbLPHJIq932cjjryDXJR6fZX4txeB5pbgPaStNdySmG5H3XAUHg44HIORUMhOhyaX4ls7JYDZTfZr6BIjGpZeHVixOS6k54GKydWSVraFKmm99TV1i1eW9luP7P+x2tyd0MQB2AegP6/jVvTX8SapbSW9nq9vZRQlQWZcSNtQ7ctghFCqfm+XnGTmtqbTp9UQ28V/H/Z8Q+0QSSL8piKBlkJAyfkwBn6Vi/Y9EmuY7dLb7arna+oX+6OCIZ6iJTub/gTAVrK0oaDhJp6lZ2srkldS8byXz9AIGuLgD8cAY+lNi8FS6jJnSb2yvm67A5ST8nArUGpW2nyeVFq0cboBuh0nSID5eR90yszLuHfDH61pXskMaL9rae4iY7TLqettboWwCQqquHGCPuZHvWfPJJf5f8ADfma9TCHhHWrIhpBHp8if8tXnWPH4k1c0S3j0O7ub2TXLDULy7XbMzSSTyfVXQEg/SpwtlEglgj0yNScBrbSJ7ps+zyYU1cZNatHMyavLcWwiGIYIY7d4nZcqHjTByOu0sMjvTc3LRohq27J1NzeIM2N7cp13fYXZPznkx/47SXVzKQy3stoNyeWReajEpCZB2hIkyASB+VYslzHdXXzaZBbW5J2z6pPLcOcd9hfauTwASeoyasLex2rmKPXypwC0Wk6NH8hIztMgyAw7gMcVLTW6/r5AknszWtb6dkxaPbjHbTdKlmP/fUnFWpJbyQbJbd5WxyLqyUv9T5L7h/3zWNZCHVbwW7WmsagxUsX1PUjCmB2CJuJPsAavFLK2VcaXYWsIOSHtNrMPTfNJGR9dtRLR67jSTWhn3mlaZJMXm07Tt/8QudRkiRT/uGMPVi106B4wYbPTjt6fYtHluD/AN9SfLT49Y0aNSP+EgmtJSSUtbOaS82L2HAYZx6fnWhp9pZ61KUli1WdQrMz3c8oRVB+XOdoBI52jOMVTk+rEtNkQTtdRRhbm+1OBR2lvLawQfgmWqpa2miahf8Al3kumSADJaW6uLwn8TtUfrXTC48J6JZtA8mkWp7hpEJPue5rHbX/AA1N+7trqa8b+5aWTt+pAFRB83R/IqXMrWJJJNBisGh8PaNM9wwIjlsrWGJxjgsDIOgPGcGuavLi5HyX89sg7jVPEDOf+/cOPyrVvdNbU42W28L63PE42vHNdpaxyLnOCOTjIGRWVPYnTpcR6L4U0UDveXvnuPwyM/lVJRT/AK/zDVrVE+iahBeeIdPhk1V794g621rYQtFY2ihDksX5diMgdevWipNB1Uz63bWzeKLa8Llv9CsdO8qJ8KTzJtHTGevUUVx4lWmrdv67HVR+HUo6xa6UBc2Go6/Db3NrqEmpW88bAvahvm8sqSCxJ7Lkg/Wuf8Q3Ol6x4iS78OJLdXuosz3NtCrOEOflIyoOWGSRzg96m1Lw9o58T38+r+KNPtbeW8lkeC1DT3Ay5O0qqna3Y+hrdjtrZ7VrHwxZa9a6e4w8thp2ye56ffuJGGB7KB1rq57WsZKNmYL+F/EPlq09pHYRkgGS9mSFV9zuIP5CpJtNl0O7itp7qKcy7sbAyn5TgnawB2k9G6EdKnk8O6PYktPoVsjn+PWddjDfikYzU73/AIf0nTxJYx6BcXnyhoYIpWDtnG1dzbsBed3Q9MVrGs+ZEyhdFTX7GKDw7JcW02brBzF6L2x69/pWZoF7piWEr3eni9nlRWtFZjsVuhUjOMA+1dfDqEGqWbw3Gk2kW5CA1uGDKfYMSDXn0MEmn3V5YMrRvayefHngiMnDfTB2n8Kda+kmZUrNOLN/T7BIT9svLcMGlNvdW72pxb7vut1AHOAPTNW0dYRHHcFY8FtPuxvjj4PKPwCe4yf1oXZqCW9xKn7rUYzaXDrHnEyj5TudsZ9/ao0kFx5ayzKhvkNncKsoAWZCdjbUXpkceuRUJCbbepJtkugsd0zv52bC6fbK480f6t+SBk8Y+oqEBZwi3Gy3a+Q2lz/qo/LuI8lG7kDrk8E8U25ljNn9qv1eOK4T7PcOIGcx3Uf3Tl26kdfoKge/e7W5a3tbjNzEkj4ZIxHOnR1wORx9aHJIFFvYsgvqJXzWfGpp9nlI82TZdx/db+FcnHA5xio9guxtkVLV9RjMUhIiiEV3F0ySSwGR7E8VTn1CW/knjSG2T7U0bsXleZo5B/y0B5Az0Oai1O51aCA3XmxRJcziRxbxKgSVOhU9RnGeKhzRahJv+v6/4Y0RI2qlTucf2um07TLJ5V5EMA4UKMkAeuMU3y472QpcRJAmswmN/kjj8m8j6jLsSoODk8E8VJJH/aJY2kTsmqx/a7M7ZHCXUf31DOVHODk4NQO8V6ri2kjtzqUYvLYl40MV3H94YVSRnAwOM81RP9f1/XQveELz7f4cfT7kg3OjSeWwznfbux2/UK+R9GWrGpl4FbAMZxnpWJ/asel+JNO8VNG40/VEMOoKA7YyNsgJIG5gcMAO6iu41PS9Q1FHhnntY1sd++SRiqhcjLk88HggfpWlCpypxfQmrG7Ul1/M56LV7+60j7RpHhmyYW5MUk90VZCUTc/lxjazMR853FsYOKNC8TWr2zzajqC296GxCtvbiCLyz1wYo2fdnsSBz1qK3g0W2vjYW9zeXi3mUnmnna0scYzgopDOT0G4qORzUFzrV5pWoyWGl2uhQLDt/e2lmsjJkA7dzs43DODgkZ71lZt8rOjS10dPb66026O0j1W5SRlMnkwPmQA52l5pWIBPXCg1orFqs1yb+Hw6lqwyV+33rtGpIxu24Azj3rlr/wAS2jnEOq+IdRJ/5YQXX2SJVx/y0IjGGJzwuRgdapXFonie9t4dH0a5805MnnMWAHG1csxzjnLnbnPSqjFvZWX9ehnJd2dNf6pdoStx4i8O2RZgXaNlnaMAY2xx4bbnqSc5PpRa6giY8jX9f1Bz/Da2Q8v8FcBf0rN02203TJ/s9oLfUb2Pie8KbrOxPt/z1ftjoCeTxWxJFqLTCCfUvE+oy+WrPFYxpDFGSPuF0IUkdDjNDSWn9fqGrJZpdRv7RoJvB0l2hORPfyR2hH/fsY/WscBLNyD/AMIfphB/5aObucf+PHP5VamsLO3P+m6PZRN2fWtYDt/3wuTU0eoWMC4gvtLhI6LpmjvMfwZ+KS8v6/H9A23IVvJXT5fEWqSp/EmlaWIFP0YhagZLS7dw2i6pqAjUu8us6mEVVHUkc4H41sWt9fTyh4JfEE56bpGggQfRMEH8annuZgpS68yM/wB+5sCjD/tpA3H5VW3Qhyv1Mi1t9Ss7wRjw/wCGLDC7lt5d1xPIP9lVO4/980sviK/vbiaza01a0ELmJzoksbR7gcHblAf/AB6rltY2zBvsv2NnZiXez0h7mRiepMkucn61aeCe3iCzz6rHEowFnvYbGPH+7HzU3V/e/X9S/Qv2+oRHwsdJlt9cZmhaFpru2PmMDnJLE47+tcTf6V4YjhMMU1lZuiYVrq4R52fscRFgFHOQRk1rTf2OzZZdJlbtu+0X7/nwKVRdHjT7HVsH/nx0uC0X/vtgTTgnC9tBNqW5n+GLCxg162lt7y5u5F3fNHZOkA+Q9XbGPbjriitDTPty6/ai9hMX3uLvVjcT/dPSMYX9OmaK5MW3Kab7HTh/hfqcNr3i/wATWuv6paWuqNaW0V3KiC2hjjbaHIGWC7ifcnNW9P8ADOqeINLttY1bWrqe3uiwgjKz3UjbTg5VQQPxIq/d2en3Ov6gbPwZreqzfaZPNleXZCX3HJXap+XPTnpVkWGs2UTL/Y3h7QIJOSt7dFs+5DSYP4rW0UkroTfQjg8KadBIsCW97NO/EcT/AGe0aQ+gDuWz/wABqlBrWmWSyxJ4TwSxVzcXiyOxGRtbMfyrnk7MHI61rxabqb6XLqEPiaKGyQESS6LY4xjrgxoM/XNcpLd+ELdfLWTXrvHQRQxwq31Zix/SteZte+7+hmknsjY0acQqgMoZx/EOOao+L4Gs9RstflZZI5G8u52ADKNkMCB3xT9L1nw8GCJoF2mOjPqGWP1+TFbWqw6TreiXEUNrNbSlPlLy+YCfwAINb83tI6I52vZzuc7pkJY3+ittM2N0EjBOGT5lbc3QEYPHWr5nOpg7JMHU4RKgErsY7qPH8MagbiAOPauetrqaK2sNSGRc2kn2S44ydycoeeOUyMn+7XQTEvLcw2cpkPGpWSrM8nzfxp8gAyec+m6uddjSa1uI0f8AaAdfJKjVoPMGYlTZcx8Mu52z25I61i6XcAo0TReZIjB02jcRj731Fa8q/wCta0iCmRV1SyfyETkY3rl2Jx7c5zVO5tDNq02paXdohaEXcUWTLJJn76/IuARzke4qZpscJWumRXEvlSC1VJZkl+eNNpG6M8jHzcYPalijW7tngZYommTA8xghjZemegP1qSXT3SO423d3MI7ZbqIxxLCs1s3Mn3jnI7YzTLmwsFa6aGP7bLAI7yDzroyvPbn70ZCAjIwc8jHFRyMvniVtHke6sbqxjjEl7ZMLy1/dB+V+8CWIAX2AOa02nyZUspwgnVdXsFFwqFZP+WibY1zuIyMZGKHgjtHlksbWNhaFdStJFs8Ga3I+dcyNyqgnAwe1NeX7J5qWM5LWMg1KwVboAtC/+sjAiXr97PIwCKtbGcmm7r+v6/zG3NhHqkV1Y28LvHqcX9oafthkbEg/1katIw/E8/erd8H6jb6/4XtWvpPnsiLK6yxAIHMTnAz9zK9OqVhzwGKOV7GASm1I1TTibZmV4W/1iZkblRnOMHNGlXVvo/jgRxyBdK8Rwqq5dP3bOQUYhDtXbJxjspNLm5JKQ7c0XH+v6/4Ju6gmgKWRdMv78ZP+tnWFT+ABNY/maMxKN4avLSOIEmXTbky7B6sjjB/Aiunv0gmljhjtmgkjyk5IwCwPAxzyOcnjPpWatxq2m3P2PRvJea6kXYkse/EmCFYcjn5j1yPUV2SjePMr39TKnPXlYthqdrZ2DQad4h02OE7if7QtpEkRmxyYgCshGPl5OPxq+l1BqNuba81fXdahYbXjtLVbSFx6EDbkfhXPW/hjUbaNJJpbKK2yQt1PdxojkHBwSRnBz27V1OmXmlWduY31iK4ZR8wsYnnx+IXH61laDd27subklaKNG1xHYRGDQUs7fJjiTzJJX4/2IU4/FhVHUUtrmza0vre2jQyF4/OZbNI3Y/PI4MrNIT7rzVWeC01K7UW+ja/fyvxgbbaNv94knj6in2+o6PZSCx0XR9Ol1AHFzdPIZbW0HcM+AZGHcLgc9eKhr3urf9eYR0jeyRJDH4U09P8ARDHeS9lhgdUJ/wBqTaQB781uWcjXQJ0jw5NcW+SqXN3OIFfH8QXBbH1AzWPJrhUqr+J1gZ13C307TFaRR6NjeF6ZGW6UHfeKCNM8VapnvdXHkRH8M4/Sm3J6t/1+H5iUYrp/X4nRG/8AsBC6jp0NmO8sV9GVH4PtNVpPE+nrN5OkSya9eOcRW1suEz6vJ90KPX9KwFItpCq6R4Z01u/2y7+0Sf8AfK81fQXl1bNEdTuzC/8ArI9F0ww7h6CQgEfnUci3f9fn+ZXy/r8BZZ5bu/a0vHn17VB/rbGxmMFpZL6MwPJ+uT7CnrbLaFmW28N6awGT5khuJAP0qhNp87WwsZp7Dw7o6cixW6USze8rA5OfQfjmpdH0/TLu+Sy0jVIw+4O5t7RmT5eRl+B+vNXZJXv/AF+RLbvZIm/tSWVdkHiG/uQf+Wel6WFH4MR/WsvU7cygm50nV7lcff1TU/JX/vnNR6pq8w1W805H8SatLayGKQRTpbRE+gCjJFY90bxfmXQdMtWPT7dcmaQ/mf6VcIdf6/QJNmp4ZFpF4jt0hi0iB234S1ZpZT8jfxngUVS8LXOtN4vsIrpIY7VvM3rBCqqf3bY5HviiuHG/xF6HXh1aLGeJ9E1K7v7iaXxvNaW0s7iO2vxPBFGNxwitypXsDxkDis2y8C6kEZ7aCy1In/lpaXMcpP4ZzXX6qmha3bXdpe6xaWkyTyLJ9rkRZmdDiLlDzGuXAVwT9KxYtC8GQuFl1c3rj+KIxRLn6s2a6qMXHXr6GU59D0nwvJFpnhC1t9TVbBokZXS5IQdT68V5Vq+hWGnbrhdQhuPOlxGkXKybsn92wPzhcYJ4wausnh0OXg0PTpnH/LW+1YOT+C/40C+u4HMumP4c0yYjAmtkjaUD2Z2NVCE4ycktzNzhZK+xQurPSPDukiLW4T/blwWaK0iJaVEI/dliCFj+bkghiR2Hax4fv3i8uQlSw7EZBqpYRXGiXz39lLZ3U8qsszTXq+ZJu+8wkDblf/aBzUivfXepzahd/YIJJ33NHFcxhV9h82T05J61pTUoy97qTUcJR0ZXv9Lkh8R3Gmughh16HdDnos6fNEfxPy/8CNRaXfyXGiRzAu8+kSeYImMjZgbh12rwAO+SOmK2PEVsdV0mL7LqNp9ttWEluPtSZVgcjGTVFLOWPxN9vQWX2HUED3cTXS7YWcfvFKhgWw2SO3IrOcGpaIIzi4av+v8AgoWVBpokeKHa1hIL62YxRx+ZbP8AeHzkk/xADnoKDN9mMqQT+cumSC6tkWaSQPbSf6xcIAMA8nkdqfbW0mnm28mSCV7OWSHfC0C+fat3yxJ3dOCKhQajF9jSKxin+xeZGhuNUTbJA3SMgMMY46elS0+wk13X3r+v+HHSRjS/3y25I0yUToTbpH5lnL1/1hJODkAYPQUzz/sG5Y7gSLo8uY1W5ZvMspOq/uwMhcgnntTbPS9fJhED6DZeTG8IklniYtG38LZznHY9ast4bv4kiF74zhkEUH2dUsWDkRf3MkqCPqalt9n9xS5f5l95D9lbS92LYyf2NIJ1JtVQy2Un3v8AWEk4yQBg9KhlvYdIKgX8WdKmzbr9t5mtJesY8sDJHU89ulA8O6TGVI03UtTZOFNxqdvbrj04ZzirNvpMkbL9j8NeG7Ujo97qBnYf+PgfpU++9olfu+skZ1lfWB1CGx0nGpXVpdk2CQ2hb7RA4JdCXPG0FsZHbNJqGj6xe2c3h228Oau72lwZbPzEA8mNuSrBRgnnI5711Fvp/iE8f8JfoelIRgLYxQRlR7MBu/WrDeDdN1Bdut+P5L9e6SX+V/LNLkqPR6DVSkndO5qWw1mbRbZbu1EWp3cG27hbBdXU4MmBwCwUNk9Mmue1e3lgldZ4njZeoYciuq0yy8NeH9May0zWLPac5zOpz65yeaoXl5qUcWbPxRGT0VFuIgqjsNvQCuqm5RSS1/A5ZSi5Nt2OZh0OPVkfWb/V4iyoS81/I7+XGp24L4IByeEzk9cV0WkrLbWqLod/eTqCzBrXTJGTLDBOWKK3HI3ZAPNY9vP4puNTb7XrlvDAqFlmia1WV2HRQ+Mr9fak1KwsxcSR3us614l2n5SL2KKE/QtIf/QaiTlrG2np/wAA6E4b834mvqPmLG0erXF+0bjDrquuQ2yN9Y48nHtisxfFOgaVH5EepaFbInAjs7Ke7OP95iqmmaRY6LczyC48OaVpUESbhNeX/wBpklP91URlGfqa3NPn063kDWg0yKMcGKU2tujj0OBI+PxFZtSS0v8AkVzU76tfeY8XiwXNtLJotv4gvooyDJ9higs0yf8AcVm/WpIx4k1MedJ4Pjgh6+brN3JKfx3so/SobbS7XRbya6g8TKiyztP9j0tImWInIxG8rDadpI3AdDXN6/oS6heQz6XAIyA32hp79G3c/Ljc5OQOpzyarla1SHzwel0dhHeNp/F34q0XSlPWLTIELj8UUn9ats2n3jBWk1/WWIz/ABKh/wC+jx+VebNoGqKRsjtBg54u4v8A4qupiXZbKt1qMkikgmGC8iXecclznt071rBX8vkZVOVbSudA1jp8and4entTjjbIkrfiODW74Y1zQNE0poZrw27mQsyywsp/lzXHfZtIt8NE+nBuu43odv5iobuVpJ1ax1WC2Qrgh7pGG7ucEnArSdJVI8rZjTnySuibX1s9T8RXmoaXJqjx3B5EMexc4AJBPIzisOTSbe3yRpsUR/vXVxub8hVm4spJ/wDj78SpN/sx3KAfzrOvdDtxCkljeW8kpbDJJdx8D1zmqtZaLY0i03ua3g+4I8Z2EC3cO1/MzDEDhsRsev60U7wXZfZ/Fli5FqWAfmO4Rm/1bdADk0V5WNv7RX7HdQty6GJrcaN4k1UlQT9sm/8AQzVPy1x90Ve1r/kY9V/6/Jv/AEM1Tr3ofCjyau7G4CgkDpW9H4cgnggMFxIs8mmpqDCTGwgy+WyA44PQjrnpWEcAEnpWvLYa+9nZ4e5uraSJZYBCxZERSCoB6ZVjjb1DZ4qKzelpWJo21vG5K3hyeG6dJWQQgyhI1lBlOxZG9NvHlNnHTpxkVLH4YujqrWXnRzRW80UdzLHkMofy9xUEc481frg0PJ4ovIY7ZoJGMQIEy7fMHDeYfMzn5stu5wentRHF4kQ2kUl/c2r3d2LSOOWYhhJ8uC2Og4Tn/ZHtWHPV6zRo4U/5GR2mjJdJqawyN9os7yG0gBICyGSRkBfjI+729amXw3fsoCyQvLI0YijQkiRXV23ZI4wI24x2+mWWtjrG66+zXUkQSVDO6sw82beoGB1ZlaRWyOm71NONv4hiVJPNuy42n91LuKbVDpyOMgSEgDnk8U+ed7KaM3ThbWDC30G8uGgSGa0f7Q4jhKzbg5JYDBAx/CcjqOMjmn2Gh3F+0bxXVubV5BH9pTcyjIfkDAJ/1bD8qSe81jT4otPuB9lePMkbbR5ikucuGHIOQynB7YxVaG9vbeGOCC8niiiOY40chVOScgfUk/ia1Xt5K6aOeX1eLs0y3Z6JcXM9us7wxQyeU8rCTLxxyMgQ7cZyfMXHbrnoaY1jHDZX17K7tFaXgtFRcBmPJ3N6DC/iT7VDHe3sbI8d7Orxp5aMHOVTOQv0BAI9MCiO4nheR4pnVpv9bznzOc5YdznnNUo1usjJ1MP0iXhpEktvHc2sq+Q6KytcNtZi8jpGoAB5Jjxz374qNtJuzHO6PbuLdpI5QHOUeNWd16dQFaq5uLh4Ps7XMzQ8fuy528EkfkST9SalN9et5pN7Pmf/AF3zn95xjn14JH40ctf+ZE8+G3cWW59AuEm8u2ZZXLzAQNzJtj27iMD5j8+cAdBVO1tIrm/gtjPH5cpUyTx/MI0IBJ6dQOPrSNd3jsC15OSr+YpLkkMcZYeh4HPtTJJJJg4lkd/MQRvuOdyjGFPsMD8qqMayTu0RKeHunGLLCaeqz6tDeiSOTSYHldY8AuUcLjkdDuyDVi58OXdvfJbJJbss5/0ZpZBG0o2q2MH+Ib1GOuapm8vDM85u5jLIoSSQvkyKP4Se44H5UwzTmJ4jcSsjuZGVmyC54Lc9z3qeSve6kV7TDctuVlmXSLiOFJGKRYhaSXz227SDJn5cZAxE3XvgdxTLrSbjT7mziujGBdzCL9yxJTOwnqOuJFNLHqt9HHJG03npLgOLkeZlRk7cNnjLE49arvdXcjRtLdzyvE2+Nncko3HzD0OAPyFKMa97NqxUpYa14p3LeoaMkElwLS7jlFnI8d0J3VfKYMwQbhwSyoTjscDvUcnh6+E7wK9tM8U6W83lOT5MjNtAfjIGcc9OetVTcXG6dhcy5usfaDu/1xByC3qc0sN/dwX6Xyzu86yrK3mMT5rAggN3Iyq/kKFGulpK5ftMNJ/C0Tf8I7qPkxTxi3eK4cR27iXAmfJBRc45BU9ce2aSPRS6+Y91HIfNmhMduTkNHEZGySMcYwRVaa9vJ3maS6lxOwdkDnaCDlcDtjJxSNqOoF3k+3XG6Ri7nf8AeYjaSfcg4NLlxDWrRanhk9IslOhX4SR3ktRHHHHL5pl2oySDMZBI/i5A9wRWXwwyB+dWEuLiFHSK5lRHjELKGODGOi49B29KgOAMAVrBT+2zObpu3IrEZVfSmFR6VIaYa0BMjKikCLnOKcaBSZtA2/BCgeNtPIH/AD0/9FtRS+CP+R10/wD7af8AotqK8HMv4q9P1Z7WD/hv1IdY06d/EGpus9oA13KQGuEBHznqM8VU/su4/wCe9n/4FJ/jU2sqP+Ei1T/r8m/9DNVNo9K9SE3yo5ZUk2yUaVP3uLP/AMCk/wAasrFqaQvAup2yQvjdGt1GFONuDjPUbF56/KKobV9KNq8+wzTcnLdEKjFbNmsH1fc7/wBr24aRmZ8XUYDFvvcZ75Ofrmlc6pNLHLNq9u8sMvnRu13GSsn97r1rGQxuu5SCOmQaX5N+wkbvSp03svuG6V9OZm1G+pxIEj1e1jUNuCrcxgA5DZ6+qqfcgelP36ls2f2zb7QMYF3GOwX167QBn2rD2j0o2L6UadkL2H95m1PFc3kolu9Ts5pACAzXUecElj39ST+NNFj/ANPth/4Fx/41ib4fO8okBz0BPWn7F9KpVJLYylg4Sd22bQsx/wA/1h/4Fx/4077GP+f6w/8AAuP/ABrD2L6UyVoodvmELuOBmq9rMn6hS8zoBZr/AM/+n/8AgXH/AI04Wif8/wDp/wD4Fx/41z2YvMEeRuIyB607YvpR7WYvqFLuzoPsif8AP/Yf+Bcf+NH2RP8An/0//wAC4/8AGuf8tfSjy1/uij2sw/s+j3Z0H2RP+f8A0/8A8C4/8aQ2if8AP/p//gXH/jXOhoWdkDLuXqPSn7FIyBR7WYf2fR8zeNov/P8A6f8A+Bcf+NN+xj/n/sP/AALj/wAaw9i+gpshihTfIQq+po9rMPqFLzN02Y/5/rD/AMC0/wAaabL/AKfbD/wLT/GsVQjqHXBB6Gl2L6Ue1kV9RpLua5sT/wA/tj/4FJ/jTDYN/wA/lj/4FJ/jWXtXpijauCeMDrS9pMf1Kn5midPbP/H5Zf8AgUn+NNOmuf8Al7sv/ApP8azYnhmUtGQwHXnpT9i+lHtJD+qU0XDpsva5sv8AwKT/ABph0yb/AJ+bL/wKT/Gq20elG0elHtJD+rQJzpc//PxZ/wDgUn+NJ/Zdx/z8Wf8A4FJ/jUW0UbR6Ue0kUqEUb3g2wmg8YWErzWzKvmcRzqzH923QA5NFReC1A8Z6ef8Arp/6LaivHzBt1Vft+rPRwy5YNFLWf+Rh1P8A6/Jf/QzVSres/wDIw6n/ANfkv/oZqpXpx+FHM9wrW0vSbW98O31/dq9re6fPFJZyYYi9RiP3ezo4yCMjpu54rIJABJGa6Twe0mm6tCbMw6h4jvY2WztWkLQWEH3meUg8MwH3RyOM4ziscRLlhoaU17xveI/DuknxPfRtoJmRbJRY2OnL5LzS8s8hYYA2gKMng5wATwed+z6RY/Ca21bUbCKbVby5kitZXJWSM7mGSRgkKFJweM445rV8U6t4a1fx3qGk6nFIx+zrb211CjrNHdAkCMEcEHIIJGM+1RwEX3jjwz4YH2W+0W1scAtCsiXRVXEkmWHd0xx1x71yRckle/c2aRxbOYbaOeZXWKVWaKV0IWbbwdp74PHFat94fu9MsNNur+eGzbUomf7PdEo8ZBxjAB/hKnnBBOKt+K9bubvxLc2NpIkWl6TdILO2Ea7I5IuMjjgbgRgcYqnq3ie98Q6iuoavb2Vw0cRiht9riKLJyWGGzuOO5rsUqkrNKxhaKujX0nUNEj8Eajoeu3lndXRZzpuMsYwVG3D4+XD5P0PfpWDpGky6vfWumW+qWElzcsUBR2bGASTgD0BrQ0TQX8UWd1d28Gj2ltYSBbsz+cCseNzOpDHtng4+tLq/iay8Q3yr4V0F9Mu51+zxXFuwSe4j7psUYHAHOcgDrjIrNNxk1Hfr5F2uk2UdY0e/8O6gbDVUjWTaXjljYMki5xkdx9Dg11XgXT003wbrXirULKO6S4jK29vcEBHiTPJLcAMx7jooPeuGgt7e3kMFzaybYZMXFqxKOSOqseo9/au68NanqGteDvF1xeMzsqLFDb28IdIUVPlSOI8YGenfvRX5vZr8WKna5R0Wwt734b65NqFpYyNBM8lncW0sax2rMAQquWyoViCQc8HAz0rCtNIjm0iW+uddsbedGKW8G7clyVGWHmDgNzwOT64zmur0fzP+FT61C0N4JTc/LG+nRpK3+r5WLow9z6H0rPtbLU9f8J3Oj29prDzWhE6i5tore3PORGqDueTkc5744OcZuN7PS5bSZzljbTalfW1hbhUubttsQlOBuxnBPapLzSNWs5JbS7sWguYx88fmIcZ6EEGpPDbbvF+hkAhhfRgqRgjnkV1WqaDo/ij4w6ppd7Leq7WyOfJ2qARGmMNyeh9OtdE6rhO3S1zOMbxuLqFrbxfD7wvdTaLazlp4YtQcxL5hiAbfhhg5+Xsay9X8MabJJd3vhfU7UWUCjZZTz/PMwyX2FzkADbjPU56cVoyaNPrfwuu9A0dnu7jRNYa2hZlCl8SY3Ec4AEpOfQfhWZ480Pw1oV/Y6bpVuw1SOBWuZEb93t6AuvPztgnjHqc5rlpS96ybuaSWmqMjStI1LxAlwdHtxcSWqq8sLOEchs4254PQ963Ph9Y3I8c2rTW6G3e3lVwzow6ZHGT6Vc+FB/4n2skkj/QlyR/vGsr4Xw6Yvjewa2vLmSQQTbVktVQEbeeQ5/lW1SbfPHsRBLRlfUdJ1S/8XX8MVtCrT3zxQfvI0RV3YXgHjgDtk/WqWp6bf6JfPp+qW/2e6VdygMGWRMkBlI7HB9+K0IYdL/4WejfbLozf27nZ9kXbu83pu39M98fhVr4k/wDJQrrP/PrF/I1cJy54x6WFKKs2U7uw0u0+G9j4mmt52vZLp7aTyp9gkG58EhgwyAoHAFa194U02PV/BS6VDcRtrLJPcRvNvTZGqSOcnnJB7ccdBUvhWK91LSdC0a9sLR/Dk93MDMzgyyyBZGClT0+bPI7L2qHVbrxf9pe3ttPaSWaSXTdIKBQ9nBu2szAcqzKi/OcAAE9655TlzNJ9+pqkrXsX9R02y8e/Em60yF5LK30uNhctDahHkfOMmQ9ck8ZByFJHXNcRdRQW1/cWlrfJqFvA+xLtEKCTHXg+hyMjg4yK9H09bQ+Hp/BWkeILFfE62SQzXcaff2ZHlhxySi5XPJUc4znHBal4a1bwzFHFqttDApOyIxzo/me4XO7H1FXh568rfoiKi0ukUqKKK7DEKKKKANnwX/yOVh/20/8ARbUUeC/+RysP+2n/AKLaivKx38Ren+Z1UPhKOs/8jDqf/X5L/wChmqlW9Z/5GHU/+vyX/wBDNVK9SPwo5XuHUV0nhbxJp3h3R76abUbSHXblfIslntiEgTsWkRDnJOTkn7oHFc3z24q5Y6oNKZZ9P021/tFRgX11mZoz6xpwqn3wTWdaHPGxUHZ3Oy1XSdW8J/Cu5gura3vtQvLgveXEcSlLcMcGT7oJIA64yC2c8VJ8NI1m8I/2tDp7XN/o0dza2JzgXKkiQAE/7WVz2ya4+01+9itby21O+1HU4L5sz2jTBElPvJgsoPQqm3gdaZL4j12TUbXUIb1LNrEbbS0tk228SdCmzuCOCTz9OK5vYTcXH53NueN7mTC0jPNFdrJHehy1xHIpR1cnJyDz1NaD6peMS7C0z3xZRD/2Wr3iXxTf+LbiCS8hjtoLdAFt4znL/wATlsZx6DoPfrWR8wYOrFHU5VlOCp7GuuKbiuZGLaT0O3+Ht/JdeFPFrHyCYozjZAij/VN1AGD+Ncfpmt6rZpFc2U9vbXITaJorOEMAeoHy1uwePr+38MzaKNOgku7hHSbUPlTeGyNxRQMsFIGSe2TXMRxrFGsa5IUYGazpU3eTktypS0Vi3d6hdapfrf6tIbyYKEkZVWJnQdBlRjPuQa1vClvc6/Nd6DpSXtlpE/zapOLlCqjHTcY85IGMA9OvGawk8kSKbiEzxD70QkKb/YsOcfSrN/q+o6lYjTmkistMX7thZJ5UR/3v4n6Z+YnnmqnByXLFf16CjK2rO4vLTwzD8M1sLHVp7jTRffZxfswBRy+c79v3N2ASB0zgmuRubKfwtqST654PvbtbfOxZroy2rHs25UIP0PryKaddQ+Ak8HiwOBMZHui/ykeYXwF655A69qu6D481/wAO6edOR0v7UR7Lczn57fjAw38Sj0I7YyBWEaVSKfX+tzRzi2VPC8aXvxB0gWlu1tDJdmZLZpC5hVVLkbjgkcd67Lw6ti/jPxD4/l1a1/sqMPaZO4FGTYCTkYIIUYxnO4d+K8/tr++tHvLhLl5L+9iMUt9IcyqpILbT2JAxnsOlNsJ49LdZ7exgmuoyPIluMukBHRlj4UsOoLZ+lXUpSlt2sTGaW53vgKaDws1xqXiC/wDsEvie832djJ1AJJDt/dJ3Y5wBxnrxzuseEtctfGNzFqCz3FveSPcPqoXKiJRubd2UqowB9MVz92ZNSuJrrUppL25uP9bLKckj0HYAdgOBXTaR8Rtd0jSv7Mnt4NUiVNkUtwxDquMYf++PyPvUeyqwfNHVsfPGWjE+HWt6Xot/ql5q12ttHPbKkO4E+ZyScY79Pzpnwzli/wCE4sYxpcFs/kSncjuSvy9OWIrmooFhiWPO4L0Jq7pWpXWiazb6vZBHuLfI2SfddWGCDjp9a2nSupNbshTs0iefXNLsPH1xdz6fCBZ6u8kriV9/yyHLBc4J9ulWfEupWfivV9T8TWJmj022ght1kkTaZbgtgLj02kk/QetbD/E/znL3HhCxldvvM0oJP5pVHXvHl1r+hyaImi2un2kxG8o+4gA5wowADkDmsoqpzJ8tvmW3GzVze8DQzy+HvCzxwSskWrXDuwQkIvlTDcfQZIGfeqvhvS7yPx7rGhaqlpHYakLmR7WKRDNKpkyruyHeODxkjrwOtc5D4q1208NweHbG7Npaw7gbiM/vmUnO0N/CBk8jnpUfhTV4fCOtNqq2LXe6BovLWTa2WIO4k5z0/WpdCb5n3Gqi0RP4PXS7jx7Y6adGtBDHczKh3yMV2BsHlsZ4HNReK5XufHWsSSs7mKbyI97FtqKAMAnoOp/GjS/EeoaVrsWsMsVzskeQ24jRMhgRjeFyMZ6+1U7+7bU9WvNUkjEL3kplaJTkJ7Z71tGDVTmfYhyXLZENFFFbmYUUUUAbPgv/AJHKw/7af+i2oo8F/wDI5WH/AG0/9FtRXlY7+IvT/M6qHwlHWf8AkYdT/wCvyX/0M1Uq3rP/ACMOp/8AX5L/AOhmqlepH4Ucr3Ck4oOccYz71difw6IYxc2usNcBR5rRTxhC3faCuQM0N26Alcp0Ve3+F/8Anz1z/wACYv8A4ijzPC//AD565/4Exf8AxFTz+THy+ZnSSCNC5VmUddozj61Yv7O40yeKG52u0sEdyGhDMqI4yu4kDB9e3vWpp0mnC08QNpaXlvH/AGS4k+2zrkt5iY2lQMcZq/e3aR3OpwNcKsk3hSFIkM/MjlUwqg9SfzNZSrNStYtQTRz8emajMkckNt5iSosiEOudjP5YbbnON/HSkvdPu9MmaO7RSgkeKO5jOYpmQ4fYTycHjoOQa6fRbK6PhPSGtr5rW9vGW1huUtRIYU3ykRH/ALaIGDcYOO3XK1+4sdS0jR9Ut4prR2aWzt7DeskWEbLyEgD52LDPBye9TGtJ1OXoNwXLcxqFUvkLt+UZJZwoA+pIFBDo7xyRvFJGxV43Uqyn0IPIq94ft1uvE1jC1yltIWJhZ7X7UJHxjaY8jtk7jwMV0SdouRmld2C80LUdNt/O1GWxtZCgkWze7Q3EiH+JVGQRx6/nVOSJ4dLg1SV447a5na3iVs+YSuNz4x9wE4yO46V1urRWerxXJiuJYdO1COS6lktrUy3DPE2wSTk5baHVhtjAA3dQKh0LVrWdPDmnMkGpPNJDDepawsohUHMKO/3Ttcs7d2PBGOvKq8nG5t7NXOd1DT7zR7q5tr2E5tJBHLNF80W4ruADepU5x1p17pl3p32UzKJReWyXUZgVm2o3QNxw3HQZq94pS3eRLVZLiW+uVS8lv3lJRo5QSFdfu7gehAHHaqupXw1W8S4k+zWbJbpbwxi4dlfYMKi4Gct78Dua1jUk0pEOKTsR/wBmX32m6tJIRBdWdubmWCZtrmMAE7c8E4OcelJdabeWNk99cGAQRiFn2yZbEwzGce4Bz6Vsx6Dp83i7xFoNlYJd29pYyNbR3EmSky7OfMJG0BmYdaSPUbzTvD+peJ3vUaPVGggsl8mOSKWVNylSrLlFjVWAPG4EHk1LrSureQ1BWMGaGWDTodSdVNpcSNEjq2SJF6qw6jg5qS/sZ9K1KfTbsxm5t8eZ5TZXkAjB+hFTPYr/AMIJBqK2cDGG+lSedm2HaFTauQcsSTwPr6Vd8YzI3ivUrcWkKOsySG5GfNbMajaecbfwrSM2529SXFJXMdEeSVIYo2klkOFRBknAyePpSKksojaGCSVZpfJhZFyJJePkHq3I496uWPy6Lr0sZIuFghQEfeELSASY/wDHAfYmtnw4t3dafBb2d4FgtbWaef7MAr6eVD7CXJ5aRuSMdFX0BpTquNwjFPc5ktgsrAqyMVZSMFSOCPwNJvXIGfx7Voarc+a2nanbqYbW9tQ0anBXzQdsxVMnapcZ56nJqhcXd3Jp9zbLK7W8gDzxoowcdGbA4wT196uMuaKYmrOwMJU8vzLeZPNJEW6MjzMf3fX8KfJHNCHMsEsYicRy70IMbnorehOO9d7e/bdTBs4rqOOa9ihtLSUF0eF0Ks4LA88q/QAjpXKWU1td+JtYEPnf2ZJbXSyi4Zmfy0U7GYt82Q6oRnkZArKFZyvpsU4WMuimRFjEpbrin10mYUUUUgNnwX/yOVh/20/9FtRR4L/5HKw/7af+i2orysd/EXp/mdVD4SjrP/Iw6n/1+S/+hmqlW9Z/5GHU/wDr8l/9DNVK9SPwo5XuFFFFMAooooAZJEkwAkGQDWtD4o1m3W3Crp0sloqpb3E1kjzRqowuHPOQKzKKUoxluhptbFq31jVLT7AI7tnh0x99pbv/AKoNknLAY3HJPXp2qvcyy3tlBY3LK1tbNI8IRApDSEF+R7gYptFLkindIOZk99f3eq3YvNQlEtyI1i3hduVXpn1PvUSTTQpMkEzw+enlyPGcMU7gN1APfHUU2inZWsK/Ut/2xqQuLO4ilitpdPhMFt5EQRVRgQ2V6EnJJPrSjWtWW0htEvCkNvCYLfaoBhQjB2+jEEjd97B61Topckew+ZlqfV9Qu9Kh0m4eFrOAIqbYVEhVBhAX6kKCfzpmn6hd6ReC8090S4C7QZEDqPQ4PGQeQagooUYpWSC73FjlnillmSdzLc7vtLs2fPDHLB/UE9RV2PX9bh85Y9RcQ3EXkvblV8lU7BI8bUI9gKo0UOEXug5mI29rKOxaRzZxSGWODPyrIRgt9cf19anvby51K+m1C9dXupyDIyrtBwABx9AKhoqrLcLjoZpbaYTwvskCsp4BDKwwykHggjsafBe3dqsaW0/lxRh8RbRsJdSjMR3baSATkim26LLcJG2dpznFTSf2bFIY5JWV16jJ4qZcv2iXPlI5b28uJEkuLqSRoolgjJONka9FFIt1dIrql1KiyLtkVXIEi+jDuPY0/fpX/PZv1o36V/z2b9aXNT2uhe0XcG1LUWsxZC/lSBXeRRGdrBnO5zuHPJ96S5vry8a5e6uWle8ZGuXIG6Xb90E+g446cD0pd+lf89m/WjfpX/PY/rSvTXYParuQUVa8qzltpJrdmbYOuehqoOlaJp6oaaewtFFFAzZ8F/8AI5WH/bT/ANFtRR4L/wCRysP+2n/otqK8rHfxF6f5nVQ+Eo6z/wAjDqf/AF+S/wDoZqpVvWf+Rh1P/r8l/wDQzVSvUj8KOV7hRRSEgDJpgLRTdy7iueR2pQcjI6UwFpMjOM89aMir9lJpX2HyNRYhmn3lkQllQKRjcPUnOPbmk3YCgSAMk+1GRgnPA61pJNosGpI8cbyWLQNHcK4LNuPG5M9GA5HuKPtWl/21YXKqv2GFESaHy+WwOWI6En+dK77DsZu4Yzng0tbAufD4luLkxlmkG2KFkIVU2Y+bHG7dzuXHOai2+HsRfZ/PllYqDFK5QHJ5+boDjA9KXN5BYzKKdOIluZFt3Z4FbEbMMFgO/wCPWm1QgoprOqjLHA9aUHIyOlMBaKKKQBRRRQBLZ/8AH5H+NQXVvJc6pcLEoZlG4jPbj/Gp7P8A4/I/xqpqBI1GfaxGT2PtXNifgRz1gOm3ZZUVBuc4XDd/Srb20MnzCxKkDPULkY44z+tVbXfMwgjgmmcj+AsSPfAH0FTmC4iZS1ncru4wUkGfxx9a89uzM1HS6GvZC4UfY4GWRRudC2cL65P8qhSwuJBlEUjjHzAZz6fmKsPbzqh22Nwqr0XZJhvbpVOSbzGDR7kAHTfnvQncUkluX9Ox/Zdzj+8f5CoR0qbTv+QXc/7x/kKhHSvVo/w0dFP4RaKKK0NTZ8F/8jlYf9tP/RbUUeC/+RysP+2n/otqK8rHfxF6f5nVQ+Eo6z/yMOp/9fkv/oZqpVvWf+Rh1P8A6/Jf/QzVSvUj8KOV7hVjTmRdRRpCgXa+C+Nu7acdeOuKr0hAIwaYG/dPox8IR2tubX+14lV3ZRiTqMfN0JyWyASelZGpFH1O5aApsZ/lKfd+ox2qvtGc45oxjpUxjyjbuajJoEscZNxJE6RmNwoYeZIDxJ0PBB6cfdpRB4bV8i8klwDjO4KWxwD8ucbs/lWS4O07Ovatq7g8PSmEQziDAHmmME5G1MnnjIO/jv8AlSat3GmQX0ehP9ontJ3DGUGO3QEApu5AyMD5eRk8VIX0WaW8hleGO3Zt1nLDGyui84Dcc9FB+p5qKa30UOEju5FRSQJMbiy7yuTwOSpDfQEU64sNLj0wXH2thKwYxJ3cgLnBxyA2ewzz6UaeYDxB4bQhhfSM6MGAdW2OO6n5c4z3p0SeGftLTS3LrGeqbCw5XkgYGME8c/w1Eg0aS3jLhILpECyrglJfkJ3A9iWwpHToR3p722hR3sskd2JYMuYk5Axj5QRjPc9+CvfNL7wIhbaIIow1+xlI+cqGKDkf7IPTP5UzUYtIjjX+y7mSd953b8/cycdQO2386ZqMFjC6mxuBcK5YsRxtGSAMY9Mc571UxVJdbibNzwlPpVvqFxJrPkGER5VJ4w4c56AkcHOPwzxWbqnknWbw22z7P5pEfl42Ee2ABj8KqlQeooAwMCny+9zBfSwtFFFMQUUUUAS2f/H5H9TVTUP+QjN9f6Vbs/8Aj8j+pqpqP/IRm+v9K5sT8K9Tnr7Gj4Wg1a61G5t9Cuo7TUZLchJpThQu5SwJweo9q9I8OQeJYtOubfxBd2M04lHkgAERDuQSOprzzwWZxrkhtpfKkEBO/GcDcuf0rv5bp7K1m1S1sLi/fBJht03sxzjA9Bzn6V8zjq0Y1PZW1a0tuexl1KToOfRMdqmsTWz+Rd6nHDDMdqedIqmRv7oFePRjCYxiu5LXPjDU2bWPCdxYx2MTPa3UrtHskDKVU8BTnnjGa4dGLjJOSe9dOAi407Sd2c2az5nGyskamnf8gy5/3j/IVCOlTad/yDLn/eP8hUI6V9FR/ho46XwoWiiitDU2fBf/ACOVh/20/wDRbUUeC/8AkcrD/tp/6LaivKx38Ren+Z1UPhKOs/8AIw6n/wBfkv8A6GaqVb1n/kYdT/6/Jf8A0M1Ur1I/Cjle4UUUUwCiiigAqWCwvrpDJaWFxcRg4MkUZYA+mR9R+dRVtaN4ii0ewFibZ5FkcvNMMZXJHCjv91T1HNKTaWgK19THW2uWi85LSdogNxkEZKgDvn0560Pa3MAEk9pNChOA8kZVSR1Ga2oPEkNvpq2CW0hAiwZWbkuAQBgfwncec54FLrviSDWNJjsIYpl2S7x5gACjJ9++fwx3qeaV9irLuYkUE1wWW3gknZVLMsaliF7nA7U77Bfea0C6fdNOnDRLCxdT9MZq5oOsHQdSN6IPPym3bu27T2PuPY1pW/iu1tdduNQTTnaKSTdDiTDooUr15OTxxnAok5J2SEkranOYAJGMEcEehpaV28yaSXaE8xi21ei57UlWIKKKKACiiigAooooAls/+PyP6mqmof8AIRm+v9Kt2f8Ax+R/U1U1D/kIzfX+lc2J+Fepz19jb8BoJfEUis+xfszcj6rWpoGup4q1q6urWS/t1tIvLks0n2wTq2V3YGCD3Nc1ol5qenXMt7pUKyyeWYnLqGAB56HvxVvRp7nw80w0dBC94iifMJbIBJwMt2OfrXkVqKnqtJdzpwuJjTgoyva52sUVhBbTtB9pkt0x5sbys2G6B9zZ6E9O9eVx/dGa6PULvWL3YgD3Khw5QIY1JByuQG5555rn2Ro3ZHGHU4I9DUYLDyoQak7sWPxEazXKtjS07/kGXP8AvH+QqEdKm07/AJBlz/vH+QqEdK9+j/DRlS+FC0UUVoamz4L/AORysP8Atp/6LaijwX/yOVh/20/9FtRXlY7+IvT/ADOqh8JR1n/kYdT/AOvyX/0M1Uq3rP8AyMOp/wDX5L/6GaqV6kfhRyvcKKKKYBRRRQAUUUUAFFFFMAooooAKKKKQBRRRQAUUUUAFFFFAEtp/x+R/jTLzT7qa8lljjBRjwdwpFZkYMpww6EU77RP/AM9m/OonTU1Zmc4cxCNMvldXES5U5GSMVO0OpuCDbwDIxwiik+0T/wDPZvzo+0T/APPZ/wA6y+rQ8yFSsJNa6jOhV4IVyc5RVU/pUI0q9x/qx/30Kn+0T/8APZ/zo+0T/wDPZvzo+rQ8wdG5Na28ttp1wky7WOSBnPGKqjpUhnmZSrSsQeoJ60yt4xUVZGsY8qsFFFFMo2fBf/I5WH/bT/0W1FHgv/kcrD/tp/6LaivKx38Ren+Z1UPhKOs/8jDqf/X5L/6GaqVb1n/kYdT/AOvyX/0M1Ur1I/Cjle4UUUUwCiiigAooooAKKKKACiiigAooooAKKKKACiiigAooooAKKKKACiiigAooooAKKKKACiiigDZ8F/8AI5WH/bT/ANFtRR4L/wCRysP+2n/otqK8rHfxF6f5nVQ+Eo6z/wAjDqf/AF+S/wDoZqpVvWf+Rh1P/r8l/wDQzVSvUj8KOV7hRRRTAKKKKACikZtoya1k0NE3rc3Sl8fLsB+U+ppSkoq7M5VIwaUnv6/oZVFS3VpJZGNZmUtKpYbewzimeVN5cEvktsumKQHH+sYYyB+JH507oqLUldDaKl+xXoWVjaShYDiUleE7c/iQKIrS7nKiG0lcvII0AQ/M56AfXBouirEVFPeCeMoHgkBkUOmFyGU55H5H8jS/ZLwSSRfY5vMhz5qhCSmDgk/Qgj60XQEdFTpp+oSSCKOxmaQp5mwLzsJwD+eB9ajS2upY1kjtpGVm2LheS2M4+uMH6UXQWGUU6aKW2laG4jaOVcbkbqM8j9MVbtNLF7dQWq3JhknTesksYWEYXcRvJxnFJtJXYJMpUVKbdTbwzxSOomlEQ+0x+UBn+LOT8vXmtW88LS22r2WlQXyXEt4gYOInwhPfABJXPGfzApOSW47MxaKtzaXPAl27zQL9inEEkbOVcsThW2kcKcE5OOlXbjwteQ6haadb3UN1dXUXmlVyojTu/P3l64I64p80e4WZj0VdsNE1DVBMbVI9luxWWRn+VSAWPIz2BptvpGoXVil/HAVt5EkkjLjBdEALMPbkD60c0e4rMqUUnPQgqRwVIwQfQ0tMAooooAKKKKANnwX/AMjlYf8AbT/0W1FHgv8A5HKw/wC2n/otqK8rHfxF6f5nVQ+Eo6z/AMjDqf8A1+S/+hmqlW9Z/wCRh1P/AK/Jf/QzVSvUj8KOV7hRRRTAKKKKAHQyiCdJWjEiqeVNdQy/vPkVn2vlsc4OOlcrT4Z5rdXWGRlEgw3+P1qJw5tjCrR9o077X/E0tfchbeCRAZCPM3nqOelWX8UySC0mKRLNJNMb5AjbY43eNspz1+Q+tYAGO5P1NLR7NWSZpRi6cFE3b3W7G70q7sE3pIyGOGYr/rAZvM+YdsAn8qji1a1i1XTNQS5kDWNrHbspiJzhSrMDnjrx357VjUmKfIjRybNyLUdKtYyltcXH7tZUhJX729FA3cc/xj2q8niiwjupLjzJt0/nJlEx5UZlaWPjuSWOfrXK4FGBUunF7j5mdRaeJdKt9fN9GJ4LKaFEmhSIK3mB9+4nJ3DPOeuDjHGajj8RWNvJ9oVpZ5i0nzGPafmhVA+M4DAjHX1I61zeKXFHsohzss6vcxXmqTXUMjPG6IN7jBJCAEn8Qa7XwrcWiaBBY6lZ3kaMPNjukhEkMgwOOPmyCMdMZxXA0mX/AOejgdgGPFOdPmjyhGVnc6vxhJHrF9p8UdjdW8DTrbgXQWOSY85Ixwv3hyfyp9xYXKXVtf3EGqySW0aRJKJoWKAcDd684/KuSJdvvSO31YnFKHmVPLE8oQnJXecZ9aSp2SSew+Y6WDSroaRJYLBqcljOXcmJ4Sswz1ZiNxxwDzwc1JDZ6q99589tfrc2lsluu4wkBepQAjG3JXA/xrlMN/z0fHpuNKXlMYjM0hQHcF3nGfX60cjDmOoNrewyTJZw6xbXh+eVVliEe85xkAAHlT07cU4Wdwsn2P7NrB/clGiMkGyNWPzBTjC5PPGDXK7pMf66T/vo0ZcDAlkAP+0aOQXMK4ZZpFfO9XIYMctnPOT3NJRRWhIUUUUAFFFFAGz4L/5HKw/7af8AotqKPBf/ACOVh/20/wDRbUV5WO/iL0/zOqh8Jn6y6jxFqgz/AMvk3/oZqp5i+teznQtHlJlk0qyeST5ndrdCWJ5JJxyaT/hH9E/6A9h/4DJ/hXZGtotDFw1PGfMX1o8xfWvZv+Ef0T/oD2H/AIDJ/hR/wj+if9Aew/8AAZP8Kr2/kLkPGfMX1o8xfWvZv+Ef0T/oD2H/AIDJ/hR/wj+if9Aew/8AAZP8KPb+Qch4z5i+tG9fWvZv+Ef0T/oD2H/gMn+FH/CP6J/0B7D/AMBk/wAKPb+Qch4zvX1o8xfWvZv+Ef0T/oD2H/gMn+FH/CP6J/0B7D/wGT/Cj2/kHIeM+YvrR5i+tezf8I/on/QHsP8AwGT/AAo/4R/RP+gPYf8AgMn+FHt/IOQ8Z8xfWjzF9a9m/wCEf0T/AKA9h/4DJ/hR/wAI/on/AEB7D/wGT/Cj2/kHIeM+YvrR5i+tezf8I/on/QHsP/AZP8KP+Ef0T/oD2H/gMn+FHt/IOQ8Z8xfWjzF9a9m/4R/RP+gPYf8AgMn+FH/CP6J/0B7D/wABk/wo9v5ByHjPmL60eYvrXs3/AAj+if8AQHsP/AZP8KP+Ef0T/oD2H/gMn+FHt/IOQ8Z8xfWjzF9a9m/4R/RP+gPYf+Ayf4Uf8I/on/QHsP8AwGT/AAo9v5ByHjPmL60eYvrXs3/CP6J/0B7D/wABk/wo/wCEf0T/AKA9h/4DJ/hR7fyDkPGfMX1o8xfWvZv+Ef0T/oD2H/gMn+FH/CP6J/0B7D/wGT/Cj2/kHIeM+YvrR5i+tezf8I/on/QHsP8AwGT/AAo/4R/RP+gPYf8AgMn+FHt/IOQ8Z8xfWjzF9a9m/wCEf0T/AKA9h/4DJ/hR/wAI/on/AEB7D/wGT/Cj2/kHIeZ+CnU+M9PAP/PT/wBFtRXpo0fS7Q/aLbTbSCZPuyRwKrLng4IGRwTRXnYuXPNPyOikrR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129476" name="Picture 4" descr="https://images-cn-4.ssl-images-amazon.com/images/I/51%2BLLK9cZ1L._SX354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060848"/>
            <a:ext cx="3082346" cy="4320480"/>
          </a:xfrm>
          <a:prstGeom prst="rect">
            <a:avLst/>
          </a:prstGeom>
          <a:noFill/>
        </p:spPr>
      </p:pic>
      <p:pic>
        <p:nvPicPr>
          <p:cNvPr id="17129478" name="Picture 6" descr="https://images-na.ssl-images-amazon.com/images/I/41FN5Q43KEL._SX358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5"/>
            <a:ext cx="3171997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辅助教材：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756738" name="Picture 2" descr="https://images-cn.ssl-images-amazon.com/images/I/511bv52TjPL._SX318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3048000" cy="4752976"/>
          </a:xfrm>
          <a:prstGeom prst="rect">
            <a:avLst/>
          </a:prstGeom>
          <a:noFill/>
        </p:spPr>
      </p:pic>
      <p:pic>
        <p:nvPicPr>
          <p:cNvPr id="16756740" name="Picture 4" descr="https://images-cn.ssl-images-amazon.com/images/I/511iwgG%2BiZL._SX349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124744"/>
            <a:ext cx="3343275" cy="475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辅助资料：</a:t>
            </a:r>
            <a:r>
              <a:rPr lang="en-US" altLang="zh-CN" dirty="0" smtClean="0"/>
              <a:t>SystemVerilog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4" name="Picture 4" descr="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2736304" cy="385570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844824"/>
            <a:ext cx="319855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辅助资料：计算理论</a:t>
            </a:r>
            <a:r>
              <a:rPr lang="en-US" altLang="zh-CN" dirty="0" smtClean="0"/>
              <a:t>/</a:t>
            </a:r>
            <a:r>
              <a:rPr lang="zh-CN" altLang="en-US" dirty="0" smtClean="0"/>
              <a:t>体系结构相关</a:t>
            </a:r>
            <a:endParaRPr lang="zh-CN" altLang="en-US" dirty="0"/>
          </a:p>
        </p:txBody>
      </p:sp>
      <p:pic>
        <p:nvPicPr>
          <p:cNvPr id="16763906" name="Picture 2" descr="计算机组成原理 唐朔飞第二版第2版教材+习题 高教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692696"/>
            <a:ext cx="2160240" cy="2880320"/>
          </a:xfrm>
          <a:prstGeom prst="rect">
            <a:avLst/>
          </a:prstGeom>
          <a:noFill/>
        </p:spPr>
      </p:pic>
      <p:pic>
        <p:nvPicPr>
          <p:cNvPr id="5" name="Picture 2" descr="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861048"/>
            <a:ext cx="2160240" cy="2603366"/>
          </a:xfrm>
          <a:prstGeom prst="rect">
            <a:avLst/>
          </a:prstGeom>
          <a:noFill/>
        </p:spPr>
      </p:pic>
      <p:pic>
        <p:nvPicPr>
          <p:cNvPr id="6" name="Picture 8" descr="https://images-cn.ssl-images-amazon.com/images/I/51KS7obLIqL._SX356_BO1,204,203,20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645024"/>
            <a:ext cx="2016224" cy="2839188"/>
          </a:xfrm>
          <a:prstGeom prst="rect">
            <a:avLst/>
          </a:prstGeom>
          <a:noFill/>
        </p:spPr>
      </p:pic>
      <p:pic>
        <p:nvPicPr>
          <p:cNvPr id="7" name="Picture 2" descr="https://images-cn.ssl-images-amazon.com/images/I/511MsGh64-L._SX350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816868"/>
            <a:ext cx="1944216" cy="2756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辅助教材： 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算法实现相关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754692" name="Picture 4" descr="https://images-cn.ssl-images-amazon.com/images/I/5171deft8HL._SX415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2808312" cy="4762500"/>
          </a:xfrm>
          <a:prstGeom prst="rect">
            <a:avLst/>
          </a:prstGeom>
          <a:noFill/>
        </p:spPr>
      </p:pic>
      <p:pic>
        <p:nvPicPr>
          <p:cNvPr id="16754694" name="Picture 6" descr="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268760"/>
            <a:ext cx="2952328" cy="4438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458200" cy="6093296"/>
          </a:xfrm>
        </p:spPr>
        <p:txBody>
          <a:bodyPr/>
          <a:lstStyle/>
          <a:p>
            <a:r>
              <a:rPr lang="zh-CN" altLang="en-US" dirty="0" smtClean="0"/>
              <a:t>课程简介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使用的教材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课程内容，目的</a:t>
            </a:r>
            <a:r>
              <a:rPr lang="zh-CN" altLang="en-US" dirty="0" smtClean="0"/>
              <a:t>和</a:t>
            </a:r>
            <a:r>
              <a:rPr lang="zh-CN" altLang="en-US" sz="2000" dirty="0" smtClean="0"/>
              <a:t>考核方法</a:t>
            </a:r>
            <a:endParaRPr lang="en-US" altLang="zh-CN" sz="2000" dirty="0" smtClean="0"/>
          </a:p>
          <a:p>
            <a:r>
              <a:rPr lang="zh-CN" altLang="en-US" dirty="0" smtClean="0"/>
              <a:t>数字电路的基础知识回顾</a:t>
            </a:r>
            <a:endParaRPr lang="en-US" altLang="zh-CN" dirty="0" smtClean="0"/>
          </a:p>
          <a:p>
            <a:r>
              <a:rPr lang="zh-CN" altLang="en-US" dirty="0" smtClean="0"/>
              <a:t>数字电路基础模块的</a:t>
            </a: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描述。</a:t>
            </a:r>
            <a:endParaRPr lang="en-US" altLang="zh-CN" sz="2400" dirty="0" smtClean="0"/>
          </a:p>
          <a:p>
            <a:r>
              <a:rPr lang="zh-CN" altLang="zh-CN" dirty="0" smtClean="0"/>
              <a:t>数字电路系统中的时钟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亚稳态和异步数据交互</a:t>
            </a:r>
            <a:endParaRPr lang="en-US" altLang="zh-CN" dirty="0" smtClean="0"/>
          </a:p>
          <a:p>
            <a:r>
              <a:rPr lang="zh-CN" altLang="en-US" dirty="0" smtClean="0"/>
              <a:t>从算法到结构</a:t>
            </a:r>
            <a:endParaRPr lang="en-US" altLang="zh-CN" dirty="0" smtClean="0"/>
          </a:p>
          <a:p>
            <a:r>
              <a:rPr lang="en-US" altLang="zh-CN" dirty="0" smtClean="0"/>
              <a:t>SoC</a:t>
            </a:r>
            <a:r>
              <a:rPr lang="zh-CN" altLang="en-US" dirty="0" smtClean="0"/>
              <a:t>中的总线和总线设备简介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48680"/>
            <a:ext cx="25614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5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636912"/>
            <a:ext cx="4497415" cy="365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291264" cy="5328592"/>
          </a:xfrm>
        </p:spPr>
        <p:txBody>
          <a:bodyPr/>
          <a:lstStyle/>
          <a:p>
            <a:pPr marL="342900" lvl="1" indent="-342900">
              <a:buClr>
                <a:srgbClr val="102E54"/>
              </a:buClr>
            </a:pPr>
            <a:r>
              <a:rPr lang="zh-CN" altLang="en-US" sz="2800" dirty="0" smtClean="0"/>
              <a:t>从事数字</a:t>
            </a:r>
            <a:r>
              <a:rPr lang="en-US" altLang="zh-CN" sz="2800" dirty="0" smtClean="0"/>
              <a:t>IC</a:t>
            </a:r>
            <a:r>
              <a:rPr lang="zh-CN" altLang="en-US" sz="2800" dirty="0" smtClean="0"/>
              <a:t>系统设计会设计很多方面的知识，建议大家能做到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灵活学习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主动学习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动手实践</a:t>
            </a:r>
            <a:endParaRPr lang="en-US" altLang="zh-CN" sz="2400" dirty="0" smtClean="0"/>
          </a:p>
        </p:txBody>
      </p:sp>
      <p:sp>
        <p:nvSpPr>
          <p:cNvPr id="15765506" name="AutoShape 2" descr="http://img.chuansong.me/mmbiz_png/xwLr9p2kXoHrRWrSsXpCbmS99JzHCn4xgEA53JQ5cJUSrE0Xia7biasgDBmYBrPYpqfHW6OBh2sIkrkiculDDjghQ/0?wx_fmt=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5275312" cy="5105400"/>
          </a:xfrm>
        </p:spPr>
        <p:txBody>
          <a:bodyPr/>
          <a:lstStyle/>
          <a:p>
            <a:pPr lvl="1"/>
            <a:r>
              <a:rPr lang="zh-CN" altLang="en-US" sz="2400" dirty="0" smtClean="0"/>
              <a:t>灵活学习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积累验证和设计经验是长期过程，是学习和实践的漫长迭代过程。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了解行业背景，熟悉行业中使用的术语、方法、概念，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尽早进行职业规划，学习职业必须的东西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通过自学和大量的练习，以及善用社区、网络、图书馆资源</a:t>
            </a:r>
            <a:endParaRPr lang="en-US" altLang="zh-CN" sz="2200" dirty="0" smtClean="0"/>
          </a:p>
          <a:p>
            <a:pPr lvl="3"/>
            <a:r>
              <a:rPr lang="zh-CN" altLang="en-US" dirty="0" smtClean="0"/>
              <a:t>大四后能用的书基本就很少了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Paper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Training</a:t>
            </a:r>
          </a:p>
          <a:p>
            <a:pPr lvl="3"/>
            <a:r>
              <a:rPr lang="en-US" altLang="zh-CN" dirty="0" smtClean="0"/>
              <a:t>Google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292080" y="764704"/>
            <a:ext cx="3528392" cy="4680520"/>
            <a:chOff x="4572000" y="620688"/>
            <a:chExt cx="4392488" cy="5848672"/>
          </a:xfrm>
        </p:grpSpPr>
        <p:pic>
          <p:nvPicPr>
            <p:cNvPr id="5" name="Picture 12" descr="https://www.semiwiki.com/forum/attachments/f119/7935d1373935807-design-automation-conference-dac-wiki-dac-2013-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8184" y="1628800"/>
              <a:ext cx="2400300" cy="923925"/>
            </a:xfrm>
            <a:prstGeom prst="rect">
              <a:avLst/>
            </a:prstGeom>
            <a:noFill/>
          </p:spPr>
        </p:pic>
        <p:pic>
          <p:nvPicPr>
            <p:cNvPr id="6" name="Picture 4" descr="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336" y="2636912"/>
              <a:ext cx="1368152" cy="2193603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googl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4869160"/>
              <a:ext cx="2847975" cy="1600200"/>
            </a:xfrm>
            <a:prstGeom prst="rect">
              <a:avLst/>
            </a:prstGeom>
            <a:noFill/>
          </p:spPr>
        </p:pic>
        <p:pic>
          <p:nvPicPr>
            <p:cNvPr id="8" name="Picture 8" descr="http://www.pdfmagazines.org/uploads/posts/2012-08/1343815982_eetimes-040212-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08104" y="2780928"/>
              <a:ext cx="1512168" cy="2049248"/>
            </a:xfrm>
            <a:prstGeom prst="rect">
              <a:avLst/>
            </a:prstGeom>
            <a:noFill/>
          </p:spPr>
        </p:pic>
        <p:pic>
          <p:nvPicPr>
            <p:cNvPr id="9" name="Picture 10" descr="https://encrypted-tbn1.gstatic.com/images?q=tbn:ANd9GcSTG5BcQLHjE7re-eMJ5AFYfbZu5CITx_Zk0uuPh_ClKnckOtdI8Q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6200000">
              <a:off x="3658382" y="2038362"/>
              <a:ext cx="2664296" cy="837059"/>
            </a:xfrm>
            <a:prstGeom prst="rect">
              <a:avLst/>
            </a:prstGeom>
            <a:noFill/>
          </p:spPr>
        </p:pic>
        <p:pic>
          <p:nvPicPr>
            <p:cNvPr id="10" name="Picture 12" descr="http://www.ieee-cloudnet.org/2013/images/logos/logo-ieee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64088" y="620688"/>
              <a:ext cx="2520280" cy="10815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5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6585" y="2060848"/>
            <a:ext cx="4497415" cy="365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291264" cy="5328592"/>
          </a:xfrm>
        </p:spPr>
        <p:txBody>
          <a:bodyPr/>
          <a:lstStyle/>
          <a:p>
            <a:pPr marL="342900" lvl="1" indent="-342900">
              <a:buClr>
                <a:srgbClr val="102E54"/>
              </a:buClr>
            </a:pPr>
            <a:r>
              <a:rPr lang="zh-CN" altLang="en-US" sz="2400" dirty="0" smtClean="0"/>
              <a:t>主动学习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了解行业知识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参与行业活动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根据行业需求，应学习计算机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通信等专业的基础课程</a:t>
            </a:r>
            <a:endParaRPr lang="en-US" altLang="zh-CN" dirty="0" smtClean="0"/>
          </a:p>
          <a:p>
            <a:r>
              <a:rPr lang="zh-CN" altLang="en-US" dirty="0" smtClean="0"/>
              <a:t>动手实践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毕业设计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科技竞赛</a:t>
            </a:r>
            <a:r>
              <a:rPr lang="en-US" altLang="zh-CN" dirty="0" smtClean="0"/>
              <a:t>/</a:t>
            </a:r>
            <a:r>
              <a:rPr lang="zh-CN" altLang="en-US" dirty="0" smtClean="0"/>
              <a:t>创业</a:t>
            </a:r>
            <a:endParaRPr lang="zh-CN" altLang="en-US" dirty="0"/>
          </a:p>
        </p:txBody>
      </p:sp>
      <p:sp>
        <p:nvSpPr>
          <p:cNvPr id="15765506" name="AutoShape 2" descr="http://img.chuansong.me/mmbiz_png/xwLr9p2kXoHrRWrSsXpCbmS99JzHCn4xgEA53JQ5cJUSrE0Xia7biasgDBmYBrPYpqfHW6OBh2sIkrkiculDDjghQ/0?wx_fmt=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692696"/>
            <a:ext cx="9144000" cy="576064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课程考核分过程性考核和设计答辩两部分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过程性考核 </a:t>
            </a:r>
            <a:r>
              <a:rPr lang="en-US" altLang="zh-CN" dirty="0" smtClean="0"/>
              <a:t>50%</a:t>
            </a:r>
          </a:p>
          <a:p>
            <a:pPr lvl="2"/>
            <a:r>
              <a:rPr lang="zh-CN" altLang="en-US" dirty="0" smtClean="0"/>
              <a:t>课堂表现占</a:t>
            </a:r>
            <a:r>
              <a:rPr lang="en-US" altLang="zh-CN" dirty="0" smtClean="0"/>
              <a:t>10%</a:t>
            </a:r>
          </a:p>
          <a:p>
            <a:pPr lvl="2"/>
            <a:r>
              <a:rPr lang="zh-CN" altLang="en-US" dirty="0" smtClean="0"/>
              <a:t>作业占</a:t>
            </a:r>
            <a:r>
              <a:rPr lang="en-US" altLang="zh-CN" dirty="0" smtClean="0"/>
              <a:t>30%</a:t>
            </a:r>
          </a:p>
          <a:p>
            <a:pPr lvl="2"/>
            <a:r>
              <a:rPr lang="zh-CN" altLang="en-US" dirty="0" smtClean="0"/>
              <a:t>实验占</a:t>
            </a:r>
            <a:r>
              <a:rPr lang="en-US" altLang="zh-CN" dirty="0" smtClean="0"/>
              <a:t>10%</a:t>
            </a:r>
          </a:p>
          <a:p>
            <a:pPr lvl="1"/>
            <a:r>
              <a:rPr lang="zh-CN" altLang="en-US" dirty="0" smtClean="0"/>
              <a:t>设计答辩</a:t>
            </a:r>
            <a:r>
              <a:rPr lang="en-US" altLang="zh-CN" dirty="0" smtClean="0"/>
              <a:t>50%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284984"/>
          <a:ext cx="6480720" cy="1462078"/>
        </p:xfrm>
        <a:graphic>
          <a:graphicData uri="http://schemas.openxmlformats.org/drawingml/2006/table">
            <a:tbl>
              <a:tblPr/>
              <a:tblGrid>
                <a:gridCol w="1666604"/>
                <a:gridCol w="1871725"/>
                <a:gridCol w="991415"/>
                <a:gridCol w="1950976"/>
              </a:tblGrid>
              <a:tr h="369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考核环节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考核方式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总成绩占比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设计答辩（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分）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项目设计、报告和答辩。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50%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过程性考核（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分）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课堂和实验表现、作业批改。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50%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含课堂表现、实验和作业环节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作业、项目相关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包括基础知识回顾，基本设计题，较难的设计题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成绩根据实验考核标准评定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实验不及格，整个课程不及格</a:t>
            </a:r>
            <a:endParaRPr lang="en-US" altLang="zh-CN" dirty="0" smtClean="0"/>
          </a:p>
          <a:p>
            <a:r>
              <a:rPr lang="zh-CN" altLang="en-US" dirty="0" smtClean="0"/>
              <a:t>设计答辩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以小组形式完成，每组可有</a:t>
            </a:r>
            <a:r>
              <a:rPr lang="en-US" altLang="zh-CN" dirty="0" smtClean="0"/>
              <a:t>1-2</a:t>
            </a:r>
            <a:r>
              <a:rPr lang="zh-CN" altLang="en-US" dirty="0" smtClean="0"/>
              <a:t>人，建议长期合作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完成指定功能的设计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设计完整，功能基本正确，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撰写报告。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报告格式和封面要按照学校的标准格式。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组内报告不能雷同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b="1" dirty="0" smtClean="0"/>
              <a:t>课程简介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458200" cy="6093296"/>
          </a:xfrm>
        </p:spPr>
        <p:txBody>
          <a:bodyPr/>
          <a:lstStyle/>
          <a:p>
            <a:r>
              <a:rPr lang="zh-CN" altLang="en-US" sz="3200" dirty="0" smtClean="0"/>
              <a:t>课程简介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课程的目标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课程的内容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课程使用的教材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课程的学习方法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课程的考核方法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开设课程的目的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91264" cy="3528392"/>
          </a:xfrm>
        </p:spPr>
        <p:txBody>
          <a:bodyPr/>
          <a:lstStyle/>
          <a:p>
            <a:r>
              <a:rPr lang="zh-CN" altLang="en-US" dirty="0" smtClean="0"/>
              <a:t>巩固基础知识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数字逻辑电路、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、数字信号处理、计算机组成原理等</a:t>
            </a:r>
            <a:endParaRPr lang="en-US" altLang="zh-CN" dirty="0" smtClean="0"/>
          </a:p>
          <a:p>
            <a:r>
              <a:rPr lang="zh-CN" altLang="en-US" dirty="0" smtClean="0"/>
              <a:t>积累数字电路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系统的基本设计技巧，填充复杂数字系统与基础数字电路模块之间的</a:t>
            </a:r>
            <a:r>
              <a:rPr lang="en-US" altLang="zh-CN" dirty="0" smtClean="0"/>
              <a:t>Design Gap</a:t>
            </a:r>
          </a:p>
          <a:p>
            <a:pPr lvl="1"/>
            <a:r>
              <a:rPr lang="zh-CN" altLang="zh-CN" dirty="0" smtClean="0"/>
              <a:t>掌握使用</a:t>
            </a:r>
            <a:r>
              <a:rPr lang="en-US" altLang="zh-CN" dirty="0" smtClean="0"/>
              <a:t>Verilog</a:t>
            </a:r>
            <a:r>
              <a:rPr lang="zh-CN" altLang="zh-CN" dirty="0" smtClean="0"/>
              <a:t>语言的语法特性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建立数字系统的基本概念，了解系统级设计和评估方法。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掌握复杂数字</a:t>
            </a:r>
            <a:r>
              <a:rPr lang="en-US" altLang="zh-CN" dirty="0" smtClean="0"/>
              <a:t>IC</a:t>
            </a:r>
            <a:r>
              <a:rPr lang="zh-CN" altLang="zh-CN" dirty="0" smtClean="0"/>
              <a:t>设计使用的结构优化及性能评估指标</a:t>
            </a:r>
            <a:r>
              <a:rPr lang="zh-CN" altLang="en-US" dirty="0" smtClean="0"/>
              <a:t>概念和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掌握多时钟域设计，</a:t>
            </a:r>
            <a:r>
              <a:rPr lang="en-US" altLang="zh-CN" dirty="0" smtClean="0"/>
              <a:t>Reset</a:t>
            </a:r>
            <a:r>
              <a:rPr lang="zh-CN" altLang="zh-CN" dirty="0" smtClean="0"/>
              <a:t>网络设计等在复杂数字</a:t>
            </a:r>
            <a:r>
              <a:rPr lang="en-US" altLang="zh-CN" dirty="0" smtClean="0"/>
              <a:t>IC</a:t>
            </a:r>
            <a:r>
              <a:rPr lang="zh-CN" altLang="zh-CN" dirty="0" smtClean="0"/>
              <a:t>设计中常见设计问题的解决方案。</a:t>
            </a:r>
            <a:endParaRPr lang="en-US" altLang="zh-CN" dirty="0" smtClean="0"/>
          </a:p>
          <a:p>
            <a:r>
              <a:rPr lang="zh-CN" altLang="en-US" dirty="0" smtClean="0"/>
              <a:t>为后续课程、毕业设计、就业、进一步深造做好知识准备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748464" cy="5328592"/>
          </a:xfrm>
        </p:spPr>
        <p:txBody>
          <a:bodyPr/>
          <a:lstStyle/>
          <a:p>
            <a:r>
              <a:rPr lang="zh-CN" altLang="en-US" sz="2000" dirty="0" smtClean="0"/>
              <a:t>巩固理解数字电路以及数字系统设计的基本原理、概念、理论和方法；</a:t>
            </a:r>
          </a:p>
          <a:p>
            <a:r>
              <a:rPr lang="zh-CN" altLang="en-US" sz="2000" dirty="0" smtClean="0"/>
              <a:t>能够根据特定需求建立数字系统的解决方案，并能够对复杂数字系统的设计方案进行分析、优化和改进。</a:t>
            </a:r>
          </a:p>
          <a:p>
            <a:r>
              <a:rPr lang="zh-CN" altLang="en-US" sz="2000" dirty="0" smtClean="0"/>
              <a:t>掌握对复杂数字电路系统设计的工程应用，能够对其解决方案进行模拟、仿真、综合和分析，确保设计的正确性。</a:t>
            </a:r>
          </a:p>
          <a:p>
            <a:r>
              <a:rPr lang="zh-CN" altLang="en-US" sz="2000" dirty="0" smtClean="0"/>
              <a:t>灵活应用先进的</a:t>
            </a:r>
            <a:r>
              <a:rPr lang="en-US" altLang="zh-CN" sz="2000" dirty="0" smtClean="0"/>
              <a:t>EDA</a:t>
            </a:r>
            <a:r>
              <a:rPr lang="zh-CN" altLang="en-US" sz="2000" dirty="0" smtClean="0"/>
              <a:t>工具完成复杂电路的设计。并能够对设计方案进行分析。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课程目标（简化版）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掌握设计满足特定设计需求的数字系统基本知识、工具、技能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从系统设计的角度考虑设计（层次、模块、折衷和优化方法）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使用基本数字电路单元实现特定的数字系统</a:t>
            </a:r>
            <a:r>
              <a:rPr lang="en-US" altLang="zh-CN" sz="1800" dirty="0" smtClean="0"/>
              <a:t>( </a:t>
            </a:r>
            <a:r>
              <a:rPr lang="zh-CN" altLang="en-US" sz="1800" dirty="0" smtClean="0"/>
              <a:t>电路级）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能够从系统的观点出发，能够分析和设计满足特定数字系统的特定需求的结构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微结构；（</a:t>
            </a:r>
            <a:r>
              <a:rPr lang="en-US" altLang="zh-CN" sz="1800" dirty="0" smtClean="0"/>
              <a:t>RTL/</a:t>
            </a:r>
            <a:r>
              <a:rPr lang="zh-CN" altLang="en-US" sz="1800" dirty="0" smtClean="0"/>
              <a:t>结构级）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面向</a:t>
            </a:r>
            <a:r>
              <a:rPr lang="en-US" altLang="zh-CN" sz="1800" dirty="0" smtClean="0"/>
              <a:t>DSP/</a:t>
            </a:r>
            <a:r>
              <a:rPr lang="zh-CN" altLang="en-US" sz="1800" dirty="0" smtClean="0"/>
              <a:t>处理器</a:t>
            </a:r>
            <a:r>
              <a:rPr lang="en-US" altLang="zh-CN" sz="1800" dirty="0" smtClean="0"/>
              <a:t>/Soc</a:t>
            </a:r>
            <a:r>
              <a:rPr lang="zh-CN" altLang="en-US" sz="1800" dirty="0" smtClean="0"/>
              <a:t>作为主要的系统（系统级）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运用</a:t>
            </a:r>
            <a:r>
              <a:rPr lang="en-US" altLang="zh-CN" sz="1800" dirty="0" smtClean="0"/>
              <a:t>Verilog</a:t>
            </a:r>
            <a:r>
              <a:rPr lang="zh-CN" altLang="en-US" sz="1800" dirty="0" smtClean="0"/>
              <a:t>作为语言输入，使用</a:t>
            </a:r>
            <a:r>
              <a:rPr lang="en-US" altLang="zh-CN" sz="1800" dirty="0" err="1" smtClean="0"/>
              <a:t>TopDown</a:t>
            </a:r>
            <a:r>
              <a:rPr lang="zh-CN" altLang="en-US" sz="1800" dirty="0" smtClean="0"/>
              <a:t>流程，运用综合自动化工具结合手动设计流程完成数字系统设计（知识、技能、工具的综合）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1676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05064"/>
            <a:ext cx="4320480" cy="195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9"/>
          <p:cNvGrpSpPr/>
          <p:nvPr/>
        </p:nvGrpSpPr>
        <p:grpSpPr>
          <a:xfrm>
            <a:off x="6516216" y="3573016"/>
            <a:ext cx="2232248" cy="2808312"/>
            <a:chOff x="1904999" y="1201738"/>
            <a:chExt cx="4225926" cy="4192587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905000" y="1604963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ea typeface="宋体" charset="-122"/>
                </a:rPr>
                <a:t>Algorithm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905000" y="3689350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  <a:buNone/>
              </a:pPr>
              <a:r>
                <a:rPr lang="en-US" altLang="zh-CN" sz="1400" dirty="0" smtClean="0">
                  <a:solidFill>
                    <a:schemeClr val="tx1"/>
                  </a:solidFill>
                  <a:ea typeface="宋体" charset="-122"/>
                </a:rPr>
                <a:t>RTL</a:t>
              </a:r>
              <a:endParaRPr lang="en-US" altLang="zh-CN" sz="140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905000" y="1201738"/>
              <a:ext cx="4217988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宋体" charset="-122"/>
                </a:rPr>
                <a:t>Application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905000" y="2814638"/>
              <a:ext cx="4225925" cy="4714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smtClean="0">
                  <a:solidFill>
                    <a:schemeClr val="tx1"/>
                  </a:solidFill>
                  <a:ea typeface="宋体" charset="-122"/>
                </a:rPr>
                <a:t>ISA</a:t>
              </a:r>
              <a:endParaRPr lang="en-US" altLang="zh-CN" sz="14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904999" y="2411413"/>
              <a:ext cx="4214814" cy="403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dirty="0" smtClean="0">
                  <a:solidFill>
                    <a:schemeClr val="tx1"/>
                  </a:solidFill>
                  <a:ea typeface="宋体" charset="-122"/>
                </a:rPr>
                <a:t>OS/VM</a:t>
              </a:r>
              <a:endParaRPr lang="en-US" altLang="zh-CN" sz="140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1905000" y="3286125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  <a:ea typeface="宋体" charset="-122"/>
                </a:rPr>
                <a:t>Microarchitecture</a:t>
              </a:r>
              <a:endParaRPr lang="en-US" altLang="zh-CN" sz="140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1905000" y="4495800"/>
              <a:ext cx="4225925" cy="4587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宋体" charset="-122"/>
                </a:rPr>
                <a:t>Devices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905000" y="2008188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ea typeface="宋体" charset="-122"/>
                </a:rPr>
                <a:t>Programming Language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905000" y="4092575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ea typeface="宋体" charset="-122"/>
                </a:rPr>
                <a:t>Circuits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1905000" y="4935538"/>
              <a:ext cx="4225925" cy="4587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 defTabSz="820738">
                <a:spcBef>
                  <a:spcPct val="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宋体" charset="-122"/>
                </a:rPr>
                <a:t>Physics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课程相关知识点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基础电路方面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逻辑门电路、时序电路、存储电路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DFF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</a:p>
          <a:p>
            <a:pPr lvl="1"/>
            <a:r>
              <a:rPr lang="zh-CN" altLang="en-US" dirty="0" smtClean="0"/>
              <a:t>布尔代数、逻辑表达式、卡诺图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微结构级别方面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FPGA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状态转换图</a:t>
            </a:r>
            <a:r>
              <a:rPr lang="en-US" altLang="zh-CN" dirty="0" smtClean="0"/>
              <a:t>/ FSM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控制通路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设计通路的设计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数字信号处理结构（</a:t>
            </a:r>
            <a:r>
              <a:rPr lang="en-US" altLang="zh-CN" dirty="0" smtClean="0"/>
              <a:t>FFT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IIR)</a:t>
            </a:r>
          </a:p>
          <a:p>
            <a:pPr lvl="1"/>
            <a:r>
              <a:rPr lang="zh-CN" altLang="en-US" dirty="0" smtClean="0"/>
              <a:t>算术单元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外设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算法级设计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通用计算机</a:t>
            </a:r>
            <a:r>
              <a:rPr lang="en-US" altLang="zh-CN" dirty="0" smtClean="0"/>
              <a:t>/DSP </a:t>
            </a:r>
            <a:r>
              <a:rPr lang="zh-CN" altLang="en-US" dirty="0" smtClean="0"/>
              <a:t>架构和解决方案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ASIC /GP/ </a:t>
            </a:r>
            <a:r>
              <a:rPr lang="en-US" altLang="zh-CN" dirty="0" smtClean="0"/>
              <a:t>ASIP/SoC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主要知识点的来源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EDA 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HDL /Verilog</a:t>
            </a:r>
            <a:r>
              <a:rPr lang="zh-CN" altLang="en-US" dirty="0" smtClean="0"/>
              <a:t>的语法、语义，在设计和验证中的使用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设计方法学</a:t>
            </a:r>
            <a:r>
              <a:rPr lang="en-US" altLang="zh-CN" dirty="0" smtClean="0"/>
              <a:t>/</a:t>
            </a:r>
            <a:r>
              <a:rPr lang="zh-CN" altLang="en-US" dirty="0" smtClean="0"/>
              <a:t>验证方法学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TOP-Down, Bottom-UP</a:t>
            </a:r>
            <a:r>
              <a:rPr lang="zh-CN" altLang="en-US" dirty="0" smtClean="0"/>
              <a:t>的设计流程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模块化设计、层次化设计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EDA</a:t>
            </a:r>
            <a:r>
              <a:rPr lang="zh-CN" altLang="en-US" dirty="0" smtClean="0"/>
              <a:t>工具原理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逻辑综合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高级综合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时序分析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P&amp;R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HVP_Class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</Template>
  <TotalTime>79422</TotalTime>
  <Words>1144</Words>
  <Application>Microsoft Office PowerPoint</Application>
  <PresentationFormat>全屏显示(4:3)</PresentationFormat>
  <Paragraphs>203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HITHVP_Class</vt:lpstr>
      <vt:lpstr>高级数字IC设计</vt:lpstr>
      <vt:lpstr>课程内容</vt:lpstr>
      <vt:lpstr>课程简介</vt:lpstr>
      <vt:lpstr>内容</vt:lpstr>
      <vt:lpstr>开设课程的目的</vt:lpstr>
      <vt:lpstr>课程目标：</vt:lpstr>
      <vt:lpstr>课程目标（简化版）</vt:lpstr>
      <vt:lpstr>课程相关知识点</vt:lpstr>
      <vt:lpstr>主要知识点的来源</vt:lpstr>
      <vt:lpstr>课程之间的相互关系</vt:lpstr>
      <vt:lpstr>课程的主要内容</vt:lpstr>
      <vt:lpstr>幻灯片 12</vt:lpstr>
      <vt:lpstr>主要教材：</vt:lpstr>
      <vt:lpstr>辅助教材：</vt:lpstr>
      <vt:lpstr>课后辅助教材</vt:lpstr>
      <vt:lpstr>辅助教材：verilog 相关</vt:lpstr>
      <vt:lpstr>辅助资料：SystemVerilog 相关</vt:lpstr>
      <vt:lpstr>辅助资料：计算理论/体系结构相关</vt:lpstr>
      <vt:lpstr>辅助教材： DSP算法实现相关</vt:lpstr>
      <vt:lpstr>学习建议</vt:lpstr>
      <vt:lpstr>学习建议</vt:lpstr>
      <vt:lpstr>学习建议</vt:lpstr>
      <vt:lpstr>考核办法</vt:lpstr>
      <vt:lpstr>作业、项目相关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byang</dc:creator>
  <cp:lastModifiedBy>byang</cp:lastModifiedBy>
  <cp:revision>2021</cp:revision>
  <dcterms:created xsi:type="dcterms:W3CDTF">2015-04-21T05:54:10Z</dcterms:created>
  <dcterms:modified xsi:type="dcterms:W3CDTF">2020-03-09T07:05:26Z</dcterms:modified>
</cp:coreProperties>
</file>