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43"/>
  </p:notesMasterIdLst>
  <p:sldIdLst>
    <p:sldId id="3728" r:id="rId2"/>
    <p:sldId id="3741" r:id="rId3"/>
    <p:sldId id="3746" r:id="rId4"/>
    <p:sldId id="3751" r:id="rId5"/>
    <p:sldId id="3752" r:id="rId6"/>
    <p:sldId id="3754" r:id="rId7"/>
    <p:sldId id="3788" r:id="rId8"/>
    <p:sldId id="3748" r:id="rId9"/>
    <p:sldId id="3749" r:id="rId10"/>
    <p:sldId id="3750" r:id="rId11"/>
    <p:sldId id="3756" r:id="rId12"/>
    <p:sldId id="3767" r:id="rId13"/>
    <p:sldId id="3764" r:id="rId14"/>
    <p:sldId id="3765" r:id="rId15"/>
    <p:sldId id="3766" r:id="rId16"/>
    <p:sldId id="3768" r:id="rId17"/>
    <p:sldId id="3758" r:id="rId18"/>
    <p:sldId id="3759" r:id="rId19"/>
    <p:sldId id="3760" r:id="rId20"/>
    <p:sldId id="3761" r:id="rId21"/>
    <p:sldId id="3762" r:id="rId22"/>
    <p:sldId id="3763" r:id="rId23"/>
    <p:sldId id="3770" r:id="rId24"/>
    <p:sldId id="3784" r:id="rId25"/>
    <p:sldId id="3786" r:id="rId26"/>
    <p:sldId id="3787" r:id="rId27"/>
    <p:sldId id="3771" r:id="rId28"/>
    <p:sldId id="3785" r:id="rId29"/>
    <p:sldId id="3774" r:id="rId30"/>
    <p:sldId id="3775" r:id="rId31"/>
    <p:sldId id="3776" r:id="rId32"/>
    <p:sldId id="3777" r:id="rId33"/>
    <p:sldId id="3778" r:id="rId34"/>
    <p:sldId id="3779" r:id="rId35"/>
    <p:sldId id="3781" r:id="rId36"/>
    <p:sldId id="3780" r:id="rId37"/>
    <p:sldId id="3782" r:id="rId38"/>
    <p:sldId id="3783" r:id="rId39"/>
    <p:sldId id="3789" r:id="rId40"/>
    <p:sldId id="3790" r:id="rId41"/>
    <p:sldId id="3791" r:id="rId4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F9966"/>
    <a:srgbClr val="E6E6E6"/>
    <a:srgbClr val="00B0F0"/>
    <a:srgbClr val="00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97" autoAdjust="0"/>
    <p:restoredTop sz="92169" autoAdjust="0"/>
  </p:normalViewPr>
  <p:slideViewPr>
    <p:cSldViewPr>
      <p:cViewPr>
        <p:scale>
          <a:sx n="75" d="100"/>
          <a:sy n="75" d="100"/>
        </p:scale>
        <p:origin x="-561" y="46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3873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671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27110E-B6F6-4E74-AA08-6D851F2EFC36}" type="datetimeFigureOut">
              <a:rPr lang="zh-CN" altLang="en-US" smtClean="0"/>
              <a:pPr/>
              <a:t>2020/4/21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CD81C2-8C9E-49FB-973C-0224003C83D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gif"/><Relationship Id="rId4" Type="http://schemas.openxmlformats.org/officeDocument/2006/relationships/image" Target="../media/image2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gif"/><Relationship Id="rId4" Type="http://schemas.openxmlformats.org/officeDocument/2006/relationships/image" Target="../media/image2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9E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6451600"/>
            <a:ext cx="9144000" cy="76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0" y="2590800"/>
            <a:ext cx="3768892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52060" y="2590800"/>
            <a:ext cx="2286000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226864" y="2590800"/>
            <a:ext cx="2917136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4352" y="5173652"/>
            <a:ext cx="5641337" cy="593737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3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9536" y="4197659"/>
            <a:ext cx="931864" cy="281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100">
                <a:latin typeface="Calibri"/>
                <a:cs typeface="Calibri"/>
              </a:defRPr>
            </a:lvl1pPr>
          </a:lstStyle>
          <a:p>
            <a:fld id="{8DD25157-6A89-4DDB-8DAA-2EF9268DCE65}" type="datetime1">
              <a:rPr lang="zh-CN" altLang="en-US" smtClean="0"/>
              <a:pPr/>
              <a:t>2020/4/21</a:t>
            </a:fld>
            <a:endParaRPr lang="en-US" dirty="0"/>
          </a:p>
        </p:txBody>
      </p:sp>
      <p:sp>
        <p:nvSpPr>
          <p:cNvPr id="30" name="标题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11" name="Picture 2" descr="https://www.synopsys.com/content/dam/synopsys/solutions/spotlights/Solutions_FinFET_Spotlight.jpg.imgw.365.219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2564904"/>
            <a:ext cx="3779912" cy="1656184"/>
          </a:xfrm>
          <a:prstGeom prst="rect">
            <a:avLst/>
          </a:prstGeom>
          <a:noFill/>
        </p:spPr>
      </p:pic>
      <p:pic>
        <p:nvPicPr>
          <p:cNvPr id="14" name="Picture 4" descr="https://static.mentor-cdn.com/mentor2/images/illustrations/fv/cookbook-artwork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2564904"/>
            <a:ext cx="2306679" cy="1648561"/>
          </a:xfrm>
          <a:prstGeom prst="rect">
            <a:avLst/>
          </a:prstGeom>
          <a:noFill/>
        </p:spPr>
      </p:pic>
      <p:pic>
        <p:nvPicPr>
          <p:cNvPr id="15" name="Picture 6" descr="Related imag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8184" y="2564904"/>
            <a:ext cx="2915816" cy="16561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9" name="页脚占位符 13"/>
          <p:cNvSpPr>
            <a:spLocks noGrp="1"/>
          </p:cNvSpPr>
          <p:nvPr>
            <p:ph type="ftr" sz="quarter" idx="10"/>
          </p:nvPr>
        </p:nvSpPr>
        <p:spPr>
          <a:xfrm>
            <a:off x="2843808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2">
                    <a:lumMod val="10000"/>
                    <a:lumOff val="90000"/>
                  </a:schemeClr>
                </a:solidFill>
                <a:latin typeface="MS Gothic" pitchFamily="49" charset="-128"/>
                <a:ea typeface="华文中宋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" name="日期占位符 18"/>
          <p:cNvSpPr>
            <a:spLocks noGrp="1"/>
          </p:cNvSpPr>
          <p:nvPr>
            <p:ph type="dt" sz="half" idx="11"/>
          </p:nvPr>
        </p:nvSpPr>
        <p:spPr>
          <a:xfrm>
            <a:off x="1691680" y="6554943"/>
            <a:ext cx="864096" cy="3304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A49C321D-02AD-4A92-87D9-075632A1D6E6}" type="datetime1">
              <a:rPr lang="zh-CN" altLang="en-US" smtClean="0"/>
              <a:pPr/>
              <a:t>2020/4/21</a:t>
            </a:fld>
            <a:endParaRPr lang="zh-CN" altLang="en-US" dirty="0"/>
          </a:p>
        </p:txBody>
      </p:sp>
      <p:sp>
        <p:nvSpPr>
          <p:cNvPr id="13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7668344" y="6078880"/>
            <a:ext cx="1485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fld id="{A338FCAA-36CC-4D26-969D-37C385A4595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411760" y="2636912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Broadway" pitchFamily="82" charset="0"/>
              </a:rPr>
              <a:t>HITMEC</a:t>
            </a:r>
          </a:p>
          <a:p>
            <a:r>
              <a:rPr lang="en-US" altLang="zh-CN" dirty="0" smtClean="0"/>
              <a:t>  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哈尔滨工业大学微电子中心</a:t>
            </a:r>
            <a:endParaRPr lang="zh-CN" altLang="en-US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88224" y="2276872"/>
            <a:ext cx="738664" cy="30243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16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哈尔滨工业大学微电子中心</a:t>
            </a:r>
            <a:endParaRPr lang="en-US" altLang="zh-CN" sz="1600" dirty="0" smtClean="0">
              <a:solidFill>
                <a:schemeClr val="tx1"/>
              </a:solidFill>
              <a:latin typeface="Broadway" pitchFamily="82" charset="0"/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  <a:latin typeface="Broadway" pitchFamily="82" charset="0"/>
              </a:rPr>
              <a:t>HITMEC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endParaRPr lang="zh-CN" altLang="en-US" dirty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 bwMode="auto">
          <a:xfrm>
            <a:off x="1907704" y="4581128"/>
            <a:ext cx="3707904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oadway" pitchFamily="82" charset="0"/>
                <a:ea typeface="+mn-ea"/>
                <a:cs typeface="Calibri"/>
              </a:rPr>
              <a:t>HITMEC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        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itchFamily="49" charset="-122"/>
                <a:ea typeface="隶书" pitchFamily="49" charset="-122"/>
                <a:cs typeface="Calibri"/>
              </a:rPr>
              <a:t>哈尔滨工业大学微电子中心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itchFamily="49" charset="-122"/>
              <a:ea typeface="隶书" pitchFamily="49" charset="-122"/>
              <a:cs typeface="Calibri"/>
            </a:endParaRPr>
          </a:p>
        </p:txBody>
      </p:sp>
      <p:sp>
        <p:nvSpPr>
          <p:cNvPr id="11" name="页脚占位符 13"/>
          <p:cNvSpPr>
            <a:spLocks noGrp="1"/>
          </p:cNvSpPr>
          <p:nvPr>
            <p:ph type="ftr" sz="quarter" idx="3"/>
          </p:nvPr>
        </p:nvSpPr>
        <p:spPr>
          <a:xfrm>
            <a:off x="2843808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2">
                    <a:lumMod val="10000"/>
                    <a:lumOff val="90000"/>
                  </a:schemeClr>
                </a:solidFill>
                <a:latin typeface="MS Gothic" pitchFamily="49" charset="-128"/>
                <a:ea typeface="华文中宋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日期占位符 18"/>
          <p:cNvSpPr>
            <a:spLocks noGrp="1"/>
          </p:cNvSpPr>
          <p:nvPr>
            <p:ph type="dt" sz="half" idx="2"/>
          </p:nvPr>
        </p:nvSpPr>
        <p:spPr>
          <a:xfrm>
            <a:off x="1691680" y="6554943"/>
            <a:ext cx="864096" cy="3304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D14C4A7C-F5F0-42F5-8084-60EB62B0FB24}" type="datetime1">
              <a:rPr lang="zh-CN" altLang="en-US" smtClean="0"/>
              <a:pPr/>
              <a:t>2020/4/21</a:t>
            </a:fld>
            <a:endParaRPr lang="zh-CN" altLang="en-US" dirty="0"/>
          </a:p>
        </p:txBody>
      </p:sp>
      <p:sp>
        <p:nvSpPr>
          <p:cNvPr id="13" name="灯片编号占位符 19"/>
          <p:cNvSpPr>
            <a:spLocks noGrp="1"/>
          </p:cNvSpPr>
          <p:nvPr>
            <p:ph type="sldNum" sz="quarter" idx="4"/>
          </p:nvPr>
        </p:nvSpPr>
        <p:spPr>
          <a:xfrm>
            <a:off x="7668344" y="6078880"/>
            <a:ext cx="1485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fld id="{A338FCAA-36CC-4D26-969D-37C385A4595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11760" y="2636912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Broadway" pitchFamily="82" charset="0"/>
              </a:rPr>
              <a:t>HITMEC</a:t>
            </a:r>
          </a:p>
          <a:p>
            <a:r>
              <a:rPr lang="en-US" altLang="zh-CN" dirty="0" smtClean="0"/>
              <a:t>  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哈尔滨工业大学微电子中心</a:t>
            </a:r>
            <a:endParaRPr lang="zh-CN" altLang="en-US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88224" y="2276872"/>
            <a:ext cx="738664" cy="30243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16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哈尔滨工业大学微电子中心</a:t>
            </a:r>
            <a:endParaRPr lang="en-US" altLang="zh-CN" sz="1600" dirty="0" smtClean="0">
              <a:solidFill>
                <a:schemeClr val="tx1"/>
              </a:solidFill>
              <a:latin typeface="Broadway" pitchFamily="82" charset="0"/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  <a:latin typeface="Broadway" pitchFamily="82" charset="0"/>
              </a:rPr>
              <a:t>HITMEC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endParaRPr lang="zh-CN" altLang="en-US" dirty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4" name="Rectangle 5"/>
          <p:cNvSpPr txBox="1">
            <a:spLocks noChangeArrowheads="1"/>
          </p:cNvSpPr>
          <p:nvPr/>
        </p:nvSpPr>
        <p:spPr bwMode="auto">
          <a:xfrm>
            <a:off x="1907704" y="4581128"/>
            <a:ext cx="3707904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oadway" pitchFamily="82" charset="0"/>
                <a:ea typeface="+mn-ea"/>
                <a:cs typeface="Calibri"/>
              </a:rPr>
              <a:t>HITMEC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        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itchFamily="49" charset="-122"/>
                <a:ea typeface="隶书" pitchFamily="49" charset="-122"/>
                <a:cs typeface="Calibri"/>
              </a:rPr>
              <a:t>哈尔滨工业大学微电子中心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itchFamily="49" charset="-122"/>
              <a:ea typeface="隶书" pitchFamily="49" charset="-122"/>
              <a:cs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13"/>
          <p:cNvSpPr>
            <a:spLocks noGrp="1"/>
          </p:cNvSpPr>
          <p:nvPr>
            <p:ph type="ftr" sz="quarter" idx="3"/>
          </p:nvPr>
        </p:nvSpPr>
        <p:spPr>
          <a:xfrm>
            <a:off x="2843808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2">
                    <a:lumMod val="10000"/>
                    <a:lumOff val="90000"/>
                  </a:schemeClr>
                </a:solidFill>
                <a:latin typeface="MS Gothic" pitchFamily="49" charset="-128"/>
                <a:ea typeface="华文中宋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日期占位符 18"/>
          <p:cNvSpPr>
            <a:spLocks noGrp="1"/>
          </p:cNvSpPr>
          <p:nvPr>
            <p:ph type="dt" sz="half" idx="10"/>
          </p:nvPr>
        </p:nvSpPr>
        <p:spPr>
          <a:xfrm>
            <a:off x="1691680" y="6554943"/>
            <a:ext cx="864096" cy="3304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9E1229EA-7BB7-4A0D-8146-CD73CFF39762}" type="datetime1">
              <a:rPr lang="zh-CN" altLang="en-US" smtClean="0"/>
              <a:pPr/>
              <a:t>2020/4/21</a:t>
            </a:fld>
            <a:endParaRPr lang="zh-CN" altLang="en-US" dirty="0"/>
          </a:p>
        </p:txBody>
      </p:sp>
      <p:sp>
        <p:nvSpPr>
          <p:cNvPr id="7" name="灯片编号占位符 19"/>
          <p:cNvSpPr>
            <a:spLocks noGrp="1"/>
          </p:cNvSpPr>
          <p:nvPr>
            <p:ph type="sldNum" sz="quarter" idx="4"/>
          </p:nvPr>
        </p:nvSpPr>
        <p:spPr>
          <a:xfrm>
            <a:off x="7668344" y="6078880"/>
            <a:ext cx="1485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fld id="{A338FCAA-36CC-4D26-969D-37C385A4595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4953-CB40-4CE1-8557-668FB831FD19}" type="datetime1">
              <a:rPr lang="zh-CN" altLang="en-US" smtClean="0"/>
              <a:pPr/>
              <a:t>2020/4/21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38FCAA-36CC-4D26-969D-37C385A4595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5" name="页脚占位符 13"/>
          <p:cNvSpPr>
            <a:spLocks noGrp="1"/>
          </p:cNvSpPr>
          <p:nvPr>
            <p:ph type="ftr" sz="quarter" idx="3"/>
          </p:nvPr>
        </p:nvSpPr>
        <p:spPr>
          <a:xfrm>
            <a:off x="2843808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2">
                    <a:lumMod val="10000"/>
                    <a:lumOff val="90000"/>
                  </a:schemeClr>
                </a:solidFill>
                <a:latin typeface="MS Gothic" pitchFamily="49" charset="-128"/>
                <a:ea typeface="华文中宋" pitchFamily="2" charset="-122"/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页脚占位符 13"/>
          <p:cNvSpPr>
            <a:spLocks noGrp="1"/>
          </p:cNvSpPr>
          <p:nvPr>
            <p:ph type="ftr" sz="quarter" idx="3"/>
          </p:nvPr>
        </p:nvSpPr>
        <p:spPr>
          <a:xfrm>
            <a:off x="2843808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2">
                    <a:lumMod val="10000"/>
                    <a:lumOff val="90000"/>
                  </a:schemeClr>
                </a:solidFill>
                <a:latin typeface="MS Gothic" pitchFamily="49" charset="-128"/>
                <a:ea typeface="华文中宋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8" name="日期占位符 18"/>
          <p:cNvSpPr>
            <a:spLocks noGrp="1"/>
          </p:cNvSpPr>
          <p:nvPr>
            <p:ph type="dt" sz="half" idx="10"/>
          </p:nvPr>
        </p:nvSpPr>
        <p:spPr>
          <a:xfrm>
            <a:off x="1691680" y="6554943"/>
            <a:ext cx="864096" cy="3304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03AEFB9A-3B9B-403C-8E74-9A0053B5C4A4}" type="datetime1">
              <a:rPr lang="zh-CN" altLang="en-US" smtClean="0"/>
              <a:pPr/>
              <a:t>2020/4/21</a:t>
            </a:fld>
            <a:endParaRPr lang="zh-CN" altLang="en-US" dirty="0"/>
          </a:p>
        </p:txBody>
      </p:sp>
      <p:sp>
        <p:nvSpPr>
          <p:cNvPr id="11" name="灯片编号占位符 19"/>
          <p:cNvSpPr>
            <a:spLocks noGrp="1"/>
          </p:cNvSpPr>
          <p:nvPr>
            <p:ph type="sldNum" sz="quarter" idx="4"/>
          </p:nvPr>
        </p:nvSpPr>
        <p:spPr>
          <a:xfrm>
            <a:off x="7668344" y="6078880"/>
            <a:ext cx="1485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fld id="{A338FCAA-36CC-4D26-969D-37C385A4595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13"/>
          <p:cNvSpPr>
            <a:spLocks noGrp="1"/>
          </p:cNvSpPr>
          <p:nvPr>
            <p:ph type="ftr" sz="quarter" idx="3"/>
          </p:nvPr>
        </p:nvSpPr>
        <p:spPr>
          <a:xfrm>
            <a:off x="2843808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2">
                    <a:lumMod val="10000"/>
                    <a:lumOff val="90000"/>
                  </a:schemeClr>
                </a:solidFill>
                <a:latin typeface="MS Gothic" pitchFamily="49" charset="-128"/>
                <a:ea typeface="华文中宋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日期占位符 18"/>
          <p:cNvSpPr>
            <a:spLocks noGrp="1"/>
          </p:cNvSpPr>
          <p:nvPr>
            <p:ph type="dt" sz="half" idx="2"/>
          </p:nvPr>
        </p:nvSpPr>
        <p:spPr>
          <a:xfrm>
            <a:off x="1691680" y="6554943"/>
            <a:ext cx="864096" cy="3304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E3180F7C-3712-451C-806F-D8F8FBCC3F35}" type="datetime1">
              <a:rPr lang="zh-CN" altLang="en-US" smtClean="0"/>
              <a:pPr/>
              <a:t>2020/4/21</a:t>
            </a:fld>
            <a:endParaRPr lang="zh-CN" altLang="en-US" dirty="0"/>
          </a:p>
        </p:txBody>
      </p:sp>
      <p:sp>
        <p:nvSpPr>
          <p:cNvPr id="10" name="灯片编号占位符 19"/>
          <p:cNvSpPr>
            <a:spLocks noGrp="1"/>
          </p:cNvSpPr>
          <p:nvPr>
            <p:ph type="sldNum" sz="quarter" idx="4"/>
          </p:nvPr>
        </p:nvSpPr>
        <p:spPr>
          <a:xfrm>
            <a:off x="7668344" y="6078880"/>
            <a:ext cx="1485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fld id="{A338FCAA-36CC-4D26-969D-37C385A4595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BE1B0-1775-40E6-AE22-C292C1077788}" type="datetime1">
              <a:rPr lang="zh-CN" altLang="en-US" smtClean="0"/>
              <a:pPr/>
              <a:t>2020/4/21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38FCAA-36CC-4D26-969D-37C385A4595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5" name="页脚占位符 13"/>
          <p:cNvSpPr>
            <a:spLocks noGrp="1"/>
          </p:cNvSpPr>
          <p:nvPr>
            <p:ph type="ftr" sz="quarter" idx="3"/>
          </p:nvPr>
        </p:nvSpPr>
        <p:spPr>
          <a:xfrm>
            <a:off x="2843808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2">
                    <a:lumMod val="10000"/>
                    <a:lumOff val="90000"/>
                  </a:schemeClr>
                </a:solidFill>
                <a:latin typeface="MS Gothic" pitchFamily="49" charset="-128"/>
                <a:ea typeface="华文中宋" pitchFamily="2" charset="-122"/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13"/>
          <p:cNvSpPr>
            <a:spLocks noGrp="1"/>
          </p:cNvSpPr>
          <p:nvPr>
            <p:ph type="ftr" sz="quarter" idx="3"/>
          </p:nvPr>
        </p:nvSpPr>
        <p:spPr>
          <a:xfrm>
            <a:off x="2843808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2">
                    <a:lumMod val="10000"/>
                    <a:lumOff val="90000"/>
                  </a:schemeClr>
                </a:solidFill>
                <a:latin typeface="MS Gothic" pitchFamily="49" charset="-128"/>
                <a:ea typeface="华文中宋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日期占位符 18"/>
          <p:cNvSpPr>
            <a:spLocks noGrp="1"/>
          </p:cNvSpPr>
          <p:nvPr>
            <p:ph type="dt" sz="half" idx="2"/>
          </p:nvPr>
        </p:nvSpPr>
        <p:spPr>
          <a:xfrm>
            <a:off x="1691680" y="6554943"/>
            <a:ext cx="864096" cy="3304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906B3EA2-E419-411D-8CB8-1239CE711A50}" type="datetime1">
              <a:rPr lang="zh-CN" altLang="en-US" smtClean="0"/>
              <a:pPr/>
              <a:t>2020/4/21</a:t>
            </a:fld>
            <a:endParaRPr lang="zh-CN" altLang="en-US" dirty="0"/>
          </a:p>
        </p:txBody>
      </p:sp>
      <p:sp>
        <p:nvSpPr>
          <p:cNvPr id="10" name="灯片编号占位符 19"/>
          <p:cNvSpPr>
            <a:spLocks noGrp="1"/>
          </p:cNvSpPr>
          <p:nvPr>
            <p:ph type="sldNum" sz="quarter" idx="4"/>
          </p:nvPr>
        </p:nvSpPr>
        <p:spPr>
          <a:xfrm>
            <a:off x="7668344" y="6078880"/>
            <a:ext cx="1485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fld id="{A338FCAA-36CC-4D26-969D-37C385A4595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页脚占位符 13"/>
          <p:cNvSpPr>
            <a:spLocks noGrp="1"/>
          </p:cNvSpPr>
          <p:nvPr>
            <p:ph type="ftr" sz="quarter" idx="10"/>
          </p:nvPr>
        </p:nvSpPr>
        <p:spPr>
          <a:xfrm>
            <a:off x="2843808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2">
                    <a:lumMod val="10000"/>
                    <a:lumOff val="90000"/>
                  </a:schemeClr>
                </a:solidFill>
                <a:latin typeface="MS Gothic" pitchFamily="49" charset="-128"/>
                <a:ea typeface="华文中宋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1" name="日期占位符 18"/>
          <p:cNvSpPr>
            <a:spLocks noGrp="1"/>
          </p:cNvSpPr>
          <p:nvPr>
            <p:ph type="dt" sz="half" idx="11"/>
          </p:nvPr>
        </p:nvSpPr>
        <p:spPr>
          <a:xfrm>
            <a:off x="1691680" y="6554943"/>
            <a:ext cx="864096" cy="3304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E4208539-C5BD-45B4-AA2A-603610B2CB47}" type="datetime1">
              <a:rPr lang="zh-CN" altLang="en-US" smtClean="0"/>
              <a:pPr/>
              <a:t>2020/4/21</a:t>
            </a:fld>
            <a:endParaRPr lang="zh-CN" altLang="en-US" dirty="0"/>
          </a:p>
        </p:txBody>
      </p:sp>
      <p:sp>
        <p:nvSpPr>
          <p:cNvPr id="12" name="灯片编号占位符 19"/>
          <p:cNvSpPr>
            <a:spLocks noGrp="1"/>
          </p:cNvSpPr>
          <p:nvPr>
            <p:ph type="sldNum" sz="quarter" idx="4"/>
          </p:nvPr>
        </p:nvSpPr>
        <p:spPr>
          <a:xfrm>
            <a:off x="7668344" y="6078880"/>
            <a:ext cx="1485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fld id="{A338FCAA-36CC-4D26-969D-37C385A4595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9E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6451600"/>
            <a:ext cx="9144000" cy="76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0" y="2590800"/>
            <a:ext cx="3768892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52060" y="2590800"/>
            <a:ext cx="2286000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226864" y="2590800"/>
            <a:ext cx="2917136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4352" y="5173652"/>
            <a:ext cx="5641337" cy="593737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3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9536" y="4197659"/>
            <a:ext cx="931864" cy="281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100">
                <a:latin typeface="Calibri"/>
                <a:cs typeface="Calibri"/>
              </a:defRPr>
            </a:lvl1pPr>
          </a:lstStyle>
          <a:p>
            <a:fld id="{D1CB254B-6C6D-42C6-B9A8-66F7B4E8F45F}" type="datetime1">
              <a:rPr lang="zh-CN" altLang="en-US" smtClean="0"/>
              <a:pPr/>
              <a:t>2020/4/21</a:t>
            </a:fld>
            <a:endParaRPr lang="zh-CN" altLang="en-US" dirty="0"/>
          </a:p>
        </p:txBody>
      </p:sp>
      <p:pic>
        <p:nvPicPr>
          <p:cNvPr id="21" name="Picture 7" descr="G6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2460721" cy="7647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2" name="图片 21" descr="工大logo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tretch>
            <a:fillRect/>
          </a:stretch>
        </p:blipFill>
        <p:spPr>
          <a:xfrm>
            <a:off x="8280920" y="1556792"/>
            <a:ext cx="683568" cy="5532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6" name="图片 25" descr="图片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37694" y="1700808"/>
            <a:ext cx="3370810" cy="688791"/>
          </a:xfrm>
          <a:prstGeom prst="rect">
            <a:avLst/>
          </a:prstGeom>
        </p:spPr>
      </p:pic>
      <p:sp>
        <p:nvSpPr>
          <p:cNvPr id="30" name="标题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593850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9E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6451600"/>
            <a:ext cx="9144000" cy="76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0" y="1676633"/>
            <a:ext cx="3768892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52060" y="1676633"/>
            <a:ext cx="2286000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226864" y="1676633"/>
            <a:ext cx="2917136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0646" y="3517300"/>
            <a:ext cx="7772400" cy="898198"/>
          </a:xfrm>
        </p:spPr>
        <p:txBody>
          <a:bodyPr/>
          <a:lstStyle>
            <a:lvl1pPr algn="r">
              <a:defRPr>
                <a:solidFill>
                  <a:srgbClr val="9D8C78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4352" y="4430694"/>
            <a:ext cx="5641337" cy="593737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34199" y="5797079"/>
            <a:ext cx="1751489" cy="322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Calibri"/>
                <a:cs typeface="Calibri"/>
              </a:defRPr>
            </a:lvl1pPr>
          </a:lstStyle>
          <a:p>
            <a:fld id="{B0FC7727-5158-4FED-82F1-A1D1652527EB}" type="datetime1">
              <a:rPr lang="zh-CN" altLang="en-US" smtClean="0"/>
              <a:pPr/>
              <a:t>2020/4/21</a:t>
            </a:fld>
            <a:endParaRPr lang="en-US"/>
          </a:p>
        </p:txBody>
      </p:sp>
      <p:sp>
        <p:nvSpPr>
          <p:cNvPr id="11" name="Rectangle 16"/>
          <p:cNvSpPr/>
          <p:nvPr userDrawn="1"/>
        </p:nvSpPr>
        <p:spPr>
          <a:xfrm>
            <a:off x="42532" y="1726704"/>
            <a:ext cx="3768892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Rectangle 17"/>
          <p:cNvSpPr/>
          <p:nvPr userDrawn="1"/>
        </p:nvSpPr>
        <p:spPr>
          <a:xfrm>
            <a:off x="3894592" y="1726704"/>
            <a:ext cx="2286000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8"/>
          <p:cNvSpPr/>
          <p:nvPr userDrawn="1"/>
        </p:nvSpPr>
        <p:spPr>
          <a:xfrm>
            <a:off x="6269396" y="1726704"/>
            <a:ext cx="2917136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 descr="https://www.synopsys.com/content/dam/synopsys/solutions/spotlights/Solutions_FinFET_Spotlight.jpg.imgw.365.219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20" y="1700808"/>
            <a:ext cx="3779912" cy="1656184"/>
          </a:xfrm>
          <a:prstGeom prst="rect">
            <a:avLst/>
          </a:prstGeom>
          <a:noFill/>
        </p:spPr>
      </p:pic>
      <p:pic>
        <p:nvPicPr>
          <p:cNvPr id="20" name="Picture 4" descr="https://static.mentor-cdn.com/mentor2/images/illustrations/fv/cookbook-artwork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94452" y="1700808"/>
            <a:ext cx="2306679" cy="1648561"/>
          </a:xfrm>
          <a:prstGeom prst="rect">
            <a:avLst/>
          </a:prstGeom>
          <a:noFill/>
        </p:spPr>
      </p:pic>
      <p:pic>
        <p:nvPicPr>
          <p:cNvPr id="21" name="Picture 6" descr="Related imag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70716" y="1700808"/>
            <a:ext cx="2915816" cy="165618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411760" y="2636912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Broadway" pitchFamily="82" charset="0"/>
              </a:rPr>
              <a:t>HITMEC</a:t>
            </a:r>
          </a:p>
          <a:p>
            <a:r>
              <a:rPr lang="en-US" altLang="zh-CN" dirty="0" smtClean="0"/>
              <a:t>  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哈尔滨工业大学微电子中心</a:t>
            </a:r>
            <a:endParaRPr lang="zh-CN" altLang="en-US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88224" y="2276872"/>
            <a:ext cx="738664" cy="30243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16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哈尔滨工业大学微电子中心</a:t>
            </a:r>
            <a:endParaRPr lang="en-US" altLang="zh-CN" sz="1600" dirty="0" smtClean="0">
              <a:solidFill>
                <a:schemeClr val="tx1"/>
              </a:solidFill>
              <a:latin typeface="Broadway" pitchFamily="82" charset="0"/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  <a:latin typeface="Broadway" pitchFamily="82" charset="0"/>
              </a:rPr>
              <a:t>HITMEC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endParaRPr lang="zh-CN" altLang="en-US" dirty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 bwMode="auto">
          <a:xfrm>
            <a:off x="1907704" y="4581128"/>
            <a:ext cx="3707904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oadway" pitchFamily="82" charset="0"/>
                <a:ea typeface="+mn-ea"/>
                <a:cs typeface="Calibri"/>
              </a:rPr>
              <a:t>HITMEC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        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itchFamily="49" charset="-122"/>
                <a:ea typeface="隶书" pitchFamily="49" charset="-122"/>
                <a:cs typeface="Calibri"/>
              </a:rPr>
              <a:t>哈尔滨工业大学微电子中心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itchFamily="49" charset="-122"/>
              <a:ea typeface="隶书" pitchFamily="49" charset="-122"/>
              <a:cs typeface="Calibri"/>
            </a:endParaRPr>
          </a:p>
        </p:txBody>
      </p:sp>
      <p:sp>
        <p:nvSpPr>
          <p:cNvPr id="11" name="页脚占位符 13"/>
          <p:cNvSpPr>
            <a:spLocks noGrp="1"/>
          </p:cNvSpPr>
          <p:nvPr>
            <p:ph type="ftr" sz="quarter" idx="3"/>
          </p:nvPr>
        </p:nvSpPr>
        <p:spPr>
          <a:xfrm>
            <a:off x="2843808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2">
                    <a:lumMod val="10000"/>
                    <a:lumOff val="90000"/>
                  </a:schemeClr>
                </a:solidFill>
                <a:latin typeface="MS Gothic" pitchFamily="49" charset="-128"/>
                <a:ea typeface="华文中宋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日期占位符 18"/>
          <p:cNvSpPr>
            <a:spLocks noGrp="1"/>
          </p:cNvSpPr>
          <p:nvPr>
            <p:ph type="dt" sz="half" idx="2"/>
          </p:nvPr>
        </p:nvSpPr>
        <p:spPr>
          <a:xfrm>
            <a:off x="1691680" y="6554943"/>
            <a:ext cx="864096" cy="3304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D1CB254B-6C6D-42C6-B9A8-66F7B4E8F45F}" type="datetime1">
              <a:rPr lang="zh-CN" altLang="en-US" smtClean="0"/>
              <a:pPr/>
              <a:t>2020/4/21</a:t>
            </a:fld>
            <a:endParaRPr lang="zh-CN" altLang="en-US" dirty="0"/>
          </a:p>
        </p:txBody>
      </p:sp>
      <p:sp>
        <p:nvSpPr>
          <p:cNvPr id="13" name="灯片编号占位符 19"/>
          <p:cNvSpPr>
            <a:spLocks noGrp="1"/>
          </p:cNvSpPr>
          <p:nvPr>
            <p:ph type="sldNum" sz="quarter" idx="4"/>
          </p:nvPr>
        </p:nvSpPr>
        <p:spPr>
          <a:xfrm>
            <a:off x="7668344" y="6078880"/>
            <a:ext cx="1485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fld id="{A338FCAA-36CC-4D26-969D-37C385A4595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254B-6C6D-42C6-B9A8-66F7B4E8F45F}" type="datetime1">
              <a:rPr lang="zh-CN" altLang="en-US" smtClean="0"/>
              <a:pPr/>
              <a:t>2020/4/21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38FCAA-36CC-4D26-969D-37C385A4595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5" name="页脚占位符 13"/>
          <p:cNvSpPr>
            <a:spLocks noGrp="1"/>
          </p:cNvSpPr>
          <p:nvPr>
            <p:ph type="ftr" sz="quarter" idx="3"/>
          </p:nvPr>
        </p:nvSpPr>
        <p:spPr>
          <a:xfrm>
            <a:off x="2843808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2">
                    <a:lumMod val="10000"/>
                    <a:lumOff val="90000"/>
                  </a:schemeClr>
                </a:solidFill>
                <a:latin typeface="MS Gothic" pitchFamily="49" charset="-128"/>
                <a:ea typeface="华文中宋" pitchFamily="2" charset="-122"/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254B-6C6D-42C6-B9A8-66F7B4E8F45F}" type="datetime1">
              <a:rPr lang="zh-CN" altLang="en-US" smtClean="0"/>
              <a:pPr/>
              <a:t>2020/4/21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38FCAA-36CC-4D26-969D-37C385A4595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5" name="页脚占位符 13"/>
          <p:cNvSpPr>
            <a:spLocks noGrp="1"/>
          </p:cNvSpPr>
          <p:nvPr>
            <p:ph type="ftr" sz="quarter" idx="3"/>
          </p:nvPr>
        </p:nvSpPr>
        <p:spPr>
          <a:xfrm>
            <a:off x="2843808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2">
                    <a:lumMod val="10000"/>
                    <a:lumOff val="90000"/>
                  </a:schemeClr>
                </a:solidFill>
                <a:latin typeface="MS Gothic" pitchFamily="49" charset="-128"/>
                <a:ea typeface="华文中宋" pitchFamily="2" charset="-122"/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755576" y="2636913"/>
            <a:ext cx="7772400" cy="1470025"/>
          </a:xfrm>
        </p:spPr>
        <p:txBody>
          <a:bodyPr/>
          <a:lstStyle>
            <a:lvl1pPr algn="ctr">
              <a:defRPr baseline="0">
                <a:latin typeface="Arial" pitchFamily="34" charset="0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0" y="0"/>
            <a:ext cx="9144000" cy="66124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9E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6451600"/>
            <a:ext cx="9144000" cy="76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0" y="1456267"/>
            <a:ext cx="3768892" cy="18356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52060" y="1456267"/>
            <a:ext cx="2286000" cy="18356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226864" y="1456267"/>
            <a:ext cx="2917136" cy="18356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0646" y="3678173"/>
            <a:ext cx="7772400" cy="898198"/>
          </a:xfrm>
        </p:spPr>
        <p:txBody>
          <a:bodyPr/>
          <a:lstStyle>
            <a:lvl1pPr algn="r">
              <a:defRPr>
                <a:solidFill>
                  <a:srgbClr val="9D8C78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4352" y="4591567"/>
            <a:ext cx="5641337" cy="593737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pic>
        <p:nvPicPr>
          <p:cNvPr id="21" name="Picture 6" descr="SNL_Stacked_Whit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533559"/>
            <a:ext cx="1524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34199" y="5797079"/>
            <a:ext cx="1751489" cy="322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Calibri"/>
                <a:cs typeface="Calibri"/>
              </a:defRPr>
            </a:lvl1pPr>
          </a:lstStyle>
          <a:p>
            <a:fld id="{BFBAC76E-0A82-4990-BFA9-50D7BE2BFE34}" type="datetime1">
              <a:rPr lang="zh-CN" altLang="en-US" smtClean="0"/>
              <a:pPr/>
              <a:t>2020/4/21</a:t>
            </a:fld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0" y="3369731"/>
            <a:ext cx="9144000" cy="397933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4" name="Picture 2" descr="https://www.synopsys.com/content/dam/synopsys/solutions/spotlights/Solutions_FinFET_Spotlight.jpg.imgw.365.219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412776"/>
            <a:ext cx="3779912" cy="1869952"/>
          </a:xfrm>
          <a:prstGeom prst="rect">
            <a:avLst/>
          </a:prstGeom>
          <a:noFill/>
        </p:spPr>
      </p:pic>
      <p:pic>
        <p:nvPicPr>
          <p:cNvPr id="15" name="Picture 4" descr="https://static.mentor-cdn.com/mentor2/images/illustrations/fv/cookbook-artwork.jp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49496" y="1423409"/>
            <a:ext cx="2306679" cy="1864585"/>
          </a:xfrm>
          <a:prstGeom prst="rect">
            <a:avLst/>
          </a:prstGeom>
          <a:noFill/>
        </p:spPr>
      </p:pic>
      <p:pic>
        <p:nvPicPr>
          <p:cNvPr id="16" name="Picture 6" descr="Related image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28184" y="1476574"/>
            <a:ext cx="2915816" cy="18002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0" y="0"/>
            <a:ext cx="9144000" cy="66124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0" y="3369731"/>
            <a:ext cx="9144000" cy="3089807"/>
          </a:xfrm>
          <a:prstGeom prst="rect">
            <a:avLst/>
          </a:prstGeom>
          <a:solidFill>
            <a:srgbClr val="9E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30A6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6451600"/>
            <a:ext cx="9144000" cy="76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0" y="1456267"/>
            <a:ext cx="3768892" cy="18356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52060" y="1456267"/>
            <a:ext cx="2286000" cy="18356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226864" y="1456267"/>
            <a:ext cx="2917136" cy="18356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0646" y="3678173"/>
            <a:ext cx="7772400" cy="898198"/>
          </a:xfrm>
        </p:spPr>
        <p:txBody>
          <a:bodyPr/>
          <a:lstStyle>
            <a:lvl1pPr algn="r"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4352" y="4591567"/>
            <a:ext cx="5641337" cy="593737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pic>
        <p:nvPicPr>
          <p:cNvPr id="21" name="Picture 6" descr="SNL_Stacked_Whit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533559"/>
            <a:ext cx="1524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34199" y="5797079"/>
            <a:ext cx="1751489" cy="322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Calibri"/>
                <a:cs typeface="Calibri"/>
              </a:defRPr>
            </a:lvl1pPr>
          </a:lstStyle>
          <a:p>
            <a:fld id="{C56C6BD3-2818-4F3A-8E4B-758AB141BEC4}" type="datetime1">
              <a:rPr lang="zh-CN" altLang="en-US" smtClean="0"/>
              <a:pPr/>
              <a:t>2020/4/21</a:t>
            </a:fld>
            <a:endParaRPr lang="en-US"/>
          </a:p>
        </p:txBody>
      </p:sp>
      <p:pic>
        <p:nvPicPr>
          <p:cNvPr id="14" name="Picture 2" descr="https://www.synopsys.com/content/dam/synopsys/solutions/spotlights/Solutions_FinFET_Spotlight.jpg.imgw.365.219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412776"/>
            <a:ext cx="3779912" cy="1869952"/>
          </a:xfrm>
          <a:prstGeom prst="rect">
            <a:avLst/>
          </a:prstGeom>
          <a:noFill/>
        </p:spPr>
      </p:pic>
      <p:pic>
        <p:nvPicPr>
          <p:cNvPr id="15" name="Picture 4" descr="https://static.mentor-cdn.com/mentor2/images/illustrations/fv/cookbook-artwork.jp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49496" y="1423409"/>
            <a:ext cx="2306679" cy="1864585"/>
          </a:xfrm>
          <a:prstGeom prst="rect">
            <a:avLst/>
          </a:prstGeom>
          <a:noFill/>
        </p:spPr>
      </p:pic>
      <p:pic>
        <p:nvPicPr>
          <p:cNvPr id="16" name="Picture 6" descr="Related image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28184" y="1476574"/>
            <a:ext cx="2915816" cy="18002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" y="0"/>
            <a:ext cx="9143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-1" y="4040484"/>
            <a:ext cx="2484223" cy="2817515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" y="0"/>
            <a:ext cx="2484223" cy="893232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806432" y="-1"/>
            <a:ext cx="337567" cy="6857999"/>
          </a:xfrm>
          <a:prstGeom prst="rect">
            <a:avLst/>
          </a:prstGeom>
          <a:solidFill>
            <a:srgbClr val="9D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" y="989095"/>
            <a:ext cx="1359657" cy="13958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502" y="1250965"/>
            <a:ext cx="5971187" cy="1233338"/>
          </a:xfrm>
        </p:spPr>
        <p:txBody>
          <a:bodyPr/>
          <a:lstStyle>
            <a:lvl1pPr algn="l">
              <a:lnSpc>
                <a:spcPts val="3800"/>
              </a:lnSpc>
              <a:defRPr>
                <a:solidFill>
                  <a:srgbClr val="9D8C78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502" y="2588978"/>
            <a:ext cx="5641337" cy="593737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699792" y="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100">
                <a:latin typeface="Calibri"/>
                <a:cs typeface="Calibri"/>
              </a:defRPr>
            </a:lvl1pPr>
          </a:lstStyle>
          <a:p>
            <a:fld id="{C7EE1F9C-BDB4-4E0A-9374-1F822DE39FF7}" type="datetime1">
              <a:rPr lang="zh-CN" altLang="en-US" smtClean="0"/>
              <a:pPr/>
              <a:t>2020/4/21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0" y="2484303"/>
            <a:ext cx="2484222" cy="14679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472391" y="989095"/>
            <a:ext cx="1011831" cy="13958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693778" y="-1"/>
            <a:ext cx="77764" cy="6857999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" y="0"/>
            <a:ext cx="9143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1999" y="0"/>
            <a:ext cx="4572001" cy="2817515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1999" y="5964768"/>
            <a:ext cx="4572001" cy="893232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72001" y="2908379"/>
            <a:ext cx="1359657" cy="13958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72000" y="4403587"/>
            <a:ext cx="4572000" cy="14679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44391" y="2908379"/>
            <a:ext cx="3099609" cy="13958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10800000">
            <a:off x="112655" y="-1"/>
            <a:ext cx="337567" cy="6857999"/>
          </a:xfrm>
          <a:prstGeom prst="rect">
            <a:avLst/>
          </a:prstGeom>
          <a:solidFill>
            <a:srgbClr val="9D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2418" y="1250965"/>
            <a:ext cx="3789515" cy="1233338"/>
          </a:xfrm>
        </p:spPr>
        <p:txBody>
          <a:bodyPr/>
          <a:lstStyle>
            <a:lvl1pPr algn="l">
              <a:lnSpc>
                <a:spcPts val="3800"/>
              </a:lnSpc>
              <a:defRPr>
                <a:solidFill>
                  <a:srgbClr val="9D8C78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2418" y="2588978"/>
            <a:ext cx="3586315" cy="1085555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72418" y="265178"/>
            <a:ext cx="1029382" cy="285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100">
                <a:latin typeface="Calibri"/>
                <a:cs typeface="Calibri"/>
              </a:defRPr>
            </a:lvl1pPr>
          </a:lstStyle>
          <a:p>
            <a:fld id="{500A3ED0-8BF4-4EBE-B6C8-AF4C5F3CFEF3}" type="datetime1">
              <a:rPr lang="zh-CN" altLang="en-US" smtClean="0"/>
              <a:pPr/>
              <a:t>2020/4/21</a:t>
            </a:fld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 rot="10800000">
            <a:off x="1" y="-1"/>
            <a:ext cx="77764" cy="6857999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页脚占位符 13"/>
          <p:cNvSpPr>
            <a:spLocks noGrp="1"/>
          </p:cNvSpPr>
          <p:nvPr>
            <p:ph type="ftr" sz="quarter" idx="3"/>
          </p:nvPr>
        </p:nvSpPr>
        <p:spPr>
          <a:xfrm>
            <a:off x="2843808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2">
                    <a:lumMod val="10000"/>
                    <a:lumOff val="90000"/>
                  </a:schemeClr>
                </a:solidFill>
                <a:latin typeface="MS Gothic" pitchFamily="49" charset="-128"/>
                <a:ea typeface="华文中宋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" name="日期占位符 18"/>
          <p:cNvSpPr>
            <a:spLocks noGrp="1"/>
          </p:cNvSpPr>
          <p:nvPr>
            <p:ph type="dt" sz="half" idx="11"/>
          </p:nvPr>
        </p:nvSpPr>
        <p:spPr>
          <a:xfrm>
            <a:off x="1691680" y="6554943"/>
            <a:ext cx="864096" cy="3304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B7966A7-E775-47C7-A93B-F120E20A9B49}" type="datetime1">
              <a:rPr lang="zh-CN" altLang="en-US" smtClean="0"/>
              <a:pPr/>
              <a:t>2020/4/21</a:t>
            </a:fld>
            <a:endParaRPr lang="zh-CN" altLang="en-US" dirty="0"/>
          </a:p>
        </p:txBody>
      </p:sp>
      <p:sp>
        <p:nvSpPr>
          <p:cNvPr id="11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7668344" y="6078880"/>
            <a:ext cx="1485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fld id="{A338FCAA-36CC-4D26-969D-37C385A4595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26400">
              <a:defRPr/>
            </a:lvl2pPr>
            <a:lvl3pPr marL="910800">
              <a:defRPr/>
            </a:lvl3pPr>
            <a:lvl4pPr marL="1141200">
              <a:defRPr/>
            </a:lvl4pPr>
            <a:lvl5pPr marL="1371600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" name="页脚占位符 13"/>
          <p:cNvSpPr>
            <a:spLocks noGrp="1"/>
          </p:cNvSpPr>
          <p:nvPr>
            <p:ph type="ftr" sz="quarter" idx="3"/>
          </p:nvPr>
        </p:nvSpPr>
        <p:spPr>
          <a:xfrm>
            <a:off x="2843808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2">
                    <a:lumMod val="10000"/>
                    <a:lumOff val="90000"/>
                  </a:schemeClr>
                </a:solidFill>
                <a:latin typeface="MS Gothic" pitchFamily="49" charset="-128"/>
                <a:ea typeface="华文中宋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日期占位符 18"/>
          <p:cNvSpPr>
            <a:spLocks noGrp="1"/>
          </p:cNvSpPr>
          <p:nvPr>
            <p:ph type="dt" sz="half" idx="11"/>
          </p:nvPr>
        </p:nvSpPr>
        <p:spPr>
          <a:xfrm>
            <a:off x="1691680" y="6554943"/>
            <a:ext cx="864096" cy="3304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B052505-8510-4DB3-8F12-57CB1B691696}" type="datetime1">
              <a:rPr lang="zh-CN" altLang="en-US" smtClean="0"/>
              <a:pPr/>
              <a:t>2020/4/21</a:t>
            </a:fld>
            <a:endParaRPr lang="zh-CN" altLang="en-US" dirty="0"/>
          </a:p>
        </p:txBody>
      </p:sp>
      <p:sp>
        <p:nvSpPr>
          <p:cNvPr id="10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7668344" y="6078880"/>
            <a:ext cx="1485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fld id="{A338FCAA-36CC-4D26-969D-37C385A4595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13"/>
          <p:cNvSpPr>
            <a:spLocks noGrp="1"/>
          </p:cNvSpPr>
          <p:nvPr>
            <p:ph type="ftr" sz="quarter" idx="3"/>
          </p:nvPr>
        </p:nvSpPr>
        <p:spPr>
          <a:xfrm>
            <a:off x="2843808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2">
                    <a:lumMod val="10000"/>
                    <a:lumOff val="90000"/>
                  </a:schemeClr>
                </a:solidFill>
                <a:latin typeface="MS Gothic" pitchFamily="49" charset="-128"/>
                <a:ea typeface="华文中宋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18"/>
          <p:cNvSpPr>
            <a:spLocks noGrp="1"/>
          </p:cNvSpPr>
          <p:nvPr>
            <p:ph type="dt" sz="half" idx="2"/>
          </p:nvPr>
        </p:nvSpPr>
        <p:spPr>
          <a:xfrm>
            <a:off x="1691680" y="6554943"/>
            <a:ext cx="864096" cy="3304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06EBCAEB-359A-4CA5-8548-0305F565A0F4}" type="datetime1">
              <a:rPr lang="zh-CN" altLang="en-US" smtClean="0"/>
              <a:pPr/>
              <a:t>2020/4/21</a:t>
            </a:fld>
            <a:endParaRPr lang="zh-CN" altLang="en-US" dirty="0"/>
          </a:p>
        </p:txBody>
      </p:sp>
      <p:sp>
        <p:nvSpPr>
          <p:cNvPr id="6" name="灯片编号占位符 19"/>
          <p:cNvSpPr>
            <a:spLocks noGrp="1"/>
          </p:cNvSpPr>
          <p:nvPr>
            <p:ph type="sldNum" sz="quarter" idx="4"/>
          </p:nvPr>
        </p:nvSpPr>
        <p:spPr>
          <a:xfrm>
            <a:off x="7668344" y="6078880"/>
            <a:ext cx="1485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fld id="{A338FCAA-36CC-4D26-969D-37C385A4595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9E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6451600"/>
            <a:ext cx="9144000" cy="76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"/>
            <a:ext cx="8229600" cy="83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80728"/>
            <a:ext cx="8229600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2"/>
          </p:nvPr>
        </p:nvSpPr>
        <p:spPr>
          <a:xfrm>
            <a:off x="1691680" y="6554943"/>
            <a:ext cx="864096" cy="3304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D1CB254B-6C6D-42C6-B9A8-66F7B4E8F45F}" type="datetime1">
              <a:rPr lang="zh-CN" altLang="en-US" smtClean="0"/>
              <a:pPr/>
              <a:t>2020/4/21</a:t>
            </a:fld>
            <a:endParaRPr lang="zh-CN" altLang="en-US" dirty="0"/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4"/>
          </p:nvPr>
        </p:nvSpPr>
        <p:spPr>
          <a:xfrm>
            <a:off x="7668344" y="6078880"/>
            <a:ext cx="1485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fld id="{A338FCAA-36CC-4D26-969D-37C385A4595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3"/>
          </p:nvPr>
        </p:nvSpPr>
        <p:spPr>
          <a:xfrm>
            <a:off x="2843808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2">
                    <a:lumMod val="10000"/>
                    <a:lumOff val="90000"/>
                  </a:schemeClr>
                </a:solidFill>
                <a:latin typeface="MS Gothic" pitchFamily="49" charset="-128"/>
                <a:ea typeface="华文中宋" pitchFamily="2" charset="-122"/>
              </a:defRPr>
            </a:lvl1pPr>
          </a:lstStyle>
          <a:p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  <p:sldLayoutId id="2147483728" r:id="rId18"/>
    <p:sldLayoutId id="2147483729" r:id="rId19"/>
    <p:sldLayoutId id="2147483730" r:id="rId20"/>
    <p:sldLayoutId id="2147483731" r:id="rId21"/>
    <p:sldLayoutId id="2147483732" r:id="rId22"/>
    <p:sldLayoutId id="2147483736" r:id="rId2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aseline="0">
          <a:solidFill>
            <a:srgbClr val="102E54"/>
          </a:solidFill>
          <a:latin typeface="Calibri"/>
          <a:ea typeface="隶书" pitchFamily="49" charset="-122"/>
          <a:cs typeface="Calibri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102E54"/>
          </a:solidFill>
          <a:latin typeface="Calibri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102E54"/>
          </a:solidFill>
          <a:latin typeface="Calibri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102E54"/>
          </a:solidFill>
          <a:latin typeface="Calibri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102E54"/>
          </a:solidFill>
          <a:latin typeface="Calibri" charset="0"/>
          <a:ea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02E54"/>
        </a:buClr>
        <a:buFont typeface="Wingdings" pitchFamily="-111" charset="2"/>
        <a:buChar char="§"/>
        <a:defRPr sz="2400" baseline="0">
          <a:solidFill>
            <a:schemeClr val="tx1"/>
          </a:solidFill>
          <a:latin typeface="Calibri"/>
          <a:ea typeface="华文中宋" pitchFamily="2" charset="-122"/>
          <a:cs typeface="Calibri"/>
        </a:defRPr>
      </a:lvl1pPr>
      <a:lvl2pPr marL="568800" indent="-285750" algn="l" rtl="0" eaLnBrk="1" fontAlgn="base" hangingPunct="1">
        <a:spcBef>
          <a:spcPct val="20000"/>
        </a:spcBef>
        <a:spcAft>
          <a:spcPct val="0"/>
        </a:spcAft>
        <a:buClr>
          <a:srgbClr val="800000"/>
        </a:buClr>
        <a:buFont typeface="Wingdings" pitchFamily="-111" charset="2"/>
        <a:buChar char="§"/>
        <a:defRPr sz="2000" baseline="0">
          <a:solidFill>
            <a:schemeClr val="tx1"/>
          </a:solidFill>
          <a:latin typeface="Calibri"/>
          <a:ea typeface="华文中宋" pitchFamily="2" charset="-122"/>
          <a:cs typeface="Calibri"/>
        </a:defRPr>
      </a:lvl2pPr>
      <a:lvl3pPr marL="691200" indent="-228600" algn="l" rtl="0" eaLnBrk="1" fontAlgn="base" hangingPunct="1">
        <a:spcBef>
          <a:spcPct val="20000"/>
        </a:spcBef>
        <a:spcAft>
          <a:spcPct val="0"/>
        </a:spcAft>
        <a:buClr>
          <a:srgbClr val="9E8C78"/>
        </a:buClr>
        <a:buFont typeface="Wingdings" pitchFamily="-111" charset="2"/>
        <a:buChar char="§"/>
        <a:defRPr baseline="0">
          <a:solidFill>
            <a:schemeClr val="tx1"/>
          </a:solidFill>
          <a:latin typeface="Calibri"/>
          <a:ea typeface="华文中宋" pitchFamily="2" charset="-122"/>
          <a:cs typeface="Calibri"/>
        </a:defRPr>
      </a:lvl3pPr>
      <a:lvl4pPr marL="9216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 baseline="0">
          <a:solidFill>
            <a:schemeClr val="tx1"/>
          </a:solidFill>
          <a:latin typeface="Calibri"/>
          <a:ea typeface="华文中宋" pitchFamily="2" charset="-122"/>
          <a:cs typeface="Calibri"/>
        </a:defRPr>
      </a:lvl4pPr>
      <a:lvl5pPr marL="1152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 baseline="0">
          <a:solidFill>
            <a:schemeClr val="tx1"/>
          </a:solidFill>
          <a:latin typeface="Calibri"/>
          <a:ea typeface="华文中宋" pitchFamily="2" charset="-122"/>
          <a:cs typeface="Calibri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跨时钟域设计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739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4528370"/>
            <a:ext cx="2448272" cy="484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两级同步器和多级同步器</a:t>
            </a:r>
            <a:endParaRPr lang="zh-CN" altLang="en-US" dirty="0"/>
          </a:p>
        </p:txBody>
      </p:sp>
      <p:pic>
        <p:nvPicPr>
          <p:cNvPr id="178739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636912"/>
            <a:ext cx="7452320" cy="169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单级同步可用的</a:t>
            </a:r>
            <a:r>
              <a:rPr lang="en-US" altLang="zh-CN" sz="2000" dirty="0" smtClean="0"/>
              <a:t>T</a:t>
            </a:r>
            <a:r>
              <a:rPr lang="en-US" altLang="zh-CN" sz="2000" baseline="-25000" dirty="0" smtClean="0"/>
              <a:t>al</a:t>
            </a:r>
            <a:r>
              <a:rPr lang="zh-CN" altLang="en-US" sz="2000" dirty="0" smtClean="0"/>
              <a:t>，跟系统内部的逻辑有关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当工作频率高，以及触发器亚稳态参数未知时，为了保险起见，可采用两级同步器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两级同步器可用的</a:t>
            </a:r>
            <a:r>
              <a:rPr lang="en-US" altLang="zh-CN" sz="2000" dirty="0" smtClean="0"/>
              <a:t>T</a:t>
            </a:r>
            <a:r>
              <a:rPr lang="en-US" altLang="zh-CN" sz="2000" baseline="-25000" dirty="0" smtClean="0"/>
              <a:t>al</a:t>
            </a:r>
            <a:r>
              <a:rPr lang="zh-CN" altLang="en-US" sz="2000" dirty="0" smtClean="0"/>
              <a:t>为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根据公式中的</a:t>
            </a:r>
            <a:r>
              <a:rPr lang="en-US" altLang="zh-CN" sz="2000" dirty="0" smtClean="0"/>
              <a:t>T</a:t>
            </a:r>
            <a:r>
              <a:rPr lang="en-US" altLang="zh-CN" sz="2000" baseline="-25000" dirty="0" smtClean="0"/>
              <a:t>al</a:t>
            </a:r>
            <a:r>
              <a:rPr lang="zh-CN" altLang="en-US" sz="2000" dirty="0" smtClean="0"/>
              <a:t>跟</a:t>
            </a:r>
            <a:r>
              <a:rPr lang="en-US" altLang="zh-CN" sz="2000" dirty="0" smtClean="0"/>
              <a:t>T</a:t>
            </a:r>
            <a:r>
              <a:rPr lang="en-US" altLang="zh-CN" sz="2000" baseline="-25000" dirty="0" smtClean="0"/>
              <a:t>MTBE</a:t>
            </a:r>
            <a:r>
              <a:rPr lang="zh-CN" altLang="en-US" sz="2000" dirty="0" smtClean="0"/>
              <a:t>具有指数关系，基本能杜绝亚稳态的发生。一般认为可用的</a:t>
            </a:r>
            <a:r>
              <a:rPr lang="en-US" altLang="zh-CN" sz="2000" dirty="0" smtClean="0"/>
              <a:t>T</a:t>
            </a:r>
            <a:r>
              <a:rPr lang="en-US" altLang="zh-CN" sz="2000" baseline="-25000" dirty="0" smtClean="0"/>
              <a:t>al</a:t>
            </a:r>
            <a:r>
              <a:rPr lang="en-US" altLang="zh-CN" sz="2000" dirty="0" smtClean="0"/>
              <a:t>&gt;3t</a:t>
            </a:r>
            <a:r>
              <a:rPr lang="en-US" altLang="zh-CN" sz="2000" baseline="-25000" dirty="0" smtClean="0"/>
              <a:t>pd</a:t>
            </a:r>
            <a:r>
              <a:rPr lang="zh-CN" altLang="en-US" sz="2000" dirty="0" smtClean="0"/>
              <a:t>时，同步错误不会经常发生。</a:t>
            </a:r>
            <a:endParaRPr lang="en-US" altLang="zh-CN" sz="2000" dirty="0" smtClean="0"/>
          </a:p>
          <a:p>
            <a:r>
              <a:rPr lang="zh-CN" altLang="en-US" sz="2000" dirty="0" smtClean="0"/>
              <a:t>在特殊工作条件和特高频率时，可考虑使用多级同步器。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baseline="-25000" dirty="0" smtClean="0"/>
          </a:p>
          <a:p>
            <a:endParaRPr lang="zh-CN" altLang="en-US" sz="2000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1340768"/>
            <a:ext cx="3312368" cy="496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48064" y="4221088"/>
            <a:ext cx="2645574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267744" y="6021288"/>
            <a:ext cx="5760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同步器限制了亚稳态现象在系统中的传递。</a:t>
            </a:r>
            <a:endParaRPr lang="en-US" altLang="zh-CN" sz="14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同步器的输入输出关系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692696"/>
            <a:ext cx="8229600" cy="5328592"/>
          </a:xfrm>
        </p:spPr>
        <p:txBody>
          <a:bodyPr/>
          <a:lstStyle/>
          <a:p>
            <a:r>
              <a:rPr lang="zh-CN" altLang="en-US" sz="2000" dirty="0" smtClean="0"/>
              <a:t>同步器可消除亚稳态现象。由于 “参考”时钟不同，在不同时钟域，同步信号的“观测” 效果存在不一致</a:t>
            </a:r>
            <a:r>
              <a:rPr lang="en-US" altLang="zh-CN" sz="2000" dirty="0" smtClean="0"/>
              <a:t>.</a:t>
            </a:r>
          </a:p>
          <a:p>
            <a:pPr lvl="1"/>
            <a:r>
              <a:rPr lang="zh-CN" altLang="en-US" sz="1800" dirty="0" smtClean="0"/>
              <a:t>稳定的输入信号在同步前后一致，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输入信号</a:t>
            </a:r>
            <a:r>
              <a:rPr lang="en-US" altLang="zh-CN" sz="1800" dirty="0" smtClean="0"/>
              <a:t>0/1</a:t>
            </a:r>
            <a:r>
              <a:rPr lang="zh-CN" altLang="en-US" sz="1800" dirty="0" smtClean="0"/>
              <a:t>转换</a:t>
            </a:r>
            <a:endParaRPr lang="en-US" altLang="zh-CN" sz="1800" dirty="0" smtClean="0"/>
          </a:p>
          <a:p>
            <a:pPr lvl="2"/>
            <a:r>
              <a:rPr lang="zh-CN" altLang="en-US" sz="1400" dirty="0" smtClean="0"/>
              <a:t>在同步时钟频率小于输入数据变化频率，输入数据变化会丢失。</a:t>
            </a:r>
            <a:endParaRPr lang="en-US" altLang="zh-CN" sz="1400" dirty="0" smtClean="0"/>
          </a:p>
          <a:p>
            <a:pPr lvl="2"/>
            <a:r>
              <a:rPr lang="zh-CN" altLang="en-US" sz="1400" dirty="0" smtClean="0"/>
              <a:t>在条件满足下，在同步器输出能“观察”到所有同步输入的变化。但同步输出变化可能滞后于输入不确定的周期。</a:t>
            </a:r>
            <a:endParaRPr lang="en-US" altLang="zh-CN" sz="1400" dirty="0" smtClean="0"/>
          </a:p>
          <a:p>
            <a:pPr lvl="2"/>
            <a:r>
              <a:rPr lang="zh-CN" altLang="en-US" sz="1400" dirty="0" smtClean="0"/>
              <a:t>只“观察”同步器输出，不能精确知道输入所有情况</a:t>
            </a:r>
            <a:endParaRPr lang="en-US" altLang="zh-CN" sz="1400" dirty="0" smtClean="0"/>
          </a:p>
          <a:p>
            <a:pPr lvl="3"/>
            <a:r>
              <a:rPr lang="zh-CN" altLang="en-US" sz="1400" dirty="0" smtClean="0"/>
              <a:t>输入翻转的确定周期，电平持续的确定周期</a:t>
            </a:r>
            <a:endParaRPr lang="en-US" altLang="zh-CN" sz="1400" dirty="0" smtClean="0"/>
          </a:p>
          <a:p>
            <a:pPr lvl="2"/>
            <a:r>
              <a:rPr lang="zh-CN" altLang="en-US" sz="1400" dirty="0" smtClean="0"/>
              <a:t>这种不确定性可能影响某些系统的功能。</a:t>
            </a:r>
            <a:endParaRPr lang="en-US" altLang="zh-CN" sz="1400" dirty="0" smtClean="0"/>
          </a:p>
          <a:p>
            <a:pPr lvl="1"/>
            <a:r>
              <a:rPr lang="zh-CN" altLang="en-US" sz="1800" dirty="0" smtClean="0"/>
              <a:t>信号变化后且稳定较长时间，同步前后一致。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当同步多位数据时，可能出现数据的不一致性。需要额外的控制和电路结构</a:t>
            </a:r>
            <a:endParaRPr lang="zh-CN" altLang="en-US" sz="1800" dirty="0"/>
          </a:p>
        </p:txBody>
      </p:sp>
      <p:pic>
        <p:nvPicPr>
          <p:cNvPr id="178759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941168"/>
            <a:ext cx="7648897" cy="1561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8759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4149080"/>
            <a:ext cx="405765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单位（标量）异步信号的传输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/>
              <a:t>在频率相位无特殊关系的多时钟域间进行数据传输时，由于无法用时序分析的方法，保证电路中的各种时序关系，可能导致亚稳态现象。</a:t>
            </a:r>
            <a:endParaRPr lang="en-US" altLang="zh-CN" sz="1800" dirty="0" smtClean="0"/>
          </a:p>
          <a:p>
            <a:r>
              <a:rPr lang="zh-CN" altLang="en-US" sz="1800" dirty="0" smtClean="0"/>
              <a:t>跨时钟域的信号（即异步信号）传输可使用同步器进行，消除亚稳态对系统中寄存器的影响。</a:t>
            </a:r>
            <a:endParaRPr lang="en-US" altLang="zh-CN" sz="1800" dirty="0" smtClean="0"/>
          </a:p>
          <a:p>
            <a:r>
              <a:rPr lang="zh-CN" altLang="en-US" sz="1800" dirty="0" smtClean="0"/>
              <a:t>把发送端的时钟域称为</a:t>
            </a:r>
            <a:r>
              <a:rPr lang="en-US" altLang="zh-CN" sz="1800" dirty="0" smtClean="0"/>
              <a:t>From Domain</a:t>
            </a:r>
            <a:r>
              <a:rPr lang="zh-CN" altLang="en-US" sz="1800" dirty="0" smtClean="0"/>
              <a:t>，把接收端的时钟域成为</a:t>
            </a:r>
            <a:r>
              <a:rPr lang="en-US" altLang="zh-CN" sz="1800" dirty="0" smtClean="0"/>
              <a:t>To Domain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r>
              <a:rPr lang="zh-CN" altLang="en-US" sz="1800" dirty="0" smtClean="0"/>
              <a:t>可根据工况需要，在单级同步器，两级同步器，多级同步进行选择。</a:t>
            </a:r>
            <a:endParaRPr lang="en-US" altLang="zh-CN" sz="1800" dirty="0" smtClean="0"/>
          </a:p>
          <a:p>
            <a:r>
              <a:rPr lang="zh-CN" altLang="en-US" sz="1800" dirty="0" smtClean="0"/>
              <a:t>同步器的时钟来源于</a:t>
            </a:r>
            <a:r>
              <a:rPr lang="en-US" altLang="zh-CN" sz="1800" dirty="0" smtClean="0"/>
              <a:t>To Domain</a:t>
            </a:r>
          </a:p>
          <a:p>
            <a:endParaRPr lang="zh-CN" altLang="en-US" sz="1800" dirty="0"/>
          </a:p>
        </p:txBody>
      </p:sp>
      <p:pic>
        <p:nvPicPr>
          <p:cNvPr id="177070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789040"/>
            <a:ext cx="4320480" cy="2086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7070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4797152"/>
            <a:ext cx="3198636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70701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0072" y="3284984"/>
            <a:ext cx="2490787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单位（标量）异步信号的传输</a:t>
            </a:r>
            <a:endParaRPr lang="zh-CN" altLang="en-US" dirty="0"/>
          </a:p>
        </p:txBody>
      </p:sp>
      <p:pic>
        <p:nvPicPr>
          <p:cNvPr id="17704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556792"/>
            <a:ext cx="6764628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70496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4221088"/>
            <a:ext cx="6696744" cy="1998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在多时钟域中传输单位（标量信号）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使用单级或多级同步器，以消除亚稳态的影响</a:t>
            </a:r>
            <a:endParaRPr lang="en-US" altLang="zh-CN" sz="1800" dirty="0" smtClean="0"/>
          </a:p>
          <a:p>
            <a:pPr lvl="1"/>
            <a:endParaRPr lang="en-US" altLang="zh-CN" sz="1800" dirty="0" smtClean="0"/>
          </a:p>
          <a:p>
            <a:pPr lvl="1"/>
            <a:endParaRPr lang="en-US" altLang="zh-CN" sz="1800" dirty="0" smtClean="0"/>
          </a:p>
          <a:p>
            <a:pPr lvl="1"/>
            <a:endParaRPr lang="en-US" altLang="zh-CN" sz="1800" dirty="0" smtClean="0"/>
          </a:p>
          <a:p>
            <a:pPr lvl="1"/>
            <a:endParaRPr lang="en-US" altLang="zh-CN" sz="1800" dirty="0" smtClean="0"/>
          </a:p>
          <a:p>
            <a:pPr lvl="1"/>
            <a:endParaRPr lang="en-US" altLang="zh-CN" sz="1800" dirty="0" smtClean="0"/>
          </a:p>
          <a:p>
            <a:pPr lvl="1"/>
            <a:r>
              <a:rPr lang="zh-CN" altLang="en-US" sz="1800" dirty="0" smtClean="0"/>
              <a:t>输入异步的信号应由同一个同步器同步（单点同步），否则会有数据一致性问题。</a:t>
            </a:r>
            <a:endParaRPr lang="en-US" altLang="zh-CN" sz="1800" dirty="0" smtClean="0"/>
          </a:p>
          <a:p>
            <a:pPr lvl="2"/>
            <a:r>
              <a:rPr lang="zh-CN" altLang="en-US" sz="1600" dirty="0" smtClean="0"/>
              <a:t>当具有差分（互补）信号时，应只同步一个处理，然后再尝试重新生成差（互补信号）</a:t>
            </a:r>
            <a:endParaRPr lang="en-US" altLang="zh-CN" sz="1600" dirty="0" smtClean="0"/>
          </a:p>
          <a:p>
            <a:pPr lvl="1"/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单位（标量）异步信号的传输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/>
              <a:t>在多时钟域中传输单位（标量信号），需要注意数据采样率的问题，如果接受端（</a:t>
            </a:r>
            <a:r>
              <a:rPr lang="en-US" altLang="zh-CN" sz="1800" dirty="0" smtClean="0"/>
              <a:t>To Domain</a:t>
            </a:r>
            <a:r>
              <a:rPr lang="zh-CN" altLang="en-US" sz="1800" dirty="0" smtClean="0"/>
              <a:t>）的时钟慢于发送端的时钟（</a:t>
            </a:r>
            <a:r>
              <a:rPr lang="en-US" altLang="zh-CN" sz="1800" dirty="0" smtClean="0"/>
              <a:t>From Domain</a:t>
            </a:r>
            <a:r>
              <a:rPr lang="zh-CN" altLang="en-US" sz="1800" dirty="0" smtClean="0"/>
              <a:t>），可能会导致数据丢失。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r>
              <a:rPr lang="zh-CN" altLang="en-US" sz="1800" dirty="0" smtClean="0"/>
              <a:t>一般要求</a:t>
            </a:r>
            <a:r>
              <a:rPr lang="en-US" altLang="zh-CN" sz="1800" dirty="0" err="1" smtClean="0"/>
              <a:t>ToDomain</a:t>
            </a:r>
            <a:r>
              <a:rPr lang="zh-CN" altLang="en-US" sz="1800" dirty="0" smtClean="0"/>
              <a:t>具有更高的时钟，以保证具有对输入数据的充足采样率。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pPr lvl="1"/>
            <a:endParaRPr lang="en-US" altLang="zh-CN" sz="1600" dirty="0" smtClean="0"/>
          </a:p>
          <a:p>
            <a:pPr lvl="1"/>
            <a:endParaRPr lang="en-US" altLang="zh-CN" sz="1600" dirty="0" smtClean="0"/>
          </a:p>
          <a:p>
            <a:pPr lvl="1"/>
            <a:endParaRPr lang="en-US" altLang="zh-CN" sz="1600" dirty="0" smtClean="0"/>
          </a:p>
          <a:p>
            <a:pPr lvl="1"/>
            <a:endParaRPr lang="en-US" altLang="zh-CN" sz="1600" dirty="0" smtClean="0"/>
          </a:p>
          <a:p>
            <a:pPr lvl="1"/>
            <a:endParaRPr lang="en-US" altLang="zh-CN" sz="1600" dirty="0" smtClean="0"/>
          </a:p>
          <a:p>
            <a:pPr lvl="1"/>
            <a:endParaRPr lang="zh-CN" altLang="en-US" sz="1600" dirty="0"/>
          </a:p>
        </p:txBody>
      </p:sp>
      <p:pic>
        <p:nvPicPr>
          <p:cNvPr id="17705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988840"/>
            <a:ext cx="5615843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7059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39" y="4509120"/>
            <a:ext cx="6005825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单位（标量）异步信号的传输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/>
              <a:t>To Domain</a:t>
            </a:r>
            <a:r>
              <a:rPr lang="zh-CN" altLang="en-US" sz="2000" dirty="0" smtClean="0"/>
              <a:t>的时钟慢于</a:t>
            </a:r>
            <a:r>
              <a:rPr lang="en-US" altLang="zh-CN" sz="2000" dirty="0" smtClean="0"/>
              <a:t>From Domain</a:t>
            </a:r>
            <a:r>
              <a:rPr lang="zh-CN" altLang="en-US" sz="2000" dirty="0" smtClean="0"/>
              <a:t>的时钟时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异步数据的转换速率少于</a:t>
            </a:r>
            <a:r>
              <a:rPr lang="en-US" altLang="zh-CN" sz="1800" dirty="0" err="1" smtClean="0"/>
              <a:t>ToDomain</a:t>
            </a:r>
            <a:r>
              <a:rPr lang="zh-CN" altLang="en-US" sz="1800" dirty="0" smtClean="0"/>
              <a:t>的时钟频率，数据能总能争取采样，可用传统的同步器。用于握手的流控信号，基本都能满足这个条件</a:t>
            </a:r>
            <a:endParaRPr lang="en-US" altLang="zh-CN" sz="1800" dirty="0" smtClean="0"/>
          </a:p>
          <a:p>
            <a:pPr lvl="1"/>
            <a:endParaRPr lang="en-US" altLang="zh-CN" sz="1800" dirty="0" smtClean="0"/>
          </a:p>
          <a:p>
            <a:pPr lvl="1"/>
            <a:endParaRPr lang="en-US" altLang="zh-CN" sz="1800" dirty="0" smtClean="0"/>
          </a:p>
          <a:p>
            <a:pPr lvl="1"/>
            <a:r>
              <a:rPr lang="zh-CN" altLang="en-US" sz="1800" dirty="0" smtClean="0"/>
              <a:t>异步数据的转换速率大于</a:t>
            </a:r>
            <a:r>
              <a:rPr lang="en-US" altLang="zh-CN" sz="1800" dirty="0" err="1" smtClean="0"/>
              <a:t>ToDomain</a:t>
            </a:r>
            <a:r>
              <a:rPr lang="zh-CN" altLang="en-US" sz="1800" dirty="0" smtClean="0"/>
              <a:t>的时钟频率，但系统可接受数据丢失。可用传统的同步器。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当异步信号最小宽度少于</a:t>
            </a:r>
            <a:r>
              <a:rPr lang="en-US" altLang="zh-CN" sz="1800" dirty="0" err="1" smtClean="0"/>
              <a:t>ToDomain</a:t>
            </a:r>
            <a:r>
              <a:rPr lang="zh-CN" altLang="en-US" sz="1800" dirty="0" smtClean="0"/>
              <a:t>的时钟，但信号数据率很小，可用脉冲扩展技术，将异步信号扩展后同步。</a:t>
            </a:r>
            <a:endParaRPr lang="en-US" altLang="zh-CN" sz="1800" dirty="0" smtClean="0"/>
          </a:p>
          <a:p>
            <a:pPr lvl="1"/>
            <a:endParaRPr lang="en-US" altLang="zh-CN" sz="1800" dirty="0" smtClean="0"/>
          </a:p>
          <a:p>
            <a:pPr lvl="2"/>
            <a:endParaRPr lang="zh-CN" altLang="en-US" sz="1600" dirty="0"/>
          </a:p>
        </p:txBody>
      </p:sp>
      <p:pic>
        <p:nvPicPr>
          <p:cNvPr id="17708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1916832"/>
            <a:ext cx="44291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70803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4077072"/>
            <a:ext cx="4392488" cy="238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915816" y="2348880"/>
            <a:ext cx="5760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流控信号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Req</a:t>
            </a:r>
            <a:r>
              <a:rPr lang="en-US" altLang="zh-CN" sz="1400" dirty="0" smtClean="0">
                <a:solidFill>
                  <a:srgbClr val="FF0000"/>
                </a:solidFill>
              </a:rPr>
              <a:t>/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Acq</a:t>
            </a:r>
            <a:r>
              <a:rPr lang="en-US" altLang="zh-CN" sz="1400" dirty="0" smtClean="0">
                <a:solidFill>
                  <a:srgbClr val="FF0000"/>
                </a:solidFill>
              </a:rPr>
              <a:t> </a:t>
            </a:r>
            <a:r>
              <a:rPr lang="zh-CN" altLang="en-US" sz="1400" dirty="0" smtClean="0">
                <a:solidFill>
                  <a:srgbClr val="FF0000"/>
                </a:solidFill>
              </a:rPr>
              <a:t>的数据变化率，总是低于参与交互模块的时钟频率，</a:t>
            </a:r>
            <a:endParaRPr lang="en-US" altLang="zh-CN" sz="14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单位（标量）异步信号的传输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 Domain</a:t>
            </a:r>
            <a:r>
              <a:rPr lang="zh-CN" altLang="en-US" dirty="0" smtClean="0"/>
              <a:t>的时钟慢于</a:t>
            </a:r>
            <a:r>
              <a:rPr lang="en-US" altLang="zh-CN" dirty="0" smtClean="0"/>
              <a:t>From Domain</a:t>
            </a:r>
            <a:r>
              <a:rPr lang="zh-CN" altLang="en-US" dirty="0" smtClean="0"/>
              <a:t>的时钟时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将异步数据并行化，变成具有低速率的并行数据，使用并行异步通信的方法进行交互。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使用双沿触发器，可在</a:t>
            </a:r>
            <a:r>
              <a:rPr lang="en-US" altLang="zh-CN" dirty="0" smtClean="0"/>
              <a:t>2X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ToDomain</a:t>
            </a:r>
            <a:r>
              <a:rPr lang="zh-CN" altLang="en-US" dirty="0" smtClean="0"/>
              <a:t>频率下采样，如果采样率足够的话的话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使用锁相环，对</a:t>
            </a:r>
            <a:r>
              <a:rPr lang="en-US" altLang="zh-CN" dirty="0" err="1" smtClean="0"/>
              <a:t>ToDomain</a:t>
            </a:r>
            <a:r>
              <a:rPr lang="zh-CN" altLang="en-US" dirty="0" smtClean="0"/>
              <a:t>的时钟进行倍</a:t>
            </a:r>
            <a:r>
              <a:rPr lang="en-US" altLang="zh-CN" dirty="0" smtClean="0"/>
              <a:t>N</a:t>
            </a:r>
            <a:r>
              <a:rPr lang="zh-CN" altLang="en-US" dirty="0" smtClean="0"/>
              <a:t>次频，并供给同步器使用，同步器的时钟跟</a:t>
            </a:r>
            <a:r>
              <a:rPr lang="en-US" altLang="zh-CN" dirty="0" err="1" smtClean="0"/>
              <a:t>ToDomain</a:t>
            </a:r>
            <a:r>
              <a:rPr lang="zh-CN" altLang="en-US" dirty="0" smtClean="0"/>
              <a:t>的时钟具有固定的倍频和相位关系，可时序分析。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77090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3429000"/>
            <a:ext cx="4464496" cy="1406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70906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4941168"/>
            <a:ext cx="4608512" cy="1233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831632" y="4653136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Q</a:t>
            </a:r>
            <a:r>
              <a:rPr lang="zh-CN" altLang="en-US" dirty="0" smtClean="0">
                <a:solidFill>
                  <a:srgbClr val="FF0000"/>
                </a:solidFill>
              </a:rPr>
              <a:t>：在时序分析中怎样这种类型的时序？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传输多位（向量）异步数据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5328592"/>
          </a:xfrm>
        </p:spPr>
        <p:txBody>
          <a:bodyPr/>
          <a:lstStyle/>
          <a:p>
            <a:r>
              <a:rPr lang="zh-CN" altLang="en-US" sz="1800" dirty="0" smtClean="0"/>
              <a:t>当需要传输多位数据时，使用同步器能解除亚稳态的影响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但会带来数据的不一致性。</a:t>
            </a:r>
            <a:endParaRPr lang="en-US" altLang="zh-CN" sz="1800" dirty="0" smtClean="0"/>
          </a:p>
          <a:p>
            <a:pPr lvl="1"/>
            <a:r>
              <a:rPr lang="zh-CN" altLang="en-US" sz="1600" dirty="0" smtClean="0"/>
              <a:t>输入转变后，同步器输出的转变会根据工况落后输入不确定的周期（在两级同步器是为一个或两个时钟 ）。</a:t>
            </a:r>
            <a:endParaRPr lang="en-US" altLang="zh-CN" sz="1600" dirty="0" smtClean="0"/>
          </a:p>
          <a:p>
            <a:pPr lvl="2"/>
            <a:r>
              <a:rPr lang="en-US" altLang="zh-CN" sz="1400" dirty="0" smtClean="0"/>
              <a:t>1</a:t>
            </a:r>
            <a:r>
              <a:rPr lang="zh-CN" altLang="en-US" sz="1400" dirty="0" smtClean="0"/>
              <a:t>。输入不变化，输出为延长两周期的输入</a:t>
            </a:r>
            <a:endParaRPr lang="en-US" altLang="zh-CN" sz="1400" dirty="0" smtClean="0"/>
          </a:p>
          <a:p>
            <a:pPr lvl="2"/>
            <a:r>
              <a:rPr lang="en-US" altLang="zh-CN" sz="1400" dirty="0" smtClean="0"/>
              <a:t>2</a:t>
            </a:r>
            <a:r>
              <a:rPr lang="zh-CN" altLang="en-US" sz="1400" dirty="0" smtClean="0"/>
              <a:t>。输入有变化，输出为延迟不确定但最大为两周期的输入，极速情况下，输入的变化可能在接受端丢失。</a:t>
            </a:r>
          </a:p>
          <a:p>
            <a:pPr lvl="1"/>
            <a:r>
              <a:rPr lang="zh-CN" altLang="en-US" sz="1600" dirty="0" smtClean="0"/>
              <a:t>在多位数据通过同步器后，接受的数据并不是原始的输入数据，而是某种不确定的混淆结构</a:t>
            </a:r>
            <a:endParaRPr lang="en-US" altLang="zh-CN" sz="1600" dirty="0" smtClean="0"/>
          </a:p>
          <a:p>
            <a:pPr lvl="2"/>
            <a:r>
              <a:rPr lang="zh-CN" altLang="en-US" sz="1400" dirty="0" smtClean="0"/>
              <a:t>输入不变化，输出为延长两周期的输入</a:t>
            </a:r>
            <a:endParaRPr lang="en-US" altLang="zh-CN" sz="1400" dirty="0" smtClean="0"/>
          </a:p>
          <a:p>
            <a:pPr lvl="2"/>
            <a:r>
              <a:rPr lang="zh-CN" altLang="en-US" sz="1400" dirty="0" smtClean="0"/>
              <a:t>输入有变换，输出为延迟不确定但最大为两周期的输入，在这两个周期，单个周期的输出可能来自前后两周期的输入。造成数据的不一致</a:t>
            </a:r>
            <a:endParaRPr lang="en-US" altLang="zh-CN" sz="1400" dirty="0" smtClean="0"/>
          </a:p>
        </p:txBody>
      </p:sp>
      <p:pic>
        <p:nvPicPr>
          <p:cNvPr id="176988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995748"/>
            <a:ext cx="3240360" cy="2508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4869160"/>
            <a:ext cx="4585093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传输多位（向量）异步数据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引入同步器造成前后两周期传送的数据混乱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但混乱中有序，至少不变的位不会混乱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每个数据如能持续足够长的时间，中间必有稳定的时间</a:t>
            </a:r>
            <a:endParaRPr lang="zh-CN" altLang="en-US" dirty="0"/>
          </a:p>
        </p:txBody>
      </p:sp>
      <p:pic>
        <p:nvPicPr>
          <p:cNvPr id="176998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772816"/>
            <a:ext cx="7224174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7092280" y="2060848"/>
            <a:ext cx="288032" cy="1512168"/>
          </a:xfrm>
          <a:prstGeom prst="rect">
            <a:avLst/>
          </a:prstGeom>
          <a:solidFill>
            <a:srgbClr val="00B050">
              <a:alpha val="2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769984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4293096"/>
            <a:ext cx="5904656" cy="92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异步多位（向量）数据交互常用的方法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单位距离（</a:t>
            </a:r>
            <a:r>
              <a:rPr lang="en-US" altLang="zh-CN" dirty="0" smtClean="0"/>
              <a:t>Unit-distance</a:t>
            </a:r>
            <a:r>
              <a:rPr lang="zh-CN" altLang="en-US" dirty="0" smtClean="0"/>
              <a:t>）编码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混乱检测抑制（</a:t>
            </a:r>
            <a:r>
              <a:rPr lang="en-US" altLang="zh-CN" dirty="0" smtClean="0"/>
              <a:t>Suppression of jumbled data patterns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握手协议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例化已有的异步通信单元，如异步</a:t>
            </a:r>
            <a:r>
              <a:rPr lang="en-US" altLang="zh-CN" dirty="0" smtClean="0"/>
              <a:t>FIFO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lvl="1" indent="-342900">
              <a:buClr>
                <a:srgbClr val="102E54"/>
              </a:buClr>
            </a:pPr>
            <a:r>
              <a:rPr lang="zh-CN" altLang="en-US" dirty="0" smtClean="0"/>
              <a:t>单位距离编码</a:t>
            </a:r>
            <a:endParaRPr lang="en-US" altLang="zh-CN" dirty="0" smtClean="0"/>
          </a:p>
          <a:p>
            <a:pPr marL="627300" lvl="2" indent="-342900">
              <a:buClr>
                <a:srgbClr val="102E54"/>
              </a:buClr>
            </a:pPr>
            <a:r>
              <a:rPr lang="zh-CN" altLang="en-US" dirty="0" smtClean="0"/>
              <a:t>相邻两个码字只差一位的编码，例如常见的格雷</a:t>
            </a:r>
            <a:r>
              <a:rPr lang="en-US" altLang="zh-CN" dirty="0" smtClean="0"/>
              <a:t>(Gray)</a:t>
            </a:r>
            <a:r>
              <a:rPr lang="zh-CN" altLang="en-US" dirty="0" smtClean="0"/>
              <a:t>码</a:t>
            </a:r>
            <a:endParaRPr lang="en-US" altLang="zh-CN" dirty="0" smtClean="0"/>
          </a:p>
          <a:p>
            <a:pPr marL="627300" lvl="2" indent="-342900">
              <a:buClr>
                <a:srgbClr val="102E54"/>
              </a:buClr>
            </a:pPr>
            <a:endParaRPr lang="en-US" altLang="zh-CN" dirty="0" smtClean="0"/>
          </a:p>
          <a:p>
            <a:pPr marL="627300" lvl="2" indent="-342900">
              <a:buClr>
                <a:srgbClr val="102E54"/>
              </a:buClr>
            </a:pPr>
            <a:endParaRPr lang="en-US" altLang="zh-CN" dirty="0" smtClean="0"/>
          </a:p>
          <a:p>
            <a:endParaRPr lang="zh-CN" altLang="en-US" sz="2800" dirty="0"/>
          </a:p>
        </p:txBody>
      </p:sp>
      <p:pic>
        <p:nvPicPr>
          <p:cNvPr id="17700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3717032"/>
            <a:ext cx="4505325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亚稳态现象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5266928" cy="5328592"/>
          </a:xfrm>
        </p:spPr>
        <p:txBody>
          <a:bodyPr/>
          <a:lstStyle/>
          <a:p>
            <a:r>
              <a:rPr lang="zh-CN" altLang="en-US" dirty="0" smtClean="0"/>
              <a:t>亚稳态现象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只在状态转换时发生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跟电路参数有关，存在某种“阈值”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对输入驱动在驱动电平、时间、能力上有要求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电路最终会回落到不确定的稳态“</a:t>
            </a:r>
            <a:r>
              <a:rPr lang="en-US" altLang="zh-CN" dirty="0" smtClean="0"/>
              <a:t>0”</a:t>
            </a:r>
            <a:r>
              <a:rPr lang="zh-CN" altLang="en-US" dirty="0" smtClean="0"/>
              <a:t>和“</a:t>
            </a:r>
            <a:r>
              <a:rPr lang="en-US" altLang="zh-CN" dirty="0" smtClean="0"/>
              <a:t>1”</a:t>
            </a:r>
          </a:p>
          <a:p>
            <a:pPr lvl="1"/>
            <a:r>
              <a:rPr lang="zh-CN" altLang="en-US" dirty="0" smtClean="0"/>
              <a:t>需要经过不确定的时间后，进入稳态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不确定的时间比不确定的结果更致命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78636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692696"/>
            <a:ext cx="3125454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86368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89463" y="3429000"/>
            <a:ext cx="3454537" cy="2916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https://upload.wikimedia.org/wikipedia/commons/thumb/5/54/Bistability.svg/350px-Bistability.sv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4725144"/>
            <a:ext cx="2223775" cy="1296144"/>
          </a:xfrm>
          <a:prstGeom prst="rect">
            <a:avLst/>
          </a:prstGeom>
          <a:noFill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47864" y="4293096"/>
            <a:ext cx="2240971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单位距离编码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5410944" cy="5328592"/>
          </a:xfrm>
        </p:spPr>
        <p:txBody>
          <a:bodyPr/>
          <a:lstStyle/>
          <a:p>
            <a:r>
              <a:rPr lang="zh-CN" altLang="en-US" sz="2000" dirty="0" smtClean="0"/>
              <a:t>单位距离编码</a:t>
            </a:r>
            <a:r>
              <a:rPr lang="zh-CN" altLang="en-US" sz="2000" dirty="0" smtClean="0"/>
              <a:t>：相邻两个自然数</a:t>
            </a:r>
            <a:r>
              <a:rPr lang="zh-CN" altLang="en-US" sz="2000" dirty="0" smtClean="0"/>
              <a:t>，在码</a:t>
            </a:r>
            <a:r>
              <a:rPr lang="zh-CN" altLang="en-US" sz="2000" dirty="0" smtClean="0"/>
              <a:t>表上只变化一位，“距离”为一。</a:t>
            </a:r>
            <a:endParaRPr lang="en-US" altLang="zh-CN" sz="2000" dirty="0" smtClean="0"/>
          </a:p>
          <a:p>
            <a:pPr lvl="1"/>
            <a:r>
              <a:rPr lang="zh-CN" altLang="en-US" sz="1600" dirty="0" smtClean="0"/>
              <a:t>接受端观察到的发送端数的可能值</a:t>
            </a:r>
            <a:r>
              <a:rPr lang="zh-CN" altLang="en-US" sz="1600" dirty="0" smtClean="0"/>
              <a:t>，在发送</a:t>
            </a:r>
            <a:r>
              <a:rPr lang="zh-CN" altLang="en-US" sz="1600" dirty="0" smtClean="0"/>
              <a:t>端</a:t>
            </a:r>
            <a:r>
              <a:rPr lang="zh-CN" altLang="en-US" sz="1600" dirty="0" smtClean="0"/>
              <a:t>发送变化前后变化“距离”之间 ，</a:t>
            </a:r>
            <a:r>
              <a:rPr lang="zh-CN" altLang="en-US" sz="1600" dirty="0" smtClean="0"/>
              <a:t>应用应能接受这种</a:t>
            </a:r>
            <a:r>
              <a:rPr lang="zh-CN" altLang="en-US" sz="1600" dirty="0" smtClean="0"/>
              <a:t>不确定性。</a:t>
            </a:r>
            <a:endParaRPr lang="en-US" altLang="zh-CN" sz="1600" dirty="0" smtClean="0"/>
          </a:p>
          <a:p>
            <a:pPr lvl="1"/>
            <a:r>
              <a:rPr lang="zh-CN" altLang="en-US" sz="1800" dirty="0" smtClean="0"/>
              <a:t>所</a:t>
            </a:r>
            <a:r>
              <a:rPr lang="zh-CN" altLang="en-US" sz="1800" dirty="0" smtClean="0"/>
              <a:t>传的数在时间上应在码</a:t>
            </a:r>
            <a:r>
              <a:rPr lang="zh-CN" altLang="en-US" sz="1800" dirty="0" smtClean="0"/>
              <a:t>表单调</a:t>
            </a:r>
            <a:r>
              <a:rPr lang="zh-CN" altLang="en-US" sz="1800" dirty="0" smtClean="0"/>
              <a:t>，为序列固定的数</a:t>
            </a:r>
            <a:r>
              <a:rPr lang="zh-CN" altLang="en-US" sz="1800" dirty="0" smtClean="0"/>
              <a:t>，不能</a:t>
            </a:r>
            <a:r>
              <a:rPr lang="zh-CN" altLang="en-US" sz="1800" dirty="0" smtClean="0"/>
              <a:t>是随机序列。限制了运用类型</a:t>
            </a:r>
            <a:endParaRPr lang="en-US" altLang="zh-CN" sz="1800" dirty="0" smtClean="0"/>
          </a:p>
          <a:p>
            <a:pPr lvl="3"/>
            <a:r>
              <a:rPr lang="zh-CN" altLang="en-US" sz="1400" dirty="0" smtClean="0"/>
              <a:t>例如格雷码，应用当前传的数为</a:t>
            </a:r>
            <a:r>
              <a:rPr lang="en-US" altLang="zh-CN" sz="1400" dirty="0" smtClean="0"/>
              <a:t>14</a:t>
            </a:r>
            <a:r>
              <a:rPr lang="zh-CN" altLang="en-US" sz="1400" dirty="0" smtClean="0"/>
              <a:t>时，下一周期能传的数字能是</a:t>
            </a:r>
            <a:r>
              <a:rPr lang="en-US" altLang="zh-CN" sz="1400" dirty="0" smtClean="0"/>
              <a:t>15</a:t>
            </a:r>
            <a:r>
              <a:rPr lang="zh-CN" altLang="en-US" sz="1400" dirty="0" smtClean="0"/>
              <a:t>（或</a:t>
            </a:r>
            <a:r>
              <a:rPr lang="en-US" altLang="zh-CN" sz="1400" dirty="0" smtClean="0"/>
              <a:t>13</a:t>
            </a:r>
            <a:r>
              <a:rPr lang="zh-CN" altLang="en-US" sz="1400" dirty="0" smtClean="0"/>
              <a:t>），只能适用于序列固定的应用，例如</a:t>
            </a:r>
            <a:r>
              <a:rPr lang="en-US" altLang="zh-CN" sz="1400" dirty="0" smtClean="0"/>
              <a:t>Counter</a:t>
            </a:r>
          </a:p>
          <a:p>
            <a:pPr lvl="1"/>
            <a:r>
              <a:rPr lang="zh-CN" altLang="en-US" sz="1800" dirty="0" smtClean="0"/>
              <a:t>接受</a:t>
            </a:r>
            <a:r>
              <a:rPr lang="zh-CN" altLang="en-US" sz="1800" dirty="0" smtClean="0"/>
              <a:t>端数保持有单调性，但不保持连续性，不连续的最大距离</a:t>
            </a:r>
            <a:r>
              <a:rPr lang="zh-CN" altLang="en-US" sz="1800" dirty="0" smtClean="0"/>
              <a:t>为传输码和接受码字的编码距离。</a:t>
            </a:r>
            <a:endParaRPr lang="en-US" altLang="zh-CN" sz="1800" dirty="0" smtClean="0"/>
          </a:p>
          <a:p>
            <a:pPr lvl="2"/>
            <a:r>
              <a:rPr lang="zh-CN" altLang="en-US" sz="1600" dirty="0" smtClean="0"/>
              <a:t>在异步</a:t>
            </a:r>
            <a:r>
              <a:rPr lang="en-US" altLang="zh-CN" sz="1600" dirty="0" smtClean="0"/>
              <a:t>FIFO</a:t>
            </a:r>
            <a:r>
              <a:rPr lang="zh-CN" altLang="en-US" sz="1600" dirty="0" smtClean="0"/>
              <a:t>中，常用格雷码表示</a:t>
            </a:r>
            <a:r>
              <a:rPr lang="en-US" altLang="zh-CN" sz="1600" dirty="0" smtClean="0"/>
              <a:t>FIFO</a:t>
            </a:r>
            <a:r>
              <a:rPr lang="zh-CN" altLang="en-US" sz="1600" dirty="0" smtClean="0"/>
              <a:t>的读写指针。</a:t>
            </a:r>
            <a:endParaRPr lang="en-US" altLang="zh-CN" sz="1600" dirty="0" smtClean="0"/>
          </a:p>
          <a:p>
            <a:pPr lvl="1"/>
            <a:endParaRPr lang="en-US" altLang="zh-CN" sz="1800" dirty="0" smtClean="0"/>
          </a:p>
          <a:p>
            <a:pPr lvl="1"/>
            <a:endParaRPr lang="zh-CN" altLang="en-US" sz="1800" dirty="0"/>
          </a:p>
        </p:txBody>
      </p:sp>
      <p:pic>
        <p:nvPicPr>
          <p:cNvPr id="177018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0232" y="692696"/>
            <a:ext cx="200025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70189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3398546"/>
            <a:ext cx="3204864" cy="722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8460432" y="3861048"/>
            <a:ext cx="144016" cy="360040"/>
          </a:xfrm>
          <a:prstGeom prst="rect">
            <a:avLst/>
          </a:prstGeom>
          <a:solidFill>
            <a:srgbClr val="00B050">
              <a:alpha val="2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770189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5373216"/>
            <a:ext cx="5400600" cy="1208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下箭头 9"/>
          <p:cNvSpPr/>
          <p:nvPr/>
        </p:nvSpPr>
        <p:spPr>
          <a:xfrm rot="2755383">
            <a:off x="3381745" y="5708680"/>
            <a:ext cx="313156" cy="42746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 rot="18504739">
            <a:off x="5648986" y="5687194"/>
            <a:ext cx="313156" cy="51094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Gray</a:t>
            </a:r>
            <a:r>
              <a:rPr lang="zh-CN" altLang="en-US" dirty="0" smtClean="0"/>
              <a:t>码的在异步</a:t>
            </a:r>
            <a:r>
              <a:rPr lang="en-US" altLang="zh-CN" dirty="0" smtClean="0"/>
              <a:t>FIFO</a:t>
            </a:r>
            <a:r>
              <a:rPr lang="zh-CN" altLang="en-US" dirty="0" smtClean="0"/>
              <a:t>中的运用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例如在异步</a:t>
            </a:r>
            <a:r>
              <a:rPr lang="en-US" altLang="zh-CN" sz="2000" dirty="0" smtClean="0"/>
              <a:t>FIFO</a:t>
            </a:r>
            <a:r>
              <a:rPr lang="zh-CN" altLang="en-US" sz="2000" dirty="0" smtClean="0"/>
              <a:t>中，需要在两个时钟域中交换读写指针以判断空满，读写指针是个多位向量数据，需要多位同步方法，</a:t>
            </a:r>
            <a:endParaRPr lang="en-US" altLang="zh-CN" sz="2000" dirty="0" smtClean="0"/>
          </a:p>
          <a:p>
            <a:pPr lvl="1"/>
            <a:r>
              <a:rPr lang="zh-CN" altLang="en-US" sz="1600" dirty="0" smtClean="0"/>
              <a:t>在产生端，</a:t>
            </a:r>
            <a:r>
              <a:rPr lang="en-US" altLang="zh-CN" sz="1600" dirty="0" smtClean="0"/>
              <a:t>FIFO</a:t>
            </a:r>
            <a:r>
              <a:rPr lang="zh-CN" altLang="en-US" sz="1600" dirty="0" smtClean="0"/>
              <a:t>的读写指针自身的更新具有“</a:t>
            </a:r>
            <a:r>
              <a:rPr lang="en-US" altLang="zh-CN" sz="1600" dirty="0" smtClean="0"/>
              <a:t>+1</a:t>
            </a:r>
            <a:r>
              <a:rPr lang="zh-CN" altLang="en-US" sz="1600" dirty="0" smtClean="0"/>
              <a:t>的单向性”，在码表上连续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在消费端（另一时钟域），读取的读写指针的单调性足以保证</a:t>
            </a:r>
            <a:r>
              <a:rPr lang="en-US" altLang="zh-CN" sz="1600" dirty="0" smtClean="0"/>
              <a:t>FIFO</a:t>
            </a:r>
            <a:r>
              <a:rPr lang="zh-CN" altLang="en-US" sz="1600" dirty="0" smtClean="0"/>
              <a:t>的正常工作</a:t>
            </a:r>
            <a:endParaRPr lang="zh-CN" altLang="en-US" sz="1600" dirty="0"/>
          </a:p>
        </p:txBody>
      </p:sp>
      <p:pic>
        <p:nvPicPr>
          <p:cNvPr id="177029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492896"/>
            <a:ext cx="7056784" cy="416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1979712" y="4437112"/>
            <a:ext cx="2232248" cy="864096"/>
          </a:xfrm>
          <a:prstGeom prst="rect">
            <a:avLst/>
          </a:prstGeom>
          <a:solidFill>
            <a:srgbClr val="00B050">
              <a:alpha val="2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580112" y="4509120"/>
            <a:ext cx="2232248" cy="864096"/>
          </a:xfrm>
          <a:prstGeom prst="rect">
            <a:avLst/>
          </a:prstGeom>
          <a:solidFill>
            <a:srgbClr val="00B050">
              <a:alpha val="2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563888" y="3068960"/>
            <a:ext cx="2232248" cy="864096"/>
          </a:xfrm>
          <a:prstGeom prst="rect">
            <a:avLst/>
          </a:prstGeom>
          <a:solidFill>
            <a:srgbClr val="00B050">
              <a:alpha val="2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混乱检测抑制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7859216" cy="5328592"/>
          </a:xfrm>
        </p:spPr>
        <p:txBody>
          <a:bodyPr/>
          <a:lstStyle/>
          <a:p>
            <a:r>
              <a:rPr lang="zh-CN" altLang="en-US" sz="2000" dirty="0" smtClean="0"/>
              <a:t>在同步器里比较前后周期的数据来检测混乱，并且忽略不确定性的瞬态结果。这种方法在较低的数据率情况下适用，不适用频繁变化的数据。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通过可配合纠错码使用，可做到较高的数据率。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zh-CN" altLang="en-US" sz="2000" dirty="0"/>
          </a:p>
        </p:txBody>
      </p:sp>
      <p:pic>
        <p:nvPicPr>
          <p:cNvPr id="17703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996952"/>
            <a:ext cx="5184576" cy="2047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2204864"/>
            <a:ext cx="4680520" cy="733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 smtClean="0"/>
              <a:t>握手协议</a:t>
            </a:r>
            <a:endParaRPr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620688"/>
            <a:ext cx="8229600" cy="5328592"/>
          </a:xfrm>
        </p:spPr>
        <p:txBody>
          <a:bodyPr/>
          <a:lstStyle/>
          <a:p>
            <a:r>
              <a:rPr lang="zh-CN" altLang="en-US" sz="1800" dirty="0" smtClean="0"/>
              <a:t>异步向量数据在同步后可能存在数据的不一致性，可以使用标量信号作为控制信号，避免向量数据在变化时采样，从而避免数据的不一致性。</a:t>
            </a:r>
            <a:endParaRPr lang="en-US" altLang="zh-CN" sz="1800" dirty="0" smtClean="0"/>
          </a:p>
          <a:p>
            <a:pPr lvl="1"/>
            <a:r>
              <a:rPr lang="zh-CN" altLang="en-US" sz="1600" dirty="0" smtClean="0"/>
              <a:t>可看成同步化的自定时协议</a:t>
            </a:r>
            <a:endParaRPr lang="en-US" altLang="zh-CN" sz="1600" dirty="0" smtClean="0"/>
          </a:p>
          <a:p>
            <a:pPr lvl="2"/>
            <a:r>
              <a:rPr lang="zh-CN" altLang="en-US" sz="1400" dirty="0" smtClean="0"/>
              <a:t>不使用</a:t>
            </a:r>
            <a:r>
              <a:rPr lang="en-US" altLang="zh-CN" sz="1400" dirty="0" smtClean="0"/>
              <a:t>Muller-C</a:t>
            </a:r>
            <a:r>
              <a:rPr lang="zh-CN" altLang="en-US" sz="1400" dirty="0" smtClean="0"/>
              <a:t>单元的“自定时”</a:t>
            </a:r>
            <a:endParaRPr lang="en-US" altLang="zh-CN" sz="1400" dirty="0" smtClean="0"/>
          </a:p>
          <a:p>
            <a:pPr lvl="2"/>
            <a:r>
              <a:rPr lang="zh-CN" altLang="en-US" sz="1400" dirty="0" smtClean="0"/>
              <a:t>使用状态机实现</a:t>
            </a:r>
            <a:endParaRPr lang="en-US" altLang="zh-CN" sz="1400" dirty="0" smtClean="0"/>
          </a:p>
          <a:p>
            <a:pPr lvl="1"/>
            <a:r>
              <a:rPr lang="zh-CN" altLang="en-US" sz="1600" dirty="0" smtClean="0"/>
              <a:t>数据的更新和采样由两条方向相反的标量控制线控制，标量信号由同步器同步，数据信号不通过同步器同步。</a:t>
            </a:r>
            <a:endParaRPr lang="en-US" altLang="zh-CN" sz="1600" dirty="0" smtClean="0"/>
          </a:p>
          <a:p>
            <a:pPr lvl="2"/>
            <a:r>
              <a:rPr lang="en-US" altLang="zh-CN" sz="1400" dirty="0" err="1" smtClean="0"/>
              <a:t>Req</a:t>
            </a:r>
            <a:r>
              <a:rPr lang="en-US" altLang="zh-CN" sz="1400" dirty="0" smtClean="0"/>
              <a:t> /</a:t>
            </a:r>
            <a:r>
              <a:rPr lang="en-US" altLang="zh-CN" sz="1400" dirty="0" err="1" smtClean="0"/>
              <a:t>Ack</a:t>
            </a:r>
            <a:r>
              <a:rPr lang="en-US" altLang="zh-CN" sz="1400" dirty="0" smtClean="0"/>
              <a:t>  </a:t>
            </a:r>
            <a:r>
              <a:rPr lang="zh-CN" altLang="en-US" sz="1400" dirty="0" smtClean="0"/>
              <a:t>信号</a:t>
            </a:r>
            <a:endParaRPr lang="en-US" altLang="zh-CN" sz="1400" dirty="0" smtClean="0"/>
          </a:p>
          <a:p>
            <a:pPr lvl="1"/>
            <a:r>
              <a:rPr lang="zh-CN" altLang="en-US" sz="1600" dirty="0" smtClean="0"/>
              <a:t>使用握手“协议”</a:t>
            </a:r>
            <a:endParaRPr lang="en-US" altLang="zh-CN" sz="1600" dirty="0" smtClean="0"/>
          </a:p>
          <a:p>
            <a:pPr lvl="2"/>
            <a:r>
              <a:rPr lang="en-US" altLang="zh-CN" sz="1400" dirty="0" smtClean="0"/>
              <a:t>2Phase-4Phase</a:t>
            </a:r>
          </a:p>
          <a:p>
            <a:pPr lvl="1"/>
            <a:endParaRPr lang="en-US" altLang="zh-CN" sz="1600" dirty="0" smtClean="0"/>
          </a:p>
          <a:p>
            <a:pPr lvl="2"/>
            <a:endParaRPr lang="zh-CN" altLang="en-US" sz="1400" dirty="0" smtClean="0"/>
          </a:p>
        </p:txBody>
      </p:sp>
      <p:pic>
        <p:nvPicPr>
          <p:cNvPr id="17710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4509120"/>
            <a:ext cx="2762296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7100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4221088"/>
            <a:ext cx="4587606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4048" y="2924944"/>
            <a:ext cx="3672408" cy="1204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握手协议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5770984" cy="5328592"/>
          </a:xfrm>
        </p:spPr>
        <p:txBody>
          <a:bodyPr/>
          <a:lstStyle/>
          <a:p>
            <a:r>
              <a:rPr lang="zh-CN" altLang="en-US" sz="1800" dirty="0" smtClean="0"/>
              <a:t>握手协议的基本元素</a:t>
            </a:r>
            <a:endParaRPr lang="en-US" altLang="zh-CN" sz="1800" dirty="0" smtClean="0"/>
          </a:p>
          <a:p>
            <a:pPr lvl="1"/>
            <a:r>
              <a:rPr lang="zh-CN" altLang="en-US" sz="1600" dirty="0" smtClean="0"/>
              <a:t>两个参与者：发送者（产生者），</a:t>
            </a:r>
            <a:r>
              <a:rPr lang="zh-CN" altLang="en-US" sz="1600" dirty="0" smtClean="0"/>
              <a:t>接收者</a:t>
            </a:r>
            <a:r>
              <a:rPr lang="zh-CN" altLang="en-US" sz="1600" dirty="0" smtClean="0"/>
              <a:t>（消费者）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握手信号：</a:t>
            </a:r>
            <a:r>
              <a:rPr lang="en-US" altLang="zh-CN" sz="1600" dirty="0" err="1" smtClean="0"/>
              <a:t>Req</a:t>
            </a:r>
            <a:r>
              <a:rPr lang="en-US" altLang="zh-CN" sz="1600" dirty="0" smtClean="0"/>
              <a:t> / </a:t>
            </a:r>
            <a:r>
              <a:rPr lang="en-US" altLang="zh-CN" sz="1600" dirty="0" err="1" smtClean="0"/>
              <a:t>Ack</a:t>
            </a:r>
            <a:endParaRPr lang="en-US" altLang="zh-CN" sz="1600" dirty="0" smtClean="0"/>
          </a:p>
          <a:p>
            <a:pPr lvl="2"/>
            <a:r>
              <a:rPr lang="en-US" altLang="zh-CN" sz="1400" dirty="0" smtClean="0"/>
              <a:t>PUSH</a:t>
            </a:r>
            <a:r>
              <a:rPr lang="zh-CN" altLang="en-US" sz="1400" dirty="0" smtClean="0"/>
              <a:t>协议：交易</a:t>
            </a:r>
            <a:r>
              <a:rPr lang="zh-CN" altLang="en-US" sz="1400" dirty="0" smtClean="0"/>
              <a:t>由</a:t>
            </a:r>
            <a:r>
              <a:rPr lang="zh-CN" altLang="en-US" sz="1400" dirty="0" smtClean="0"/>
              <a:t>发送者发起</a:t>
            </a:r>
            <a:r>
              <a:rPr lang="zh-CN" altLang="en-US" sz="1400" dirty="0" smtClean="0"/>
              <a:t>控制。</a:t>
            </a:r>
            <a:r>
              <a:rPr lang="en-US" altLang="zh-CN" sz="1400" dirty="0" err="1" smtClean="0"/>
              <a:t>Req</a:t>
            </a:r>
            <a:r>
              <a:rPr lang="zh-CN" altLang="en-US" sz="1400" dirty="0" smtClean="0"/>
              <a:t>在发送者端。</a:t>
            </a:r>
            <a:endParaRPr lang="en-US" altLang="zh-CN" sz="1400" dirty="0" smtClean="0"/>
          </a:p>
          <a:p>
            <a:pPr lvl="2"/>
            <a:r>
              <a:rPr lang="en-US" altLang="zh-CN" sz="1400" dirty="0" smtClean="0"/>
              <a:t>PULL</a:t>
            </a:r>
            <a:r>
              <a:rPr lang="zh-CN" altLang="en-US" sz="1400" dirty="0" smtClean="0"/>
              <a:t>协议：交易由接收者发起控制。</a:t>
            </a:r>
            <a:r>
              <a:rPr lang="en-US" altLang="zh-CN" sz="1400" dirty="0" err="1" smtClean="0"/>
              <a:t>Req</a:t>
            </a:r>
            <a:r>
              <a:rPr lang="zh-CN" altLang="en-US" sz="1400" dirty="0" smtClean="0"/>
              <a:t>在</a:t>
            </a:r>
            <a:r>
              <a:rPr lang="zh-CN" altLang="en-US" sz="1400" dirty="0" smtClean="0"/>
              <a:t>接收者</a:t>
            </a:r>
            <a:r>
              <a:rPr lang="zh-CN" altLang="en-US" sz="1400" dirty="0" smtClean="0"/>
              <a:t>端。</a:t>
            </a:r>
            <a:endParaRPr lang="en-US" altLang="zh-CN" sz="1400" dirty="0" smtClean="0"/>
          </a:p>
          <a:p>
            <a:pPr lvl="1"/>
            <a:r>
              <a:rPr lang="zh-CN" altLang="en-US" sz="1600" dirty="0" smtClean="0"/>
              <a:t>握手信号信号跨时钟域使用同步 器</a:t>
            </a:r>
            <a:r>
              <a:rPr lang="zh-CN" altLang="en-US" sz="1600" dirty="0" smtClean="0"/>
              <a:t>同步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握手</a:t>
            </a:r>
            <a:r>
              <a:rPr lang="zh-CN" altLang="en-US" sz="1600" dirty="0" smtClean="0"/>
              <a:t>协议原理：</a:t>
            </a:r>
            <a:endParaRPr lang="en-US" altLang="zh-CN" sz="1600" dirty="0" smtClean="0"/>
          </a:p>
          <a:p>
            <a:pPr lvl="2"/>
            <a:r>
              <a:rPr lang="zh-CN" altLang="en-US" sz="1400" dirty="0" smtClean="0"/>
              <a:t>一种“分布式”控制协议，模块只能根据己端的“观察”来推断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lvl="2"/>
            <a:r>
              <a:rPr lang="zh-CN" altLang="en-US" sz="1400" dirty="0" smtClean="0"/>
              <a:t>模块间的信息交互由预先定义的传输协议完成，参与双方都</a:t>
            </a:r>
            <a:r>
              <a:rPr lang="zh-CN" altLang="en-US" sz="1400" dirty="0" smtClean="0"/>
              <a:t>接受约束</a:t>
            </a:r>
            <a:r>
              <a:rPr lang="zh-CN" altLang="en-US" sz="1400" dirty="0" smtClean="0"/>
              <a:t>，且有</a:t>
            </a:r>
            <a:r>
              <a:rPr lang="zh-CN" altLang="en-US" sz="1400" dirty="0" smtClean="0"/>
              <a:t>先验</a:t>
            </a:r>
            <a:r>
              <a:rPr lang="zh-CN" altLang="en-US" sz="1400" dirty="0" smtClean="0"/>
              <a:t>知识。</a:t>
            </a:r>
            <a:endParaRPr lang="en-US" altLang="zh-CN" sz="1400" dirty="0" smtClean="0"/>
          </a:p>
          <a:p>
            <a:pPr lvl="2"/>
            <a:r>
              <a:rPr lang="zh-CN" altLang="en-US" sz="1400" dirty="0" smtClean="0"/>
              <a:t>根据</a:t>
            </a:r>
            <a:r>
              <a:rPr lang="zh-CN" altLang="en-US" sz="1400" dirty="0" smtClean="0"/>
              <a:t>传输</a:t>
            </a:r>
            <a:r>
              <a:rPr lang="zh-CN" altLang="en-US" sz="1400" dirty="0" smtClean="0"/>
              <a:t>协议预先确定，传输事务中</a:t>
            </a:r>
            <a:r>
              <a:rPr lang="zh-CN" altLang="en-US" sz="1400" dirty="0" smtClean="0"/>
              <a:t>事件</a:t>
            </a:r>
            <a:r>
              <a:rPr lang="zh-CN" altLang="en-US" sz="1400" dirty="0" smtClean="0"/>
              <a:t>与</a:t>
            </a:r>
            <a:r>
              <a:rPr lang="zh-CN" altLang="en-US" sz="1400" dirty="0" smtClean="0"/>
              <a:t>握手控制信号事件</a:t>
            </a:r>
            <a:r>
              <a:rPr lang="zh-CN" altLang="en-US" sz="1400" dirty="0" smtClean="0"/>
              <a:t>的先后关系，观测者根据观察的 “握手”信号上的事件，</a:t>
            </a:r>
            <a:r>
              <a:rPr lang="zh-CN" altLang="en-US" sz="1400" dirty="0" smtClean="0"/>
              <a:t>推断</a:t>
            </a:r>
            <a:r>
              <a:rPr lang="zh-CN" altLang="en-US" sz="1400" dirty="0" smtClean="0"/>
              <a:t>传输事务中</a:t>
            </a:r>
            <a:r>
              <a:rPr lang="zh-CN" altLang="en-US" sz="1400" dirty="0" smtClean="0"/>
              <a:t>事件发生及先后情况。</a:t>
            </a:r>
            <a:endParaRPr lang="en-US" altLang="zh-CN" sz="1400" dirty="0" smtClean="0"/>
          </a:p>
          <a:p>
            <a:pPr lvl="3"/>
            <a:r>
              <a:rPr lang="zh-CN" altLang="en-US" sz="1200" dirty="0" smtClean="0"/>
              <a:t>例如：</a:t>
            </a:r>
            <a:r>
              <a:rPr lang="zh-CN" altLang="en-US" sz="1200" dirty="0" smtClean="0"/>
              <a:t>异步数据传输时，</a:t>
            </a:r>
            <a:r>
              <a:rPr lang="zh-CN" altLang="en-US" sz="1200" dirty="0" smtClean="0"/>
              <a:t>保证数据</a:t>
            </a:r>
            <a:r>
              <a:rPr lang="zh-CN" altLang="en-US" sz="1200" dirty="0" smtClean="0"/>
              <a:t>稳定</a:t>
            </a:r>
            <a:r>
              <a:rPr lang="en-US" altLang="zh-CN" sz="1200" dirty="0" smtClean="0"/>
              <a:t>-&gt;</a:t>
            </a:r>
            <a:r>
              <a:rPr lang="zh-CN" altLang="en-US" sz="1200" dirty="0" smtClean="0"/>
              <a:t>数据捕捉的</a:t>
            </a:r>
            <a:r>
              <a:rPr lang="zh-CN" altLang="en-US" sz="1200" dirty="0" smtClean="0"/>
              <a:t>先后关系</a:t>
            </a:r>
            <a:endParaRPr lang="en-US" altLang="zh-CN" sz="1200" dirty="0" smtClean="0"/>
          </a:p>
          <a:p>
            <a:pPr lvl="2"/>
            <a:r>
              <a:rPr lang="zh-CN" altLang="en-US" sz="1400" dirty="0" smtClean="0"/>
              <a:t>传输协议可简单，可复杂</a:t>
            </a:r>
            <a:endParaRPr lang="en-US" altLang="zh-CN" sz="1400" dirty="0" smtClean="0"/>
          </a:p>
          <a:p>
            <a:pPr lvl="1"/>
            <a:r>
              <a:rPr lang="zh-CN" altLang="en-US" sz="1800" dirty="0" smtClean="0"/>
              <a:t>握手协议</a:t>
            </a:r>
            <a:endParaRPr lang="en-US" altLang="zh-CN" sz="1800" dirty="0" smtClean="0"/>
          </a:p>
          <a:p>
            <a:pPr lvl="2"/>
            <a:r>
              <a:rPr lang="zh-CN" altLang="en-US" sz="1600" dirty="0" smtClean="0"/>
              <a:t>常见异步数据传输协议有</a:t>
            </a:r>
            <a:r>
              <a:rPr lang="en-US" altLang="zh-CN" sz="1600" dirty="0" smtClean="0"/>
              <a:t>2-Phase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4-Phase</a:t>
            </a:r>
            <a:r>
              <a:rPr lang="zh-CN" altLang="en-US" sz="1600" dirty="0" smtClean="0"/>
              <a:t>协议</a:t>
            </a:r>
            <a:endParaRPr lang="en-US" altLang="zh-CN" sz="1600" dirty="0" smtClean="0"/>
          </a:p>
          <a:p>
            <a:pPr lvl="1"/>
            <a:endParaRPr lang="en-US" altLang="zh-CN" sz="1800" dirty="0" smtClean="0"/>
          </a:p>
          <a:p>
            <a:pPr lvl="2"/>
            <a:endParaRPr lang="zh-CN" altLang="en-US" sz="1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8184" y="764704"/>
            <a:ext cx="2762296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7696" y="2636912"/>
            <a:ext cx="2736304" cy="380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7596336" y="764704"/>
            <a:ext cx="792088" cy="432048"/>
          </a:xfrm>
          <a:prstGeom prst="rect">
            <a:avLst/>
          </a:prstGeom>
          <a:solidFill>
            <a:srgbClr val="00B050">
              <a:alpha val="2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876256" y="1340768"/>
            <a:ext cx="792088" cy="432048"/>
          </a:xfrm>
          <a:prstGeom prst="rect">
            <a:avLst/>
          </a:prstGeom>
          <a:solidFill>
            <a:srgbClr val="00B050">
              <a:alpha val="2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676456" y="3933056"/>
            <a:ext cx="467544" cy="936104"/>
          </a:xfrm>
          <a:prstGeom prst="rect">
            <a:avLst/>
          </a:prstGeom>
          <a:solidFill>
            <a:srgbClr val="00B050">
              <a:alpha val="2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87824" y="26064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有必要学习分布式和并行处理方面的知识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6" y="1412776"/>
            <a:ext cx="290512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2-Phase</a:t>
            </a:r>
            <a:r>
              <a:rPr lang="zh-CN" altLang="en-US" dirty="0" smtClean="0"/>
              <a:t>握手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6563072" cy="5328592"/>
          </a:xfrm>
        </p:spPr>
        <p:txBody>
          <a:bodyPr/>
          <a:lstStyle/>
          <a:p>
            <a:r>
              <a:rPr lang="zh-CN" altLang="en-US" sz="2000" dirty="0" smtClean="0"/>
              <a:t>完整的握手信号</a:t>
            </a:r>
            <a:r>
              <a:rPr lang="en-US" altLang="zh-CN" sz="2000" dirty="0" err="1" smtClean="0"/>
              <a:t>Req</a:t>
            </a:r>
            <a:r>
              <a:rPr lang="zh-CN" altLang="en-US" sz="2000" dirty="0" smtClean="0"/>
              <a:t>和</a:t>
            </a:r>
            <a:r>
              <a:rPr lang="en-US" altLang="zh-CN" sz="2000" dirty="0" err="1" smtClean="0"/>
              <a:t>Ack</a:t>
            </a:r>
            <a:r>
              <a:rPr lang="zh-CN" altLang="en-US" sz="2000" dirty="0" smtClean="0"/>
              <a:t>总共有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种变化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边缘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电平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参与者能发起两个事件，观察两个事件。</a:t>
            </a:r>
            <a:endParaRPr lang="en-US" altLang="zh-CN" sz="1800" dirty="0" smtClean="0"/>
          </a:p>
          <a:p>
            <a:r>
              <a:rPr lang="en-US" altLang="zh-CN" sz="2000" dirty="0" smtClean="0"/>
              <a:t>2-Phase</a:t>
            </a:r>
            <a:r>
              <a:rPr lang="zh-CN" altLang="en-US" sz="2000" dirty="0" smtClean="0"/>
              <a:t>握手 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不归零协议</a:t>
            </a:r>
            <a:r>
              <a:rPr lang="en-US" altLang="zh-CN" sz="1800" dirty="0" smtClean="0"/>
              <a:t>non-return-to-zero (NRZ)</a:t>
            </a:r>
          </a:p>
          <a:p>
            <a:pPr lvl="1"/>
            <a:r>
              <a:rPr lang="zh-CN" altLang="en-US" sz="1800" dirty="0" smtClean="0"/>
              <a:t>一个数据传输只使用握手信号两拍完成</a:t>
            </a:r>
            <a:r>
              <a:rPr lang="en-US" altLang="zh-CN" sz="1800" dirty="0" smtClean="0"/>
              <a:t>.  </a:t>
            </a:r>
            <a:r>
              <a:rPr lang="zh-CN" altLang="en-US" sz="1800" dirty="0" smtClean="0"/>
              <a:t>适合简单数据传输协议。（发起一个，观察一个）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无握手信号空闲事件。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简单数据传输时</a:t>
            </a:r>
            <a:endParaRPr lang="en-US" altLang="zh-CN" sz="1800" dirty="0" smtClean="0"/>
          </a:p>
          <a:p>
            <a:pPr lvl="2"/>
            <a:r>
              <a:rPr lang="zh-CN" altLang="en-US" sz="1600" dirty="0" smtClean="0"/>
              <a:t>数据在</a:t>
            </a:r>
            <a:r>
              <a:rPr lang="en-US" altLang="zh-CN" sz="1600" dirty="0" err="1" smtClean="0"/>
              <a:t>Req</a:t>
            </a:r>
            <a:r>
              <a:rPr lang="zh-CN" altLang="en-US" sz="1600" dirty="0" smtClean="0"/>
              <a:t>的高低电平都可传输，无空闲电平</a:t>
            </a:r>
            <a:endParaRPr lang="en-US" altLang="zh-CN" sz="1600" dirty="0" smtClean="0"/>
          </a:p>
          <a:p>
            <a:pPr lvl="2"/>
            <a:r>
              <a:rPr lang="zh-CN" altLang="en-US" sz="1600" dirty="0" smtClean="0"/>
              <a:t>数据传输应在</a:t>
            </a:r>
            <a:r>
              <a:rPr lang="en-US" altLang="zh-CN" sz="1600" dirty="0" err="1" smtClean="0"/>
              <a:t>Req</a:t>
            </a:r>
            <a:r>
              <a:rPr lang="zh-CN" altLang="en-US" sz="1600" dirty="0" smtClean="0"/>
              <a:t>变化前准备好，翻转</a:t>
            </a:r>
            <a:r>
              <a:rPr lang="en-US" altLang="zh-CN" sz="1600" dirty="0" err="1" smtClean="0"/>
              <a:t>Req</a:t>
            </a:r>
            <a:r>
              <a:rPr lang="zh-CN" altLang="en-US" sz="1600" dirty="0" smtClean="0"/>
              <a:t>代表传输开始，观察到</a:t>
            </a:r>
            <a:r>
              <a:rPr lang="en-US" altLang="zh-CN" sz="1600" dirty="0" err="1" smtClean="0"/>
              <a:t>Ack</a:t>
            </a:r>
            <a:r>
              <a:rPr lang="zh-CN" altLang="en-US" sz="1600" dirty="0" smtClean="0"/>
              <a:t>翻转后，数据传输结束。</a:t>
            </a:r>
            <a:endParaRPr lang="en-US" altLang="zh-CN" sz="1600" dirty="0" smtClean="0"/>
          </a:p>
          <a:p>
            <a:pPr lvl="2"/>
            <a:endParaRPr lang="en-US" altLang="zh-CN" sz="1600" dirty="0" smtClean="0"/>
          </a:p>
          <a:p>
            <a:pPr lvl="2"/>
            <a:endParaRPr lang="zh-CN" alt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5013176"/>
            <a:ext cx="4176464" cy="1533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4-Phase</a:t>
            </a:r>
            <a:r>
              <a:rPr lang="zh-CN" altLang="en-US" dirty="0" smtClean="0"/>
              <a:t>握手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4-Phase</a:t>
            </a:r>
            <a:r>
              <a:rPr lang="zh-CN" altLang="en-US" dirty="0" smtClean="0"/>
              <a:t>握手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归零协议</a:t>
            </a:r>
            <a:r>
              <a:rPr lang="en-US" altLang="zh-CN" dirty="0" smtClean="0"/>
              <a:t>return-to-zero (RTZ)</a:t>
            </a:r>
          </a:p>
          <a:p>
            <a:pPr lvl="1"/>
            <a:r>
              <a:rPr lang="zh-CN" altLang="en-US" dirty="0" smtClean="0"/>
              <a:t>握手信号在完成一个数据传输后，回归空闲状态。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一个数据传输使用完整握手信号的四拍</a:t>
            </a:r>
            <a:r>
              <a:rPr lang="en-US" altLang="zh-CN" dirty="0" smtClean="0"/>
              <a:t>. </a:t>
            </a:r>
            <a:r>
              <a:rPr lang="zh-CN" altLang="en-US" dirty="0" smtClean="0"/>
              <a:t>可用于更复杂的传输协议。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传输协议可发起两个，观察两个</a:t>
            </a:r>
            <a:endParaRPr lang="en-US" altLang="zh-CN" dirty="0" smtClean="0"/>
          </a:p>
          <a:p>
            <a:pPr lvl="1"/>
            <a:r>
              <a:rPr lang="zh-CN" altLang="en-US" smtClean="0"/>
              <a:t>用于</a:t>
            </a:r>
            <a:r>
              <a:rPr lang="zh-CN" altLang="en-US" smtClean="0"/>
              <a:t>简单数据传输协议，</a:t>
            </a:r>
            <a:r>
              <a:rPr lang="zh-CN" altLang="en-US" dirty="0" smtClean="0"/>
              <a:t>有空闲事件和周期浪费。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077072"/>
            <a:ext cx="5544616" cy="2217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3501008"/>
            <a:ext cx="304800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3212976"/>
            <a:ext cx="1798681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单向握手协议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764704"/>
            <a:ext cx="7715200" cy="5328592"/>
          </a:xfrm>
        </p:spPr>
        <p:txBody>
          <a:bodyPr/>
          <a:lstStyle/>
          <a:p>
            <a:r>
              <a:rPr lang="zh-CN" altLang="en-US" sz="1800" dirty="0" smtClean="0"/>
              <a:t>接受或发送端如果有更多的先验知识，例如数据生成速率固定，接受端总是准备好等，可不“观察”对方的回应。构成单向握手协议。例如常用的</a:t>
            </a:r>
            <a:r>
              <a:rPr lang="en-US" altLang="zh-CN" sz="1800" dirty="0" smtClean="0"/>
              <a:t>A/D</a:t>
            </a:r>
            <a:r>
              <a:rPr lang="zh-CN" altLang="en-US" sz="1800" dirty="0" smtClean="0"/>
              <a:t>，可采用单向的握手协议。</a:t>
            </a:r>
            <a:endParaRPr lang="en-US" altLang="zh-CN" sz="1800" dirty="0" smtClean="0"/>
          </a:p>
          <a:p>
            <a:pPr lvl="1"/>
            <a:r>
              <a:rPr lang="zh-CN" altLang="en-US" sz="1600" dirty="0" smtClean="0"/>
              <a:t>能否正确交换数据取决于参与者遵守的协议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节省握手信号和握手开销，提高吞吐率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适应固定速率，不停顿的产生着（消费者）</a:t>
            </a:r>
          </a:p>
          <a:p>
            <a:pPr lvl="1"/>
            <a:r>
              <a:rPr lang="zh-CN" altLang="en-US" sz="1600" dirty="0" smtClean="0"/>
              <a:t>只需要一半的</a:t>
            </a:r>
            <a:r>
              <a:rPr lang="en-US" altLang="zh-CN" sz="1600" dirty="0" smtClean="0"/>
              <a:t>ACK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REQ</a:t>
            </a:r>
            <a:r>
              <a:rPr lang="zh-CN" altLang="en-US" sz="1600" dirty="0" smtClean="0"/>
              <a:t>）信号和同步器</a:t>
            </a:r>
          </a:p>
          <a:p>
            <a:pPr lvl="1"/>
            <a:endParaRPr lang="en-US" altLang="zh-CN" sz="1400" dirty="0" smtClean="0"/>
          </a:p>
          <a:p>
            <a:pPr lvl="1"/>
            <a:endParaRPr lang="en-US" altLang="zh-CN" sz="1600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356992"/>
            <a:ext cx="4332617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3968" y="3501008"/>
            <a:ext cx="3525192" cy="109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39952" y="4725144"/>
            <a:ext cx="3600400" cy="1155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68344" y="4797152"/>
            <a:ext cx="1872208" cy="118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握手协议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握手</a:t>
            </a:r>
            <a:r>
              <a:rPr lang="zh-CN" altLang="en-US" dirty="0" smtClean="0"/>
              <a:t>协议方式的特点</a:t>
            </a:r>
            <a:r>
              <a:rPr lang="zh-CN" altLang="en-US" dirty="0" smtClean="0"/>
              <a:t>和优缺点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通过定义</a:t>
            </a:r>
            <a:r>
              <a:rPr lang="zh-CN" altLang="en-US" dirty="0" smtClean="0"/>
              <a:t>良好的协议</a:t>
            </a:r>
            <a:r>
              <a:rPr lang="zh-CN" altLang="en-US" dirty="0" smtClean="0"/>
              <a:t>，可适应多种传输协议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只需要</a:t>
            </a:r>
            <a:r>
              <a:rPr lang="zh-CN" altLang="en-US" dirty="0" smtClean="0"/>
              <a:t>同步控制</a:t>
            </a:r>
            <a:r>
              <a:rPr lang="zh-CN" altLang="en-US" dirty="0" smtClean="0"/>
              <a:t>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不会丢失数据</a:t>
            </a:r>
          </a:p>
          <a:p>
            <a:pPr lvl="1"/>
            <a:r>
              <a:rPr lang="zh-CN" altLang="en-US" dirty="0" smtClean="0"/>
              <a:t>使用灵活，基本可以适用于任意速率的子系统，可跟其他目的复用</a:t>
            </a:r>
            <a:r>
              <a:rPr lang="en-US" altLang="zh-CN" dirty="0" smtClean="0"/>
              <a:t>/</a:t>
            </a:r>
            <a:r>
              <a:rPr lang="zh-CN" altLang="en-US" dirty="0" smtClean="0"/>
              <a:t>流控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控制线有效翻转率低于参与者的工作频率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具有较大的交互开销，延迟性大。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15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05250" y="4149080"/>
            <a:ext cx="5238750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异步</a:t>
            </a:r>
            <a:r>
              <a:rPr lang="en-US" altLang="zh-CN" dirty="0" smtClean="0"/>
              <a:t>FIFO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4258816" cy="5328592"/>
          </a:xfrm>
        </p:spPr>
        <p:txBody>
          <a:bodyPr/>
          <a:lstStyle/>
          <a:p>
            <a:r>
              <a:rPr lang="en-US" altLang="zh-CN" sz="2000" dirty="0" smtClean="0"/>
              <a:t>FIFO</a:t>
            </a:r>
            <a:r>
              <a:rPr lang="zh-CN" altLang="en-US" sz="2000" dirty="0" smtClean="0"/>
              <a:t>是数字电路中一种常见部件，其中异步</a:t>
            </a:r>
            <a:r>
              <a:rPr lang="en-US" altLang="zh-CN" sz="2000" dirty="0" smtClean="0"/>
              <a:t>FIFO</a:t>
            </a:r>
            <a:r>
              <a:rPr lang="zh-CN" altLang="en-US" sz="2000" dirty="0" smtClean="0"/>
              <a:t>是一</a:t>
            </a:r>
            <a:r>
              <a:rPr lang="zh-CN" altLang="en-US" sz="2000" dirty="0" smtClean="0"/>
              <a:t>个经典的</a:t>
            </a:r>
            <a:r>
              <a:rPr lang="zh-CN" altLang="en-US" sz="2000" dirty="0" smtClean="0"/>
              <a:t>用于跨时钟域向量数据交互的模块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数据为</a:t>
            </a:r>
            <a:r>
              <a:rPr lang="en-US" altLang="zh-CN" sz="1800" dirty="0" smtClean="0"/>
              <a:t>FIFO(First In First Out)</a:t>
            </a:r>
            <a:r>
              <a:rPr lang="zh-CN" altLang="en-US" sz="1800" dirty="0" smtClean="0"/>
              <a:t> 模式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具有消费者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产生者的基本模式，一个时钟域只写，一个时钟域只读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共同读取寄存器堆或双端口</a:t>
            </a:r>
            <a:r>
              <a:rPr lang="en-US" altLang="zh-CN" sz="1800" dirty="0" smtClean="0"/>
              <a:t>RAM</a:t>
            </a:r>
          </a:p>
          <a:p>
            <a:pPr lvl="1"/>
            <a:r>
              <a:rPr lang="zh-CN" altLang="en-US" sz="1800" dirty="0" smtClean="0"/>
              <a:t>具有空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满标注，用于流控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时钟域的跨越在</a:t>
            </a:r>
            <a:r>
              <a:rPr lang="en-US" altLang="zh-CN" sz="1800" dirty="0" smtClean="0"/>
              <a:t>FIFO</a:t>
            </a:r>
            <a:r>
              <a:rPr lang="zh-CN" altLang="en-US" sz="1800" dirty="0" smtClean="0"/>
              <a:t>内部完成，用户只需考虑使用同时钟域的接口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EDA</a:t>
            </a:r>
            <a:r>
              <a:rPr lang="zh-CN" altLang="en-US" sz="1800" dirty="0" smtClean="0"/>
              <a:t>厂商会提供实例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模块</a:t>
            </a:r>
            <a:r>
              <a:rPr lang="en-US" altLang="zh-CN" sz="1800" dirty="0" smtClean="0"/>
              <a:t>/IP</a:t>
            </a:r>
          </a:p>
          <a:p>
            <a:pPr lvl="1"/>
            <a:r>
              <a:rPr lang="zh-CN" altLang="en-US" sz="1800" dirty="0" smtClean="0"/>
              <a:t>是各种招聘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笔试必考的内容之一</a:t>
            </a:r>
            <a:endParaRPr lang="en-US" altLang="zh-CN" sz="1800" dirty="0" smtClean="0"/>
          </a:p>
          <a:p>
            <a:pPr lvl="1"/>
            <a:r>
              <a:rPr lang="zh-CN" altLang="en-US" dirty="0" smtClean="0"/>
              <a:t>也是实验的主要内容</a:t>
            </a:r>
            <a:endParaRPr lang="en-US" altLang="zh-CN" dirty="0" smtClean="0"/>
          </a:p>
          <a:p>
            <a:endParaRPr lang="zh-CN" altLang="en-US" sz="2000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6516216" y="3356992"/>
            <a:ext cx="0" cy="350100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11960" y="548680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Q</a:t>
            </a:r>
            <a:r>
              <a:rPr lang="zh-CN" altLang="en-US" dirty="0" smtClean="0">
                <a:solidFill>
                  <a:srgbClr val="FF0000"/>
                </a:solidFill>
              </a:rPr>
              <a:t>：列举</a:t>
            </a:r>
            <a:r>
              <a:rPr lang="en-US" altLang="zh-CN" dirty="0" smtClean="0">
                <a:solidFill>
                  <a:srgbClr val="FF0000"/>
                </a:solidFill>
              </a:rPr>
              <a:t>FIFO</a:t>
            </a:r>
            <a:r>
              <a:rPr lang="zh-CN" altLang="en-US" dirty="0" smtClean="0">
                <a:solidFill>
                  <a:srgbClr val="FF0000"/>
                </a:solidFill>
              </a:rPr>
              <a:t>在数字电路中的一些用途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对于亚稳态现象可能有不同的态度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使用现代工具和同步设计方法，一般来说只要保证电路在实现时满足时序条件，那么亚稳态现象可以基本完全避免，无需考虑亚稳态。人们对是否需要了解亚稳态存在不同的看法。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同步系统跟系统外部，或者在系统中具有多个时钟域将，进行所谓“异步”数据和控制交互时，亚稳态现象可能发生。严格来讲，有必要了解亚稳态的产生条件，模型和避免方法。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zh-CN" altLang="en-US" sz="2000" dirty="0"/>
          </a:p>
        </p:txBody>
      </p:sp>
      <p:pic>
        <p:nvPicPr>
          <p:cNvPr id="178667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988840"/>
            <a:ext cx="7056784" cy="1878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异步</a:t>
            </a:r>
            <a:r>
              <a:rPr lang="en-US" altLang="zh-CN" dirty="0" smtClean="0"/>
              <a:t>FIFO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692696"/>
            <a:ext cx="4968552" cy="5760640"/>
          </a:xfrm>
        </p:spPr>
        <p:txBody>
          <a:bodyPr/>
          <a:lstStyle/>
          <a:p>
            <a:r>
              <a:rPr lang="zh-CN" altLang="en-US" sz="2000" dirty="0" smtClean="0"/>
              <a:t>异步</a:t>
            </a:r>
            <a:r>
              <a:rPr lang="en-US" altLang="zh-CN" sz="2000" dirty="0" smtClean="0"/>
              <a:t>FIFO</a:t>
            </a:r>
            <a:r>
              <a:rPr lang="zh-CN" altLang="en-US" sz="2000" dirty="0" smtClean="0"/>
              <a:t>的主要部件包括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数据缓存</a:t>
            </a:r>
            <a:endParaRPr lang="en-US" altLang="zh-CN" sz="1800" dirty="0" smtClean="0"/>
          </a:p>
          <a:p>
            <a:pPr lvl="2"/>
            <a:r>
              <a:rPr lang="zh-CN" altLang="en-US" sz="1600" dirty="0" smtClean="0"/>
              <a:t>双端口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或寄存器堆</a:t>
            </a:r>
            <a:endParaRPr lang="en-US" altLang="zh-CN" sz="1600" dirty="0" smtClean="0"/>
          </a:p>
          <a:p>
            <a:pPr lvl="2"/>
            <a:r>
              <a:rPr lang="zh-CN" altLang="en-US" sz="1600" dirty="0" smtClean="0"/>
              <a:t>数据从读指针指向地址将数据读出</a:t>
            </a:r>
            <a:endParaRPr lang="en-US" altLang="zh-CN" sz="1600" dirty="0" smtClean="0"/>
          </a:p>
          <a:p>
            <a:pPr lvl="2"/>
            <a:r>
              <a:rPr lang="zh-CN" altLang="en-US" sz="1600" dirty="0" smtClean="0"/>
              <a:t>数据写入到写指针指向的地址</a:t>
            </a:r>
            <a:endParaRPr lang="en-US" altLang="zh-CN" sz="1600" dirty="0" smtClean="0"/>
          </a:p>
          <a:p>
            <a:pPr lvl="1"/>
            <a:r>
              <a:rPr lang="zh-CN" altLang="en-US" sz="1800" dirty="0" smtClean="0"/>
              <a:t>读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写控制器</a:t>
            </a:r>
            <a:endParaRPr lang="en-US" altLang="zh-CN" sz="1800" dirty="0" smtClean="0"/>
          </a:p>
          <a:p>
            <a:pPr lvl="2"/>
            <a:r>
              <a:rPr lang="zh-CN" altLang="en-US" sz="1600" dirty="0" smtClean="0"/>
              <a:t>产生者端只有写控制器</a:t>
            </a:r>
            <a:endParaRPr lang="en-US" altLang="zh-CN" sz="1600" dirty="0" smtClean="0"/>
          </a:p>
          <a:p>
            <a:pPr lvl="2"/>
            <a:r>
              <a:rPr lang="zh-CN" altLang="en-US" sz="1600" dirty="0" smtClean="0"/>
              <a:t>消费者端只有读控制器</a:t>
            </a:r>
            <a:endParaRPr lang="en-US" altLang="zh-CN" sz="1600" dirty="0" smtClean="0"/>
          </a:p>
          <a:p>
            <a:pPr lvl="2"/>
            <a:r>
              <a:rPr lang="zh-CN" altLang="en-US" sz="1600" dirty="0" smtClean="0"/>
              <a:t>写控制器维护写指针和满标志</a:t>
            </a:r>
            <a:endParaRPr lang="en-US" altLang="zh-CN" sz="1600" dirty="0" smtClean="0"/>
          </a:p>
          <a:p>
            <a:pPr lvl="3"/>
            <a:r>
              <a:rPr lang="zh-CN" altLang="en-US" sz="1400" dirty="0" smtClean="0"/>
              <a:t>写指针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wptr</a:t>
            </a:r>
            <a:r>
              <a:rPr lang="en-US" altLang="zh-CN" sz="1400" dirty="0" smtClean="0"/>
              <a:t>)</a:t>
            </a:r>
            <a:r>
              <a:rPr lang="zh-CN" altLang="en-US" sz="1400" dirty="0" smtClean="0"/>
              <a:t>在写模块中，指向将来要写入内容的地址</a:t>
            </a:r>
            <a:endParaRPr lang="en-US" altLang="zh-CN" sz="1400" dirty="0" smtClean="0"/>
          </a:p>
          <a:p>
            <a:pPr lvl="3"/>
            <a:r>
              <a:rPr lang="zh-CN" altLang="en-US" sz="1400" dirty="0" smtClean="0"/>
              <a:t>满标注由写指针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wptr</a:t>
            </a:r>
            <a:r>
              <a:rPr lang="en-US" altLang="zh-CN" sz="1400" dirty="0" smtClean="0"/>
              <a:t>)</a:t>
            </a:r>
            <a:r>
              <a:rPr lang="zh-CN" altLang="en-US" sz="1400" dirty="0" smtClean="0"/>
              <a:t>跟跨时钟域读取的读指针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rptr_syn</a:t>
            </a:r>
            <a:r>
              <a:rPr lang="en-US" altLang="zh-CN" sz="1400" dirty="0" smtClean="0"/>
              <a:t>)</a:t>
            </a:r>
            <a:r>
              <a:rPr lang="zh-CN" altLang="en-US" sz="1400" dirty="0" smtClean="0"/>
              <a:t>进行比较而成</a:t>
            </a:r>
            <a:endParaRPr lang="en-US" altLang="zh-CN" sz="1400" dirty="0" smtClean="0"/>
          </a:p>
          <a:p>
            <a:pPr lvl="2"/>
            <a:r>
              <a:rPr lang="zh-CN" altLang="en-US" sz="1600" dirty="0" smtClean="0"/>
              <a:t>读控制器维护读指针和空标志</a:t>
            </a:r>
            <a:endParaRPr lang="en-US" altLang="zh-CN" sz="1600" dirty="0" smtClean="0"/>
          </a:p>
          <a:p>
            <a:pPr lvl="3"/>
            <a:r>
              <a:rPr lang="zh-CN" altLang="en-US" sz="1400" dirty="0" smtClean="0"/>
              <a:t>读指针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rptr</a:t>
            </a:r>
            <a:r>
              <a:rPr lang="en-US" altLang="zh-CN" sz="1400" dirty="0" smtClean="0"/>
              <a:t>)</a:t>
            </a:r>
            <a:r>
              <a:rPr lang="zh-CN" altLang="en-US" sz="1400" dirty="0" smtClean="0"/>
              <a:t>在读模块中，指向将读的数据的地址，读后加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，读指针总是落后于写指针。</a:t>
            </a:r>
            <a:endParaRPr lang="en-US" altLang="zh-CN" sz="1400" dirty="0" smtClean="0"/>
          </a:p>
          <a:p>
            <a:pPr lvl="3"/>
            <a:r>
              <a:rPr lang="zh-CN" altLang="en-US" sz="1400" dirty="0" smtClean="0"/>
              <a:t>空标注由读指针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rptr</a:t>
            </a:r>
            <a:r>
              <a:rPr lang="en-US" altLang="zh-CN" sz="1400" dirty="0" smtClean="0"/>
              <a:t>)</a:t>
            </a:r>
            <a:r>
              <a:rPr lang="zh-CN" altLang="en-US" sz="1400" dirty="0" smtClean="0"/>
              <a:t>跟跨时钟域读取的写指针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wptr_syn</a:t>
            </a:r>
            <a:r>
              <a:rPr lang="en-US" altLang="zh-CN" sz="1400" dirty="0" smtClean="0"/>
              <a:t>)</a:t>
            </a:r>
            <a:r>
              <a:rPr lang="zh-CN" altLang="en-US" sz="1400" dirty="0" smtClean="0"/>
              <a:t>进行比较而成</a:t>
            </a:r>
            <a:endParaRPr lang="en-US" altLang="zh-CN" sz="1400" dirty="0" smtClean="0"/>
          </a:p>
          <a:p>
            <a:pPr lvl="2"/>
            <a:r>
              <a:rPr lang="zh-CN" altLang="en-US" sz="1600" dirty="0" smtClean="0"/>
              <a:t>读</a:t>
            </a:r>
            <a:r>
              <a:rPr lang="zh-CN" altLang="en-US" sz="1600" dirty="0" smtClean="0"/>
              <a:t>控制器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写控制器通过“观察”同步后的写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读指针判断空满。</a:t>
            </a:r>
            <a:endParaRPr lang="en-US" altLang="zh-CN" sz="1600" dirty="0" smtClean="0"/>
          </a:p>
          <a:p>
            <a:pPr lvl="2"/>
            <a:endParaRPr lang="en-US" altLang="zh-CN" sz="1600" dirty="0" smtClean="0"/>
          </a:p>
          <a:p>
            <a:pPr lvl="2"/>
            <a:endParaRPr lang="en-US" altLang="zh-CN" sz="1600" dirty="0" smtClean="0"/>
          </a:p>
          <a:p>
            <a:pPr lvl="2"/>
            <a:endParaRPr lang="en-US" altLang="zh-CN" sz="1600" dirty="0" smtClean="0"/>
          </a:p>
          <a:p>
            <a:pPr lvl="1"/>
            <a:endParaRPr lang="zh-CN" altLang="en-US" sz="1800" dirty="0"/>
          </a:p>
        </p:txBody>
      </p:sp>
      <p:pic>
        <p:nvPicPr>
          <p:cNvPr id="17716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84522" y="1052736"/>
            <a:ext cx="4159478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异步</a:t>
            </a:r>
            <a:r>
              <a:rPr lang="en-US" altLang="zh-CN" dirty="0" smtClean="0"/>
              <a:t>FIFO</a:t>
            </a:r>
            <a:r>
              <a:rPr lang="zh-CN" altLang="en-US" dirty="0" smtClean="0"/>
              <a:t>的结构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96752"/>
            <a:ext cx="8697090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组合 6"/>
          <p:cNvGrpSpPr/>
          <p:nvPr/>
        </p:nvGrpSpPr>
        <p:grpSpPr>
          <a:xfrm>
            <a:off x="3635896" y="4581128"/>
            <a:ext cx="1872208" cy="1512168"/>
            <a:chOff x="3635896" y="4581128"/>
            <a:chExt cx="1872208" cy="1512168"/>
          </a:xfrm>
        </p:grpSpPr>
        <p:sp>
          <p:nvSpPr>
            <p:cNvPr id="5" name="矩形 4"/>
            <p:cNvSpPr/>
            <p:nvPr/>
          </p:nvSpPr>
          <p:spPr>
            <a:xfrm>
              <a:off x="3635896" y="4581128"/>
              <a:ext cx="1872208" cy="1512168"/>
            </a:xfrm>
            <a:prstGeom prst="rect">
              <a:avLst/>
            </a:prstGeom>
            <a:solidFill>
              <a:srgbClr val="00B050">
                <a:alpha val="23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211960" y="5661248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数据缓存</a:t>
              </a:r>
              <a:endParaRPr lang="en-US" altLang="zh-CN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827584" y="1484784"/>
            <a:ext cx="3672408" cy="4896544"/>
            <a:chOff x="3635896" y="4581128"/>
            <a:chExt cx="1872208" cy="1512168"/>
          </a:xfrm>
        </p:grpSpPr>
        <p:sp>
          <p:nvSpPr>
            <p:cNvPr id="9" name="矩形 8"/>
            <p:cNvSpPr/>
            <p:nvPr/>
          </p:nvSpPr>
          <p:spPr>
            <a:xfrm>
              <a:off x="3635896" y="4581128"/>
              <a:ext cx="1872208" cy="1512168"/>
            </a:xfrm>
            <a:prstGeom prst="rect">
              <a:avLst/>
            </a:prstGeom>
            <a:solidFill>
              <a:srgbClr val="00B050">
                <a:alpha val="23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35896" y="5959869"/>
              <a:ext cx="1224136" cy="114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写控制器</a:t>
              </a:r>
              <a:endParaRPr lang="en-US" altLang="zh-CN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572000" y="1484784"/>
            <a:ext cx="3672408" cy="4896544"/>
            <a:chOff x="3635896" y="4581128"/>
            <a:chExt cx="1872208" cy="1512168"/>
          </a:xfrm>
        </p:grpSpPr>
        <p:sp>
          <p:nvSpPr>
            <p:cNvPr id="12" name="矩形 11"/>
            <p:cNvSpPr/>
            <p:nvPr/>
          </p:nvSpPr>
          <p:spPr>
            <a:xfrm>
              <a:off x="3635896" y="4581128"/>
              <a:ext cx="1872208" cy="1512168"/>
            </a:xfrm>
            <a:prstGeom prst="rect">
              <a:avLst/>
            </a:prstGeom>
            <a:solidFill>
              <a:srgbClr val="00B050">
                <a:alpha val="23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663775" y="5937632"/>
              <a:ext cx="844329" cy="114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读控制器</a:t>
              </a:r>
              <a:endParaRPr lang="en-US" altLang="zh-CN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979712" y="3789041"/>
            <a:ext cx="1872208" cy="432052"/>
            <a:chOff x="2987824" y="8109525"/>
            <a:chExt cx="1872208" cy="1008122"/>
          </a:xfrm>
        </p:grpSpPr>
        <p:sp>
          <p:nvSpPr>
            <p:cNvPr id="21" name="矩形 20"/>
            <p:cNvSpPr/>
            <p:nvPr/>
          </p:nvSpPr>
          <p:spPr>
            <a:xfrm>
              <a:off x="2987824" y="8109527"/>
              <a:ext cx="1872208" cy="1008120"/>
            </a:xfrm>
            <a:prstGeom prst="rect">
              <a:avLst/>
            </a:prstGeom>
            <a:solidFill>
              <a:srgbClr val="00B050">
                <a:alpha val="23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63888" y="8109525"/>
              <a:ext cx="1224136" cy="861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写指针</a:t>
              </a:r>
              <a:endParaRPr lang="en-US" altLang="zh-CN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483768" y="1844824"/>
            <a:ext cx="2376265" cy="504056"/>
            <a:chOff x="3083077" y="8445567"/>
            <a:chExt cx="1625865" cy="1176132"/>
          </a:xfrm>
        </p:grpSpPr>
        <p:sp>
          <p:nvSpPr>
            <p:cNvPr id="24" name="矩形 23"/>
            <p:cNvSpPr/>
            <p:nvPr/>
          </p:nvSpPr>
          <p:spPr>
            <a:xfrm>
              <a:off x="3083077" y="8613586"/>
              <a:ext cx="1527327" cy="1008113"/>
            </a:xfrm>
            <a:prstGeom prst="rect">
              <a:avLst/>
            </a:prstGeom>
            <a:solidFill>
              <a:srgbClr val="00B050">
                <a:alpha val="23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279057" y="8445567"/>
              <a:ext cx="1429885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读指针跨时钟域版</a:t>
              </a:r>
              <a:endParaRPr lang="en-US" altLang="zh-CN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788024" y="3861048"/>
            <a:ext cx="1872208" cy="432052"/>
            <a:chOff x="2987824" y="8109525"/>
            <a:chExt cx="1872208" cy="1008122"/>
          </a:xfrm>
        </p:grpSpPr>
        <p:sp>
          <p:nvSpPr>
            <p:cNvPr id="27" name="矩形 26"/>
            <p:cNvSpPr/>
            <p:nvPr/>
          </p:nvSpPr>
          <p:spPr>
            <a:xfrm>
              <a:off x="2987824" y="8109527"/>
              <a:ext cx="1872208" cy="1008120"/>
            </a:xfrm>
            <a:prstGeom prst="rect">
              <a:avLst/>
            </a:prstGeom>
            <a:solidFill>
              <a:srgbClr val="00B050">
                <a:alpha val="23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563888" y="8109525"/>
              <a:ext cx="1224136" cy="861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读指针</a:t>
              </a:r>
              <a:endParaRPr lang="en-US" altLang="zh-CN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283968" y="1916832"/>
            <a:ext cx="2376265" cy="504056"/>
            <a:chOff x="3083077" y="8445567"/>
            <a:chExt cx="1625865" cy="1176132"/>
          </a:xfrm>
        </p:grpSpPr>
        <p:sp>
          <p:nvSpPr>
            <p:cNvPr id="30" name="矩形 29"/>
            <p:cNvSpPr/>
            <p:nvPr/>
          </p:nvSpPr>
          <p:spPr>
            <a:xfrm>
              <a:off x="3083077" y="8613586"/>
              <a:ext cx="1527327" cy="1008113"/>
            </a:xfrm>
            <a:prstGeom prst="rect">
              <a:avLst/>
            </a:prstGeom>
            <a:solidFill>
              <a:srgbClr val="00B050">
                <a:alpha val="23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279057" y="8445567"/>
              <a:ext cx="1429885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写指针跨时钟域版</a:t>
              </a:r>
              <a:endParaRPr lang="en-US" altLang="zh-CN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23528" y="1772816"/>
            <a:ext cx="1872208" cy="1008112"/>
            <a:chOff x="2987824" y="8109525"/>
            <a:chExt cx="1872208" cy="1008122"/>
          </a:xfrm>
        </p:grpSpPr>
        <p:sp>
          <p:nvSpPr>
            <p:cNvPr id="33" name="矩形 32"/>
            <p:cNvSpPr/>
            <p:nvPr/>
          </p:nvSpPr>
          <p:spPr>
            <a:xfrm>
              <a:off x="2987824" y="8109527"/>
              <a:ext cx="1872208" cy="1008120"/>
            </a:xfrm>
            <a:prstGeom prst="rect">
              <a:avLst/>
            </a:prstGeom>
            <a:solidFill>
              <a:srgbClr val="00B050">
                <a:alpha val="23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203848" y="8109525"/>
              <a:ext cx="1584176" cy="369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满标志判断</a:t>
              </a:r>
              <a:endParaRPr lang="en-US" altLang="zh-CN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372200" y="1844824"/>
            <a:ext cx="1872208" cy="1008112"/>
            <a:chOff x="2987824" y="8109525"/>
            <a:chExt cx="1872208" cy="1008122"/>
          </a:xfrm>
        </p:grpSpPr>
        <p:sp>
          <p:nvSpPr>
            <p:cNvPr id="37" name="矩形 36"/>
            <p:cNvSpPr/>
            <p:nvPr/>
          </p:nvSpPr>
          <p:spPr>
            <a:xfrm>
              <a:off x="2987824" y="8109527"/>
              <a:ext cx="1872208" cy="1008120"/>
            </a:xfrm>
            <a:prstGeom prst="rect">
              <a:avLst/>
            </a:prstGeom>
            <a:solidFill>
              <a:srgbClr val="00B050">
                <a:alpha val="23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203848" y="8109525"/>
              <a:ext cx="1584176" cy="369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空标志判断</a:t>
              </a:r>
              <a:endParaRPr lang="en-US" altLang="zh-CN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2220433" y="2223977"/>
            <a:ext cx="2830032" cy="1497418"/>
            <a:chOff x="2220433" y="2223977"/>
            <a:chExt cx="2830032" cy="1497418"/>
          </a:xfrm>
        </p:grpSpPr>
        <p:sp>
          <p:nvSpPr>
            <p:cNvPr id="39" name="任意多边形 38"/>
            <p:cNvSpPr/>
            <p:nvPr/>
          </p:nvSpPr>
          <p:spPr>
            <a:xfrm>
              <a:off x="2220433" y="2718391"/>
              <a:ext cx="1210339" cy="1003004"/>
            </a:xfrm>
            <a:custGeom>
              <a:avLst/>
              <a:gdLst>
                <a:gd name="connsiteX0" fmla="*/ 597195 w 1210339"/>
                <a:gd name="connsiteY0" fmla="*/ 1003004 h 1003004"/>
                <a:gd name="connsiteX1" fmla="*/ 1139455 w 1210339"/>
                <a:gd name="connsiteY1" fmla="*/ 163032 h 1003004"/>
                <a:gd name="connsiteX2" fmla="*/ 171893 w 1210339"/>
                <a:gd name="connsiteY2" fmla="*/ 24809 h 1003004"/>
                <a:gd name="connsiteX3" fmla="*/ 108097 w 1210339"/>
                <a:gd name="connsiteY3" fmla="*/ 35442 h 1003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0339" h="1003004">
                  <a:moveTo>
                    <a:pt x="597195" y="1003004"/>
                  </a:moveTo>
                  <a:cubicBezTo>
                    <a:pt x="903767" y="664534"/>
                    <a:pt x="1210339" y="326064"/>
                    <a:pt x="1139455" y="163032"/>
                  </a:cubicBezTo>
                  <a:cubicBezTo>
                    <a:pt x="1068571" y="0"/>
                    <a:pt x="343786" y="46074"/>
                    <a:pt x="171893" y="24809"/>
                  </a:cubicBezTo>
                  <a:cubicBezTo>
                    <a:pt x="0" y="3544"/>
                    <a:pt x="54048" y="19493"/>
                    <a:pt x="108097" y="35442"/>
                  </a:cubicBezTo>
                </a:path>
              </a:pathLst>
            </a:cu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3306726" y="2223977"/>
              <a:ext cx="1743739" cy="870097"/>
            </a:xfrm>
            <a:custGeom>
              <a:avLst/>
              <a:gdLst>
                <a:gd name="connsiteX0" fmla="*/ 0 w 1743739"/>
                <a:gd name="connsiteY0" fmla="*/ 870097 h 870097"/>
                <a:gd name="connsiteX1" fmla="*/ 701748 w 1743739"/>
                <a:gd name="connsiteY1" fmla="*/ 487325 h 870097"/>
                <a:gd name="connsiteX2" fmla="*/ 1594883 w 1743739"/>
                <a:gd name="connsiteY2" fmla="*/ 72656 h 870097"/>
                <a:gd name="connsiteX3" fmla="*/ 1594883 w 1743739"/>
                <a:gd name="connsiteY3" fmla="*/ 51390 h 87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43739" h="870097">
                  <a:moveTo>
                    <a:pt x="0" y="870097"/>
                  </a:moveTo>
                  <a:cubicBezTo>
                    <a:pt x="217967" y="745164"/>
                    <a:pt x="435934" y="620232"/>
                    <a:pt x="701748" y="487325"/>
                  </a:cubicBezTo>
                  <a:cubicBezTo>
                    <a:pt x="967562" y="354418"/>
                    <a:pt x="1446027" y="145312"/>
                    <a:pt x="1594883" y="72656"/>
                  </a:cubicBezTo>
                  <a:cubicBezTo>
                    <a:pt x="1743739" y="0"/>
                    <a:pt x="1669311" y="25695"/>
                    <a:pt x="1594883" y="51390"/>
                  </a:cubicBezTo>
                </a:path>
              </a:pathLst>
            </a:cu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 flipH="1">
            <a:off x="3779912" y="2132856"/>
            <a:ext cx="2830032" cy="1497418"/>
            <a:chOff x="2220433" y="2223977"/>
            <a:chExt cx="2830032" cy="1497418"/>
          </a:xfrm>
        </p:grpSpPr>
        <p:sp>
          <p:nvSpPr>
            <p:cNvPr id="46" name="任意多边形 45"/>
            <p:cNvSpPr/>
            <p:nvPr/>
          </p:nvSpPr>
          <p:spPr>
            <a:xfrm>
              <a:off x="2220433" y="2718391"/>
              <a:ext cx="1210339" cy="1003004"/>
            </a:xfrm>
            <a:custGeom>
              <a:avLst/>
              <a:gdLst>
                <a:gd name="connsiteX0" fmla="*/ 597195 w 1210339"/>
                <a:gd name="connsiteY0" fmla="*/ 1003004 h 1003004"/>
                <a:gd name="connsiteX1" fmla="*/ 1139455 w 1210339"/>
                <a:gd name="connsiteY1" fmla="*/ 163032 h 1003004"/>
                <a:gd name="connsiteX2" fmla="*/ 171893 w 1210339"/>
                <a:gd name="connsiteY2" fmla="*/ 24809 h 1003004"/>
                <a:gd name="connsiteX3" fmla="*/ 108097 w 1210339"/>
                <a:gd name="connsiteY3" fmla="*/ 35442 h 1003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0339" h="1003004">
                  <a:moveTo>
                    <a:pt x="597195" y="1003004"/>
                  </a:moveTo>
                  <a:cubicBezTo>
                    <a:pt x="903767" y="664534"/>
                    <a:pt x="1210339" y="326064"/>
                    <a:pt x="1139455" y="163032"/>
                  </a:cubicBezTo>
                  <a:cubicBezTo>
                    <a:pt x="1068571" y="0"/>
                    <a:pt x="343786" y="46074"/>
                    <a:pt x="171893" y="24809"/>
                  </a:cubicBezTo>
                  <a:cubicBezTo>
                    <a:pt x="0" y="3544"/>
                    <a:pt x="54048" y="19493"/>
                    <a:pt x="108097" y="35442"/>
                  </a:cubicBezTo>
                </a:path>
              </a:pathLst>
            </a:cu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任意多边形 46"/>
            <p:cNvSpPr/>
            <p:nvPr/>
          </p:nvSpPr>
          <p:spPr>
            <a:xfrm>
              <a:off x="3306726" y="2223977"/>
              <a:ext cx="1743739" cy="870097"/>
            </a:xfrm>
            <a:custGeom>
              <a:avLst/>
              <a:gdLst>
                <a:gd name="connsiteX0" fmla="*/ 0 w 1743739"/>
                <a:gd name="connsiteY0" fmla="*/ 870097 h 870097"/>
                <a:gd name="connsiteX1" fmla="*/ 701748 w 1743739"/>
                <a:gd name="connsiteY1" fmla="*/ 487325 h 870097"/>
                <a:gd name="connsiteX2" fmla="*/ 1594883 w 1743739"/>
                <a:gd name="connsiteY2" fmla="*/ 72656 h 870097"/>
                <a:gd name="connsiteX3" fmla="*/ 1594883 w 1743739"/>
                <a:gd name="connsiteY3" fmla="*/ 51390 h 87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43739" h="870097">
                  <a:moveTo>
                    <a:pt x="0" y="870097"/>
                  </a:moveTo>
                  <a:cubicBezTo>
                    <a:pt x="217967" y="745164"/>
                    <a:pt x="435934" y="620232"/>
                    <a:pt x="701748" y="487325"/>
                  </a:cubicBezTo>
                  <a:cubicBezTo>
                    <a:pt x="967562" y="354418"/>
                    <a:pt x="1446027" y="145312"/>
                    <a:pt x="1594883" y="72656"/>
                  </a:cubicBezTo>
                  <a:cubicBezTo>
                    <a:pt x="1743739" y="0"/>
                    <a:pt x="1669311" y="25695"/>
                    <a:pt x="1594883" y="51390"/>
                  </a:cubicBezTo>
                </a:path>
              </a:pathLst>
            </a:cu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异步</a:t>
            </a:r>
            <a:r>
              <a:rPr lang="en-US" altLang="zh-CN" dirty="0" smtClean="0"/>
              <a:t>FIFO</a:t>
            </a:r>
            <a:r>
              <a:rPr lang="zh-CN" altLang="en-US" dirty="0" smtClean="0"/>
              <a:t>的设计难点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212977"/>
            <a:ext cx="5293881" cy="3024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4330824" cy="5328592"/>
          </a:xfrm>
        </p:spPr>
        <p:txBody>
          <a:bodyPr/>
          <a:lstStyle/>
          <a:p>
            <a:r>
              <a:rPr lang="zh-CN" altLang="en-US" sz="2000" dirty="0" smtClean="0"/>
              <a:t>异步</a:t>
            </a:r>
            <a:r>
              <a:rPr lang="en-US" altLang="zh-CN" sz="2000" dirty="0" smtClean="0"/>
              <a:t>FIFO</a:t>
            </a:r>
            <a:r>
              <a:rPr lang="zh-CN" altLang="en-US" sz="2000" dirty="0" smtClean="0"/>
              <a:t>的设计的主要技巧有两个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读写指针的跨时钟域问题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FIFO</a:t>
            </a:r>
            <a:r>
              <a:rPr lang="zh-CN" altLang="en-US" sz="1800" dirty="0" smtClean="0"/>
              <a:t>的空满判断问题</a:t>
            </a:r>
            <a:endParaRPr lang="en-US" altLang="zh-CN" sz="1800" dirty="0" smtClean="0"/>
          </a:p>
          <a:p>
            <a:pPr lvl="2"/>
            <a:r>
              <a:rPr lang="zh-CN" altLang="en-US" sz="1600" dirty="0" smtClean="0"/>
              <a:t>以及相关的半空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半满，近空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近满</a:t>
            </a:r>
            <a:endParaRPr lang="en-US" altLang="zh-CN" sz="1600" dirty="0" smtClean="0"/>
          </a:p>
          <a:p>
            <a:r>
              <a:rPr lang="zh-CN" altLang="en-US" sz="1800" dirty="0" smtClean="0"/>
              <a:t>对数据缓存的读写</a:t>
            </a:r>
            <a:endParaRPr lang="en-US" altLang="zh-CN" sz="1800" dirty="0" smtClean="0"/>
          </a:p>
          <a:p>
            <a:pPr lvl="1"/>
            <a:r>
              <a:rPr lang="zh-CN" altLang="en-US" sz="1400" dirty="0" smtClean="0"/>
              <a:t>标准的对寄存器堆或</a:t>
            </a:r>
            <a:r>
              <a:rPr lang="en-US" altLang="zh-CN" sz="1400" dirty="0" smtClean="0"/>
              <a:t>RAM</a:t>
            </a:r>
            <a:r>
              <a:rPr lang="zh-CN" altLang="en-US" sz="1400" dirty="0" smtClean="0"/>
              <a:t>读写</a:t>
            </a:r>
            <a:endParaRPr lang="en-US" altLang="zh-CN" sz="1400" dirty="0" smtClean="0"/>
          </a:p>
          <a:p>
            <a:pPr marL="342900" lvl="1" indent="-342900">
              <a:buClr>
                <a:srgbClr val="102E54"/>
              </a:buClr>
            </a:pPr>
            <a:r>
              <a:rPr lang="zh-CN" altLang="en-US" sz="1800" dirty="0" smtClean="0"/>
              <a:t>读写指针的跨时钟域问题</a:t>
            </a:r>
            <a:endParaRPr lang="en-US" altLang="zh-CN" sz="1800" dirty="0" smtClean="0"/>
          </a:p>
          <a:p>
            <a:pPr marL="627300" lvl="2" indent="-342900">
              <a:buClr>
                <a:srgbClr val="102E54"/>
              </a:buClr>
            </a:pPr>
            <a:r>
              <a:rPr lang="zh-CN" altLang="en-US" sz="1600" dirty="0" smtClean="0"/>
              <a:t>读写指针是多位向量数据</a:t>
            </a:r>
            <a:endParaRPr lang="en-US" altLang="zh-CN" sz="1600" dirty="0" smtClean="0"/>
          </a:p>
          <a:p>
            <a:pPr marL="627300" lvl="2" indent="-342900">
              <a:buClr>
                <a:srgbClr val="102E54"/>
              </a:buClr>
            </a:pPr>
            <a:r>
              <a:rPr lang="zh-CN" altLang="en-US" sz="1600" dirty="0" smtClean="0"/>
              <a:t>使用</a:t>
            </a:r>
            <a:r>
              <a:rPr lang="en-US" altLang="zh-CN" sz="1600" dirty="0" smtClean="0"/>
              <a:t>Gray</a:t>
            </a:r>
            <a:r>
              <a:rPr lang="zh-CN" altLang="en-US" sz="1600" dirty="0" smtClean="0"/>
              <a:t>码加同步器，来跨时钟域</a:t>
            </a:r>
            <a:endParaRPr lang="en-US" altLang="zh-CN" sz="1600" dirty="0" smtClean="0"/>
          </a:p>
          <a:p>
            <a:pPr marL="627300" lvl="2" indent="-342900">
              <a:buClr>
                <a:srgbClr val="102E54"/>
              </a:buClr>
            </a:pPr>
            <a:endParaRPr lang="en-US" altLang="zh-CN" sz="1600" dirty="0" smtClean="0"/>
          </a:p>
          <a:p>
            <a:pPr marL="627300" lvl="2" indent="-342900">
              <a:buClr>
                <a:srgbClr val="102E54"/>
              </a:buClr>
            </a:pPr>
            <a:endParaRPr lang="en-US" altLang="zh-CN" sz="1600" dirty="0" smtClean="0"/>
          </a:p>
          <a:p>
            <a:pPr marL="627300" lvl="2" indent="-342900">
              <a:buClr>
                <a:srgbClr val="102E54"/>
              </a:buClr>
            </a:pPr>
            <a:endParaRPr lang="en-US" altLang="zh-CN" sz="16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</p:txBody>
      </p:sp>
      <p:grpSp>
        <p:nvGrpSpPr>
          <p:cNvPr id="5" name="组合 4"/>
          <p:cNvGrpSpPr/>
          <p:nvPr/>
        </p:nvGrpSpPr>
        <p:grpSpPr>
          <a:xfrm>
            <a:off x="4572000" y="4797152"/>
            <a:ext cx="1512168" cy="936104"/>
            <a:chOff x="2987824" y="8109525"/>
            <a:chExt cx="1872208" cy="1008122"/>
          </a:xfrm>
        </p:grpSpPr>
        <p:sp>
          <p:nvSpPr>
            <p:cNvPr id="6" name="矩形 5"/>
            <p:cNvSpPr/>
            <p:nvPr/>
          </p:nvSpPr>
          <p:spPr>
            <a:xfrm>
              <a:off x="2987824" y="8109527"/>
              <a:ext cx="1872208" cy="1008120"/>
            </a:xfrm>
            <a:prstGeom prst="rect">
              <a:avLst/>
            </a:prstGeom>
            <a:solidFill>
              <a:srgbClr val="00B050">
                <a:alpha val="23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63888" y="8109525"/>
              <a:ext cx="1224136" cy="6960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格雷码编码</a:t>
              </a:r>
              <a:endParaRPr lang="en-US" altLang="zh-CN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524328" y="4653136"/>
            <a:ext cx="1368152" cy="936104"/>
            <a:chOff x="2987824" y="8109525"/>
            <a:chExt cx="1872208" cy="1008122"/>
          </a:xfrm>
        </p:grpSpPr>
        <p:sp>
          <p:nvSpPr>
            <p:cNvPr id="9" name="矩形 8"/>
            <p:cNvSpPr/>
            <p:nvPr/>
          </p:nvSpPr>
          <p:spPr>
            <a:xfrm>
              <a:off x="2987824" y="8109527"/>
              <a:ext cx="1872208" cy="1008120"/>
            </a:xfrm>
            <a:prstGeom prst="rect">
              <a:avLst/>
            </a:prstGeom>
            <a:solidFill>
              <a:srgbClr val="00B050">
                <a:alpha val="23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63888" y="8109525"/>
              <a:ext cx="1224136" cy="6960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格雷码编码</a:t>
              </a:r>
              <a:endParaRPr lang="en-US" altLang="zh-CN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940152" y="3501008"/>
            <a:ext cx="2016224" cy="648072"/>
            <a:chOff x="2987824" y="8109525"/>
            <a:chExt cx="1872208" cy="1008122"/>
          </a:xfrm>
        </p:grpSpPr>
        <p:sp>
          <p:nvSpPr>
            <p:cNvPr id="12" name="矩形 11"/>
            <p:cNvSpPr/>
            <p:nvPr/>
          </p:nvSpPr>
          <p:spPr>
            <a:xfrm>
              <a:off x="2987824" y="8109527"/>
              <a:ext cx="1872208" cy="1008120"/>
            </a:xfrm>
            <a:prstGeom prst="rect">
              <a:avLst/>
            </a:prstGeom>
            <a:solidFill>
              <a:srgbClr val="00B050">
                <a:alpha val="23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63888" y="8109525"/>
              <a:ext cx="1224136" cy="397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同步器</a:t>
              </a:r>
              <a:endParaRPr lang="en-US" altLang="zh-CN" dirty="0" smtClean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Gray</a:t>
            </a:r>
            <a:r>
              <a:rPr lang="zh-CN" altLang="en-US" dirty="0" smtClean="0"/>
              <a:t>码的在异步</a:t>
            </a:r>
            <a:r>
              <a:rPr lang="en-US" altLang="zh-CN" dirty="0" smtClean="0"/>
              <a:t>FIFO</a:t>
            </a:r>
            <a:r>
              <a:rPr lang="zh-CN" altLang="en-US" dirty="0" smtClean="0"/>
              <a:t>中的运用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在异步</a:t>
            </a:r>
            <a:r>
              <a:rPr lang="en-US" altLang="zh-CN" sz="2000" dirty="0" smtClean="0"/>
              <a:t>FIFO</a:t>
            </a:r>
            <a:r>
              <a:rPr lang="zh-CN" altLang="en-US" sz="2000" dirty="0" smtClean="0"/>
              <a:t>中，需要在两个时钟域中交换读写指针以判断空满，读写指针是个多位向量数据，需要多位同步</a:t>
            </a:r>
            <a:r>
              <a:rPr lang="zh-CN" altLang="en-US" sz="2000" dirty="0" smtClean="0"/>
              <a:t>方法，格雷码是单位距离编码。</a:t>
            </a:r>
            <a:endParaRPr lang="en-US" altLang="zh-CN" sz="2000" dirty="0" smtClean="0"/>
          </a:p>
          <a:p>
            <a:pPr lvl="1"/>
            <a:r>
              <a:rPr lang="zh-CN" altLang="en-US" sz="1600" dirty="0" smtClean="0"/>
              <a:t>在产生端，</a:t>
            </a:r>
            <a:r>
              <a:rPr lang="en-US" altLang="zh-CN" sz="1600" dirty="0" smtClean="0"/>
              <a:t>FIFO</a:t>
            </a:r>
            <a:r>
              <a:rPr lang="zh-CN" altLang="en-US" sz="1600" dirty="0" smtClean="0"/>
              <a:t>的读写指针自身的更新具有</a:t>
            </a:r>
            <a:r>
              <a:rPr lang="zh-CN" altLang="en-US" sz="1600" dirty="0" smtClean="0"/>
              <a:t>“</a:t>
            </a:r>
            <a:r>
              <a:rPr lang="en-US" altLang="zh-CN" sz="1600" dirty="0" smtClean="0"/>
              <a:t>+1</a:t>
            </a:r>
            <a:r>
              <a:rPr lang="zh-CN" altLang="en-US" sz="1600" dirty="0" smtClean="0"/>
              <a:t>的单调性”。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在消费端（另一时钟域），读取的读写指针的</a:t>
            </a:r>
            <a:r>
              <a:rPr lang="zh-CN" altLang="en-US" sz="1600" dirty="0" smtClean="0"/>
              <a:t>单调性配合单位距离编码足以</a:t>
            </a:r>
            <a:r>
              <a:rPr lang="zh-CN" altLang="en-US" sz="1600" dirty="0" smtClean="0"/>
              <a:t>保证</a:t>
            </a:r>
            <a:r>
              <a:rPr lang="en-US" altLang="zh-CN" sz="1600" dirty="0" smtClean="0"/>
              <a:t>FIFO</a:t>
            </a:r>
            <a:r>
              <a:rPr lang="zh-CN" altLang="en-US" sz="1600" dirty="0" smtClean="0"/>
              <a:t>的正常工作</a:t>
            </a:r>
            <a:endParaRPr lang="zh-CN" altLang="en-US" sz="1600" dirty="0"/>
          </a:p>
        </p:txBody>
      </p:sp>
      <p:pic>
        <p:nvPicPr>
          <p:cNvPr id="177029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492896"/>
            <a:ext cx="7056784" cy="416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1979712" y="4437112"/>
            <a:ext cx="2232248" cy="864096"/>
          </a:xfrm>
          <a:prstGeom prst="rect">
            <a:avLst/>
          </a:prstGeom>
          <a:solidFill>
            <a:srgbClr val="00B050">
              <a:alpha val="2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580112" y="4509120"/>
            <a:ext cx="2232248" cy="864096"/>
          </a:xfrm>
          <a:prstGeom prst="rect">
            <a:avLst/>
          </a:prstGeom>
          <a:solidFill>
            <a:srgbClr val="00B050">
              <a:alpha val="2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563888" y="3068960"/>
            <a:ext cx="2232248" cy="864096"/>
          </a:xfrm>
          <a:prstGeom prst="rect">
            <a:avLst/>
          </a:prstGeom>
          <a:solidFill>
            <a:srgbClr val="00B050">
              <a:alpha val="2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FIFO</a:t>
            </a:r>
            <a:r>
              <a:rPr lang="zh-CN" altLang="en-US" dirty="0" smtClean="0"/>
              <a:t>的空满判断</a:t>
            </a:r>
            <a:endParaRPr lang="zh-CN" altLang="en-US" dirty="0"/>
          </a:p>
        </p:txBody>
      </p:sp>
      <p:pic>
        <p:nvPicPr>
          <p:cNvPr id="17717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2596425"/>
            <a:ext cx="4627021" cy="1480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692696"/>
            <a:ext cx="8229600" cy="5328592"/>
          </a:xfrm>
        </p:spPr>
        <p:txBody>
          <a:bodyPr/>
          <a:lstStyle/>
          <a:p>
            <a:r>
              <a:rPr lang="en-US" altLang="zh-CN" sz="1800" dirty="0" smtClean="0"/>
              <a:t>FIFO</a:t>
            </a:r>
            <a:r>
              <a:rPr lang="zh-CN" altLang="en-US" sz="1800" dirty="0" smtClean="0"/>
              <a:t>的空满判断是需要技巧的，也存在很多空满判断方法适用于不同的场合，具有不同的复杂性。可根据要求选择不同的空满判断方法。</a:t>
            </a:r>
            <a:endParaRPr lang="en-US" altLang="zh-CN" sz="1800" dirty="0" smtClean="0"/>
          </a:p>
          <a:p>
            <a:r>
              <a:rPr lang="zh-CN" altLang="en-US" sz="1800" dirty="0" smtClean="0"/>
              <a:t>同步</a:t>
            </a:r>
            <a:r>
              <a:rPr lang="en-US" altLang="zh-CN" sz="1800" dirty="0" smtClean="0"/>
              <a:t>FIFO</a:t>
            </a:r>
            <a:r>
              <a:rPr lang="zh-CN" altLang="en-US" sz="1800" dirty="0" smtClean="0"/>
              <a:t>的空满判断</a:t>
            </a:r>
            <a:endParaRPr lang="en-US" altLang="zh-CN" sz="1800" dirty="0" smtClean="0"/>
          </a:p>
          <a:p>
            <a:pPr lvl="1"/>
            <a:r>
              <a:rPr lang="zh-CN" altLang="en-US" sz="1600" dirty="0" smtClean="0"/>
              <a:t>读写指针来源于一个时钟域，对数据缓存的使用</a:t>
            </a:r>
            <a:r>
              <a:rPr lang="zh-CN" altLang="en-US" sz="1600" dirty="0" smtClean="0"/>
              <a:t>情况，是否有读写操作“观察”总是</a:t>
            </a:r>
            <a:r>
              <a:rPr lang="zh-CN" altLang="en-US" sz="1600" dirty="0" smtClean="0"/>
              <a:t>一致，精确的，同时还能准确的知道某一时刻对数据缓存读写，更新情况，空满标准产生比较</a:t>
            </a:r>
            <a:r>
              <a:rPr lang="zh-CN" altLang="en-US" sz="1600" dirty="0" smtClean="0"/>
              <a:t>简单。实现方法也多样。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方法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：通过</a:t>
            </a:r>
            <a:r>
              <a:rPr lang="zh-CN" altLang="en-US" sz="1600" dirty="0" smtClean="0"/>
              <a:t>观察读写</a:t>
            </a:r>
            <a:r>
              <a:rPr lang="zh-CN" altLang="en-US" sz="1600" dirty="0" smtClean="0"/>
              <a:t>操作的组合情况，比较</a:t>
            </a:r>
            <a:r>
              <a:rPr lang="en-US" altLang="zh-CN" sz="1600" dirty="0" smtClean="0"/>
              <a:t>FIFO</a:t>
            </a:r>
            <a:r>
              <a:rPr lang="zh-CN" altLang="en-US" sz="1600" dirty="0" smtClean="0"/>
              <a:t>读写指针。</a:t>
            </a:r>
            <a:endParaRPr lang="en-US" altLang="zh-CN" sz="1600" dirty="0" smtClean="0"/>
          </a:p>
          <a:p>
            <a:pPr lvl="2"/>
            <a:r>
              <a:rPr lang="zh-CN" altLang="en-US" sz="1400" dirty="0" smtClean="0"/>
              <a:t>满标志初始化</a:t>
            </a:r>
            <a:r>
              <a:rPr lang="en-US" altLang="zh-CN" sz="1400" dirty="0" smtClean="0"/>
              <a:t>0</a:t>
            </a:r>
          </a:p>
          <a:p>
            <a:pPr lvl="2"/>
            <a:r>
              <a:rPr lang="en-US" altLang="zh-CN" sz="1400" dirty="0" smtClean="0"/>
              <a:t>	</a:t>
            </a:r>
            <a:r>
              <a:rPr lang="zh-CN" altLang="en-US" sz="1400" dirty="0" smtClean="0"/>
              <a:t>同时读写不变</a:t>
            </a:r>
            <a:endParaRPr lang="en-US" altLang="zh-CN" sz="1400" dirty="0" smtClean="0"/>
          </a:p>
          <a:p>
            <a:pPr lvl="2"/>
            <a:r>
              <a:rPr lang="zh-CN" altLang="en-US" sz="1400" dirty="0" smtClean="0"/>
              <a:t>只读操作时为</a:t>
            </a:r>
            <a:r>
              <a:rPr lang="en-US" altLang="zh-CN" sz="1400" dirty="0" smtClean="0"/>
              <a:t>0</a:t>
            </a:r>
          </a:p>
          <a:p>
            <a:pPr lvl="2"/>
            <a:r>
              <a:rPr lang="zh-CN" altLang="en-US" sz="1400" dirty="0" smtClean="0"/>
              <a:t>只写操作时，写指针</a:t>
            </a:r>
            <a:r>
              <a:rPr lang="en-US" altLang="zh-CN" sz="1400" dirty="0" smtClean="0"/>
              <a:t>+1</a:t>
            </a:r>
            <a:r>
              <a:rPr lang="zh-CN" altLang="en-US" sz="1400" dirty="0" smtClean="0"/>
              <a:t>后等于读指针，则满为</a:t>
            </a:r>
            <a:r>
              <a:rPr lang="en-US" altLang="zh-CN" sz="1400" dirty="0" smtClean="0"/>
              <a:t>1</a:t>
            </a:r>
          </a:p>
          <a:p>
            <a:pPr lvl="1"/>
            <a:r>
              <a:rPr lang="zh-CN" altLang="en-US" sz="1600" dirty="0" smtClean="0"/>
              <a:t>方法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：观察</a:t>
            </a:r>
            <a:r>
              <a:rPr lang="zh-CN" altLang="en-US" sz="1600" dirty="0" smtClean="0"/>
              <a:t>读写读写操作，根据缓存中</a:t>
            </a:r>
            <a:r>
              <a:rPr lang="zh-CN" altLang="en-US" sz="1600" dirty="0" smtClean="0"/>
              <a:t>可</a:t>
            </a:r>
            <a:r>
              <a:rPr lang="zh-CN" altLang="en-US" sz="1600" dirty="0" smtClean="0"/>
              <a:t>读的数据的</a:t>
            </a:r>
            <a:r>
              <a:rPr lang="zh-CN" altLang="en-US" sz="1600" dirty="0" smtClean="0"/>
              <a:t>个数判断。</a:t>
            </a:r>
            <a:endParaRPr lang="en-US" altLang="zh-CN" sz="1600" dirty="0" smtClean="0"/>
          </a:p>
          <a:p>
            <a:pPr lvl="1"/>
            <a:endParaRPr lang="zh-CN" altLang="en-US" sz="1400" dirty="0"/>
          </a:p>
        </p:txBody>
      </p:sp>
      <p:pic>
        <p:nvPicPr>
          <p:cNvPr id="177172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4581128"/>
            <a:ext cx="3600400" cy="1702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7172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0032" y="4509120"/>
            <a:ext cx="3570002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使用读写指针判断</a:t>
            </a:r>
            <a:r>
              <a:rPr lang="en-US" altLang="zh-CN" dirty="0" smtClean="0"/>
              <a:t>FIFO</a:t>
            </a:r>
            <a:r>
              <a:rPr lang="zh-CN" altLang="en-US" dirty="0" smtClean="0"/>
              <a:t>空满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在</a:t>
            </a:r>
            <a:r>
              <a:rPr lang="en-US" altLang="zh-CN" sz="2000" dirty="0" smtClean="0"/>
              <a:t>FIFO</a:t>
            </a:r>
            <a:r>
              <a:rPr lang="zh-CN" altLang="en-US" sz="2000" dirty="0" smtClean="0"/>
              <a:t>设计</a:t>
            </a:r>
            <a:r>
              <a:rPr lang="zh-CN" altLang="en-US" sz="2000" dirty="0" smtClean="0"/>
              <a:t>中，读写指针</a:t>
            </a:r>
            <a:r>
              <a:rPr lang="zh-CN" altLang="en-US" sz="2000" dirty="0" smtClean="0"/>
              <a:t>单调变化，可根据</a:t>
            </a:r>
            <a:r>
              <a:rPr lang="zh-CN" altLang="en-US" sz="2000" dirty="0" smtClean="0"/>
              <a:t>读写指针的信息判断空满</a:t>
            </a:r>
            <a:endParaRPr lang="en-US" altLang="zh-CN" sz="2000" dirty="0" smtClean="0"/>
          </a:p>
          <a:p>
            <a:r>
              <a:rPr lang="zh-CN" altLang="en-US" sz="2000" dirty="0" smtClean="0"/>
              <a:t>方法</a:t>
            </a:r>
            <a:r>
              <a:rPr lang="en-US" altLang="zh-CN" sz="2000" dirty="0" smtClean="0"/>
              <a:t>1:   </a:t>
            </a:r>
            <a:r>
              <a:rPr lang="zh-CN" altLang="en-US" sz="1800" dirty="0" smtClean="0"/>
              <a:t>读写指针差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法：满：写指针</a:t>
            </a:r>
            <a:r>
              <a:rPr lang="en-US" altLang="zh-CN" sz="1800" dirty="0" smtClean="0"/>
              <a:t>+1=</a:t>
            </a:r>
            <a:r>
              <a:rPr lang="zh-CN" altLang="en-US" sz="1800" dirty="0" smtClean="0"/>
              <a:t>读指针</a:t>
            </a:r>
            <a:r>
              <a:rPr lang="zh-CN" altLang="en-US" sz="2000" dirty="0" smtClean="0"/>
              <a:t>。 </a:t>
            </a:r>
            <a:r>
              <a:rPr lang="zh-CN" altLang="en-US" sz="1800" dirty="0" smtClean="0"/>
              <a:t>空：写指针</a:t>
            </a:r>
            <a:r>
              <a:rPr lang="en-US" altLang="zh-CN" sz="1800" dirty="0" smtClean="0"/>
              <a:t>=</a:t>
            </a:r>
            <a:r>
              <a:rPr lang="zh-CN" altLang="en-US" sz="1800" dirty="0" smtClean="0"/>
              <a:t>读</a:t>
            </a:r>
            <a:r>
              <a:rPr lang="zh-CN" altLang="en-US" sz="1800" dirty="0" smtClean="0"/>
              <a:t>指针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zh-CN" altLang="en-US" sz="2000" dirty="0" smtClean="0"/>
              <a:t>方法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：指针地址附加位法，</a:t>
            </a:r>
            <a:r>
              <a:rPr lang="zh-CN" altLang="en-US" sz="1800" dirty="0" smtClean="0"/>
              <a:t>使用冗余编码，为读写指针都加一位地址，根据该位是否相同确定是空还是满</a:t>
            </a:r>
            <a:endParaRPr lang="en-US" altLang="zh-CN" sz="1800" dirty="0" smtClean="0"/>
          </a:p>
          <a:p>
            <a:pPr lvl="2"/>
            <a:r>
              <a:rPr lang="zh-CN" altLang="en-US" sz="1600" dirty="0" smtClean="0"/>
              <a:t>空</a:t>
            </a:r>
            <a:r>
              <a:rPr lang="zh-CN" altLang="en-US" sz="1600" dirty="0" smtClean="0"/>
              <a:t>的条件是全部相等</a:t>
            </a:r>
            <a:endParaRPr lang="en-US" altLang="zh-CN" sz="1600" dirty="0" smtClean="0"/>
          </a:p>
          <a:p>
            <a:pPr lvl="2"/>
            <a:r>
              <a:rPr lang="zh-CN" altLang="en-US" sz="1600" dirty="0" smtClean="0"/>
              <a:t>满的条件是附加位相反，低位相同</a:t>
            </a:r>
            <a:endParaRPr lang="zh-CN" altLang="en-US" sz="1600" dirty="0"/>
          </a:p>
        </p:txBody>
      </p:sp>
      <p:pic>
        <p:nvPicPr>
          <p:cNvPr id="177192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3214717"/>
            <a:ext cx="1890970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7192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3214717"/>
            <a:ext cx="1849136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7193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3286725"/>
            <a:ext cx="1907705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7193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60232" y="3358733"/>
            <a:ext cx="1882350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39552" y="5807005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empty=1</a:t>
            </a:r>
          </a:p>
          <a:p>
            <a:r>
              <a:rPr lang="en-US" altLang="zh-CN" dirty="0" smtClean="0"/>
              <a:t>full=0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71800" y="5807005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empty=0</a:t>
            </a:r>
          </a:p>
          <a:p>
            <a:r>
              <a:rPr lang="en-US" altLang="zh-CN" dirty="0" smtClean="0"/>
              <a:t>full=0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04048" y="5807005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empty=0</a:t>
            </a:r>
          </a:p>
          <a:p>
            <a:r>
              <a:rPr lang="en-US" altLang="zh-CN" dirty="0" smtClean="0"/>
              <a:t>full=1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92280" y="5807005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empty=1</a:t>
            </a:r>
          </a:p>
          <a:p>
            <a:r>
              <a:rPr lang="en-US" altLang="zh-CN" dirty="0" smtClean="0"/>
              <a:t>full=0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异步</a:t>
            </a:r>
            <a:r>
              <a:rPr lang="en-US" altLang="zh-CN" dirty="0" smtClean="0"/>
              <a:t>FIFO</a:t>
            </a:r>
            <a:r>
              <a:rPr lang="zh-CN" altLang="en-US" dirty="0" smtClean="0"/>
              <a:t>的空满</a:t>
            </a:r>
            <a:r>
              <a:rPr lang="zh-CN" altLang="en-US" dirty="0" smtClean="0"/>
              <a:t>判断的问题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08720"/>
            <a:ext cx="3600400" cy="5328592"/>
          </a:xfrm>
        </p:spPr>
        <p:txBody>
          <a:bodyPr/>
          <a:lstStyle/>
          <a:p>
            <a:r>
              <a:rPr lang="zh-CN" altLang="en-US" sz="2000" dirty="0" smtClean="0"/>
              <a:t>异步</a:t>
            </a:r>
            <a:r>
              <a:rPr lang="en-US" altLang="zh-CN" sz="2000" dirty="0" smtClean="0"/>
              <a:t>FIFO</a:t>
            </a:r>
            <a:r>
              <a:rPr lang="zh-CN" altLang="en-US" sz="2000" dirty="0" smtClean="0"/>
              <a:t>是</a:t>
            </a:r>
            <a:r>
              <a:rPr lang="zh-CN" altLang="en-US" sz="2000" dirty="0" smtClean="0"/>
              <a:t>一种分布式</a:t>
            </a:r>
            <a:r>
              <a:rPr lang="zh-CN" altLang="en-US" sz="2000" dirty="0" smtClean="0"/>
              <a:t>系统。数据“观察”的方法和结果不一致。</a:t>
            </a:r>
            <a:endParaRPr lang="en-US" altLang="zh-CN" sz="2000" dirty="0" smtClean="0"/>
          </a:p>
          <a:p>
            <a:pPr lvl="1"/>
            <a:r>
              <a:rPr lang="zh-CN" altLang="en-US" sz="1600" dirty="0" smtClean="0"/>
              <a:t>由于</a:t>
            </a:r>
            <a:r>
              <a:rPr lang="zh-CN" altLang="en-US" sz="1600" dirty="0" smtClean="0"/>
              <a:t>不在同</a:t>
            </a:r>
            <a:r>
              <a:rPr lang="zh-CN" altLang="en-US" sz="1600" dirty="0" smtClean="0"/>
              <a:t>一时钟</a:t>
            </a:r>
            <a:r>
              <a:rPr lang="zh-CN" altLang="en-US" sz="1600" dirty="0" smtClean="0"/>
              <a:t>域，只能观察到“同步化”异步数据版本。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写</a:t>
            </a:r>
            <a:r>
              <a:rPr lang="zh-CN" altLang="en-US" sz="1600" dirty="0" smtClean="0"/>
              <a:t>（读）数据端无法知道同一时刻是否有写（读）操作进行</a:t>
            </a:r>
            <a:r>
              <a:rPr lang="zh-CN" altLang="en-US" sz="1600" dirty="0" smtClean="0"/>
              <a:t>，</a:t>
            </a:r>
            <a:r>
              <a:rPr lang="zh-CN" altLang="en-US" sz="1600" dirty="0" smtClean="0"/>
              <a:t>同时</a:t>
            </a:r>
            <a:r>
              <a:rPr lang="zh-CN" altLang="en-US" sz="1600" dirty="0" smtClean="0"/>
              <a:t>无法</a:t>
            </a:r>
            <a:r>
              <a:rPr lang="zh-CN" altLang="en-US" sz="1600" dirty="0" smtClean="0"/>
              <a:t>维护对可用数据的计数的</a:t>
            </a:r>
            <a:r>
              <a:rPr lang="zh-CN" altLang="en-US" sz="1600" dirty="0" smtClean="0"/>
              <a:t>一致性。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同步器的延迟可能导致读写堵塞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异步</a:t>
            </a:r>
            <a:r>
              <a:rPr lang="en-US" altLang="zh-CN" sz="1600" dirty="0" smtClean="0"/>
              <a:t>FIFO</a:t>
            </a:r>
            <a:r>
              <a:rPr lang="zh-CN" altLang="en-US" sz="1600" dirty="0" smtClean="0"/>
              <a:t>，无法</a:t>
            </a:r>
            <a:r>
              <a:rPr lang="zh-CN" altLang="en-US" sz="1600" dirty="0" smtClean="0"/>
              <a:t>精确判断空满。</a:t>
            </a:r>
            <a:endParaRPr lang="en-US" altLang="zh-CN" sz="1600" dirty="0" smtClean="0"/>
          </a:p>
          <a:p>
            <a:endParaRPr lang="zh-CN" altLang="en-US" sz="2000" dirty="0"/>
          </a:p>
        </p:txBody>
      </p:sp>
      <p:pic>
        <p:nvPicPr>
          <p:cNvPr id="177182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5408" y="3501008"/>
            <a:ext cx="5328592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995936" y="548680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同步器的延迟会导致读写堵塞。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32240" y="5013176"/>
            <a:ext cx="2160240" cy="1152128"/>
          </a:xfrm>
          <a:prstGeom prst="rect">
            <a:avLst/>
          </a:prstGeom>
          <a:solidFill>
            <a:srgbClr val="00B050">
              <a:alpha val="2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77182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1005" y="1124744"/>
            <a:ext cx="5032995" cy="1928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异步</a:t>
            </a:r>
            <a:r>
              <a:rPr lang="en-US" altLang="zh-CN" dirty="0" smtClean="0"/>
              <a:t>FIFO</a:t>
            </a:r>
            <a:r>
              <a:rPr lang="zh-CN" altLang="en-US" dirty="0" smtClean="0"/>
              <a:t>的空满判断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读写指针使用格雷码进行传输，可将它进行二进制转换后跟本地的读写指针进行比较，判断空满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能完美工作，但是有更优的设计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7720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420888"/>
            <a:ext cx="5998237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异步</a:t>
            </a:r>
            <a:r>
              <a:rPr lang="en-US" altLang="zh-CN" dirty="0" smtClean="0"/>
              <a:t>FIFO</a:t>
            </a:r>
            <a:r>
              <a:rPr lang="zh-CN" altLang="en-US" dirty="0" smtClean="0"/>
              <a:t>的空满判断</a:t>
            </a:r>
            <a:endParaRPr lang="zh-CN" altLang="en-US" dirty="0"/>
          </a:p>
        </p:txBody>
      </p:sp>
      <p:pic>
        <p:nvPicPr>
          <p:cNvPr id="177489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3284984"/>
            <a:ext cx="6696744" cy="2836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/>
              <a:t>另外一种方法是：读写指针使用格雷码进行传输，并且直接使用格雷码判断空满，可以省去一个格雷到二进制转换的模块。</a:t>
            </a:r>
            <a:endParaRPr lang="en-US" altLang="zh-CN" sz="1800" dirty="0" smtClean="0"/>
          </a:p>
          <a:p>
            <a:pPr lvl="1"/>
            <a:r>
              <a:rPr lang="zh-CN" altLang="en-US" sz="1600" dirty="0" smtClean="0"/>
              <a:t>跟二进制指针比较空满一样，直接使用格雷码判断空满也需要附加位的协助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但是如果直接向二进制一样，直接取低位判断会导致错误结构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空的条件</a:t>
            </a:r>
            <a:r>
              <a:rPr lang="zh-CN" altLang="en-US" sz="1400" dirty="0" smtClean="0"/>
              <a:t>：</a:t>
            </a:r>
            <a:r>
              <a:rPr lang="zh-CN" altLang="en-US" sz="1600" dirty="0" smtClean="0"/>
              <a:t>读写指针所有位全部相等</a:t>
            </a:r>
            <a:endParaRPr lang="en-US" altLang="zh-CN" sz="1400" dirty="0" smtClean="0"/>
          </a:p>
          <a:p>
            <a:pPr lvl="1"/>
            <a:r>
              <a:rPr lang="zh-CN" altLang="en-US" sz="1600" dirty="0" smtClean="0"/>
              <a:t>满的条件：需要同时满足三个条件</a:t>
            </a:r>
            <a:endParaRPr lang="en-US" altLang="zh-CN" sz="1600" dirty="0" smtClean="0"/>
          </a:p>
          <a:p>
            <a:pPr lvl="2"/>
            <a:r>
              <a:rPr lang="zh-CN" altLang="en-US" sz="1400" dirty="0" smtClean="0"/>
              <a:t>写指针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和 读指针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的 </a:t>
            </a:r>
            <a:r>
              <a:rPr lang="en-US" altLang="zh-CN" sz="1400" dirty="0" smtClean="0"/>
              <a:t>MSB </a:t>
            </a:r>
            <a:r>
              <a:rPr lang="zh-CN" altLang="en-US" sz="1400" dirty="0" smtClean="0"/>
              <a:t>不相等</a:t>
            </a:r>
            <a:endParaRPr lang="en-US" altLang="zh-CN" sz="1400" dirty="0" smtClean="0"/>
          </a:p>
          <a:p>
            <a:pPr lvl="2"/>
            <a:r>
              <a:rPr lang="zh-CN" altLang="en-US" sz="1400" dirty="0" smtClean="0"/>
              <a:t>写指针 的 </a:t>
            </a:r>
            <a:r>
              <a:rPr lang="en-US" altLang="zh-CN" sz="1400" dirty="0" smtClean="0"/>
              <a:t>2nd MSB </a:t>
            </a:r>
            <a:r>
              <a:rPr lang="zh-CN" altLang="en-US" sz="1400" dirty="0" smtClean="0"/>
              <a:t>翻转后和 读指针 的 </a:t>
            </a:r>
            <a:r>
              <a:rPr lang="en-US" altLang="zh-CN" sz="1400" dirty="0" smtClean="0"/>
              <a:t>2nd MSB </a:t>
            </a:r>
            <a:r>
              <a:rPr lang="zh-CN" altLang="en-US" sz="1400" dirty="0" smtClean="0"/>
              <a:t>相等</a:t>
            </a:r>
          </a:p>
          <a:p>
            <a:pPr lvl="2"/>
            <a:r>
              <a:rPr lang="zh-CN" altLang="en-US" sz="1400" dirty="0" smtClean="0"/>
              <a:t>剩余 </a:t>
            </a:r>
            <a:r>
              <a:rPr lang="en-US" altLang="zh-CN" sz="1400" dirty="0" smtClean="0"/>
              <a:t>bits </a:t>
            </a:r>
            <a:r>
              <a:rPr lang="zh-CN" altLang="en-US" sz="1400" dirty="0" smtClean="0"/>
              <a:t>全部相等</a:t>
            </a:r>
          </a:p>
          <a:p>
            <a:pPr lvl="1">
              <a:buNone/>
            </a:pPr>
            <a:endParaRPr lang="en-US" altLang="zh-CN" sz="1600" dirty="0" smtClean="0"/>
          </a:p>
          <a:p>
            <a:pPr lvl="1"/>
            <a:endParaRPr lang="en-US" altLang="zh-CN" sz="1600" dirty="0" smtClean="0"/>
          </a:p>
          <a:p>
            <a:endParaRPr lang="en-US" altLang="zh-CN" sz="1800" dirty="0" smtClean="0"/>
          </a:p>
          <a:p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跨时钟域</a:t>
            </a:r>
            <a:r>
              <a:rPr lang="en-US" altLang="zh-CN" dirty="0" smtClean="0"/>
              <a:t>CDC</a:t>
            </a:r>
            <a:r>
              <a:rPr lang="zh-CN" altLang="en-US" dirty="0" smtClean="0"/>
              <a:t>检查的例子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3538736" cy="5328592"/>
          </a:xfrm>
        </p:spPr>
        <p:txBody>
          <a:bodyPr/>
          <a:lstStyle/>
          <a:p>
            <a:r>
              <a:rPr lang="zh-CN" altLang="en-US" sz="2000" b="1" dirty="0" smtClean="0"/>
              <a:t>在</a:t>
            </a:r>
            <a:r>
              <a:rPr lang="en-US" altLang="zh-CN" sz="2000" b="1" dirty="0" smtClean="0"/>
              <a:t>CDC </a:t>
            </a:r>
            <a:r>
              <a:rPr lang="zh-CN" altLang="en-US" sz="2000" b="1" dirty="0" smtClean="0"/>
              <a:t>（</a:t>
            </a:r>
            <a:r>
              <a:rPr lang="en-US" altLang="zh-CN" sz="2000" b="1" dirty="0" smtClean="0"/>
              <a:t>clock domain crossing</a:t>
            </a:r>
            <a:r>
              <a:rPr lang="en-US" altLang="zh-CN" sz="2000" dirty="0" smtClean="0"/>
              <a:t> )</a:t>
            </a:r>
            <a:r>
              <a:rPr lang="zh-CN" altLang="en-US" sz="2000" dirty="0" smtClean="0"/>
              <a:t>设计时，通常需要对所有跨时钟域的信号进行模式检查。以保证所有的信号都做了同步处理。每个信号应属于常见的预定义的几种范式，其中带控制端，</a:t>
            </a:r>
            <a:r>
              <a:rPr lang="en-US" altLang="zh-CN" sz="2000" dirty="0" smtClean="0"/>
              <a:t>CDC</a:t>
            </a:r>
            <a:r>
              <a:rPr lang="zh-CN" altLang="en-US" sz="2000" dirty="0" smtClean="0"/>
              <a:t>数据交换的范式如右边所示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pPr lvl="1"/>
            <a:endParaRPr lang="zh-CN" altLang="en-US" sz="1800" dirty="0"/>
          </a:p>
        </p:txBody>
      </p:sp>
      <p:pic>
        <p:nvPicPr>
          <p:cNvPr id="17712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1196752"/>
            <a:ext cx="5112568" cy="2886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7121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4149080"/>
            <a:ext cx="6804248" cy="2427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6660232" y="1700808"/>
            <a:ext cx="1296144" cy="933197"/>
          </a:xfrm>
          <a:prstGeom prst="rect">
            <a:avLst/>
          </a:prstGeom>
          <a:solidFill>
            <a:srgbClr val="00B050">
              <a:alpha val="2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04048" y="692696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Q: </a:t>
            </a:r>
            <a:r>
              <a:rPr lang="en-US" altLang="zh-CN" dirty="0" err="1" smtClean="0">
                <a:solidFill>
                  <a:srgbClr val="FF0000"/>
                </a:solidFill>
              </a:rPr>
              <a:t>Mux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用来干什么？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输入同步器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同步系统从外部输入异步信号</a:t>
            </a:r>
            <a:r>
              <a:rPr lang="en-US" altLang="zh-CN" sz="2000" dirty="0" smtClean="0"/>
              <a:t>D</a:t>
            </a:r>
            <a:r>
              <a:rPr lang="zh-CN" altLang="en-US" sz="2000" dirty="0" smtClean="0"/>
              <a:t>时，可能会存在时序违反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在内部的触发器产生亚稳态现象。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zh-CN" altLang="en-US" sz="2000" dirty="0"/>
          </a:p>
        </p:txBody>
      </p:sp>
      <p:pic>
        <p:nvPicPr>
          <p:cNvPr id="178708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492896"/>
            <a:ext cx="4320480" cy="2024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8708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9225" y="2492896"/>
            <a:ext cx="391477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3491880" y="2708920"/>
            <a:ext cx="1246138" cy="1368152"/>
          </a:xfrm>
          <a:prstGeom prst="rect">
            <a:avLst/>
          </a:prstGeom>
          <a:solidFill>
            <a:srgbClr val="00B050">
              <a:alpha val="2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20072" y="1916832"/>
            <a:ext cx="2729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内部寄存器产生亚稳态现象，导致系统错误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其他的几种范式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以下两种范式就是使用标量同步器同步</a:t>
            </a:r>
            <a:endParaRPr lang="zh-CN" altLang="en-US" dirty="0"/>
          </a:p>
        </p:txBody>
      </p:sp>
      <p:pic>
        <p:nvPicPr>
          <p:cNvPr id="17713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4221088"/>
            <a:ext cx="3959365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7131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12643" y="4077072"/>
            <a:ext cx="5231357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71315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1700808"/>
            <a:ext cx="3672408" cy="21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71315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9424" y="1772816"/>
            <a:ext cx="5184576" cy="2084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其他的几种范式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使用特殊单元的范式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例化已有的异步通信单元，异步</a:t>
            </a:r>
            <a:r>
              <a:rPr lang="en-US" altLang="zh-CN" dirty="0" smtClean="0"/>
              <a:t>FIFO</a:t>
            </a:r>
          </a:p>
          <a:p>
            <a:pPr lvl="1"/>
            <a:endParaRPr lang="zh-CN" altLang="en-US" dirty="0"/>
          </a:p>
        </p:txBody>
      </p:sp>
      <p:pic>
        <p:nvPicPr>
          <p:cNvPr id="17714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916832"/>
            <a:ext cx="5229225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输入同步器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为了降低亚稳态现象发生，可在电路引入同步器，对异步输入信号进行同步，将亚稳态现象局限于引入的同步器，而不影响存储有系统状态的内部寄存器。常见的同步器有单级同步器，两级同步器，和多级同步器。</a:t>
            </a:r>
            <a:endParaRPr lang="en-US" altLang="zh-CN" sz="2000" dirty="0" smtClean="0"/>
          </a:p>
          <a:p>
            <a:endParaRPr lang="zh-CN" altLang="en-US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708920"/>
            <a:ext cx="7200800" cy="191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3347864" y="2780928"/>
            <a:ext cx="1440160" cy="1872208"/>
          </a:xfrm>
          <a:prstGeom prst="rect">
            <a:avLst/>
          </a:prstGeom>
          <a:solidFill>
            <a:srgbClr val="00B050">
              <a:alpha val="2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78718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4725144"/>
            <a:ext cx="7020272" cy="1703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3419872" y="4653136"/>
            <a:ext cx="1584176" cy="1872208"/>
          </a:xfrm>
          <a:prstGeom prst="rect">
            <a:avLst/>
          </a:prstGeom>
          <a:solidFill>
            <a:srgbClr val="00B050">
              <a:alpha val="2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48064" y="2420888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亚稳态只在同步器中的寄存器产生，系统中寄存器不受输入影响。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单级同步器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例如单级同步器中的亚稳态现象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204864"/>
            <a:ext cx="6696744" cy="1776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437112"/>
            <a:ext cx="5652120" cy="1329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31632" y="3861048"/>
            <a:ext cx="3312368" cy="2177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2915816" y="2420888"/>
            <a:ext cx="1440160" cy="1872208"/>
          </a:xfrm>
          <a:prstGeom prst="rect">
            <a:avLst/>
          </a:prstGeom>
          <a:solidFill>
            <a:srgbClr val="00B050">
              <a:alpha val="2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195736" y="5301208"/>
            <a:ext cx="1080120" cy="648072"/>
          </a:xfrm>
          <a:prstGeom prst="rect">
            <a:avLst/>
          </a:prstGeom>
          <a:solidFill>
            <a:srgbClr val="00B050">
              <a:alpha val="2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亚稳态的统计模型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亚稳态现象跟包括噪声在内的多种因素有关，目前主要使用统计模型来量化亚稳态现象。</a:t>
            </a:r>
            <a:endParaRPr lang="en-US" altLang="zh-CN" sz="2000" dirty="0" smtClean="0"/>
          </a:p>
          <a:p>
            <a:r>
              <a:rPr lang="zh-CN" altLang="en-US" sz="2000" dirty="0" smtClean="0"/>
              <a:t>当亚稳态持续存在时</a:t>
            </a:r>
            <a:r>
              <a:rPr lang="en-US" altLang="zh-CN" sz="2000" dirty="0" err="1" smtClean="0"/>
              <a:t>T</a:t>
            </a:r>
            <a:r>
              <a:rPr lang="en-US" altLang="zh-CN" sz="2000" baseline="-25000" dirty="0" err="1" smtClean="0"/>
              <a:t>mr</a:t>
            </a:r>
            <a:r>
              <a:rPr lang="zh-CN" altLang="en-US" sz="2000" dirty="0" smtClean="0"/>
              <a:t>，比工况允许的时间</a:t>
            </a:r>
            <a:r>
              <a:rPr lang="en-US" altLang="zh-CN" sz="2000" dirty="0" smtClean="0"/>
              <a:t>T</a:t>
            </a:r>
            <a:r>
              <a:rPr lang="en-US" altLang="zh-CN" sz="2000" baseline="-25000" dirty="0" smtClean="0"/>
              <a:t>al</a:t>
            </a:r>
            <a:r>
              <a:rPr lang="zh-CN" altLang="en-US" sz="2000" dirty="0" smtClean="0"/>
              <a:t>更长，即当</a:t>
            </a:r>
            <a:r>
              <a:rPr lang="en-US" altLang="zh-CN" sz="2000" dirty="0" err="1" smtClean="0"/>
              <a:t>t</a:t>
            </a:r>
            <a:r>
              <a:rPr lang="en-US" altLang="zh-CN" sz="2000" baseline="-25000" dirty="0" err="1" smtClean="0"/>
              <a:t>mr</a:t>
            </a:r>
            <a:r>
              <a:rPr lang="en-US" altLang="zh-CN" sz="2000" dirty="0" smtClean="0"/>
              <a:t>&gt; </a:t>
            </a:r>
            <a:r>
              <a:rPr lang="en-US" altLang="zh-CN" sz="2000" dirty="0" err="1" smtClean="0"/>
              <a:t>t</a:t>
            </a:r>
            <a:r>
              <a:rPr lang="en-US" altLang="zh-CN" sz="2000" baseline="-25000" dirty="0" err="1" smtClean="0"/>
              <a:t>al</a:t>
            </a:r>
            <a:r>
              <a:rPr lang="zh-CN" altLang="en-US" sz="2000" dirty="0" smtClean="0"/>
              <a:t>时，认为存在所谓“同步错误”，而系统的是同步失败错误发生的平均时间</a:t>
            </a:r>
            <a:r>
              <a:rPr lang="en-US" altLang="zh-CN" sz="2000" dirty="0" err="1" smtClean="0"/>
              <a:t>t</a:t>
            </a:r>
            <a:r>
              <a:rPr lang="en-US" altLang="zh-CN" sz="2000" baseline="-25000" dirty="0" err="1" smtClean="0"/>
              <a:t>MTBE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mean time between errors</a:t>
            </a:r>
            <a:r>
              <a:rPr lang="zh-CN" altLang="en-US" sz="2000" dirty="0" smtClean="0"/>
              <a:t>）符合以下统计公式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</p:txBody>
      </p:sp>
      <p:pic>
        <p:nvPicPr>
          <p:cNvPr id="178677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2708920"/>
            <a:ext cx="3816424" cy="1142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86778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2313" y="4077072"/>
            <a:ext cx="8271687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单级同步器的</a:t>
            </a:r>
            <a:r>
              <a:rPr lang="en-US" altLang="zh-CN" dirty="0" smtClean="0"/>
              <a:t>MTBF</a:t>
            </a:r>
            <a:endParaRPr lang="zh-CN" altLang="en-US" dirty="0"/>
          </a:p>
        </p:txBody>
      </p:sp>
      <p:pic>
        <p:nvPicPr>
          <p:cNvPr id="178688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268760"/>
            <a:ext cx="6696744" cy="1776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8688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4342" y="3501008"/>
            <a:ext cx="3671714" cy="550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868808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4293096"/>
            <a:ext cx="3384376" cy="873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003232" cy="5328592"/>
          </a:xfrm>
        </p:spPr>
        <p:txBody>
          <a:bodyPr/>
          <a:lstStyle/>
          <a:p>
            <a:r>
              <a:rPr lang="zh-CN" altLang="en-US" sz="2000" dirty="0" smtClean="0"/>
              <a:t>单级同步电路器，用于同步系统的异步输入</a:t>
            </a:r>
            <a:r>
              <a:rPr lang="en-US" altLang="zh-CN" sz="2000" dirty="0" smtClean="0"/>
              <a:t>D</a:t>
            </a:r>
            <a:r>
              <a:rPr lang="zh-CN" altLang="en-US" sz="2000" dirty="0" smtClean="0"/>
              <a:t>，根据电路结构，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可以看出允许的最大</a:t>
            </a:r>
            <a:r>
              <a:rPr lang="en-US" altLang="zh-CN" sz="2000" dirty="0" smtClean="0"/>
              <a:t>T</a:t>
            </a:r>
            <a:r>
              <a:rPr lang="en-US" altLang="zh-CN" sz="2000" baseline="-25000" dirty="0" smtClean="0"/>
              <a:t>al</a:t>
            </a:r>
            <a:r>
              <a:rPr lang="zh-CN" altLang="en-US" sz="2000" dirty="0" smtClean="0"/>
              <a:t>时间是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在其他参数如下时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工作频率对</a:t>
            </a:r>
            <a:r>
              <a:rPr lang="en-US" altLang="zh-CN" sz="2000" dirty="0" smtClean="0"/>
              <a:t>MTBM</a:t>
            </a:r>
            <a:r>
              <a:rPr lang="zh-CN" altLang="en-US" sz="2000" dirty="0" smtClean="0"/>
              <a:t>的影响，工作频率越高出现同步错误的概率越大。</a:t>
            </a:r>
            <a:endParaRPr lang="en-US" altLang="zh-CN" sz="2000" dirty="0" smtClean="0"/>
          </a:p>
          <a:p>
            <a:endParaRPr lang="zh-CN" altLang="en-US" sz="2000" dirty="0"/>
          </a:p>
        </p:txBody>
      </p:sp>
      <p:pic>
        <p:nvPicPr>
          <p:cNvPr id="17868809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15616" y="5733256"/>
            <a:ext cx="3727473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40152" y="3429000"/>
            <a:ext cx="2645574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4535488" y="5733256"/>
            <a:ext cx="4608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频率的影响，主要是影响</a:t>
            </a:r>
            <a:r>
              <a:rPr lang="en-US" altLang="zh-CN" dirty="0" smtClean="0">
                <a:solidFill>
                  <a:srgbClr val="FF0000"/>
                </a:solidFill>
              </a:rPr>
              <a:t>T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al</a:t>
            </a:r>
            <a:r>
              <a:rPr lang="zh-CN" altLang="en-US" dirty="0" smtClean="0">
                <a:solidFill>
                  <a:srgbClr val="FF0000"/>
                </a:solidFill>
              </a:rPr>
              <a:t>而不是等式中的分母项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	</a:t>
            </a:r>
          </a:p>
        </p:txBody>
      </p:sp>
      <p:sp>
        <p:nvSpPr>
          <p:cNvPr id="10" name="矩形 9"/>
          <p:cNvSpPr/>
          <p:nvPr/>
        </p:nvSpPr>
        <p:spPr>
          <a:xfrm>
            <a:off x="971600" y="5877272"/>
            <a:ext cx="3456384" cy="648072"/>
          </a:xfrm>
          <a:prstGeom prst="rect">
            <a:avLst/>
          </a:prstGeom>
          <a:solidFill>
            <a:srgbClr val="00B050">
              <a:alpha val="2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971600" y="4869160"/>
            <a:ext cx="1584176" cy="360040"/>
          </a:xfrm>
          <a:prstGeom prst="rect">
            <a:avLst/>
          </a:prstGeom>
          <a:solidFill>
            <a:srgbClr val="00B050">
              <a:alpha val="2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一些典型的亚稳态的参数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从统计公式可以看出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pPr lvl="1"/>
            <a:r>
              <a:rPr lang="zh-CN" altLang="en-US" sz="1800" dirty="0" smtClean="0"/>
              <a:t>平均失效时间跟</a:t>
            </a:r>
            <a:r>
              <a:rPr lang="en-US" altLang="zh-CN" sz="1800" dirty="0" smtClean="0"/>
              <a:t>K</a:t>
            </a:r>
            <a:r>
              <a:rPr lang="en-US" altLang="zh-CN" sz="1800" baseline="-25000" dirty="0" smtClean="0"/>
              <a:t>2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T</a:t>
            </a:r>
            <a:r>
              <a:rPr lang="en-US" altLang="zh-CN" sz="1800" baseline="-25000" dirty="0" smtClean="0"/>
              <a:t>al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成指数关系，于</a:t>
            </a:r>
            <a:r>
              <a:rPr lang="en-US" altLang="zh-CN" sz="1800" dirty="0" smtClean="0"/>
              <a:t>K</a:t>
            </a:r>
            <a:r>
              <a:rPr lang="en-US" altLang="zh-CN" sz="1800" baseline="-25000" dirty="0" smtClean="0"/>
              <a:t>1</a:t>
            </a:r>
            <a:r>
              <a:rPr lang="en-US" altLang="zh-CN" sz="1800" dirty="0" smtClean="0"/>
              <a:t>,f</a:t>
            </a:r>
            <a:r>
              <a:rPr lang="en-US" altLang="zh-CN" sz="1800" baseline="-25000" dirty="0" smtClean="0"/>
              <a:t>clk</a:t>
            </a:r>
            <a:r>
              <a:rPr lang="en-US" altLang="zh-CN" sz="1800" dirty="0" smtClean="0"/>
              <a:t>,f</a:t>
            </a:r>
            <a:r>
              <a:rPr lang="en-US" altLang="zh-CN" sz="1800" baseline="-25000" dirty="0" smtClean="0"/>
              <a:t>d</a:t>
            </a:r>
            <a:r>
              <a:rPr lang="zh-CN" altLang="en-US" sz="1800" dirty="0" smtClean="0"/>
              <a:t>成反比关系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一般要求器件相关的</a:t>
            </a:r>
            <a:r>
              <a:rPr lang="en-US" altLang="zh-CN" sz="1800" dirty="0" smtClean="0"/>
              <a:t>K</a:t>
            </a:r>
            <a:r>
              <a:rPr lang="en-US" altLang="zh-CN" sz="1800" baseline="-25000" dirty="0" smtClean="0"/>
              <a:t>2</a:t>
            </a:r>
            <a:r>
              <a:rPr lang="zh-CN" altLang="en-US" sz="1800" dirty="0" smtClean="0"/>
              <a:t>越大越好，</a:t>
            </a:r>
            <a:r>
              <a:rPr lang="en-US" altLang="zh-CN" sz="1800" dirty="0" smtClean="0"/>
              <a:t>K</a:t>
            </a:r>
            <a:r>
              <a:rPr lang="en-US" altLang="zh-CN" sz="1800" baseline="-25000" dirty="0" smtClean="0"/>
              <a:t>1</a:t>
            </a:r>
            <a:r>
              <a:rPr lang="zh-CN" altLang="en-US" sz="1800" dirty="0" smtClean="0"/>
              <a:t>越小越好，</a:t>
            </a:r>
            <a:endParaRPr lang="en-US" altLang="zh-CN" sz="1800" dirty="0" smtClean="0"/>
          </a:p>
          <a:p>
            <a:r>
              <a:rPr lang="zh-CN" altLang="en-US" sz="2000" dirty="0" smtClean="0"/>
              <a:t>下表给出一些工艺器件的亚稳态相关参数，一般而言这些参数很难获得。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一般认为当可用的</a:t>
            </a:r>
            <a:r>
              <a:rPr lang="en-US" altLang="zh-CN" sz="2000" dirty="0" smtClean="0"/>
              <a:t>T</a:t>
            </a:r>
            <a:r>
              <a:rPr lang="en-US" altLang="zh-CN" sz="2000" baseline="-25000" dirty="0" smtClean="0"/>
              <a:t>al</a:t>
            </a:r>
            <a:r>
              <a:rPr lang="en-US" altLang="zh-CN" sz="2000" dirty="0" smtClean="0"/>
              <a:t>&gt;3t</a:t>
            </a:r>
            <a:r>
              <a:rPr lang="en-US" altLang="zh-CN" sz="2000" baseline="-25000" dirty="0" smtClean="0"/>
              <a:t>pd</a:t>
            </a:r>
            <a:r>
              <a:rPr lang="zh-CN" altLang="en-US" sz="2000" dirty="0" smtClean="0"/>
              <a:t>时，同步错误不会经常发生</a:t>
            </a:r>
            <a:endParaRPr lang="en-US" altLang="zh-CN" sz="2000" baseline="-25000" dirty="0" smtClean="0"/>
          </a:p>
          <a:p>
            <a:endParaRPr lang="en-US" altLang="zh-CN" sz="2000" dirty="0" smtClean="0"/>
          </a:p>
          <a:p>
            <a:endParaRPr lang="zh-CN" altLang="en-US" sz="2000" dirty="0"/>
          </a:p>
        </p:txBody>
      </p:sp>
      <p:pic>
        <p:nvPicPr>
          <p:cNvPr id="178698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3429000"/>
            <a:ext cx="5816767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1268760"/>
            <a:ext cx="2645574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ITHVP_Class">
  <a:themeElements>
    <a:clrScheme name="Sandia Brand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103160"/>
      </a:accent5>
      <a:accent6>
        <a:srgbClr val="730E00"/>
      </a:accent6>
      <a:hlink>
        <a:srgbClr val="37A6D2"/>
      </a:hlink>
      <a:folHlink>
        <a:srgbClr val="B71A2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</Template>
  <TotalTime>80223</TotalTime>
  <Words>3527</Words>
  <Application>Microsoft Office PowerPoint</Application>
  <PresentationFormat>全屏显示(4:3)</PresentationFormat>
  <Paragraphs>359</Paragraphs>
  <Slides>41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2" baseType="lpstr">
      <vt:lpstr>HITHVP_Class</vt:lpstr>
      <vt:lpstr>跨时钟域设计</vt:lpstr>
      <vt:lpstr>亚稳态现象</vt:lpstr>
      <vt:lpstr>对于亚稳态现象可能有不同的态度</vt:lpstr>
      <vt:lpstr>输入同步器</vt:lpstr>
      <vt:lpstr>输入同步器</vt:lpstr>
      <vt:lpstr>单级同步器</vt:lpstr>
      <vt:lpstr>亚稳态的统计模型</vt:lpstr>
      <vt:lpstr>单级同步器的MTBF</vt:lpstr>
      <vt:lpstr>一些典型的亚稳态的参数</vt:lpstr>
      <vt:lpstr>两级同步器和多级同步器</vt:lpstr>
      <vt:lpstr>同步器的输入输出关系</vt:lpstr>
      <vt:lpstr>单位（标量）异步信号的传输</vt:lpstr>
      <vt:lpstr>单位（标量）异步信号的传输</vt:lpstr>
      <vt:lpstr>单位（标量）异步信号的传输</vt:lpstr>
      <vt:lpstr>单位（标量）异步信号的传输</vt:lpstr>
      <vt:lpstr>单位（标量）异步信号的传输</vt:lpstr>
      <vt:lpstr>传输多位（向量）异步数据</vt:lpstr>
      <vt:lpstr>传输多位（向量）异步数据</vt:lpstr>
      <vt:lpstr>幻灯片 19</vt:lpstr>
      <vt:lpstr>单位距离编码</vt:lpstr>
      <vt:lpstr>Gray码的在异步FIFO中的运用</vt:lpstr>
      <vt:lpstr>混乱检测抑制</vt:lpstr>
      <vt:lpstr>握手协议</vt:lpstr>
      <vt:lpstr>握手协议</vt:lpstr>
      <vt:lpstr>2-Phase握手</vt:lpstr>
      <vt:lpstr>4-Phase握手</vt:lpstr>
      <vt:lpstr>单向握手协议</vt:lpstr>
      <vt:lpstr>握手协议</vt:lpstr>
      <vt:lpstr>异步FIFO</vt:lpstr>
      <vt:lpstr>异步FIFO</vt:lpstr>
      <vt:lpstr>异步FIFO的结构</vt:lpstr>
      <vt:lpstr>异步FIFO的设计难点</vt:lpstr>
      <vt:lpstr>Gray码的在异步FIFO中的运用</vt:lpstr>
      <vt:lpstr>FIFO的空满判断</vt:lpstr>
      <vt:lpstr>使用读写指针判断FIFO空满</vt:lpstr>
      <vt:lpstr>异步FIFO的空满判断的问题</vt:lpstr>
      <vt:lpstr>异步FIFO的空满判断</vt:lpstr>
      <vt:lpstr>异步FIFO的空满判断</vt:lpstr>
      <vt:lpstr>跨时钟域CDC检查的例子</vt:lpstr>
      <vt:lpstr>其他的几种范式</vt:lpstr>
      <vt:lpstr>其他的几种范式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Verification</dc:title>
  <dc:creator>byang</dc:creator>
  <cp:lastModifiedBy>byang</cp:lastModifiedBy>
  <cp:revision>2060</cp:revision>
  <dcterms:created xsi:type="dcterms:W3CDTF">2015-04-21T05:54:10Z</dcterms:created>
  <dcterms:modified xsi:type="dcterms:W3CDTF">2020-04-21T17:52:39Z</dcterms:modified>
</cp:coreProperties>
</file>