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4"/>
  </p:notesMasterIdLst>
  <p:sldIdLst>
    <p:sldId id="3779" r:id="rId2"/>
    <p:sldId id="3781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9966"/>
    <a:srgbClr val="E6E6E6"/>
    <a:srgbClr val="00B0F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2169" autoAdjust="0"/>
  </p:normalViewPr>
  <p:slideViewPr>
    <p:cSldViewPr>
      <p:cViewPr>
        <p:scale>
          <a:sx n="75" d="100"/>
          <a:sy n="75" d="100"/>
        </p:scale>
        <p:origin x="-561" y="3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387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671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7110E-B6F6-4E74-AA08-6D851F2EFC36}" type="datetimeFigureOut">
              <a:rPr lang="zh-CN" altLang="en-US" smtClean="0"/>
              <a:pPr/>
              <a:t>2020/7/11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D81C2-8C9E-49FB-973C-0224003C83D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gif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gif"/><Relationship Id="rId4" Type="http://schemas.openxmlformats.org/officeDocument/2006/relationships/image" Target="../media/image2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8DD25157-6A89-4DDB-8DAA-2EF9268DCE65}" type="datetime1">
              <a:rPr lang="zh-CN" altLang="en-US" smtClean="0"/>
              <a:pPr/>
              <a:t>2020/7/11</a:t>
            </a:fld>
            <a:endParaRPr lang="en-US" dirty="0"/>
          </a:p>
        </p:txBody>
      </p:sp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11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2" y="2564904"/>
            <a:ext cx="3779912" cy="1656184"/>
          </a:xfrm>
          <a:prstGeom prst="rect">
            <a:avLst/>
          </a:prstGeom>
          <a:noFill/>
        </p:spPr>
      </p:pic>
      <p:pic>
        <p:nvPicPr>
          <p:cNvPr id="14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2564904"/>
            <a:ext cx="2306679" cy="1648561"/>
          </a:xfrm>
          <a:prstGeom prst="rect">
            <a:avLst/>
          </a:prstGeom>
          <a:noFill/>
        </p:spPr>
      </p:pic>
      <p:pic>
        <p:nvPicPr>
          <p:cNvPr id="15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564904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9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A49C321D-02AD-4A92-87D9-075632A1D6E6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4C4A7C-F5F0-42F5-8084-60EB62B0FB24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4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E1229EA-7BB7-4A0D-8146-CD73CFF39762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7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34953-CB40-4CE1-8557-668FB831FD19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8" name="日期占位符 18"/>
          <p:cNvSpPr>
            <a:spLocks noGrp="1"/>
          </p:cNvSpPr>
          <p:nvPr>
            <p:ph type="dt" sz="half" idx="10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3AEFB9A-3B9B-403C-8E74-9A0053B5C4A4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3180F7C-3712-451C-806F-D8F8FBCC3F35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BE1B0-1775-40E6-AE22-C292C1077788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906B3EA2-E419-411D-8CB8-1239CE711A50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页脚占位符 13"/>
          <p:cNvSpPr>
            <a:spLocks noGrp="1"/>
          </p:cNvSpPr>
          <p:nvPr>
            <p:ph type="ftr" sz="quarter" idx="10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1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E4208539-C5BD-45B4-AA2A-603610B2CB47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2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2590800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2590800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2590800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5173652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536" y="4197659"/>
            <a:ext cx="931864" cy="281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pic>
        <p:nvPicPr>
          <p:cNvPr id="21" name="Picture 7" descr="G6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2460721" cy="764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2" name="图片 21" descr="工大logo.jpg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</a:blip>
          <a:stretch>
            <a:fillRect/>
          </a:stretch>
        </p:blipFill>
        <p:spPr>
          <a:xfrm>
            <a:off x="8280920" y="1556792"/>
            <a:ext cx="683568" cy="55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6" name="图片 25" descr="图片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37694" y="1700808"/>
            <a:ext cx="3370810" cy="688791"/>
          </a:xfrm>
          <a:prstGeom prst="rect">
            <a:avLst/>
          </a:prstGeom>
        </p:spPr>
      </p:pic>
      <p:sp>
        <p:nvSpPr>
          <p:cNvPr id="30" name="标题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93850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676633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676633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676633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517300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430694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0FC7727-5158-4FED-82F1-A1D1652527EB}" type="datetime1">
              <a:rPr lang="zh-CN" altLang="en-US" smtClean="0"/>
              <a:pPr/>
              <a:t>2020/7/11</a:t>
            </a:fld>
            <a:endParaRPr lang="en-US"/>
          </a:p>
        </p:txBody>
      </p:sp>
      <p:sp>
        <p:nvSpPr>
          <p:cNvPr id="11" name="Rectangle 16"/>
          <p:cNvSpPr/>
          <p:nvPr userDrawn="1"/>
        </p:nvSpPr>
        <p:spPr>
          <a:xfrm>
            <a:off x="42532" y="1726704"/>
            <a:ext cx="3768892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 17"/>
          <p:cNvSpPr/>
          <p:nvPr userDrawn="1"/>
        </p:nvSpPr>
        <p:spPr>
          <a:xfrm>
            <a:off x="3894592" y="1726704"/>
            <a:ext cx="2286000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8"/>
          <p:cNvSpPr/>
          <p:nvPr userDrawn="1"/>
        </p:nvSpPr>
        <p:spPr>
          <a:xfrm>
            <a:off x="6269396" y="1726704"/>
            <a:ext cx="2917136" cy="16153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20" y="1700808"/>
            <a:ext cx="3779912" cy="1656184"/>
          </a:xfrm>
          <a:prstGeom prst="rect">
            <a:avLst/>
          </a:prstGeom>
          <a:noFill/>
        </p:spPr>
      </p:pic>
      <p:pic>
        <p:nvPicPr>
          <p:cNvPr id="20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4452" y="1700808"/>
            <a:ext cx="2306679" cy="1648561"/>
          </a:xfrm>
          <a:prstGeom prst="rect">
            <a:avLst/>
          </a:prstGeom>
          <a:noFill/>
        </p:spPr>
      </p:pic>
      <p:pic>
        <p:nvPicPr>
          <p:cNvPr id="21" name="Picture 6" descr="Related imag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70716" y="1700808"/>
            <a:ext cx="2915816" cy="1656184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11760" y="2636912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latin typeface="Broadway" pitchFamily="82" charset="0"/>
              </a:rPr>
              <a:t>HITMEC</a:t>
            </a:r>
          </a:p>
          <a:p>
            <a:r>
              <a:rPr lang="en-US" altLang="zh-CN" dirty="0" smtClean="0"/>
              <a:t>  </a:t>
            </a:r>
            <a:r>
              <a:rPr lang="zh-CN" altLang="en-US" dirty="0" smtClean="0"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zh-CN" altLang="en-US" dirty="0"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88224" y="2276872"/>
            <a:ext cx="738664" cy="302433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 </a:t>
            </a:r>
            <a:r>
              <a:rPr lang="zh-CN" altLang="en-US" sz="1600" dirty="0" smtClean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哈尔滨工业大学微电子中心</a:t>
            </a:r>
            <a:endParaRPr lang="en-US" altLang="zh-CN" sz="1600" dirty="0" smtClean="0">
              <a:solidFill>
                <a:schemeClr val="tx1"/>
              </a:solidFill>
              <a:latin typeface="Broadway" pitchFamily="82" charset="0"/>
            </a:endParaRPr>
          </a:p>
          <a:p>
            <a:r>
              <a:rPr lang="en-US" altLang="zh-CN" sz="1600" dirty="0" smtClean="0">
                <a:solidFill>
                  <a:schemeClr val="tx1"/>
                </a:solidFill>
                <a:latin typeface="Broadway" pitchFamily="82" charset="0"/>
              </a:rPr>
              <a:t>HITMEC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1907704" y="4581128"/>
            <a:ext cx="3707904" cy="2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FFFF"/>
                </a:solidFill>
                <a:latin typeface="Calibri"/>
                <a:cs typeface="Calibri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Broadway" pitchFamily="82" charset="0"/>
                <a:ea typeface="+mn-ea"/>
                <a:cs typeface="Calibri"/>
              </a:rPr>
              <a:t>HITMEC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         </a:t>
            </a:r>
            <a:r>
              <a:rPr kumimoji="0" lang="zh-CN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隶书" pitchFamily="49" charset="-122"/>
                <a:ea typeface="隶书" pitchFamily="49" charset="-122"/>
                <a:cs typeface="Calibri"/>
              </a:rPr>
              <a:t>哈尔滨工业大学微电子中心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隶书" pitchFamily="49" charset="-122"/>
              <a:ea typeface="隶书" pitchFamily="49" charset="-122"/>
              <a:cs typeface="Calibri"/>
            </a:endParaRPr>
          </a:p>
        </p:txBody>
      </p:sp>
      <p:sp>
        <p:nvSpPr>
          <p:cNvPr id="11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3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5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ctrTitle"/>
          </p:nvPr>
        </p:nvSpPr>
        <p:spPr>
          <a:xfrm>
            <a:off x="755576" y="2636913"/>
            <a:ext cx="7772400" cy="1470025"/>
          </a:xfrm>
        </p:spPr>
        <p:txBody>
          <a:bodyPr/>
          <a:lstStyle>
            <a:lvl1pPr algn="ctr">
              <a:defRPr baseline="0">
                <a:latin typeface="Arial" pitchFamily="34" charset="0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BFBAC76E-0A82-4990-BFA9-50D7BE2BFE34}" type="datetime1">
              <a:rPr lang="zh-CN" altLang="en-US" smtClean="0"/>
              <a:pPr/>
              <a:t>2020/7/11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0" y="3369731"/>
            <a:ext cx="9144000" cy="397933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0" y="0"/>
            <a:ext cx="9144000" cy="66124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3369731"/>
            <a:ext cx="9144000" cy="3089807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30A6C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456267"/>
            <a:ext cx="3768892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52060" y="1456267"/>
            <a:ext cx="2286000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226864" y="1456267"/>
            <a:ext cx="2917136" cy="183569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0646" y="3678173"/>
            <a:ext cx="7772400" cy="898198"/>
          </a:xfr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4352" y="4591567"/>
            <a:ext cx="5641337" cy="593737"/>
          </a:xfrm>
        </p:spPr>
        <p:txBody>
          <a:bodyPr/>
          <a:lstStyle>
            <a:lvl1pPr marL="0" indent="0" algn="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pic>
        <p:nvPicPr>
          <p:cNvPr id="21" name="Picture 6" descr="SNL_Stacked_Whit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34200" y="533559"/>
            <a:ext cx="1524000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934199" y="5797079"/>
            <a:ext cx="1751489" cy="32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Calibri"/>
                <a:cs typeface="Calibri"/>
              </a:defRPr>
            </a:lvl1pPr>
          </a:lstStyle>
          <a:p>
            <a:fld id="{C56C6BD3-2818-4F3A-8E4B-758AB141BEC4}" type="datetime1">
              <a:rPr lang="zh-CN" altLang="en-US" smtClean="0"/>
              <a:pPr/>
              <a:t>2020/7/11</a:t>
            </a:fld>
            <a:endParaRPr lang="en-US"/>
          </a:p>
        </p:txBody>
      </p:sp>
      <p:pic>
        <p:nvPicPr>
          <p:cNvPr id="14" name="Picture 2" descr="https://www.synopsys.com/content/dam/synopsys/solutions/spotlights/Solutions_FinFET_Spotlight.jpg.imgw.365.219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1412776"/>
            <a:ext cx="3779912" cy="1869952"/>
          </a:xfrm>
          <a:prstGeom prst="rect">
            <a:avLst/>
          </a:prstGeom>
          <a:noFill/>
        </p:spPr>
      </p:pic>
      <p:pic>
        <p:nvPicPr>
          <p:cNvPr id="15" name="Picture 4" descr="https://static.mentor-cdn.com/mentor2/images/illustrations/fv/cookbook-artwork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49496" y="1423409"/>
            <a:ext cx="2306679" cy="1864585"/>
          </a:xfrm>
          <a:prstGeom prst="rect">
            <a:avLst/>
          </a:prstGeom>
          <a:noFill/>
        </p:spPr>
      </p:pic>
      <p:pic>
        <p:nvPicPr>
          <p:cNvPr id="16" name="Picture 6" descr="Related image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1476574"/>
            <a:ext cx="2915816" cy="18002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-1" y="4040484"/>
            <a:ext cx="2484223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" y="0"/>
            <a:ext cx="2484223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806432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" y="989095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502" y="1250965"/>
            <a:ext cx="5971187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4502" y="2588978"/>
            <a:ext cx="5641337" cy="59373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699792" y="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C7EE1F9C-BDB4-4E0A-9374-1F822DE39FF7}" type="datetime1">
              <a:rPr lang="zh-CN" altLang="en-US" smtClean="0"/>
              <a:pPr/>
              <a:t>2020/7/11</a:t>
            </a:fld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0" y="2484303"/>
            <a:ext cx="2484222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72391" y="989095"/>
            <a:ext cx="1011831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693778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571999" y="0"/>
            <a:ext cx="4572001" cy="2817515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1999" y="5964768"/>
            <a:ext cx="4572001" cy="893232"/>
          </a:xfrm>
          <a:prstGeom prst="rect">
            <a:avLst/>
          </a:prstGeom>
          <a:solidFill>
            <a:srgbClr val="102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72001" y="2908379"/>
            <a:ext cx="1359657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72000" y="4403587"/>
            <a:ext cx="4572000" cy="14679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44391" y="2908379"/>
            <a:ext cx="3099609" cy="13958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0800000">
            <a:off x="112655" y="-1"/>
            <a:ext cx="337567" cy="6857999"/>
          </a:xfrm>
          <a:prstGeom prst="rect">
            <a:avLst/>
          </a:prstGeom>
          <a:solidFill>
            <a:srgbClr val="9D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2418" y="1250965"/>
            <a:ext cx="3789515" cy="1233338"/>
          </a:xfrm>
        </p:spPr>
        <p:txBody>
          <a:bodyPr/>
          <a:lstStyle>
            <a:lvl1pPr algn="l">
              <a:lnSpc>
                <a:spcPts val="3800"/>
              </a:lnSpc>
              <a:defRPr>
                <a:solidFill>
                  <a:srgbClr val="9D8C78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2418" y="2588978"/>
            <a:ext cx="3586315" cy="1085555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72418" y="265178"/>
            <a:ext cx="1029382" cy="28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Calibri"/>
                <a:cs typeface="Calibri"/>
              </a:defRPr>
            </a:lvl1pPr>
          </a:lstStyle>
          <a:p>
            <a:fld id="{500A3ED0-8BF4-4EBE-B6C8-AF4C5F3CFEF3}" type="datetime1">
              <a:rPr lang="zh-CN" altLang="en-US" smtClean="0"/>
              <a:pPr/>
              <a:t>2020/7/11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rot="10800000">
            <a:off x="1" y="-1"/>
            <a:ext cx="77764" cy="6857999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0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3B7966A7-E775-47C7-A93B-F120E20A9B49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1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626400">
              <a:defRPr/>
            </a:lvl2pPr>
            <a:lvl3pPr marL="910800">
              <a:defRPr/>
            </a:lvl3pPr>
            <a:lvl4pPr marL="1141200">
              <a:defRPr/>
            </a:lvl4pPr>
            <a:lvl5pPr marL="1371600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18"/>
          <p:cNvSpPr>
            <a:spLocks noGrp="1"/>
          </p:cNvSpPr>
          <p:nvPr>
            <p:ph type="dt" sz="half" idx="11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B052505-8510-4DB3-8F12-57CB1B691696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10" name="灯片编号占位符 19"/>
          <p:cNvSpPr>
            <a:spLocks noGrp="1"/>
          </p:cNvSpPr>
          <p:nvPr>
            <p:ph type="sldNum" sz="quarter" idx="12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6EBCAEB-359A-4CA5-8548-0305F565A0F4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6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553200"/>
            <a:ext cx="9144000" cy="304800"/>
          </a:xfrm>
          <a:prstGeom prst="rect">
            <a:avLst/>
          </a:prstGeom>
          <a:solidFill>
            <a:srgbClr val="9E8C7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451600"/>
            <a:ext cx="9144000" cy="76200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"/>
            <a:ext cx="8229600" cy="8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0728"/>
            <a:ext cx="8229600" cy="5328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9" name="日期占位符 18"/>
          <p:cNvSpPr>
            <a:spLocks noGrp="1"/>
          </p:cNvSpPr>
          <p:nvPr>
            <p:ph type="dt" sz="half" idx="2"/>
          </p:nvPr>
        </p:nvSpPr>
        <p:spPr>
          <a:xfrm>
            <a:off x="1691680" y="6554943"/>
            <a:ext cx="864096" cy="3304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1CB254B-6C6D-42C6-B9A8-66F7B4E8F45F}" type="datetime1">
              <a:rPr lang="zh-CN" altLang="en-US" smtClean="0"/>
              <a:pPr/>
              <a:t>2020/7/11</a:t>
            </a:fld>
            <a:endParaRPr lang="zh-CN" altLang="en-US" dirty="0"/>
          </a:p>
        </p:txBody>
      </p:sp>
      <p:sp>
        <p:nvSpPr>
          <p:cNvPr id="20" name="灯片编号占位符 19"/>
          <p:cNvSpPr>
            <a:spLocks noGrp="1"/>
          </p:cNvSpPr>
          <p:nvPr>
            <p:ph type="sldNum" sz="quarter" idx="4"/>
          </p:nvPr>
        </p:nvSpPr>
        <p:spPr>
          <a:xfrm>
            <a:off x="7668344" y="6078880"/>
            <a:ext cx="1485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fld id="{A338FCAA-36CC-4D26-969D-37C385A4595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843808" y="6520259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2">
                    <a:lumMod val="10000"/>
                    <a:lumOff val="90000"/>
                  </a:schemeClr>
                </a:solidFill>
                <a:latin typeface="MS Gothic" pitchFamily="49" charset="-128"/>
                <a:ea typeface="华文中宋" pitchFamily="2" charset="-122"/>
              </a:defRPr>
            </a:lvl1pPr>
          </a:lstStyle>
          <a:p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6" r:id="rId2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aseline="0">
          <a:solidFill>
            <a:srgbClr val="102E54"/>
          </a:solidFill>
          <a:latin typeface="Calibri"/>
          <a:ea typeface="隶书" pitchFamily="49" charset="-122"/>
          <a:cs typeface="Calibri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102E54"/>
          </a:solidFill>
          <a:latin typeface="Calibri" charset="0"/>
          <a:ea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102E54"/>
        </a:buClr>
        <a:buFont typeface="Wingdings" pitchFamily="-111" charset="2"/>
        <a:buChar char="§"/>
        <a:defRPr sz="2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1pPr>
      <a:lvl2pPr marL="568800" indent="-28575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Wingdings" pitchFamily="-111" charset="2"/>
        <a:buChar char="§"/>
        <a:defRPr sz="20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2pPr>
      <a:lvl3pPr marL="691200" indent="-228600" algn="l" rtl="0" eaLnBrk="1" fontAlgn="base" hangingPunct="1">
        <a:spcBef>
          <a:spcPct val="20000"/>
        </a:spcBef>
        <a:spcAft>
          <a:spcPct val="0"/>
        </a:spcAft>
        <a:buClr>
          <a:srgbClr val="9E8C78"/>
        </a:buClr>
        <a:buFont typeface="Wingdings" pitchFamily="-111" charset="2"/>
        <a:buChar char="§"/>
        <a:defRPr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3pPr>
      <a:lvl4pPr marL="9216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4pPr>
      <a:lvl5pPr marL="1152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 baseline="0">
          <a:solidFill>
            <a:schemeClr val="tx1"/>
          </a:solidFill>
          <a:latin typeface="Calibri"/>
          <a:ea typeface="华文中宋" pitchFamily="2" charset="-122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FIFO</a:t>
            </a:r>
            <a:r>
              <a:rPr lang="zh-CN" altLang="en-US" dirty="0" smtClean="0"/>
              <a:t>的空满判断</a:t>
            </a:r>
            <a:endParaRPr lang="zh-CN" altLang="en-US" dirty="0"/>
          </a:p>
        </p:txBody>
      </p:sp>
      <p:pic>
        <p:nvPicPr>
          <p:cNvPr id="17717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596425"/>
            <a:ext cx="4627021" cy="1480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692696"/>
            <a:ext cx="8229600" cy="5328592"/>
          </a:xfrm>
        </p:spPr>
        <p:txBody>
          <a:bodyPr/>
          <a:lstStyle/>
          <a:p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的空满判断是需要技巧的，也存在很多空满判断方法适用于不同的场合，具有不同的复杂性。可根据要求选择不同的空满判断方法。</a:t>
            </a:r>
            <a:endParaRPr lang="en-US" altLang="zh-CN" sz="1800" dirty="0" smtClean="0"/>
          </a:p>
          <a:p>
            <a:r>
              <a:rPr lang="zh-CN" altLang="en-US" sz="1800" dirty="0" smtClean="0"/>
              <a:t>同步</a:t>
            </a:r>
            <a:r>
              <a:rPr lang="en-US" altLang="zh-CN" sz="1800" dirty="0" smtClean="0"/>
              <a:t>FIFO</a:t>
            </a:r>
            <a:r>
              <a:rPr lang="zh-CN" altLang="en-US" sz="1800" dirty="0" smtClean="0"/>
              <a:t>的空满判断</a:t>
            </a:r>
            <a:endParaRPr lang="en-US" altLang="zh-CN" sz="1800" dirty="0" smtClean="0"/>
          </a:p>
          <a:p>
            <a:pPr lvl="1"/>
            <a:r>
              <a:rPr lang="zh-CN" altLang="en-US" sz="1600" dirty="0" smtClean="0"/>
              <a:t>读写指针来源于一个时钟域，对数据缓存的使用情况，是否有读写操作“观察”总是一致，精确的，同时还能准确的知道某一时刻对数据缓存读写，更新情况，空满标准产生比较简单。实现方法也多样。</a:t>
            </a:r>
            <a:endParaRPr lang="en-US" altLang="zh-CN" sz="1600" dirty="0" smtClean="0"/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1</a:t>
            </a:r>
            <a:r>
              <a:rPr lang="zh-CN" altLang="en-US" sz="1600" dirty="0" smtClean="0"/>
              <a:t>：通过观察读写操作的组合情况，比较</a:t>
            </a:r>
            <a:r>
              <a:rPr lang="en-US" altLang="zh-CN" sz="1600" dirty="0" smtClean="0"/>
              <a:t>FIFO</a:t>
            </a:r>
            <a:r>
              <a:rPr lang="zh-CN" altLang="en-US" sz="1600" dirty="0" smtClean="0"/>
              <a:t>读写指针。</a:t>
            </a:r>
            <a:endParaRPr lang="en-US" altLang="zh-CN" sz="1600" dirty="0" smtClean="0"/>
          </a:p>
          <a:p>
            <a:pPr lvl="2"/>
            <a:r>
              <a:rPr lang="zh-CN" altLang="en-US" sz="1400" dirty="0" smtClean="0"/>
              <a:t>满标志初始化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en-US" altLang="zh-CN" sz="1400" dirty="0" smtClean="0"/>
              <a:t>	</a:t>
            </a:r>
            <a:r>
              <a:rPr lang="zh-CN" altLang="en-US" sz="1400" dirty="0" smtClean="0"/>
              <a:t>同时读写不变</a:t>
            </a:r>
            <a:endParaRPr lang="en-US" altLang="zh-CN" sz="1400" dirty="0" smtClean="0"/>
          </a:p>
          <a:p>
            <a:pPr lvl="2"/>
            <a:r>
              <a:rPr lang="zh-CN" altLang="en-US" sz="1400" dirty="0" smtClean="0"/>
              <a:t>只读操作时为</a:t>
            </a:r>
            <a:r>
              <a:rPr lang="en-US" altLang="zh-CN" sz="1400" dirty="0" smtClean="0"/>
              <a:t>0</a:t>
            </a:r>
          </a:p>
          <a:p>
            <a:pPr lvl="2"/>
            <a:r>
              <a:rPr lang="zh-CN" altLang="en-US" sz="1400" dirty="0" smtClean="0"/>
              <a:t>只写操作时，写指针</a:t>
            </a:r>
            <a:r>
              <a:rPr lang="en-US" altLang="zh-CN" sz="1400" dirty="0" smtClean="0"/>
              <a:t>+1</a:t>
            </a:r>
            <a:r>
              <a:rPr lang="zh-CN" altLang="en-US" sz="1400" dirty="0" smtClean="0"/>
              <a:t>后等于读指针，则满为</a:t>
            </a:r>
            <a:r>
              <a:rPr lang="en-US" altLang="zh-CN" sz="1400" dirty="0" smtClean="0"/>
              <a:t>1</a:t>
            </a:r>
          </a:p>
          <a:p>
            <a:pPr lvl="1"/>
            <a:r>
              <a:rPr lang="zh-CN" altLang="en-US" sz="1600" dirty="0" smtClean="0"/>
              <a:t>方法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：观察读写读写操作，根据缓存中可读的数据的个数判断。</a:t>
            </a:r>
            <a:endParaRPr lang="en-US" altLang="zh-CN" sz="1600" dirty="0" smtClean="0"/>
          </a:p>
          <a:p>
            <a:pPr lvl="1"/>
            <a:endParaRPr lang="zh-CN" altLang="en-US" sz="1400" dirty="0"/>
          </a:p>
        </p:txBody>
      </p:sp>
      <p:pic>
        <p:nvPicPr>
          <p:cNvPr id="17717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584" y="4581128"/>
            <a:ext cx="3600400" cy="1702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7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4509120"/>
            <a:ext cx="3570002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使用读写指针判断</a:t>
            </a:r>
            <a:r>
              <a:rPr lang="en-US" altLang="zh-CN" dirty="0" smtClean="0"/>
              <a:t>FIFO</a:t>
            </a:r>
            <a:r>
              <a:rPr lang="zh-CN" altLang="en-US" dirty="0" smtClean="0"/>
              <a:t>空满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在</a:t>
            </a:r>
            <a:r>
              <a:rPr lang="en-US" altLang="zh-CN" sz="2000" dirty="0" smtClean="0"/>
              <a:t>FIFO</a:t>
            </a:r>
            <a:r>
              <a:rPr lang="zh-CN" altLang="en-US" sz="2000" dirty="0" smtClean="0"/>
              <a:t>设计中，读写指针单调变化，可根据读写指针的信息判断空满</a:t>
            </a:r>
            <a:endParaRPr lang="en-US" altLang="zh-CN" sz="20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1:   </a:t>
            </a:r>
            <a:r>
              <a:rPr lang="zh-CN" altLang="en-US" sz="1800" dirty="0" smtClean="0"/>
              <a:t>读写指针差</a:t>
            </a:r>
            <a:r>
              <a:rPr lang="en-US" altLang="zh-CN" sz="1800" dirty="0" smtClean="0"/>
              <a:t>1</a:t>
            </a:r>
            <a:r>
              <a:rPr lang="zh-CN" altLang="en-US" sz="1800" dirty="0" smtClean="0"/>
              <a:t>法：满：写指针</a:t>
            </a:r>
            <a:r>
              <a:rPr lang="en-US" altLang="zh-CN" sz="1800" dirty="0" smtClean="0"/>
              <a:t>+1=</a:t>
            </a:r>
            <a:r>
              <a:rPr lang="zh-CN" altLang="en-US" sz="1800" dirty="0" smtClean="0"/>
              <a:t>读指针</a:t>
            </a:r>
            <a:r>
              <a:rPr lang="zh-CN" altLang="en-US" sz="2000" dirty="0" smtClean="0"/>
              <a:t>。 </a:t>
            </a:r>
            <a:r>
              <a:rPr lang="zh-CN" altLang="en-US" sz="1800" dirty="0" smtClean="0"/>
              <a:t>空：写指针</a:t>
            </a:r>
            <a:r>
              <a:rPr lang="en-US" altLang="zh-CN" sz="1800" dirty="0" smtClean="0"/>
              <a:t>=</a:t>
            </a:r>
            <a:r>
              <a:rPr lang="zh-CN" altLang="en-US" sz="1800" dirty="0" smtClean="0"/>
              <a:t>读指针</a:t>
            </a:r>
            <a:r>
              <a:rPr lang="zh-CN" altLang="en-US" sz="1600" dirty="0" smtClean="0"/>
              <a:t>。</a:t>
            </a:r>
            <a:endParaRPr lang="en-US" altLang="zh-CN" sz="1600" dirty="0" smtClean="0"/>
          </a:p>
          <a:p>
            <a:r>
              <a:rPr lang="zh-CN" altLang="en-US" sz="2000" dirty="0" smtClean="0"/>
              <a:t>方法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：指针地址附加位法，</a:t>
            </a:r>
            <a:r>
              <a:rPr lang="zh-CN" altLang="en-US" sz="1800" dirty="0" smtClean="0"/>
              <a:t>使用冗余编码，为读写指针都加一位地址，根据该位是否相同确定是空还是满</a:t>
            </a:r>
            <a:endParaRPr lang="en-US" altLang="zh-CN" sz="1800" dirty="0" smtClean="0"/>
          </a:p>
          <a:p>
            <a:pPr lvl="2"/>
            <a:r>
              <a:rPr lang="zh-CN" altLang="en-US" sz="1600" dirty="0" smtClean="0"/>
              <a:t>空的条件是全部相等</a:t>
            </a:r>
            <a:endParaRPr lang="en-US" altLang="zh-CN" sz="1600" dirty="0" smtClean="0"/>
          </a:p>
          <a:p>
            <a:pPr lvl="2"/>
            <a:r>
              <a:rPr lang="zh-CN" altLang="en-US" sz="1600" dirty="0" smtClean="0"/>
              <a:t>满的条件是附加位相反，低位相同</a:t>
            </a:r>
            <a:endParaRPr lang="zh-CN" altLang="en-US" sz="1600" dirty="0"/>
          </a:p>
        </p:txBody>
      </p:sp>
      <p:pic>
        <p:nvPicPr>
          <p:cNvPr id="17719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3214717"/>
            <a:ext cx="189097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3214717"/>
            <a:ext cx="1849136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3286725"/>
            <a:ext cx="190770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7193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3358733"/>
            <a:ext cx="1882350" cy="230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9552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04048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empty=0</a:t>
            </a:r>
          </a:p>
          <a:p>
            <a:r>
              <a:rPr lang="en-US" altLang="zh-CN" dirty="0" smtClean="0"/>
              <a:t>full=1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2280" y="5807005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empty=1</a:t>
            </a:r>
          </a:p>
          <a:p>
            <a:r>
              <a:rPr lang="en-US" altLang="zh-CN" dirty="0" smtClean="0"/>
              <a:t>full=0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ITHVP_Class">
  <a:themeElements>
    <a:clrScheme name="Sandia Brand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103160"/>
      </a:accent5>
      <a:accent6>
        <a:srgbClr val="730E00"/>
      </a:accent6>
      <a:hlink>
        <a:srgbClr val="37A6D2"/>
      </a:hlink>
      <a:folHlink>
        <a:srgbClr val="B71A2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</Template>
  <TotalTime>80482</TotalTime>
  <Words>231</Words>
  <Application>Microsoft Office PowerPoint</Application>
  <PresentationFormat>全屏显示(4:3)</PresentationFormat>
  <Paragraphs>24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HITHVP_Class</vt:lpstr>
      <vt:lpstr>FIFO的空满判断</vt:lpstr>
      <vt:lpstr>使用读写指针判断FIFO空满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Verification</dc:title>
  <dc:creator>byang</dc:creator>
  <cp:lastModifiedBy>byang</cp:lastModifiedBy>
  <cp:revision>2072</cp:revision>
  <dcterms:created xsi:type="dcterms:W3CDTF">2015-04-21T05:54:10Z</dcterms:created>
  <dcterms:modified xsi:type="dcterms:W3CDTF">2020-07-11T07:58:30Z</dcterms:modified>
</cp:coreProperties>
</file>