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2"/>
  </p:notesMasterIdLst>
  <p:sldIdLst>
    <p:sldId id="3774" r:id="rId2"/>
    <p:sldId id="3775" r:id="rId3"/>
    <p:sldId id="3776" r:id="rId4"/>
    <p:sldId id="3777" r:id="rId5"/>
    <p:sldId id="3778" r:id="rId6"/>
    <p:sldId id="3779" r:id="rId7"/>
    <p:sldId id="3781" r:id="rId8"/>
    <p:sldId id="3780" r:id="rId9"/>
    <p:sldId id="3782" r:id="rId10"/>
    <p:sldId id="378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9966"/>
    <a:srgbClr val="E6E6E6"/>
    <a:srgbClr val="00B0F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2169" autoAdjust="0"/>
  </p:normalViewPr>
  <p:slideViewPr>
    <p:cSldViewPr>
      <p:cViewPr>
        <p:scale>
          <a:sx n="75" d="100"/>
          <a:sy n="75" d="100"/>
        </p:scale>
        <p:origin x="-561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87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671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7110E-B6F6-4E74-AA08-6D851F2EFC36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D81C2-8C9E-49FB-973C-0224003C83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8DD25157-6A89-4DDB-8DAA-2EF9268DCE65}" type="datetime1">
              <a:rPr lang="zh-CN" altLang="en-US" smtClean="0"/>
              <a:pPr/>
              <a:t>2020/7/11</a:t>
            </a:fld>
            <a:endParaRPr lang="en-US" dirty="0"/>
          </a:p>
        </p:txBody>
      </p:sp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1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2564904"/>
            <a:ext cx="3779912" cy="1656184"/>
          </a:xfrm>
          <a:prstGeom prst="rect">
            <a:avLst/>
          </a:prstGeom>
          <a:noFill/>
        </p:spPr>
      </p:pic>
      <p:pic>
        <p:nvPicPr>
          <p:cNvPr id="14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564904"/>
            <a:ext cx="2306679" cy="1648561"/>
          </a:xfrm>
          <a:prstGeom prst="rect">
            <a:avLst/>
          </a:prstGeom>
          <a:noFill/>
        </p:spPr>
      </p:pic>
      <p:pic>
        <p:nvPicPr>
          <p:cNvPr id="15" name="Picture 6" descr="Related imag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564904"/>
            <a:ext cx="2915816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0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49C321D-02AD-4A92-87D9-075632A1D6E6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4C4A7C-F5F0-42F5-8084-60EB62B0FB24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18"/>
          <p:cNvSpPr>
            <a:spLocks noGrp="1"/>
          </p:cNvSpPr>
          <p:nvPr>
            <p:ph type="dt" sz="half" idx="10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1229EA-7BB7-4A0D-8146-CD73CFF39762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7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953-CB40-4CE1-8557-668FB831FD19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日期占位符 18"/>
          <p:cNvSpPr>
            <a:spLocks noGrp="1"/>
          </p:cNvSpPr>
          <p:nvPr>
            <p:ph type="dt" sz="half" idx="10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3AEFB9A-3B9B-403C-8E74-9A0053B5C4A4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3180F7C-3712-451C-806F-D8F8FBCC3F35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E1B0-1775-40E6-AE22-C292C1077788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06B3EA2-E419-411D-8CB8-1239CE711A50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0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4208539-C5BD-45B4-AA2A-603610B2CB47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2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pic>
        <p:nvPicPr>
          <p:cNvPr id="21" name="Picture 7" descr="G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2460721" cy="764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图片 21" descr="工大log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8280920" y="1556792"/>
            <a:ext cx="683568" cy="553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图片 25" descr="图片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37694" y="1700808"/>
            <a:ext cx="3370810" cy="688791"/>
          </a:xfrm>
          <a:prstGeom prst="rect">
            <a:avLst/>
          </a:prstGeom>
        </p:spPr>
      </p:pic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B0FC7727-5158-4FED-82F1-A1D1652527EB}" type="datetime1">
              <a:rPr lang="zh-CN" altLang="en-US" smtClean="0"/>
              <a:pPr/>
              <a:t>2020/7/11</a:t>
            </a:fld>
            <a:endParaRPr lang="en-US"/>
          </a:p>
        </p:txBody>
      </p:sp>
      <p:sp>
        <p:nvSpPr>
          <p:cNvPr id="11" name="Rectangle 16"/>
          <p:cNvSpPr/>
          <p:nvPr userDrawn="1"/>
        </p:nvSpPr>
        <p:spPr>
          <a:xfrm>
            <a:off x="42532" y="1726704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7"/>
          <p:cNvSpPr/>
          <p:nvPr userDrawn="1"/>
        </p:nvSpPr>
        <p:spPr>
          <a:xfrm>
            <a:off x="3894592" y="1726704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/>
          <p:cNvSpPr/>
          <p:nvPr userDrawn="1"/>
        </p:nvSpPr>
        <p:spPr>
          <a:xfrm>
            <a:off x="6269396" y="1726704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0" y="1700808"/>
            <a:ext cx="3779912" cy="1656184"/>
          </a:xfrm>
          <a:prstGeom prst="rect">
            <a:avLst/>
          </a:prstGeom>
          <a:noFill/>
        </p:spPr>
      </p:pic>
      <p:pic>
        <p:nvPicPr>
          <p:cNvPr id="20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4452" y="1700808"/>
            <a:ext cx="2306679" cy="1648561"/>
          </a:xfrm>
          <a:prstGeom prst="rect">
            <a:avLst/>
          </a:prstGeom>
          <a:noFill/>
        </p:spPr>
      </p:pic>
      <p:pic>
        <p:nvPicPr>
          <p:cNvPr id="21" name="Picture 6" descr="Related imag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0716" y="1700808"/>
            <a:ext cx="2915816" cy="16561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254B-6C6D-42C6-B9A8-66F7B4E8F45F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254B-6C6D-42C6-B9A8-66F7B4E8F45F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755576" y="2636913"/>
            <a:ext cx="7772400" cy="14700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BFBAC76E-0A82-4990-BFA9-50D7BE2BFE34}" type="datetime1">
              <a:rPr lang="zh-CN" altLang="en-US" smtClean="0"/>
              <a:pPr/>
              <a:t>2020/7/11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12776"/>
            <a:ext cx="3779912" cy="1869952"/>
          </a:xfrm>
          <a:prstGeom prst="rect">
            <a:avLst/>
          </a:prstGeom>
          <a:noFill/>
        </p:spPr>
      </p:pic>
      <p:pic>
        <p:nvPicPr>
          <p:cNvPr id="15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9496" y="1423409"/>
            <a:ext cx="2306679" cy="1864585"/>
          </a:xfrm>
          <a:prstGeom prst="rect">
            <a:avLst/>
          </a:prstGeom>
          <a:noFill/>
        </p:spPr>
      </p:pic>
      <p:pic>
        <p:nvPicPr>
          <p:cNvPr id="16" name="Picture 6" descr="Related imag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476574"/>
            <a:ext cx="2915816" cy="1800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C56C6BD3-2818-4F3A-8E4B-758AB141BEC4}" type="datetime1">
              <a:rPr lang="zh-CN" altLang="en-US" smtClean="0"/>
              <a:pPr/>
              <a:t>2020/7/11</a:t>
            </a:fld>
            <a:endParaRPr lang="en-US"/>
          </a:p>
        </p:txBody>
      </p:sp>
      <p:pic>
        <p:nvPicPr>
          <p:cNvPr id="14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12776"/>
            <a:ext cx="3779912" cy="1869952"/>
          </a:xfrm>
          <a:prstGeom prst="rect">
            <a:avLst/>
          </a:prstGeom>
          <a:noFill/>
        </p:spPr>
      </p:pic>
      <p:pic>
        <p:nvPicPr>
          <p:cNvPr id="15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9496" y="1423409"/>
            <a:ext cx="2306679" cy="1864585"/>
          </a:xfrm>
          <a:prstGeom prst="rect">
            <a:avLst/>
          </a:prstGeom>
          <a:noFill/>
        </p:spPr>
      </p:pic>
      <p:pic>
        <p:nvPicPr>
          <p:cNvPr id="16" name="Picture 6" descr="Related imag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476574"/>
            <a:ext cx="2915816" cy="1800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99792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C7EE1F9C-BDB4-4E0A-9374-1F822DE39FF7}" type="datetime1">
              <a:rPr lang="zh-CN" altLang="en-US" smtClean="0"/>
              <a:pPr/>
              <a:t>2020/7/11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00A3ED0-8BF4-4EBE-B6C8-AF4C5F3CFEF3}" type="datetime1">
              <a:rPr lang="zh-CN" altLang="en-US" smtClean="0"/>
              <a:pPr/>
              <a:t>2020/7/11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B7966A7-E775-47C7-A93B-F120E20A9B49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26400">
              <a:defRPr/>
            </a:lvl2pPr>
            <a:lvl3pPr marL="910800">
              <a:defRPr/>
            </a:lvl3pPr>
            <a:lvl4pPr marL="1141200">
              <a:defRPr/>
            </a:lvl4pPr>
            <a:lvl5pPr marL="1371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B052505-8510-4DB3-8F12-57CB1B691696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EBCAEB-359A-4CA5-8548-0305F565A0F4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6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"/>
            <a:ext cx="822960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6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aseline="0">
          <a:solidFill>
            <a:srgbClr val="102E54"/>
          </a:solidFill>
          <a:latin typeface="Calibri"/>
          <a:ea typeface="隶书" pitchFamily="49" charset="-122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1pPr>
      <a:lvl2pPr marL="56880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2pPr>
      <a:lvl3pPr marL="6912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3pPr>
      <a:lvl4pPr marL="921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4pPr>
      <a:lvl5pPr marL="1152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0" y="4149080"/>
            <a:ext cx="52387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4258816" cy="5328592"/>
          </a:xfrm>
        </p:spPr>
        <p:txBody>
          <a:bodyPr/>
          <a:lstStyle/>
          <a:p>
            <a:r>
              <a:rPr lang="en-US" altLang="zh-CN" sz="2000" dirty="0" smtClean="0"/>
              <a:t>FIFO</a:t>
            </a:r>
            <a:r>
              <a:rPr lang="zh-CN" altLang="en-US" sz="2000" dirty="0" smtClean="0"/>
              <a:t>是数字电路中一种常见部件，其中异步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是一个经典的用于跨时钟域向量数据交互的模块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数据为</a:t>
            </a:r>
            <a:r>
              <a:rPr lang="en-US" altLang="zh-CN" sz="1800" dirty="0" smtClean="0"/>
              <a:t>FIFO(First In First Out)</a:t>
            </a:r>
            <a:r>
              <a:rPr lang="zh-CN" altLang="en-US" sz="1800" dirty="0" smtClean="0"/>
              <a:t> 模式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具有消费者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产生者的基本模式，一个时钟域只写，一个时钟域只读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共同读取寄存器堆或双端口</a:t>
            </a:r>
            <a:r>
              <a:rPr lang="en-US" altLang="zh-CN" sz="1800" dirty="0" smtClean="0"/>
              <a:t>RAM</a:t>
            </a:r>
          </a:p>
          <a:p>
            <a:pPr lvl="1"/>
            <a:r>
              <a:rPr lang="zh-CN" altLang="en-US" sz="1800" dirty="0" smtClean="0"/>
              <a:t>具有空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满标注，用于流控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时钟域的跨越在</a:t>
            </a:r>
            <a:r>
              <a:rPr lang="en-US" altLang="zh-CN" sz="1800" dirty="0" smtClean="0"/>
              <a:t>FIFO</a:t>
            </a:r>
            <a:r>
              <a:rPr lang="zh-CN" altLang="en-US" sz="1800" dirty="0" smtClean="0"/>
              <a:t>内部完成，用户只需考虑使用同时钟域的接口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EDA</a:t>
            </a:r>
            <a:r>
              <a:rPr lang="zh-CN" altLang="en-US" sz="1800" dirty="0" smtClean="0"/>
              <a:t>厂商会提供实例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模块</a:t>
            </a:r>
            <a:r>
              <a:rPr lang="en-US" altLang="zh-CN" sz="1800" dirty="0" smtClean="0"/>
              <a:t>/IP</a:t>
            </a:r>
          </a:p>
          <a:p>
            <a:pPr lvl="1"/>
            <a:r>
              <a:rPr lang="zh-CN" altLang="en-US" sz="1800" dirty="0" smtClean="0"/>
              <a:t>是各种招聘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笔试必考的内容之一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也是实验的主要内容</a:t>
            </a:r>
            <a:endParaRPr lang="en-US" altLang="zh-CN" dirty="0" smtClean="0"/>
          </a:p>
          <a:p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516216" y="3356992"/>
            <a:ext cx="0" cy="35010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1960" y="54868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</a:rPr>
              <a:t>：列举</a:t>
            </a:r>
            <a:r>
              <a:rPr lang="en-US" altLang="zh-CN" dirty="0" smtClean="0">
                <a:solidFill>
                  <a:srgbClr val="FF0000"/>
                </a:solidFill>
              </a:rPr>
              <a:t>FIFO</a:t>
            </a:r>
            <a:r>
              <a:rPr lang="zh-CN" altLang="en-US" dirty="0" smtClean="0">
                <a:solidFill>
                  <a:srgbClr val="FF0000"/>
                </a:solidFill>
              </a:rPr>
              <a:t>在数字电路中的一些用途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的空满判断</a:t>
            </a:r>
            <a:endParaRPr lang="zh-CN" altLang="en-US" dirty="0"/>
          </a:p>
        </p:txBody>
      </p:sp>
      <p:pic>
        <p:nvPicPr>
          <p:cNvPr id="17748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284984"/>
            <a:ext cx="6696744" cy="28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另外一种方法是：读写指针使用格雷码进行传输，并且直接使用格雷码判断空满，可以省去一个格雷到二进制转换的模块。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跟二进制指针比较空满一样，直接使用格雷码判断空满也需要附加位的协助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但是如果直接向二进制一样，直接取低位判断会导致错误结构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空的条件</a:t>
            </a:r>
            <a:r>
              <a:rPr lang="zh-CN" altLang="en-US" sz="1400" dirty="0" smtClean="0"/>
              <a:t>：</a:t>
            </a:r>
            <a:r>
              <a:rPr lang="zh-CN" altLang="en-US" sz="1600" dirty="0" smtClean="0"/>
              <a:t>读写指针所有位全部相等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满的条件：需要同时满足三个条件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写指针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和 读指针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 </a:t>
            </a:r>
            <a:r>
              <a:rPr lang="en-US" altLang="zh-CN" sz="1400" dirty="0" smtClean="0"/>
              <a:t>MSB </a:t>
            </a:r>
            <a:r>
              <a:rPr lang="zh-CN" altLang="en-US" sz="1400" dirty="0" smtClean="0"/>
              <a:t>不相等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写指针 的 </a:t>
            </a:r>
            <a:r>
              <a:rPr lang="en-US" altLang="zh-CN" sz="1400" dirty="0" smtClean="0"/>
              <a:t>2nd MSB </a:t>
            </a:r>
            <a:r>
              <a:rPr lang="zh-CN" altLang="en-US" sz="1400" dirty="0" smtClean="0"/>
              <a:t>翻转后和 读指针 的 </a:t>
            </a:r>
            <a:r>
              <a:rPr lang="en-US" altLang="zh-CN" sz="1400" dirty="0" smtClean="0"/>
              <a:t>2nd MSB </a:t>
            </a:r>
            <a:r>
              <a:rPr lang="zh-CN" altLang="en-US" sz="1400" dirty="0" smtClean="0"/>
              <a:t>相等</a:t>
            </a:r>
          </a:p>
          <a:p>
            <a:pPr lvl="2"/>
            <a:r>
              <a:rPr lang="zh-CN" altLang="en-US" sz="1400" dirty="0" smtClean="0"/>
              <a:t>剩余 </a:t>
            </a:r>
            <a:r>
              <a:rPr lang="en-US" altLang="zh-CN" sz="1400" dirty="0" smtClean="0"/>
              <a:t>bits </a:t>
            </a:r>
            <a:r>
              <a:rPr lang="zh-CN" altLang="en-US" sz="1400" dirty="0" smtClean="0"/>
              <a:t>全部相等</a:t>
            </a:r>
          </a:p>
          <a:p>
            <a:pPr lvl="1">
              <a:buNone/>
            </a:pP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4968552" cy="5760640"/>
          </a:xfrm>
        </p:spPr>
        <p:txBody>
          <a:bodyPr/>
          <a:lstStyle/>
          <a:p>
            <a:r>
              <a:rPr lang="zh-CN" altLang="en-US" sz="2000" dirty="0" smtClean="0"/>
              <a:t>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的主要部件包括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数据缓存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双端口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或寄存器堆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数据从读指针指向地址将数据读出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数据写入到写指针指向的地址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读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写控制器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产生者端只有写控制器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消费者端只有读控制器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写控制器维护写指针和满标志</a:t>
            </a:r>
            <a:endParaRPr lang="en-US" altLang="zh-CN" sz="1600" dirty="0" smtClean="0"/>
          </a:p>
          <a:p>
            <a:pPr lvl="3"/>
            <a:r>
              <a:rPr lang="zh-CN" altLang="en-US" sz="1400" dirty="0" smtClean="0"/>
              <a:t>写指针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wptr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在写模块中，指向将来要写入内容的地址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满标注由写指针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wptr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跟跨时钟域读取的读指针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rptr_syn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进行比较而成</a:t>
            </a:r>
            <a:endParaRPr lang="en-US" altLang="zh-CN" sz="1400" dirty="0" smtClean="0"/>
          </a:p>
          <a:p>
            <a:pPr lvl="2"/>
            <a:r>
              <a:rPr lang="zh-CN" altLang="en-US" sz="1600" dirty="0" smtClean="0"/>
              <a:t>读控制器维护读指针和空标志</a:t>
            </a:r>
            <a:endParaRPr lang="en-US" altLang="zh-CN" sz="1600" dirty="0" smtClean="0"/>
          </a:p>
          <a:p>
            <a:pPr lvl="3"/>
            <a:r>
              <a:rPr lang="zh-CN" altLang="en-US" sz="1400" dirty="0" smtClean="0"/>
              <a:t>读指针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rptr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在读模块中，指向将读的数据的地址，读后加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，读指针总是落后于写指针。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空标注由读指针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rptr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跟跨时钟域读取的写指针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wptr_syn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进行比较而成</a:t>
            </a:r>
            <a:endParaRPr lang="en-US" altLang="zh-CN" sz="1400" dirty="0" smtClean="0"/>
          </a:p>
          <a:p>
            <a:pPr lvl="2"/>
            <a:r>
              <a:rPr lang="zh-CN" altLang="en-US" sz="1600" dirty="0" smtClean="0"/>
              <a:t>读控制器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写控制器通过“观察”同步后的写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读指针判断空满。</a:t>
            </a:r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1"/>
            <a:endParaRPr lang="zh-CN" altLang="en-US" sz="1800" dirty="0"/>
          </a:p>
        </p:txBody>
      </p:sp>
      <p:pic>
        <p:nvPicPr>
          <p:cNvPr id="17716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522" y="1052736"/>
            <a:ext cx="415947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69709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3635896" y="4581128"/>
            <a:ext cx="1872208" cy="1512168"/>
            <a:chOff x="3635896" y="4581128"/>
            <a:chExt cx="1872208" cy="1512168"/>
          </a:xfrm>
        </p:grpSpPr>
        <p:sp>
          <p:nvSpPr>
            <p:cNvPr id="5" name="矩形 4"/>
            <p:cNvSpPr/>
            <p:nvPr/>
          </p:nvSpPr>
          <p:spPr>
            <a:xfrm>
              <a:off x="3635896" y="4581128"/>
              <a:ext cx="1872208" cy="1512168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11960" y="56612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数据缓存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7584" y="1484784"/>
            <a:ext cx="3672408" cy="4896544"/>
            <a:chOff x="3635896" y="4581128"/>
            <a:chExt cx="1872208" cy="1512168"/>
          </a:xfrm>
        </p:grpSpPr>
        <p:sp>
          <p:nvSpPr>
            <p:cNvPr id="9" name="矩形 8"/>
            <p:cNvSpPr/>
            <p:nvPr/>
          </p:nvSpPr>
          <p:spPr>
            <a:xfrm>
              <a:off x="3635896" y="4581128"/>
              <a:ext cx="1872208" cy="1512168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5896" y="5959869"/>
              <a:ext cx="1224136" cy="11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写控制器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72000" y="1484784"/>
            <a:ext cx="3672408" cy="4896544"/>
            <a:chOff x="3635896" y="4581128"/>
            <a:chExt cx="1872208" cy="1512168"/>
          </a:xfrm>
        </p:grpSpPr>
        <p:sp>
          <p:nvSpPr>
            <p:cNvPr id="12" name="矩形 11"/>
            <p:cNvSpPr/>
            <p:nvPr/>
          </p:nvSpPr>
          <p:spPr>
            <a:xfrm>
              <a:off x="3635896" y="4581128"/>
              <a:ext cx="1872208" cy="1512168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63775" y="5937632"/>
              <a:ext cx="844329" cy="11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读控制器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79712" y="3789041"/>
            <a:ext cx="1872208" cy="432052"/>
            <a:chOff x="2987824" y="8109525"/>
            <a:chExt cx="1872208" cy="1008122"/>
          </a:xfrm>
        </p:grpSpPr>
        <p:sp>
          <p:nvSpPr>
            <p:cNvPr id="21" name="矩形 20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63888" y="8109525"/>
              <a:ext cx="1224136" cy="86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写指针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483768" y="1844824"/>
            <a:ext cx="2376265" cy="504056"/>
            <a:chOff x="3083077" y="8445567"/>
            <a:chExt cx="1625865" cy="1176132"/>
          </a:xfrm>
        </p:grpSpPr>
        <p:sp>
          <p:nvSpPr>
            <p:cNvPr id="24" name="矩形 23"/>
            <p:cNvSpPr/>
            <p:nvPr/>
          </p:nvSpPr>
          <p:spPr>
            <a:xfrm>
              <a:off x="3083077" y="8613586"/>
              <a:ext cx="1527327" cy="1008113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79057" y="8445567"/>
              <a:ext cx="142988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读指针跨时钟域版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88024" y="3861048"/>
            <a:ext cx="1872208" cy="432052"/>
            <a:chOff x="2987824" y="8109525"/>
            <a:chExt cx="1872208" cy="1008122"/>
          </a:xfrm>
        </p:grpSpPr>
        <p:sp>
          <p:nvSpPr>
            <p:cNvPr id="27" name="矩形 26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63888" y="8109525"/>
              <a:ext cx="1224136" cy="86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读指针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83968" y="1916832"/>
            <a:ext cx="2376265" cy="504056"/>
            <a:chOff x="3083077" y="8445567"/>
            <a:chExt cx="1625865" cy="1176132"/>
          </a:xfrm>
        </p:grpSpPr>
        <p:sp>
          <p:nvSpPr>
            <p:cNvPr id="30" name="矩形 29"/>
            <p:cNvSpPr/>
            <p:nvPr/>
          </p:nvSpPr>
          <p:spPr>
            <a:xfrm>
              <a:off x="3083077" y="8613586"/>
              <a:ext cx="1527327" cy="1008113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79057" y="8445567"/>
              <a:ext cx="142988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写指针跨时钟域版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3528" y="1772816"/>
            <a:ext cx="1872208" cy="1008112"/>
            <a:chOff x="2987824" y="8109525"/>
            <a:chExt cx="1872208" cy="1008122"/>
          </a:xfrm>
        </p:grpSpPr>
        <p:sp>
          <p:nvSpPr>
            <p:cNvPr id="33" name="矩形 32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03848" y="8109525"/>
              <a:ext cx="1584176" cy="36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满标志判断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372200" y="1844824"/>
            <a:ext cx="1872208" cy="1008112"/>
            <a:chOff x="2987824" y="8109525"/>
            <a:chExt cx="1872208" cy="1008122"/>
          </a:xfrm>
        </p:grpSpPr>
        <p:sp>
          <p:nvSpPr>
            <p:cNvPr id="37" name="矩形 36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03848" y="8109525"/>
              <a:ext cx="1584176" cy="36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空标志判断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220433" y="2223977"/>
            <a:ext cx="2830032" cy="1497418"/>
            <a:chOff x="2220433" y="2223977"/>
            <a:chExt cx="2830032" cy="1497418"/>
          </a:xfrm>
        </p:grpSpPr>
        <p:sp>
          <p:nvSpPr>
            <p:cNvPr id="39" name="任意多边形 38"/>
            <p:cNvSpPr/>
            <p:nvPr/>
          </p:nvSpPr>
          <p:spPr>
            <a:xfrm>
              <a:off x="2220433" y="2718391"/>
              <a:ext cx="1210339" cy="1003004"/>
            </a:xfrm>
            <a:custGeom>
              <a:avLst/>
              <a:gdLst>
                <a:gd name="connsiteX0" fmla="*/ 597195 w 1210339"/>
                <a:gd name="connsiteY0" fmla="*/ 1003004 h 1003004"/>
                <a:gd name="connsiteX1" fmla="*/ 1139455 w 1210339"/>
                <a:gd name="connsiteY1" fmla="*/ 163032 h 1003004"/>
                <a:gd name="connsiteX2" fmla="*/ 171893 w 1210339"/>
                <a:gd name="connsiteY2" fmla="*/ 24809 h 1003004"/>
                <a:gd name="connsiteX3" fmla="*/ 108097 w 1210339"/>
                <a:gd name="connsiteY3" fmla="*/ 35442 h 100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339" h="1003004">
                  <a:moveTo>
                    <a:pt x="597195" y="1003004"/>
                  </a:moveTo>
                  <a:cubicBezTo>
                    <a:pt x="903767" y="664534"/>
                    <a:pt x="1210339" y="326064"/>
                    <a:pt x="1139455" y="163032"/>
                  </a:cubicBezTo>
                  <a:cubicBezTo>
                    <a:pt x="1068571" y="0"/>
                    <a:pt x="343786" y="46074"/>
                    <a:pt x="171893" y="24809"/>
                  </a:cubicBezTo>
                  <a:cubicBezTo>
                    <a:pt x="0" y="3544"/>
                    <a:pt x="54048" y="19493"/>
                    <a:pt x="108097" y="35442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306726" y="2223977"/>
              <a:ext cx="1743739" cy="870097"/>
            </a:xfrm>
            <a:custGeom>
              <a:avLst/>
              <a:gdLst>
                <a:gd name="connsiteX0" fmla="*/ 0 w 1743739"/>
                <a:gd name="connsiteY0" fmla="*/ 870097 h 870097"/>
                <a:gd name="connsiteX1" fmla="*/ 701748 w 1743739"/>
                <a:gd name="connsiteY1" fmla="*/ 487325 h 870097"/>
                <a:gd name="connsiteX2" fmla="*/ 1594883 w 1743739"/>
                <a:gd name="connsiteY2" fmla="*/ 72656 h 870097"/>
                <a:gd name="connsiteX3" fmla="*/ 1594883 w 1743739"/>
                <a:gd name="connsiteY3" fmla="*/ 51390 h 87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3739" h="870097">
                  <a:moveTo>
                    <a:pt x="0" y="870097"/>
                  </a:moveTo>
                  <a:cubicBezTo>
                    <a:pt x="217967" y="745164"/>
                    <a:pt x="435934" y="620232"/>
                    <a:pt x="701748" y="487325"/>
                  </a:cubicBezTo>
                  <a:cubicBezTo>
                    <a:pt x="967562" y="354418"/>
                    <a:pt x="1446027" y="145312"/>
                    <a:pt x="1594883" y="72656"/>
                  </a:cubicBezTo>
                  <a:cubicBezTo>
                    <a:pt x="1743739" y="0"/>
                    <a:pt x="1669311" y="25695"/>
                    <a:pt x="1594883" y="5139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flipH="1">
            <a:off x="3779912" y="2132856"/>
            <a:ext cx="2830032" cy="1497418"/>
            <a:chOff x="2220433" y="2223977"/>
            <a:chExt cx="2830032" cy="1497418"/>
          </a:xfrm>
        </p:grpSpPr>
        <p:sp>
          <p:nvSpPr>
            <p:cNvPr id="46" name="任意多边形 45"/>
            <p:cNvSpPr/>
            <p:nvPr/>
          </p:nvSpPr>
          <p:spPr>
            <a:xfrm>
              <a:off x="2220433" y="2718391"/>
              <a:ext cx="1210339" cy="1003004"/>
            </a:xfrm>
            <a:custGeom>
              <a:avLst/>
              <a:gdLst>
                <a:gd name="connsiteX0" fmla="*/ 597195 w 1210339"/>
                <a:gd name="connsiteY0" fmla="*/ 1003004 h 1003004"/>
                <a:gd name="connsiteX1" fmla="*/ 1139455 w 1210339"/>
                <a:gd name="connsiteY1" fmla="*/ 163032 h 1003004"/>
                <a:gd name="connsiteX2" fmla="*/ 171893 w 1210339"/>
                <a:gd name="connsiteY2" fmla="*/ 24809 h 1003004"/>
                <a:gd name="connsiteX3" fmla="*/ 108097 w 1210339"/>
                <a:gd name="connsiteY3" fmla="*/ 35442 h 100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339" h="1003004">
                  <a:moveTo>
                    <a:pt x="597195" y="1003004"/>
                  </a:moveTo>
                  <a:cubicBezTo>
                    <a:pt x="903767" y="664534"/>
                    <a:pt x="1210339" y="326064"/>
                    <a:pt x="1139455" y="163032"/>
                  </a:cubicBezTo>
                  <a:cubicBezTo>
                    <a:pt x="1068571" y="0"/>
                    <a:pt x="343786" y="46074"/>
                    <a:pt x="171893" y="24809"/>
                  </a:cubicBezTo>
                  <a:cubicBezTo>
                    <a:pt x="0" y="3544"/>
                    <a:pt x="54048" y="19493"/>
                    <a:pt x="108097" y="35442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3306726" y="2223977"/>
              <a:ext cx="1743739" cy="870097"/>
            </a:xfrm>
            <a:custGeom>
              <a:avLst/>
              <a:gdLst>
                <a:gd name="connsiteX0" fmla="*/ 0 w 1743739"/>
                <a:gd name="connsiteY0" fmla="*/ 870097 h 870097"/>
                <a:gd name="connsiteX1" fmla="*/ 701748 w 1743739"/>
                <a:gd name="connsiteY1" fmla="*/ 487325 h 870097"/>
                <a:gd name="connsiteX2" fmla="*/ 1594883 w 1743739"/>
                <a:gd name="connsiteY2" fmla="*/ 72656 h 870097"/>
                <a:gd name="connsiteX3" fmla="*/ 1594883 w 1743739"/>
                <a:gd name="connsiteY3" fmla="*/ 51390 h 87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3739" h="870097">
                  <a:moveTo>
                    <a:pt x="0" y="870097"/>
                  </a:moveTo>
                  <a:cubicBezTo>
                    <a:pt x="217967" y="745164"/>
                    <a:pt x="435934" y="620232"/>
                    <a:pt x="701748" y="487325"/>
                  </a:cubicBezTo>
                  <a:cubicBezTo>
                    <a:pt x="967562" y="354418"/>
                    <a:pt x="1446027" y="145312"/>
                    <a:pt x="1594883" y="72656"/>
                  </a:cubicBezTo>
                  <a:cubicBezTo>
                    <a:pt x="1743739" y="0"/>
                    <a:pt x="1669311" y="25695"/>
                    <a:pt x="1594883" y="5139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的设计难点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212977"/>
            <a:ext cx="5293881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4330824" cy="5328592"/>
          </a:xfrm>
        </p:spPr>
        <p:txBody>
          <a:bodyPr/>
          <a:lstStyle/>
          <a:p>
            <a:r>
              <a:rPr lang="zh-CN" altLang="en-US" sz="2000" dirty="0" smtClean="0"/>
              <a:t>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的设计的主要技巧有两个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读写指针的跨时钟域问题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FIFO</a:t>
            </a:r>
            <a:r>
              <a:rPr lang="zh-CN" altLang="en-US" sz="1800" dirty="0" smtClean="0"/>
              <a:t>的空满判断问题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以及相关的半空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半满，近空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近满</a:t>
            </a:r>
            <a:endParaRPr lang="en-US" altLang="zh-CN" sz="1600" dirty="0" smtClean="0"/>
          </a:p>
          <a:p>
            <a:r>
              <a:rPr lang="zh-CN" altLang="en-US" sz="1800" dirty="0" smtClean="0"/>
              <a:t>对数据缓存的读写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标准的对寄存器堆或</a:t>
            </a:r>
            <a:r>
              <a:rPr lang="en-US" altLang="zh-CN" sz="1400" dirty="0" smtClean="0"/>
              <a:t>RAM</a:t>
            </a:r>
            <a:r>
              <a:rPr lang="zh-CN" altLang="en-US" sz="1400" dirty="0" smtClean="0"/>
              <a:t>读写</a:t>
            </a:r>
            <a:endParaRPr lang="en-US" altLang="zh-CN" sz="1400" dirty="0" smtClean="0"/>
          </a:p>
          <a:p>
            <a:pPr marL="342900" lvl="1" indent="-342900">
              <a:buClr>
                <a:srgbClr val="102E54"/>
              </a:buClr>
            </a:pPr>
            <a:r>
              <a:rPr lang="zh-CN" altLang="en-US" sz="1800" dirty="0" smtClean="0"/>
              <a:t>读写指针的跨时钟域问题</a:t>
            </a:r>
            <a:endParaRPr lang="en-US" altLang="zh-CN" sz="1800" dirty="0" smtClean="0"/>
          </a:p>
          <a:p>
            <a:pPr marL="627300" lvl="2" indent="-342900">
              <a:buClr>
                <a:srgbClr val="102E54"/>
              </a:buClr>
            </a:pPr>
            <a:r>
              <a:rPr lang="zh-CN" altLang="en-US" sz="1600" dirty="0" smtClean="0"/>
              <a:t>读写指针是多位向量数据</a:t>
            </a:r>
            <a:endParaRPr lang="en-US" altLang="zh-CN" sz="1600" dirty="0" smtClean="0"/>
          </a:p>
          <a:p>
            <a:pPr marL="627300" lvl="2" indent="-342900">
              <a:buClr>
                <a:srgbClr val="102E54"/>
              </a:buClr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Gray</a:t>
            </a:r>
            <a:r>
              <a:rPr lang="zh-CN" altLang="en-US" sz="1600" dirty="0" smtClean="0"/>
              <a:t>码加同步器，来跨时钟域</a:t>
            </a:r>
            <a:endParaRPr lang="en-US" altLang="zh-CN" sz="1600" dirty="0" smtClean="0"/>
          </a:p>
          <a:p>
            <a:pPr marL="627300" lvl="2" indent="-342900">
              <a:buClr>
                <a:srgbClr val="102E54"/>
              </a:buClr>
            </a:pPr>
            <a:endParaRPr lang="en-US" altLang="zh-CN" sz="1600" dirty="0" smtClean="0"/>
          </a:p>
          <a:p>
            <a:pPr marL="627300" lvl="2" indent="-342900">
              <a:buClr>
                <a:srgbClr val="102E54"/>
              </a:buClr>
            </a:pPr>
            <a:endParaRPr lang="en-US" altLang="zh-CN" sz="1600" dirty="0" smtClean="0"/>
          </a:p>
          <a:p>
            <a:pPr marL="627300" lvl="2" indent="-342900">
              <a:buClr>
                <a:srgbClr val="102E54"/>
              </a:buClr>
            </a:pPr>
            <a:endParaRPr lang="en-US" altLang="zh-CN" sz="16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572000" y="4797152"/>
            <a:ext cx="1512168" cy="936104"/>
            <a:chOff x="2987824" y="8109525"/>
            <a:chExt cx="1872208" cy="1008122"/>
          </a:xfrm>
        </p:grpSpPr>
        <p:sp>
          <p:nvSpPr>
            <p:cNvPr id="6" name="矩形 5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8109525"/>
              <a:ext cx="1224136" cy="696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格雷码编码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24328" y="4653136"/>
            <a:ext cx="1368152" cy="936104"/>
            <a:chOff x="2987824" y="8109525"/>
            <a:chExt cx="1872208" cy="1008122"/>
          </a:xfrm>
        </p:grpSpPr>
        <p:sp>
          <p:nvSpPr>
            <p:cNvPr id="9" name="矩形 8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8109525"/>
              <a:ext cx="1224136" cy="696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格雷码编码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40152" y="3501008"/>
            <a:ext cx="2016224" cy="648072"/>
            <a:chOff x="2987824" y="8109525"/>
            <a:chExt cx="1872208" cy="1008122"/>
          </a:xfrm>
        </p:grpSpPr>
        <p:sp>
          <p:nvSpPr>
            <p:cNvPr id="12" name="矩形 11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63888" y="8109525"/>
              <a:ext cx="1224136" cy="39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同步器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Gray</a:t>
            </a:r>
            <a:r>
              <a:rPr lang="zh-CN" altLang="en-US" dirty="0" smtClean="0"/>
              <a:t>码的在异步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中的运用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中，需要在两个时钟域中交换读写指针以判断空满，读写指针是个多位向量数据，需要多位同步方法，格雷码是单位距离编码。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在产生端，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的读写指针自身的更新具有“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的单调性”。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在消费端（另一时钟域），读取的读写指针的单调性配合单位距离编码足以保证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的正常工作</a:t>
            </a:r>
            <a:endParaRPr lang="zh-CN" altLang="en-US" sz="1600" dirty="0"/>
          </a:p>
        </p:txBody>
      </p:sp>
      <p:pic>
        <p:nvPicPr>
          <p:cNvPr id="17702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92896"/>
            <a:ext cx="7056784" cy="416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979712" y="4437112"/>
            <a:ext cx="2232248" cy="864096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80112" y="4509120"/>
            <a:ext cx="2232248" cy="864096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63888" y="3068960"/>
            <a:ext cx="2232248" cy="864096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FIFO</a:t>
            </a:r>
            <a:r>
              <a:rPr lang="zh-CN" altLang="en-US" dirty="0" smtClean="0"/>
              <a:t>的空满判断</a:t>
            </a:r>
            <a:endParaRPr lang="zh-CN" altLang="en-US" dirty="0"/>
          </a:p>
        </p:txBody>
      </p:sp>
      <p:pic>
        <p:nvPicPr>
          <p:cNvPr id="17717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596425"/>
            <a:ext cx="4627021" cy="148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328592"/>
          </a:xfrm>
        </p:spPr>
        <p:txBody>
          <a:bodyPr/>
          <a:lstStyle/>
          <a:p>
            <a:r>
              <a:rPr lang="en-US" altLang="zh-CN" sz="1800" dirty="0" smtClean="0"/>
              <a:t>FIFO</a:t>
            </a:r>
            <a:r>
              <a:rPr lang="zh-CN" altLang="en-US" sz="1800" dirty="0" smtClean="0"/>
              <a:t>的空满判断是需要技巧的，也存在很多空满判断方法适用于不同的场合，具有不同的复杂性。可根据要求选择不同的空满判断方法。</a:t>
            </a:r>
            <a:endParaRPr lang="en-US" altLang="zh-CN" sz="1800" dirty="0" smtClean="0"/>
          </a:p>
          <a:p>
            <a:r>
              <a:rPr lang="zh-CN" altLang="en-US" sz="1800" dirty="0" smtClean="0"/>
              <a:t>同步</a:t>
            </a:r>
            <a:r>
              <a:rPr lang="en-US" altLang="zh-CN" sz="1800" dirty="0" smtClean="0"/>
              <a:t>FIFO</a:t>
            </a:r>
            <a:r>
              <a:rPr lang="zh-CN" altLang="en-US" sz="1800" dirty="0" smtClean="0"/>
              <a:t>的空满判断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读写指针来源于一个时钟域，对数据缓存的使用情况，是否有读写操作“观察”总是一致，精确的，同时还能准确的知道某一时刻对数据缓存读写，更新情况，空满标准产生比较简单。实现方法也多样。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：通过观察读写操作的组合情况，比较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读写指针。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满标志初始化</a:t>
            </a:r>
            <a:r>
              <a:rPr lang="en-US" altLang="zh-CN" sz="1400" dirty="0" smtClean="0"/>
              <a:t>0</a:t>
            </a:r>
          </a:p>
          <a:p>
            <a:pPr lvl="2"/>
            <a:r>
              <a:rPr lang="en-US" altLang="zh-CN" sz="1400" dirty="0" smtClean="0"/>
              <a:t>	</a:t>
            </a:r>
            <a:r>
              <a:rPr lang="zh-CN" altLang="en-US" sz="1400" dirty="0" smtClean="0"/>
              <a:t>同时读写不变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只读操作时为</a:t>
            </a:r>
            <a:r>
              <a:rPr lang="en-US" altLang="zh-CN" sz="1400" dirty="0" smtClean="0"/>
              <a:t>0</a:t>
            </a:r>
          </a:p>
          <a:p>
            <a:pPr lvl="2"/>
            <a:r>
              <a:rPr lang="zh-CN" altLang="en-US" sz="1400" dirty="0" smtClean="0"/>
              <a:t>只写操作时，写指针</a:t>
            </a:r>
            <a:r>
              <a:rPr lang="en-US" altLang="zh-CN" sz="1400" dirty="0" smtClean="0"/>
              <a:t>+1</a:t>
            </a:r>
            <a:r>
              <a:rPr lang="zh-CN" altLang="en-US" sz="1400" dirty="0" smtClean="0"/>
              <a:t>后等于读指针，则满为</a:t>
            </a:r>
            <a:r>
              <a:rPr lang="en-US" altLang="zh-CN" sz="1400" dirty="0" smtClean="0"/>
              <a:t>1</a:t>
            </a:r>
          </a:p>
          <a:p>
            <a:pPr lvl="1"/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：观察读写读写操作，根据缓存中可读的数据的个数判断。</a:t>
            </a:r>
            <a:endParaRPr lang="en-US" altLang="zh-CN" sz="1600" dirty="0" smtClean="0"/>
          </a:p>
          <a:p>
            <a:pPr lvl="1"/>
            <a:endParaRPr lang="zh-CN" altLang="en-US" sz="1400" dirty="0"/>
          </a:p>
        </p:txBody>
      </p:sp>
      <p:pic>
        <p:nvPicPr>
          <p:cNvPr id="17717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581128"/>
            <a:ext cx="3600400" cy="170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7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509120"/>
            <a:ext cx="357000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使用读写指针判断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空满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设计中，读写指针单调变化，可根据读写指针的信息判断空满</a:t>
            </a:r>
            <a:endParaRPr lang="en-US" altLang="zh-CN" sz="2000" dirty="0" smtClean="0"/>
          </a:p>
          <a:p>
            <a:r>
              <a:rPr lang="zh-CN" altLang="en-US" sz="2000" dirty="0" smtClean="0"/>
              <a:t>方法</a:t>
            </a:r>
            <a:r>
              <a:rPr lang="en-US" altLang="zh-CN" sz="2000" dirty="0" smtClean="0"/>
              <a:t>1:   </a:t>
            </a:r>
            <a:r>
              <a:rPr lang="zh-CN" altLang="en-US" sz="1800" dirty="0" smtClean="0"/>
              <a:t>读写指针差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法：满：写指针</a:t>
            </a:r>
            <a:r>
              <a:rPr lang="en-US" altLang="zh-CN" sz="1800" dirty="0" smtClean="0"/>
              <a:t>+1=</a:t>
            </a:r>
            <a:r>
              <a:rPr lang="zh-CN" altLang="en-US" sz="1800" dirty="0" smtClean="0"/>
              <a:t>读指针</a:t>
            </a:r>
            <a:r>
              <a:rPr lang="zh-CN" altLang="en-US" sz="2000" dirty="0" smtClean="0"/>
              <a:t>。 </a:t>
            </a:r>
            <a:r>
              <a:rPr lang="zh-CN" altLang="en-US" sz="1800" dirty="0" smtClean="0"/>
              <a:t>空：写指针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读指针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2000" dirty="0" smtClean="0"/>
              <a:t>方法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：指针地址附加位法，</a:t>
            </a:r>
            <a:r>
              <a:rPr lang="zh-CN" altLang="en-US" sz="1800" dirty="0" smtClean="0"/>
              <a:t>使用冗余编码，为读写指针都加一位地址，根据该位是否相同确定是空还是满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空的条件是全部相等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满的条件是附加位相反，低位相同</a:t>
            </a:r>
            <a:endParaRPr lang="zh-CN" altLang="en-US" sz="1600" dirty="0"/>
          </a:p>
        </p:txBody>
      </p:sp>
      <p:pic>
        <p:nvPicPr>
          <p:cNvPr id="17719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14717"/>
            <a:ext cx="18909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214717"/>
            <a:ext cx="18491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86725"/>
            <a:ext cx="190770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3358733"/>
            <a:ext cx="188235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empty=1</a:t>
            </a:r>
          </a:p>
          <a:p>
            <a:r>
              <a:rPr lang="en-US" altLang="zh-CN" dirty="0" smtClean="0"/>
              <a:t>full=0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empty=0</a:t>
            </a:r>
          </a:p>
          <a:p>
            <a:r>
              <a:rPr lang="en-US" altLang="zh-CN" dirty="0" smtClean="0"/>
              <a:t>full=0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4048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empty=0</a:t>
            </a:r>
          </a:p>
          <a:p>
            <a:r>
              <a:rPr lang="en-US" altLang="zh-CN" dirty="0" smtClean="0"/>
              <a:t>full=1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2280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empty=1</a:t>
            </a:r>
          </a:p>
          <a:p>
            <a:r>
              <a:rPr lang="en-US" altLang="zh-CN" dirty="0" smtClean="0"/>
              <a:t>full=0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的空满判断的问题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3600400" cy="5328592"/>
          </a:xfrm>
        </p:spPr>
        <p:txBody>
          <a:bodyPr/>
          <a:lstStyle/>
          <a:p>
            <a:r>
              <a:rPr lang="zh-CN" altLang="en-US" sz="2000" dirty="0" smtClean="0"/>
              <a:t>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是一种分布式系统。数据“观察”的方法和结果不一致。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由于不在同一时钟域，只能观察到“同步化”异步数据版本。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写（读）数据端无法知道同一时刻是否有写（读）操作进行，同时无法维护对可用数据的计数的一致性。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同步器的延迟可能导致读写堵塞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异步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，无法精确判断空满。</a:t>
            </a:r>
            <a:endParaRPr lang="en-US" altLang="zh-CN" sz="1600" dirty="0" smtClean="0"/>
          </a:p>
          <a:p>
            <a:endParaRPr lang="zh-CN" altLang="en-US" sz="2000" dirty="0"/>
          </a:p>
        </p:txBody>
      </p:sp>
      <p:pic>
        <p:nvPicPr>
          <p:cNvPr id="17718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08" y="3501008"/>
            <a:ext cx="532859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95936" y="54868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同步器的延迟会导致读写堵塞。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2240" y="5013176"/>
            <a:ext cx="2160240" cy="1152128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718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005" y="1124744"/>
            <a:ext cx="5032995" cy="192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的空满判断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读写指针使用格雷码进行传输，可将它进行二进制转换后跟本地的读写指针进行比较，判断空满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能完美工作，但是有更优的设计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720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599823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THVP_Class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</Template>
  <TotalTime>80482</TotalTime>
  <Words>1009</Words>
  <Application>Microsoft Office PowerPoint</Application>
  <PresentationFormat>全屏显示(4:3)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HITHVP_Class</vt:lpstr>
      <vt:lpstr>异步FIFO</vt:lpstr>
      <vt:lpstr>异步FIFO</vt:lpstr>
      <vt:lpstr>异步FIFO的结构</vt:lpstr>
      <vt:lpstr>异步FIFO的设计难点</vt:lpstr>
      <vt:lpstr>Gray码的在异步FIFO中的运用</vt:lpstr>
      <vt:lpstr>FIFO的空满判断</vt:lpstr>
      <vt:lpstr>使用读写指针判断FIFO空满</vt:lpstr>
      <vt:lpstr>异步FIFO的空满判断的问题</vt:lpstr>
      <vt:lpstr>异步FIFO的空满判断</vt:lpstr>
      <vt:lpstr>异步FIFO的空满判断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Verification</dc:title>
  <dc:creator>byang</dc:creator>
  <cp:lastModifiedBy>byang</cp:lastModifiedBy>
  <cp:revision>2071</cp:revision>
  <dcterms:created xsi:type="dcterms:W3CDTF">2015-04-21T05:54:10Z</dcterms:created>
  <dcterms:modified xsi:type="dcterms:W3CDTF">2020-07-11T07:57:44Z</dcterms:modified>
</cp:coreProperties>
</file>