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6" r:id="rId2"/>
    <p:sldId id="300" r:id="rId3"/>
    <p:sldId id="303" r:id="rId4"/>
    <p:sldId id="312" r:id="rId5"/>
    <p:sldId id="285" r:id="rId6"/>
    <p:sldId id="304" r:id="rId7"/>
    <p:sldId id="317" r:id="rId8"/>
    <p:sldId id="313" r:id="rId9"/>
    <p:sldId id="315" r:id="rId10"/>
    <p:sldId id="318" r:id="rId11"/>
    <p:sldId id="31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6863" autoAdjust="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96BB0-6B6E-40B7-BFC6-F0C5175EDBF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64BF5-B138-4E1D-91BB-A612D80A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91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19B1-668F-49D5-9D32-BADD596C58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95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19B1-668F-49D5-9D32-BADD596C58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98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19B1-668F-49D5-9D32-BADD596C58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81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19B1-668F-49D5-9D32-BADD596C58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18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19B1-668F-49D5-9D32-BADD596C58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946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19B1-668F-49D5-9D32-BADD596C58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946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19B1-668F-49D5-9D32-BADD596C58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7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EBE9-D6CA-4ABE-A942-6D71BB7D3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4FD7E-6D9C-400B-A88B-A7FCA1479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0F2C5-D717-4EB3-9776-D9A5D48E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86B5-D63A-4583-8F35-C7560EAC197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99E72-3DBF-4235-A615-0CABFAE4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BD37D-FAE9-4266-913F-94161945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2209-C067-436D-BBA0-9EFD7D415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3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5071-B946-407C-B549-A138ED33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DAD43-8349-40E8-8CBA-13B189AD4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53EB-8EB7-4972-8D53-7A949AB2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86B5-D63A-4583-8F35-C7560EAC197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249CB-AE00-470E-94F2-B89C00DD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B07CD-6836-4941-9838-3F46E96F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2209-C067-436D-BBA0-9EFD7D415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9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2E6E3-5591-4B5B-AA3F-8D50CB888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47783-61E1-4E9F-885C-93A09AA0E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04438-34ED-4361-ACF9-1C9EDAC9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86B5-D63A-4583-8F35-C7560EAC197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5CC88-0794-4FB9-A0DB-334AA633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002F7-AF33-4233-942C-3852632A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2209-C067-436D-BBA0-9EFD7D415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F80B-BFC3-4ECD-B6DB-60874B2D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FC4BB-F642-4BE7-93F7-50A0037D9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AE80-9580-4B66-A773-B0FB6FFB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86B5-D63A-4583-8F35-C7560EAC197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A2B44-46C3-4AB4-8516-91652A2C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22235-C14C-445F-91EE-DA146E2E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2209-C067-436D-BBA0-9EFD7D415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6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F4CD-3A14-46FE-BED6-34C64647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E095B-86E1-482A-AA8E-E9E7C4C7E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FE318-D432-4E6F-8FC3-2303AB12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86B5-D63A-4583-8F35-C7560EAC197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03C0F-7BA4-47EB-9145-4F31E5CE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E5BA7-B2A7-40B1-803C-257414DB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2209-C067-436D-BBA0-9EFD7D415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196F-75A1-4DF7-A3A4-AD0AEAF7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E314-3F7D-463A-B130-CA4BDA935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31060-E320-4F9E-9BF4-EFEEBE279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0323B-2A5B-47F1-8EF7-E26B7D74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86B5-D63A-4583-8F35-C7560EAC197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83095-C2C3-4582-84DA-1ED2DA4A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E6A8D-CA74-493F-A28A-82E875A0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2209-C067-436D-BBA0-9EFD7D415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6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5BAF-7C8C-41C0-B1AF-E619B865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E9156-80E9-4595-A118-F2DEEBA2A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8DFEC-2173-4AE0-99CB-4B3361FD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45A89-FD40-4BFD-8217-2A280041F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A74E5-191D-454E-A982-0B6D6DAFB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C89ED-81C3-41A7-9C46-51C80AB3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86B5-D63A-4583-8F35-C7560EAC197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F1570-B433-48D3-B178-2F360E98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0299B-4FB2-4742-A33F-AE9D4379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2209-C067-436D-BBA0-9EFD7D415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2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B99B-3C1F-410D-9352-61011618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6CEDC-B435-4E59-95D7-1BD15155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86B5-D63A-4583-8F35-C7560EAC197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67177-DB40-47F2-82FD-C538A3B5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61EC8-3847-41AF-834B-C4742651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2209-C067-436D-BBA0-9EFD7D415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4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89AB9-6C11-4C11-89C8-A5BFD78E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86B5-D63A-4583-8F35-C7560EAC197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F0D62-4BAD-41E1-8CD1-9F232A2E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72053-812D-4971-9196-C97CE776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2209-C067-436D-BBA0-9EFD7D415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3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6193-1F45-4461-9AD6-31E34009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A61CC-B9EE-4A64-AF99-F436EC821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6C6D7-DA02-4DF2-A7BE-22286B250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98556-633E-42A2-9C49-B40134BB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86B5-D63A-4583-8F35-C7560EAC197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5DA76-7118-4B3C-9015-48CBDE79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A9908-9346-45B0-92F5-A986E453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2209-C067-436D-BBA0-9EFD7D415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7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6986-01B8-4AC1-8297-4533E349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8240F-A4C7-4847-B9D4-4839F1E2A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9BB27-A2F4-48FD-A24A-380540F82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876DD-3842-4B8F-ACCC-569CAB40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86B5-D63A-4583-8F35-C7560EAC197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E258B-DDAF-4108-B1E6-83A5EB93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283D7-A11D-4752-9210-EFF15E86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2209-C067-436D-BBA0-9EFD7D415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5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FE922-31FF-462D-8C7A-E6330947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2E2C1-83C6-43E8-92EC-7DE634977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E7E53-1F63-48D0-8C99-786D913E0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86B5-D63A-4583-8F35-C7560EAC197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1E80B-C5B2-44D6-8B69-8F9B699A4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327C9-8065-420F-AD74-B971A2614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2209-C067-436D-BBA0-9EFD7D415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7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2.jf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../media/image4.png"/><Relationship Id="rId4" Type="http://schemas.openxmlformats.org/officeDocument/2006/relationships/image" Target="../media/image2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2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64B4F6-6C36-B247-2D4C-26566294FDC9}"/>
              </a:ext>
            </a:extLst>
          </p:cNvPr>
          <p:cNvSpPr txBox="1"/>
          <p:nvPr/>
        </p:nvSpPr>
        <p:spPr>
          <a:xfrm>
            <a:off x="1830091" y="1914040"/>
            <a:ext cx="85318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EECS 289 – 2024 Lab 1</a:t>
            </a:r>
          </a:p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Neurotransmitter sensors and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IrOx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pH electrodes</a:t>
            </a:r>
          </a:p>
        </p:txBody>
      </p:sp>
    </p:spTree>
    <p:extLst>
      <p:ext uri="{BB962C8B-B14F-4D97-AF65-F5344CB8AC3E}">
        <p14:creationId xmlns:p14="http://schemas.microsoft.com/office/powerpoint/2010/main" val="335712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1643A83-B750-A3D5-C3CF-191EEE5B1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/>
              <a:t>IrOx</a:t>
            </a:r>
            <a:r>
              <a:rPr lang="en-US" altLang="en-US" dirty="0"/>
              <a:t> electrode as pseudo-RE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E116684-1D1B-2BCD-D351-9635FE6FA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338" y="1116013"/>
            <a:ext cx="2684462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BFC3BA34-7D19-D960-B850-95BA32D41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228" y="4032558"/>
            <a:ext cx="2543175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 picture containing toiletry, table, lotion&#10;&#10;Description automatically generated">
            <a:extLst>
              <a:ext uri="{FF2B5EF4-FFF2-40B4-BE49-F238E27FC236}">
                <a16:creationId xmlns:a16="http://schemas.microsoft.com/office/drawing/2014/main" id="{427AC6D3-3FA2-B69E-A645-F78985BEA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403" y="4077802"/>
            <a:ext cx="8826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36AC6E-8FD9-33F1-88AE-930409672A29}"/>
              </a:ext>
            </a:extLst>
          </p:cNvPr>
          <p:cNvSpPr/>
          <p:nvPr/>
        </p:nvSpPr>
        <p:spPr>
          <a:xfrm>
            <a:off x="8427228" y="951722"/>
            <a:ext cx="3425825" cy="46186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36CD0-375E-5263-23E5-37EFA0107F3A}"/>
              </a:ext>
            </a:extLst>
          </p:cNvPr>
          <p:cNvSpPr txBox="1"/>
          <p:nvPr/>
        </p:nvSpPr>
        <p:spPr>
          <a:xfrm>
            <a:off x="9745283" y="581186"/>
            <a:ext cx="236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3D6C3-06CA-70FB-6703-9C589E1DE131}"/>
              </a:ext>
            </a:extLst>
          </p:cNvPr>
          <p:cNvSpPr txBox="1"/>
          <p:nvPr/>
        </p:nvSpPr>
        <p:spPr>
          <a:xfrm>
            <a:off x="627681" y="1611824"/>
            <a:ext cx="75438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Why </a:t>
            </a:r>
            <a:r>
              <a:rPr lang="en-US" sz="2800" b="1" dirty="0" err="1"/>
              <a:t>IrOx</a:t>
            </a:r>
            <a:r>
              <a:rPr lang="en-US" sz="2800" b="1" dirty="0"/>
              <a:t>?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IrOx</a:t>
            </a:r>
            <a:r>
              <a:rPr lang="en-US" sz="2400" dirty="0"/>
              <a:t> is used to sense </a:t>
            </a:r>
            <a:r>
              <a:rPr lang="en-US" sz="2400" dirty="0" err="1"/>
              <a:t>pH.</a:t>
            </a:r>
            <a:r>
              <a:rPr lang="en-US" sz="2400" dirty="0"/>
              <a:t> In the brain, pH slightly changes, so an </a:t>
            </a:r>
            <a:r>
              <a:rPr lang="en-US" sz="2400" dirty="0" err="1"/>
              <a:t>IrOx</a:t>
            </a:r>
            <a:r>
              <a:rPr lang="en-US" sz="2400" dirty="0"/>
              <a:t> electrode can be used as a pseudo-RE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IrOx</a:t>
            </a:r>
            <a:r>
              <a:rPr lang="en-US" sz="2400" dirty="0"/>
              <a:t> is biocompatible (see slides in the Neuro-lecture)</a:t>
            </a:r>
            <a:endParaRPr lang="en-US" sz="2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C8AF40-2BDE-AD18-4BCC-11481B1A8A73}"/>
              </a:ext>
            </a:extLst>
          </p:cNvPr>
          <p:cNvGrpSpPr/>
          <p:nvPr/>
        </p:nvGrpSpPr>
        <p:grpSpPr>
          <a:xfrm>
            <a:off x="2193011" y="3680847"/>
            <a:ext cx="4795353" cy="2428606"/>
            <a:chOff x="-104440" y="1243013"/>
            <a:chExt cx="8929353" cy="4897437"/>
          </a:xfrm>
        </p:grpSpPr>
        <p:pic>
          <p:nvPicPr>
            <p:cNvPr id="10" name="Picture 3" descr="Control 20x">
              <a:extLst>
                <a:ext uri="{FF2B5EF4-FFF2-40B4-BE49-F238E27FC236}">
                  <a16:creationId xmlns:a16="http://schemas.microsoft.com/office/drawing/2014/main" id="{ACDA9370-3361-9A18-6263-8B00404983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7625" y="1895475"/>
              <a:ext cx="2466975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 descr="AgCl pc3 20x">
              <a:extLst>
                <a:ext uri="{FF2B5EF4-FFF2-40B4-BE49-F238E27FC236}">
                  <a16:creationId xmlns:a16="http://schemas.microsoft.com/office/drawing/2014/main" id="{B4E1E6CB-CC03-E71E-AC5C-B317D48AE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225" y="1895475"/>
              <a:ext cx="2466975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irox pc3 20x">
              <a:extLst>
                <a:ext uri="{FF2B5EF4-FFF2-40B4-BE49-F238E27FC236}">
                  <a16:creationId xmlns:a16="http://schemas.microsoft.com/office/drawing/2014/main" id="{D3A74F87-DCBC-033C-32E7-40BC852DB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7938" y="1884363"/>
              <a:ext cx="2466975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6" descr="control20x">
              <a:extLst>
                <a:ext uri="{FF2B5EF4-FFF2-40B4-BE49-F238E27FC236}">
                  <a16:creationId xmlns:a16="http://schemas.microsoft.com/office/drawing/2014/main" id="{C9743C25-F444-781C-A8A5-EA77C8643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7625" y="4278313"/>
              <a:ext cx="2466975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7" descr="agcl20x">
              <a:extLst>
                <a:ext uri="{FF2B5EF4-FFF2-40B4-BE49-F238E27FC236}">
                  <a16:creationId xmlns:a16="http://schemas.microsoft.com/office/drawing/2014/main" id="{A98DA2D4-22BC-247E-939C-8CFC818C7A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225" y="4302125"/>
              <a:ext cx="2466975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8" descr="irox20x">
              <a:extLst>
                <a:ext uri="{FF2B5EF4-FFF2-40B4-BE49-F238E27FC236}">
                  <a16:creationId xmlns:a16="http://schemas.microsoft.com/office/drawing/2014/main" id="{69FE8D81-D998-4D11-1328-3DB62751DA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6825" y="4291013"/>
              <a:ext cx="2466975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75758F77-0858-8A51-7AF7-6793080CB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7726" y="1287462"/>
              <a:ext cx="974725" cy="620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rgbClr val="FF0000"/>
                  </a:solidFill>
                  <a:cs typeface="Arial" panose="020B0604020202020204" pitchFamily="34" charset="0"/>
                </a:rPr>
                <a:t>Au</a:t>
              </a:r>
            </a:p>
          </p:txBody>
        </p: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68650913-9325-85EC-DF73-CCB21A60E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9938" y="1271588"/>
              <a:ext cx="1557803" cy="620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dirty="0">
                  <a:solidFill>
                    <a:srgbClr val="FF0000"/>
                  </a:solidFill>
                  <a:cs typeface="Arial" panose="020B0604020202020204" pitchFamily="34" charset="0"/>
                </a:rPr>
                <a:t>AgCl</a:t>
              </a:r>
            </a:p>
          </p:txBody>
        </p: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66DD134A-0471-8587-AFC3-7B57C37C8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3126" y="1243013"/>
              <a:ext cx="974725" cy="620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rgbClr val="FF0000"/>
                  </a:solidFill>
                  <a:cs typeface="Arial" panose="020B0604020202020204" pitchFamily="34" charset="0"/>
                </a:rPr>
                <a:t>IrOx</a:t>
              </a:r>
            </a:p>
          </p:txBody>
        </p: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6F179DAE-2561-57B8-CAC2-9B23ADFD1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913" y="2522538"/>
              <a:ext cx="1339850" cy="620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rgbClr val="FF0000"/>
                  </a:solidFill>
                  <a:cs typeface="Arial" panose="020B0604020202020204" pitchFamily="34" charset="0"/>
                </a:rPr>
                <a:t>Day I</a:t>
              </a:r>
            </a:p>
          </p:txBody>
        </p:sp>
        <p:sp>
          <p:nvSpPr>
            <p:cNvPr id="20" name="TextBox 13">
              <a:extLst>
                <a:ext uri="{FF2B5EF4-FFF2-40B4-BE49-F238E27FC236}">
                  <a16:creationId xmlns:a16="http://schemas.microsoft.com/office/drawing/2014/main" id="{4334E1D8-886F-37BA-D9D3-4B940A64F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4440" y="4852987"/>
              <a:ext cx="1523666" cy="620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dirty="0">
                  <a:solidFill>
                    <a:srgbClr val="FF0000"/>
                  </a:solidFill>
                  <a:cs typeface="Arial" panose="020B0604020202020204" pitchFamily="34" charset="0"/>
                </a:rPr>
                <a:t>Day III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63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0C7E1A7-2854-AF6B-7EC3-D117B0753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Lab 1 to do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18CD4E-8CAA-78F6-9EA8-11C0DC9A127F}"/>
              </a:ext>
            </a:extLst>
          </p:cNvPr>
          <p:cNvSpPr txBox="1"/>
          <p:nvPr/>
        </p:nvSpPr>
        <p:spPr>
          <a:xfrm>
            <a:off x="627681" y="1611824"/>
            <a:ext cx="103606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IrOx</a:t>
            </a:r>
            <a:r>
              <a:rPr lang="en-US" sz="2800" dirty="0"/>
              <a:t> electrodes for pH measurement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pH calibration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Plot the curve and calculate the sensitivity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Neurotransmitter sensors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Either L-glutamate sensor or DA sensor with glass RE and </a:t>
            </a:r>
            <a:r>
              <a:rPr lang="en-US" sz="2800" dirty="0" err="1"/>
              <a:t>IrOx</a:t>
            </a:r>
            <a:r>
              <a:rPr lang="en-US" sz="2800" dirty="0"/>
              <a:t> pseudo-RE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Plot the curves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Calculate the sensitivity and the LOD</a:t>
            </a:r>
          </a:p>
        </p:txBody>
      </p:sp>
    </p:spTree>
    <p:extLst>
      <p:ext uri="{BB962C8B-B14F-4D97-AF65-F5344CB8AC3E}">
        <p14:creationId xmlns:p14="http://schemas.microsoft.com/office/powerpoint/2010/main" val="385958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8A46A7-A07A-451A-9421-9CE8C9C61C49}"/>
              </a:ext>
            </a:extLst>
          </p:cNvPr>
          <p:cNvGrpSpPr/>
          <p:nvPr/>
        </p:nvGrpSpPr>
        <p:grpSpPr>
          <a:xfrm>
            <a:off x="0" y="65975"/>
            <a:ext cx="12192000" cy="6792025"/>
            <a:chOff x="0" y="65975"/>
            <a:chExt cx="12192000" cy="679202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BF64453-AD0D-46DC-8006-2E0679D09345}"/>
                </a:ext>
              </a:extLst>
            </p:cNvPr>
            <p:cNvGrpSpPr/>
            <p:nvPr/>
          </p:nvGrpSpPr>
          <p:grpSpPr>
            <a:xfrm>
              <a:off x="0" y="6416059"/>
              <a:ext cx="12192000" cy="441941"/>
              <a:chOff x="0" y="6416059"/>
              <a:chExt cx="12192000" cy="441941"/>
            </a:xfrm>
          </p:grpSpPr>
          <p:sp>
            <p:nvSpPr>
              <p:cNvPr id="19" name="직사각형 5">
                <a:extLst>
                  <a:ext uri="{FF2B5EF4-FFF2-40B4-BE49-F238E27FC236}">
                    <a16:creationId xmlns:a16="http://schemas.microsoft.com/office/drawing/2014/main" id="{BB9053F0-E8A8-4F73-8DC3-9AB56EFC8B90}"/>
                  </a:ext>
                </a:extLst>
              </p:cNvPr>
              <p:cNvSpPr/>
              <p:nvPr/>
            </p:nvSpPr>
            <p:spPr>
              <a:xfrm>
                <a:off x="0" y="6418385"/>
                <a:ext cx="12192000" cy="43961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B03C26DF-10CE-43B5-A3B8-8EE3AEA7CD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4442" t="64801" r="10420" b="21607"/>
              <a:stretch/>
            </p:blipFill>
            <p:spPr>
              <a:xfrm>
                <a:off x="10738973" y="6416059"/>
                <a:ext cx="1453027" cy="441941"/>
              </a:xfrm>
              <a:prstGeom prst="rect">
                <a:avLst/>
              </a:prstGeom>
            </p:spPr>
          </p:pic>
        </p:grpSp>
        <p:pic>
          <p:nvPicPr>
            <p:cNvPr id="22" name="Picture 21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51A0487-41F1-4F1D-9814-844C0935D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8719" y="65975"/>
              <a:ext cx="707790" cy="967314"/>
            </a:xfrm>
            <a:prstGeom prst="rect">
              <a:avLst/>
            </a:prstGeom>
          </p:spPr>
        </p:pic>
      </p:grpSp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7985DF6-A238-4744-AFFD-731166705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15" y="1136701"/>
            <a:ext cx="3515192" cy="4685142"/>
          </a:xfrm>
          <a:prstGeom prst="rect">
            <a:avLst/>
          </a:prstGeom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DA9E2B68-A78A-4246-B656-9478830CD70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4" r="56779" b="36838"/>
          <a:stretch/>
        </p:blipFill>
        <p:spPr>
          <a:xfrm>
            <a:off x="5180924" y="1585180"/>
            <a:ext cx="2267468" cy="3928066"/>
          </a:xfrm>
          <a:prstGeom prst="rect">
            <a:avLst/>
          </a:prstGeom>
        </p:spPr>
      </p:pic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7EEC755A-E16E-4C93-B5FA-FF8B78DC173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6" b="36838"/>
          <a:stretch/>
        </p:blipFill>
        <p:spPr>
          <a:xfrm>
            <a:off x="8106264" y="1582855"/>
            <a:ext cx="3280095" cy="39280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3A7E436-A37F-4578-B562-F47A24E07CB5}"/>
              </a:ext>
            </a:extLst>
          </p:cNvPr>
          <p:cNvSpPr txBox="1"/>
          <p:nvPr/>
        </p:nvSpPr>
        <p:spPr>
          <a:xfrm>
            <a:off x="891321" y="5890420"/>
            <a:ext cx="3127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Schematic for electrode fabrication process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2B747F-D7F0-48DB-9825-41E06755C2EE}"/>
              </a:ext>
            </a:extLst>
          </p:cNvPr>
          <p:cNvSpPr txBox="1"/>
          <p:nvPr/>
        </p:nvSpPr>
        <p:spPr>
          <a:xfrm>
            <a:off x="5028088" y="5890420"/>
            <a:ext cx="2573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Orientation of pads in the electrode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66AC82-4BA7-484F-A911-425723FE9457}"/>
              </a:ext>
            </a:extLst>
          </p:cNvPr>
          <p:cNvSpPr txBox="1"/>
          <p:nvPr/>
        </p:nvSpPr>
        <p:spPr>
          <a:xfrm>
            <a:off x="7898289" y="5886956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CAD image of the electrode with dimensions </a:t>
            </a:r>
          </a:p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(unit = </a:t>
            </a:r>
            <a:r>
              <a:rPr lang="el-GR" sz="1200" i="1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m)</a:t>
            </a:r>
          </a:p>
        </p:txBody>
      </p:sp>
      <p:cxnSp>
        <p:nvCxnSpPr>
          <p:cNvPr id="34" name="직선 연결선 14">
            <a:extLst>
              <a:ext uri="{FF2B5EF4-FFF2-40B4-BE49-F238E27FC236}">
                <a16:creationId xmlns:a16="http://schemas.microsoft.com/office/drawing/2014/main" id="{861181C3-0800-409C-91EF-A7BD19A0EF10}"/>
              </a:ext>
            </a:extLst>
          </p:cNvPr>
          <p:cNvCxnSpPr>
            <a:cxnSpLocks/>
          </p:cNvCxnSpPr>
          <p:nvPr/>
        </p:nvCxnSpPr>
        <p:spPr>
          <a:xfrm>
            <a:off x="0" y="605908"/>
            <a:ext cx="4572000" cy="0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FE8EE1-C66A-44FA-B690-E8FEAEBC75D4}"/>
              </a:ext>
            </a:extLst>
          </p:cNvPr>
          <p:cNvCxnSpPr/>
          <p:nvPr/>
        </p:nvCxnSpPr>
        <p:spPr>
          <a:xfrm>
            <a:off x="4731026" y="1355359"/>
            <a:ext cx="0" cy="4685142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22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8A46A7-A07A-451A-9421-9CE8C9C61C49}"/>
              </a:ext>
            </a:extLst>
          </p:cNvPr>
          <p:cNvGrpSpPr/>
          <p:nvPr/>
        </p:nvGrpSpPr>
        <p:grpSpPr>
          <a:xfrm>
            <a:off x="0" y="65975"/>
            <a:ext cx="12192000" cy="6792025"/>
            <a:chOff x="0" y="65975"/>
            <a:chExt cx="12192000" cy="679202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BF64453-AD0D-46DC-8006-2E0679D09345}"/>
                </a:ext>
              </a:extLst>
            </p:cNvPr>
            <p:cNvGrpSpPr/>
            <p:nvPr/>
          </p:nvGrpSpPr>
          <p:grpSpPr>
            <a:xfrm>
              <a:off x="0" y="6416059"/>
              <a:ext cx="12192000" cy="441941"/>
              <a:chOff x="0" y="6416059"/>
              <a:chExt cx="12192000" cy="441941"/>
            </a:xfrm>
          </p:grpSpPr>
          <p:sp>
            <p:nvSpPr>
              <p:cNvPr id="19" name="직사각형 5">
                <a:extLst>
                  <a:ext uri="{FF2B5EF4-FFF2-40B4-BE49-F238E27FC236}">
                    <a16:creationId xmlns:a16="http://schemas.microsoft.com/office/drawing/2014/main" id="{BB9053F0-E8A8-4F73-8DC3-9AB56EFC8B90}"/>
                  </a:ext>
                </a:extLst>
              </p:cNvPr>
              <p:cNvSpPr/>
              <p:nvPr/>
            </p:nvSpPr>
            <p:spPr>
              <a:xfrm>
                <a:off x="0" y="6418385"/>
                <a:ext cx="12192000" cy="43961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B03C26DF-10CE-43B5-A3B8-8EE3AEA7CD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4442" t="64801" r="10420" b="21607"/>
              <a:stretch/>
            </p:blipFill>
            <p:spPr>
              <a:xfrm>
                <a:off x="10738973" y="6416059"/>
                <a:ext cx="1453027" cy="441941"/>
              </a:xfrm>
              <a:prstGeom prst="rect">
                <a:avLst/>
              </a:prstGeom>
            </p:spPr>
          </p:pic>
        </p:grpSp>
        <p:pic>
          <p:nvPicPr>
            <p:cNvPr id="22" name="Picture 21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51A0487-41F1-4F1D-9814-844C0935D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8719" y="65975"/>
              <a:ext cx="707790" cy="967314"/>
            </a:xfrm>
            <a:prstGeom prst="rect">
              <a:avLst/>
            </a:prstGeom>
          </p:spPr>
        </p:pic>
      </p:grpSp>
      <p:cxnSp>
        <p:nvCxnSpPr>
          <p:cNvPr id="12" name="직선 연결선 14">
            <a:extLst>
              <a:ext uri="{FF2B5EF4-FFF2-40B4-BE49-F238E27FC236}">
                <a16:creationId xmlns:a16="http://schemas.microsoft.com/office/drawing/2014/main" id="{BBB8691E-70DE-4B4A-A87A-77EAC8B160CD}"/>
              </a:ext>
            </a:extLst>
          </p:cNvPr>
          <p:cNvCxnSpPr>
            <a:cxnSpLocks/>
          </p:cNvCxnSpPr>
          <p:nvPr/>
        </p:nvCxnSpPr>
        <p:spPr>
          <a:xfrm>
            <a:off x="0" y="605908"/>
            <a:ext cx="4572000" cy="0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C1F0914-7B19-4FFE-A3FD-EB1BD2E2BE0C}"/>
              </a:ext>
            </a:extLst>
          </p:cNvPr>
          <p:cNvSpPr txBox="1"/>
          <p:nvPr/>
        </p:nvSpPr>
        <p:spPr>
          <a:xfrm>
            <a:off x="311312" y="817604"/>
            <a:ext cx="824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Sensor Fabrication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BB09F3B7-8321-492B-94FE-61F00643E7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12" y="1261945"/>
            <a:ext cx="8426416" cy="4890702"/>
          </a:xfrm>
          <a:prstGeom prst="rect">
            <a:avLst/>
          </a:prstGeom>
        </p:spPr>
      </p:pic>
      <p:sp>
        <p:nvSpPr>
          <p:cNvPr id="49" name="화살표: 오른쪽 9">
            <a:extLst>
              <a:ext uri="{FF2B5EF4-FFF2-40B4-BE49-F238E27FC236}">
                <a16:creationId xmlns:a16="http://schemas.microsoft.com/office/drawing/2014/main" id="{0CA1C90B-1313-44CF-934D-045F75AB1A71}"/>
              </a:ext>
            </a:extLst>
          </p:cNvPr>
          <p:cNvSpPr/>
          <p:nvPr/>
        </p:nvSpPr>
        <p:spPr>
          <a:xfrm>
            <a:off x="8737728" y="2348434"/>
            <a:ext cx="640080" cy="28747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Bell MT" panose="02020503060305020303" pitchFamily="18" charset="0"/>
              </a:rPr>
              <a:t> </a:t>
            </a:r>
            <a:endParaRPr lang="ko-KR" altLang="en-US" sz="1600" b="1" dirty="0">
              <a:latin typeface="Bell MT" panose="02020503060305020303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9C28F6-32A4-4E3C-BB18-1945AF0CC2B0}"/>
              </a:ext>
            </a:extLst>
          </p:cNvPr>
          <p:cNvSpPr txBox="1"/>
          <p:nvPr/>
        </p:nvSpPr>
        <p:spPr>
          <a:xfrm>
            <a:off x="9359722" y="2283826"/>
            <a:ext cx="2758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Higher Sensitivity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화살표: 오른쪽 9">
            <a:extLst>
              <a:ext uri="{FF2B5EF4-FFF2-40B4-BE49-F238E27FC236}">
                <a16:creationId xmlns:a16="http://schemas.microsoft.com/office/drawing/2014/main" id="{30747E5C-C7DC-4408-AA53-9BAEE9AE3705}"/>
              </a:ext>
            </a:extLst>
          </p:cNvPr>
          <p:cNvSpPr/>
          <p:nvPr/>
        </p:nvSpPr>
        <p:spPr>
          <a:xfrm>
            <a:off x="8737728" y="3696583"/>
            <a:ext cx="640080" cy="28747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Bell MT" panose="02020503060305020303" pitchFamily="18" charset="0"/>
              </a:rPr>
              <a:t> </a:t>
            </a:r>
            <a:endParaRPr lang="ko-KR" altLang="en-US" sz="1600" b="1" dirty="0">
              <a:latin typeface="Bell MT" panose="020205030603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1522A2-8068-4816-8260-1B1EC1E2E77F}"/>
              </a:ext>
            </a:extLst>
          </p:cNvPr>
          <p:cNvSpPr txBox="1"/>
          <p:nvPr/>
        </p:nvSpPr>
        <p:spPr>
          <a:xfrm>
            <a:off x="9359722" y="3645505"/>
            <a:ext cx="2758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Specificity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화살표: 오른쪽 9">
            <a:extLst>
              <a:ext uri="{FF2B5EF4-FFF2-40B4-BE49-F238E27FC236}">
                <a16:creationId xmlns:a16="http://schemas.microsoft.com/office/drawing/2014/main" id="{8080950F-E13C-4C57-8FB0-077107042402}"/>
              </a:ext>
            </a:extLst>
          </p:cNvPr>
          <p:cNvSpPr/>
          <p:nvPr/>
        </p:nvSpPr>
        <p:spPr>
          <a:xfrm>
            <a:off x="8737728" y="5042888"/>
            <a:ext cx="640080" cy="28747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Bell MT" panose="02020503060305020303" pitchFamily="18" charset="0"/>
              </a:rPr>
              <a:t> </a:t>
            </a:r>
            <a:endParaRPr lang="ko-KR" altLang="en-US" sz="1600" b="1" dirty="0">
              <a:latin typeface="Bell MT" panose="02020503060305020303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D56815-440E-4E11-B9C0-69ED2A88DC98}"/>
              </a:ext>
            </a:extLst>
          </p:cNvPr>
          <p:cNvSpPr txBox="1"/>
          <p:nvPr/>
        </p:nvSpPr>
        <p:spPr>
          <a:xfrm>
            <a:off x="9359722" y="4991810"/>
            <a:ext cx="2758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Selectivity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1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8A46A7-A07A-451A-9421-9CE8C9C61C49}"/>
              </a:ext>
            </a:extLst>
          </p:cNvPr>
          <p:cNvGrpSpPr/>
          <p:nvPr/>
        </p:nvGrpSpPr>
        <p:grpSpPr>
          <a:xfrm>
            <a:off x="0" y="65975"/>
            <a:ext cx="12192000" cy="6792025"/>
            <a:chOff x="0" y="65975"/>
            <a:chExt cx="12192000" cy="679202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BF64453-AD0D-46DC-8006-2E0679D09345}"/>
                </a:ext>
              </a:extLst>
            </p:cNvPr>
            <p:cNvGrpSpPr/>
            <p:nvPr/>
          </p:nvGrpSpPr>
          <p:grpSpPr>
            <a:xfrm>
              <a:off x="0" y="6416059"/>
              <a:ext cx="12192000" cy="441941"/>
              <a:chOff x="0" y="6416059"/>
              <a:chExt cx="12192000" cy="441941"/>
            </a:xfrm>
          </p:grpSpPr>
          <p:sp>
            <p:nvSpPr>
              <p:cNvPr id="19" name="직사각형 5">
                <a:extLst>
                  <a:ext uri="{FF2B5EF4-FFF2-40B4-BE49-F238E27FC236}">
                    <a16:creationId xmlns:a16="http://schemas.microsoft.com/office/drawing/2014/main" id="{BB9053F0-E8A8-4F73-8DC3-9AB56EFC8B90}"/>
                  </a:ext>
                </a:extLst>
              </p:cNvPr>
              <p:cNvSpPr/>
              <p:nvPr/>
            </p:nvSpPr>
            <p:spPr>
              <a:xfrm>
                <a:off x="0" y="6418385"/>
                <a:ext cx="12192000" cy="43961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B03C26DF-10CE-43B5-A3B8-8EE3AEA7CD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4442" t="64801" r="10420" b="21607"/>
              <a:stretch/>
            </p:blipFill>
            <p:spPr>
              <a:xfrm>
                <a:off x="10738973" y="6416059"/>
                <a:ext cx="1453027" cy="441941"/>
              </a:xfrm>
              <a:prstGeom prst="rect">
                <a:avLst/>
              </a:prstGeom>
            </p:spPr>
          </p:pic>
        </p:grpSp>
        <p:pic>
          <p:nvPicPr>
            <p:cNvPr id="22" name="Picture 21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51A0487-41F1-4F1D-9814-844C0935D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8719" y="65975"/>
              <a:ext cx="707790" cy="967314"/>
            </a:xfrm>
            <a:prstGeom prst="rect">
              <a:avLst/>
            </a:prstGeom>
          </p:spPr>
        </p:pic>
      </p:grpSp>
      <p:cxnSp>
        <p:nvCxnSpPr>
          <p:cNvPr id="12" name="직선 연결선 14">
            <a:extLst>
              <a:ext uri="{FF2B5EF4-FFF2-40B4-BE49-F238E27FC236}">
                <a16:creationId xmlns:a16="http://schemas.microsoft.com/office/drawing/2014/main" id="{BBB8691E-70DE-4B4A-A87A-77EAC8B160CD}"/>
              </a:ext>
            </a:extLst>
          </p:cNvPr>
          <p:cNvCxnSpPr>
            <a:cxnSpLocks/>
          </p:cNvCxnSpPr>
          <p:nvPr/>
        </p:nvCxnSpPr>
        <p:spPr>
          <a:xfrm>
            <a:off x="0" y="605908"/>
            <a:ext cx="4572000" cy="0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E3D411-37C7-4678-B7FA-485487E3293F}"/>
              </a:ext>
            </a:extLst>
          </p:cNvPr>
          <p:cNvSpPr txBox="1"/>
          <p:nvPr/>
        </p:nvSpPr>
        <p:spPr>
          <a:xfrm>
            <a:off x="311312" y="817604"/>
            <a:ext cx="824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Sensor Fabrication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9EEF13-2494-449E-818B-7A7E9D8C5CE0}"/>
              </a:ext>
            </a:extLst>
          </p:cNvPr>
          <p:cNvGrpSpPr/>
          <p:nvPr/>
        </p:nvGrpSpPr>
        <p:grpSpPr>
          <a:xfrm>
            <a:off x="6621262" y="2511498"/>
            <a:ext cx="4787168" cy="1311684"/>
            <a:chOff x="507043" y="4383434"/>
            <a:chExt cx="4787168" cy="1311684"/>
          </a:xfrm>
        </p:grpSpPr>
        <p:pic>
          <p:nvPicPr>
            <p:cNvPr id="15" name="Picture 14" descr="Diagram, schematic&#10;&#10;Description automatically generated">
              <a:extLst>
                <a:ext uri="{FF2B5EF4-FFF2-40B4-BE49-F238E27FC236}">
                  <a16:creationId xmlns:a16="http://schemas.microsoft.com/office/drawing/2014/main" id="{EA501D6A-F326-4FCF-B2D7-BA350B6D0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043" y="4383434"/>
              <a:ext cx="4787168" cy="131168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4B91DC-F6C4-4D6C-A100-3367232E7460}"/>
                </a:ext>
              </a:extLst>
            </p:cNvPr>
            <p:cNvSpPr/>
            <p:nvPr/>
          </p:nvSpPr>
          <p:spPr bwMode="auto">
            <a:xfrm>
              <a:off x="1347532" y="4509865"/>
              <a:ext cx="1514937" cy="6882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F75D9AD-08DA-4A09-B4A9-1B7970014CF6}"/>
                </a:ext>
              </a:extLst>
            </p:cNvPr>
            <p:cNvCxnSpPr/>
            <p:nvPr/>
          </p:nvCxnSpPr>
          <p:spPr bwMode="auto">
            <a:xfrm flipV="1">
              <a:off x="1775133" y="4729749"/>
              <a:ext cx="938941" cy="10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228646-0F6E-494E-867A-945333E1241C}"/>
              </a:ext>
            </a:extLst>
          </p:cNvPr>
          <p:cNvGrpSpPr/>
          <p:nvPr/>
        </p:nvGrpSpPr>
        <p:grpSpPr>
          <a:xfrm>
            <a:off x="591152" y="1953340"/>
            <a:ext cx="4951520" cy="1929329"/>
            <a:chOff x="417150" y="1708286"/>
            <a:chExt cx="4951520" cy="1929329"/>
          </a:xfrm>
        </p:grpSpPr>
        <p:pic>
          <p:nvPicPr>
            <p:cNvPr id="24" name="Picture 23" descr="Chart, scatter chart, bubble chart&#10;&#10;Description automatically generated">
              <a:extLst>
                <a:ext uri="{FF2B5EF4-FFF2-40B4-BE49-F238E27FC236}">
                  <a16:creationId xmlns:a16="http://schemas.microsoft.com/office/drawing/2014/main" id="{C07CC183-7B95-4E42-9CFD-88092DF703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8" t="32046" r="22829" b="31624"/>
            <a:stretch/>
          </p:blipFill>
          <p:spPr>
            <a:xfrm>
              <a:off x="417150" y="1708286"/>
              <a:ext cx="2422619" cy="1510689"/>
            </a:xfrm>
            <a:prstGeom prst="rect">
              <a:avLst/>
            </a:prstGeom>
          </p:spPr>
        </p:pic>
        <p:pic>
          <p:nvPicPr>
            <p:cNvPr id="25" name="Picture 24" descr="Chart, scatter chart, bubble chart&#10;&#10;Description automatically generated">
              <a:extLst>
                <a:ext uri="{FF2B5EF4-FFF2-40B4-BE49-F238E27FC236}">
                  <a16:creationId xmlns:a16="http://schemas.microsoft.com/office/drawing/2014/main" id="{E7C8EA95-9AED-4B95-B7CC-1DECD9DF50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56" t="29145" r="23636" b="32074"/>
            <a:stretch/>
          </p:blipFill>
          <p:spPr>
            <a:xfrm>
              <a:off x="2910443" y="1711246"/>
              <a:ext cx="2458227" cy="171775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A2BF25-332E-4DCE-8EF6-82E9CB459A89}"/>
                </a:ext>
              </a:extLst>
            </p:cNvPr>
            <p:cNvSpPr txBox="1"/>
            <p:nvPr/>
          </p:nvSpPr>
          <p:spPr>
            <a:xfrm>
              <a:off x="530010" y="3221604"/>
              <a:ext cx="2309759" cy="416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Ascorbic Acid (C</a:t>
              </a:r>
              <a:r>
                <a:rPr lang="en-US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B16E18-C690-4518-AF2D-CD4983DC6981}"/>
                </a:ext>
              </a:extLst>
            </p:cNvPr>
            <p:cNvSpPr txBox="1"/>
            <p:nvPr/>
          </p:nvSpPr>
          <p:spPr>
            <a:xfrm>
              <a:off x="3105405" y="3221604"/>
              <a:ext cx="2188806" cy="416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Dopamine (C</a:t>
              </a:r>
              <a:r>
                <a:rPr lang="en-US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en-US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295131-5423-4503-8EAF-49E814FA355A}"/>
              </a:ext>
            </a:extLst>
          </p:cNvPr>
          <p:cNvCxnSpPr>
            <a:cxnSpLocks/>
          </p:cNvCxnSpPr>
          <p:nvPr/>
        </p:nvCxnSpPr>
        <p:spPr>
          <a:xfrm>
            <a:off x="6096000" y="1355359"/>
            <a:ext cx="0" cy="4685142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CD4834E-B970-4D0F-913B-9239AC3B57C3}"/>
              </a:ext>
            </a:extLst>
          </p:cNvPr>
          <p:cNvSpPr txBox="1"/>
          <p:nvPr/>
        </p:nvSpPr>
        <p:spPr>
          <a:xfrm>
            <a:off x="6406094" y="4278945"/>
            <a:ext cx="5453946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Selectively lets ions or molecules through the aromatic diamine polymer film through size exclusion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Applying different process result in different pore size  of the formed polymer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84C81-4E65-4455-AC9E-72B556086B68}"/>
              </a:ext>
            </a:extLst>
          </p:cNvPr>
          <p:cNvSpPr txBox="1"/>
          <p:nvPr/>
        </p:nvSpPr>
        <p:spPr>
          <a:xfrm>
            <a:off x="7008752" y="1472613"/>
            <a:ext cx="3797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Electropolymerization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mPD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B7A089-3D62-43E9-B8EF-DCAD70FD3345}"/>
              </a:ext>
            </a:extLst>
          </p:cNvPr>
          <p:cNvSpPr txBox="1"/>
          <p:nvPr/>
        </p:nvSpPr>
        <p:spPr>
          <a:xfrm>
            <a:off x="341603" y="4278945"/>
            <a:ext cx="5584205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Other electroactive molecules can generate current and  interfere with the signal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Exclusion layer to block the molecules from reaching the electrode surface needed</a:t>
            </a:r>
          </a:p>
        </p:txBody>
      </p:sp>
    </p:spTree>
    <p:extLst>
      <p:ext uri="{BB962C8B-B14F-4D97-AF65-F5344CB8AC3E}">
        <p14:creationId xmlns:p14="http://schemas.microsoft.com/office/powerpoint/2010/main" val="332550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8A46A7-A07A-451A-9421-9CE8C9C61C49}"/>
              </a:ext>
            </a:extLst>
          </p:cNvPr>
          <p:cNvGrpSpPr/>
          <p:nvPr/>
        </p:nvGrpSpPr>
        <p:grpSpPr>
          <a:xfrm>
            <a:off x="0" y="65975"/>
            <a:ext cx="12192000" cy="6792025"/>
            <a:chOff x="0" y="65975"/>
            <a:chExt cx="12192000" cy="679202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BF64453-AD0D-46DC-8006-2E0679D09345}"/>
                </a:ext>
              </a:extLst>
            </p:cNvPr>
            <p:cNvGrpSpPr/>
            <p:nvPr/>
          </p:nvGrpSpPr>
          <p:grpSpPr>
            <a:xfrm>
              <a:off x="0" y="6416059"/>
              <a:ext cx="12192000" cy="441941"/>
              <a:chOff x="0" y="6416059"/>
              <a:chExt cx="12192000" cy="441941"/>
            </a:xfrm>
          </p:grpSpPr>
          <p:sp>
            <p:nvSpPr>
              <p:cNvPr id="19" name="직사각형 5">
                <a:extLst>
                  <a:ext uri="{FF2B5EF4-FFF2-40B4-BE49-F238E27FC236}">
                    <a16:creationId xmlns:a16="http://schemas.microsoft.com/office/drawing/2014/main" id="{BB9053F0-E8A8-4F73-8DC3-9AB56EFC8B90}"/>
                  </a:ext>
                </a:extLst>
              </p:cNvPr>
              <p:cNvSpPr/>
              <p:nvPr/>
            </p:nvSpPr>
            <p:spPr>
              <a:xfrm>
                <a:off x="0" y="6418385"/>
                <a:ext cx="12192000" cy="43961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B03C26DF-10CE-43B5-A3B8-8EE3AEA7CD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4442" t="64801" r="10420" b="21607"/>
              <a:stretch/>
            </p:blipFill>
            <p:spPr>
              <a:xfrm>
                <a:off x="10738973" y="6416059"/>
                <a:ext cx="1453027" cy="441941"/>
              </a:xfrm>
              <a:prstGeom prst="rect">
                <a:avLst/>
              </a:prstGeom>
            </p:spPr>
          </p:pic>
        </p:grpSp>
        <p:pic>
          <p:nvPicPr>
            <p:cNvPr id="22" name="Picture 21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51A0487-41F1-4F1D-9814-844C0935D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8719" y="65975"/>
              <a:ext cx="707790" cy="967314"/>
            </a:xfrm>
            <a:prstGeom prst="rect">
              <a:avLst/>
            </a:prstGeom>
          </p:spPr>
        </p:pic>
      </p:grp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626C28BE-87D5-43CF-B4F0-5A12D66305B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4" r="56779" b="36838"/>
          <a:stretch/>
        </p:blipFill>
        <p:spPr>
          <a:xfrm>
            <a:off x="647092" y="1761804"/>
            <a:ext cx="2267468" cy="39280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33B9DF6-CF72-476F-9997-5A3774337F80}"/>
              </a:ext>
            </a:extLst>
          </p:cNvPr>
          <p:cNvSpPr txBox="1"/>
          <p:nvPr/>
        </p:nvSpPr>
        <p:spPr>
          <a:xfrm>
            <a:off x="3721617" y="1965210"/>
            <a:ext cx="7599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Self-referencing: </a:t>
            </a:r>
            <a:r>
              <a:rPr lang="en-US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Monitors any other signal except for the one from the target</a:t>
            </a:r>
          </a:p>
          <a:p>
            <a:pPr algn="ctr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0B124-B801-40D9-9D90-F7B9D8067C7B}"/>
              </a:ext>
            </a:extLst>
          </p:cNvPr>
          <p:cNvSpPr txBox="1"/>
          <p:nvPr/>
        </p:nvSpPr>
        <p:spPr>
          <a:xfrm>
            <a:off x="3721617" y="4174621"/>
            <a:ext cx="7849488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Detects all signals from other electro-active chemicals except for the target</a:t>
            </a:r>
          </a:p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Receives same ambient noise that the sensing site does</a:t>
            </a:r>
          </a:p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Can later be subtracted from sensing site to get higher signal-to-noise ratio (SNR)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0616FB-8433-4112-B469-055E7068EC44}"/>
              </a:ext>
            </a:extLst>
          </p:cNvPr>
          <p:cNvGrpSpPr/>
          <p:nvPr/>
        </p:nvGrpSpPr>
        <p:grpSpPr>
          <a:xfrm>
            <a:off x="3992553" y="2664033"/>
            <a:ext cx="7138108" cy="1139933"/>
            <a:chOff x="3992553" y="4075389"/>
            <a:chExt cx="7138108" cy="1139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0924D42-62E2-4476-8C3B-5FDED398C46C}"/>
                    </a:ext>
                  </a:extLst>
                </p:cNvPr>
                <p:cNvSpPr txBox="1"/>
                <p:nvPr/>
              </p:nvSpPr>
              <p:spPr>
                <a:xfrm>
                  <a:off x="3992553" y="4075389"/>
                  <a:ext cx="7138108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𝑠𝑒𝑛𝑠𝑖𝑛𝑔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𝐺𝑙𝑢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𝑛𝑜𝑛𝐹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𝑛𝑜𝑛𝐹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𝑛𝑜𝑛𝐹𝑛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0924D42-62E2-4476-8C3B-5FDED398C4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553" y="4075389"/>
                  <a:ext cx="7138108" cy="299569"/>
                </a:xfrm>
                <a:prstGeom prst="rect">
                  <a:avLst/>
                </a:prstGeom>
                <a:blipFill>
                  <a:blip r:embed="rId6"/>
                  <a:stretch>
                    <a:fillRect l="-171" r="-598" b="-306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74A4C8E-A7C2-4E08-9492-B5A149959A5A}"/>
                    </a:ext>
                  </a:extLst>
                </p:cNvPr>
                <p:cNvSpPr txBox="1"/>
                <p:nvPr/>
              </p:nvSpPr>
              <p:spPr>
                <a:xfrm>
                  <a:off x="3992553" y="4495731"/>
                  <a:ext cx="6597960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𝑠𝑒𝑙𝑓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𝑛𝑜𝑛𝐹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𝑛𝑜𝑛𝐹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𝑛𝑜𝑛𝐹𝑛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74A4C8E-A7C2-4E08-9492-B5A149959A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553" y="4495731"/>
                  <a:ext cx="6597960" cy="299249"/>
                </a:xfrm>
                <a:prstGeom prst="rect">
                  <a:avLst/>
                </a:prstGeom>
                <a:blipFill>
                  <a:blip r:embed="rId7"/>
                  <a:stretch>
                    <a:fillRect l="-185" r="-647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0C0FB5F-4C5D-42D6-8F34-BBA5D0A6680F}"/>
                    </a:ext>
                  </a:extLst>
                </p:cNvPr>
                <p:cNvSpPr txBox="1"/>
                <p:nvPr/>
              </p:nvSpPr>
              <p:spPr>
                <a:xfrm>
                  <a:off x="3992553" y="4915753"/>
                  <a:ext cx="2585260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𝐺𝑙𝑢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𝑠𝑒𝑛𝑠𝑖𝑛𝑔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𝑠𝑒𝑙𝑓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0C0FB5F-4C5D-42D6-8F34-BBA5D0A668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553" y="4915753"/>
                  <a:ext cx="2585260" cy="299569"/>
                </a:xfrm>
                <a:prstGeom prst="rect">
                  <a:avLst/>
                </a:prstGeom>
                <a:blipFill>
                  <a:blip r:embed="rId8"/>
                  <a:stretch>
                    <a:fillRect l="-1179" r="-708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D14123E-5117-41E4-A005-2DF95ABC8FFF}"/>
              </a:ext>
            </a:extLst>
          </p:cNvPr>
          <p:cNvSpPr txBox="1"/>
          <p:nvPr/>
        </p:nvSpPr>
        <p:spPr>
          <a:xfrm>
            <a:off x="542374" y="5915628"/>
            <a:ext cx="2573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Orientation of pads in the electrode</a:t>
            </a:r>
          </a:p>
        </p:txBody>
      </p:sp>
      <p:cxnSp>
        <p:nvCxnSpPr>
          <p:cNvPr id="20" name="직선 연결선 14">
            <a:extLst>
              <a:ext uri="{FF2B5EF4-FFF2-40B4-BE49-F238E27FC236}">
                <a16:creationId xmlns:a16="http://schemas.microsoft.com/office/drawing/2014/main" id="{38CE6113-FE47-42C4-B389-9085B2EFB9BA}"/>
              </a:ext>
            </a:extLst>
          </p:cNvPr>
          <p:cNvCxnSpPr>
            <a:cxnSpLocks/>
          </p:cNvCxnSpPr>
          <p:nvPr/>
        </p:nvCxnSpPr>
        <p:spPr>
          <a:xfrm>
            <a:off x="0" y="605908"/>
            <a:ext cx="4572000" cy="0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2DC3F8-5AA7-477E-B1F9-4C0C230648D8}"/>
              </a:ext>
            </a:extLst>
          </p:cNvPr>
          <p:cNvSpPr/>
          <p:nvPr/>
        </p:nvSpPr>
        <p:spPr>
          <a:xfrm>
            <a:off x="884583" y="2882348"/>
            <a:ext cx="964096" cy="2623930"/>
          </a:xfrm>
          <a:prstGeom prst="roundRect">
            <a:avLst/>
          </a:prstGeom>
          <a:noFill/>
          <a:ln w="28575">
            <a:solidFill>
              <a:srgbClr val="F43F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91D1D-CA1E-4D3A-9DC3-164B1B31F518}"/>
              </a:ext>
            </a:extLst>
          </p:cNvPr>
          <p:cNvSpPr txBox="1"/>
          <p:nvPr/>
        </p:nvSpPr>
        <p:spPr>
          <a:xfrm>
            <a:off x="311312" y="817604"/>
            <a:ext cx="666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Self-referencing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4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8A46A7-A07A-451A-9421-9CE8C9C61C49}"/>
              </a:ext>
            </a:extLst>
          </p:cNvPr>
          <p:cNvGrpSpPr/>
          <p:nvPr/>
        </p:nvGrpSpPr>
        <p:grpSpPr>
          <a:xfrm>
            <a:off x="0" y="65975"/>
            <a:ext cx="12192000" cy="6792025"/>
            <a:chOff x="0" y="65975"/>
            <a:chExt cx="12192000" cy="679202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BF64453-AD0D-46DC-8006-2E0679D09345}"/>
                </a:ext>
              </a:extLst>
            </p:cNvPr>
            <p:cNvGrpSpPr/>
            <p:nvPr/>
          </p:nvGrpSpPr>
          <p:grpSpPr>
            <a:xfrm>
              <a:off x="0" y="6416059"/>
              <a:ext cx="12192000" cy="441941"/>
              <a:chOff x="0" y="6416059"/>
              <a:chExt cx="12192000" cy="441941"/>
            </a:xfrm>
          </p:grpSpPr>
          <p:sp>
            <p:nvSpPr>
              <p:cNvPr id="19" name="직사각형 5">
                <a:extLst>
                  <a:ext uri="{FF2B5EF4-FFF2-40B4-BE49-F238E27FC236}">
                    <a16:creationId xmlns:a16="http://schemas.microsoft.com/office/drawing/2014/main" id="{BB9053F0-E8A8-4F73-8DC3-9AB56EFC8B90}"/>
                  </a:ext>
                </a:extLst>
              </p:cNvPr>
              <p:cNvSpPr/>
              <p:nvPr/>
            </p:nvSpPr>
            <p:spPr>
              <a:xfrm>
                <a:off x="0" y="6418385"/>
                <a:ext cx="12192000" cy="43961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B03C26DF-10CE-43B5-A3B8-8EE3AEA7CD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4442" t="64801" r="10420" b="21607"/>
              <a:stretch/>
            </p:blipFill>
            <p:spPr>
              <a:xfrm>
                <a:off x="10738973" y="6416059"/>
                <a:ext cx="1453027" cy="441941"/>
              </a:xfrm>
              <a:prstGeom prst="rect">
                <a:avLst/>
              </a:prstGeom>
            </p:spPr>
          </p:pic>
        </p:grpSp>
        <p:pic>
          <p:nvPicPr>
            <p:cNvPr id="22" name="Picture 21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51A0487-41F1-4F1D-9814-844C0935D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8719" y="65975"/>
              <a:ext cx="707790" cy="967314"/>
            </a:xfrm>
            <a:prstGeom prst="rect">
              <a:avLst/>
            </a:prstGeom>
          </p:spPr>
        </p:pic>
      </p:grpSp>
      <p:cxnSp>
        <p:nvCxnSpPr>
          <p:cNvPr id="12" name="직선 연결선 14">
            <a:extLst>
              <a:ext uri="{FF2B5EF4-FFF2-40B4-BE49-F238E27FC236}">
                <a16:creationId xmlns:a16="http://schemas.microsoft.com/office/drawing/2014/main" id="{BBB8691E-70DE-4B4A-A87A-77EAC8B160CD}"/>
              </a:ext>
            </a:extLst>
          </p:cNvPr>
          <p:cNvCxnSpPr>
            <a:cxnSpLocks/>
          </p:cNvCxnSpPr>
          <p:nvPr/>
        </p:nvCxnSpPr>
        <p:spPr>
          <a:xfrm>
            <a:off x="0" y="605908"/>
            <a:ext cx="4572000" cy="0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Picture 3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0A1E0FA2-3AE6-48F2-8306-EB4E540E8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0" y="1053156"/>
            <a:ext cx="11802579" cy="47516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2E4144-6ABC-4706-AA92-2F72635CC697}"/>
              </a:ext>
            </a:extLst>
          </p:cNvPr>
          <p:cNvSpPr/>
          <p:nvPr/>
        </p:nvSpPr>
        <p:spPr>
          <a:xfrm>
            <a:off x="3265714" y="1352939"/>
            <a:ext cx="4954555" cy="1502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2479AF9-7DBF-FA4C-D95B-1C9430142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Calibration</a:t>
            </a:r>
          </a:p>
        </p:txBody>
      </p:sp>
      <p:pic>
        <p:nvPicPr>
          <p:cNvPr id="3" name="Picture 4" descr="exp_setup">
            <a:extLst>
              <a:ext uri="{FF2B5EF4-FFF2-40B4-BE49-F238E27FC236}">
                <a16:creationId xmlns:a16="http://schemas.microsoft.com/office/drawing/2014/main" id="{01698E58-2554-954A-2A29-2295D557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478" y="269135"/>
            <a:ext cx="3343275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0363CC52-0397-4710-A731-CF43BBE2E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06" y="1247774"/>
            <a:ext cx="6584008" cy="53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Potentiostat</a:t>
            </a:r>
            <a:r>
              <a:rPr lang="en-US" altLang="en-US" sz="2400" i="1" dirty="0"/>
              <a:t> Pinnacle 3104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+0.7 V bias between  WE and RE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30 minutes required to reach the baseline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Calibration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20 </a:t>
            </a:r>
            <a:r>
              <a:rPr lang="el-GR" altLang="en-US" sz="2000" dirty="0"/>
              <a:t>μ</a:t>
            </a:r>
            <a:r>
              <a:rPr lang="en-US" altLang="en-US" sz="2000" dirty="0"/>
              <a:t>M of L-glutamate in steps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Interferences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10 </a:t>
            </a:r>
            <a:r>
              <a:rPr lang="el-GR" altLang="en-US" sz="2000" dirty="0"/>
              <a:t>μ</a:t>
            </a:r>
            <a:r>
              <a:rPr lang="en-US" altLang="en-US" sz="2000" dirty="0"/>
              <a:t>M of Dopamine – DA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200 </a:t>
            </a:r>
            <a:r>
              <a:rPr lang="el-GR" altLang="en-US" sz="2000" dirty="0"/>
              <a:t>μ</a:t>
            </a:r>
            <a:r>
              <a:rPr lang="en-US" altLang="en-US" sz="2000" dirty="0"/>
              <a:t>M of Ascorbic Acid – AA</a:t>
            </a:r>
            <a:endParaRPr lang="el-GR" altLang="en-US" sz="20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  <p:pic>
        <p:nvPicPr>
          <p:cNvPr id="5" name="Picture 3" descr="Normal_Glu_resp">
            <a:extLst>
              <a:ext uri="{FF2B5EF4-FFF2-40B4-BE49-F238E27FC236}">
                <a16:creationId xmlns:a16="http://schemas.microsoft.com/office/drawing/2014/main" id="{27D33C09-F484-7611-C27F-0B1BB0905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015" y="3842692"/>
            <a:ext cx="6732587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11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8A46A7-A07A-451A-9421-9CE8C9C61C49}"/>
              </a:ext>
            </a:extLst>
          </p:cNvPr>
          <p:cNvGrpSpPr/>
          <p:nvPr/>
        </p:nvGrpSpPr>
        <p:grpSpPr>
          <a:xfrm>
            <a:off x="0" y="65975"/>
            <a:ext cx="12192000" cy="6792025"/>
            <a:chOff x="0" y="65975"/>
            <a:chExt cx="12192000" cy="679202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BF64453-AD0D-46DC-8006-2E0679D09345}"/>
                </a:ext>
              </a:extLst>
            </p:cNvPr>
            <p:cNvGrpSpPr/>
            <p:nvPr/>
          </p:nvGrpSpPr>
          <p:grpSpPr>
            <a:xfrm>
              <a:off x="0" y="6416059"/>
              <a:ext cx="12192000" cy="441941"/>
              <a:chOff x="0" y="6416059"/>
              <a:chExt cx="12192000" cy="441941"/>
            </a:xfrm>
          </p:grpSpPr>
          <p:sp>
            <p:nvSpPr>
              <p:cNvPr id="19" name="직사각형 5">
                <a:extLst>
                  <a:ext uri="{FF2B5EF4-FFF2-40B4-BE49-F238E27FC236}">
                    <a16:creationId xmlns:a16="http://schemas.microsoft.com/office/drawing/2014/main" id="{BB9053F0-E8A8-4F73-8DC3-9AB56EFC8B90}"/>
                  </a:ext>
                </a:extLst>
              </p:cNvPr>
              <p:cNvSpPr/>
              <p:nvPr/>
            </p:nvSpPr>
            <p:spPr>
              <a:xfrm>
                <a:off x="0" y="6418385"/>
                <a:ext cx="12192000" cy="43961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B03C26DF-10CE-43B5-A3B8-8EE3AEA7CD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4442" t="64801" r="10420" b="21607"/>
              <a:stretch/>
            </p:blipFill>
            <p:spPr>
              <a:xfrm>
                <a:off x="10738973" y="6416059"/>
                <a:ext cx="1453027" cy="441941"/>
              </a:xfrm>
              <a:prstGeom prst="rect">
                <a:avLst/>
              </a:prstGeom>
            </p:spPr>
          </p:pic>
        </p:grpSp>
        <p:pic>
          <p:nvPicPr>
            <p:cNvPr id="22" name="Picture 21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51A0487-41F1-4F1D-9814-844C0935D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8719" y="65975"/>
              <a:ext cx="707790" cy="967314"/>
            </a:xfrm>
            <a:prstGeom prst="rect">
              <a:avLst/>
            </a:prstGeom>
          </p:spPr>
        </p:pic>
      </p:grpSp>
      <p:cxnSp>
        <p:nvCxnSpPr>
          <p:cNvPr id="12" name="직선 연결선 14">
            <a:extLst>
              <a:ext uri="{FF2B5EF4-FFF2-40B4-BE49-F238E27FC236}">
                <a16:creationId xmlns:a16="http://schemas.microsoft.com/office/drawing/2014/main" id="{BBB8691E-70DE-4B4A-A87A-77EAC8B160CD}"/>
              </a:ext>
            </a:extLst>
          </p:cNvPr>
          <p:cNvCxnSpPr>
            <a:cxnSpLocks/>
          </p:cNvCxnSpPr>
          <p:nvPr/>
        </p:nvCxnSpPr>
        <p:spPr>
          <a:xfrm>
            <a:off x="0" y="605908"/>
            <a:ext cx="4572000" cy="0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C1F0914-7B19-4FFE-A3FD-EB1BD2E2BE0C}"/>
              </a:ext>
            </a:extLst>
          </p:cNvPr>
          <p:cNvSpPr txBox="1"/>
          <p:nvPr/>
        </p:nvSpPr>
        <p:spPr>
          <a:xfrm>
            <a:off x="311312" y="817604"/>
            <a:ext cx="824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Sensor Performance - Sensitivity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35EA918-12A4-44DC-B4CA-238DA556D2F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40" b="7139"/>
          <a:stretch/>
        </p:blipFill>
        <p:spPr>
          <a:xfrm>
            <a:off x="1611575" y="3027066"/>
            <a:ext cx="3841368" cy="28768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3E4AAE-DBB5-4250-9B7A-D35073D4F43B}"/>
              </a:ext>
            </a:extLst>
          </p:cNvPr>
          <p:cNvSpPr txBox="1"/>
          <p:nvPr/>
        </p:nvSpPr>
        <p:spPr>
          <a:xfrm>
            <a:off x="1718999" y="5954394"/>
            <a:ext cx="36265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Calibration curve and the sensitivity for Pt-black on Pt to sequential addition of </a:t>
            </a:r>
            <a:r>
              <a:rPr lang="en-US" sz="1200" i="1" dirty="0">
                <a:solidFill>
                  <a:srgbClr val="CC33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L-glutamate </a:t>
            </a:r>
            <a:r>
              <a:rPr lang="en-US" sz="1200" i="1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(n=4)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0A1E0FA2-3AE6-48F2-8306-EB4E540E8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094" y="260602"/>
            <a:ext cx="7268005" cy="2926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4D9CA9-ABA6-4562-90A9-ED7D145A1AFD}"/>
              </a:ext>
            </a:extLst>
          </p:cNvPr>
          <p:cNvSpPr txBox="1"/>
          <p:nvPr/>
        </p:nvSpPr>
        <p:spPr>
          <a:xfrm>
            <a:off x="3234042" y="5142583"/>
            <a:ext cx="2566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Limit of Detection (LOD) = 1.92 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8FFAA-D2E4-4773-AD62-8A9B9CDC0DCF}"/>
              </a:ext>
            </a:extLst>
          </p:cNvPr>
          <p:cNvSpPr txBox="1"/>
          <p:nvPr/>
        </p:nvSpPr>
        <p:spPr>
          <a:xfrm>
            <a:off x="4110885" y="4864423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 0.98</a:t>
            </a:r>
          </a:p>
        </p:txBody>
      </p:sp>
    </p:spTree>
    <p:extLst>
      <p:ext uri="{BB962C8B-B14F-4D97-AF65-F5344CB8AC3E}">
        <p14:creationId xmlns:p14="http://schemas.microsoft.com/office/powerpoint/2010/main" val="1624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8A46A7-A07A-451A-9421-9CE8C9C61C49}"/>
              </a:ext>
            </a:extLst>
          </p:cNvPr>
          <p:cNvGrpSpPr/>
          <p:nvPr/>
        </p:nvGrpSpPr>
        <p:grpSpPr>
          <a:xfrm>
            <a:off x="0" y="65975"/>
            <a:ext cx="12192000" cy="6792025"/>
            <a:chOff x="0" y="65975"/>
            <a:chExt cx="12192000" cy="679202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BF64453-AD0D-46DC-8006-2E0679D09345}"/>
                </a:ext>
              </a:extLst>
            </p:cNvPr>
            <p:cNvGrpSpPr/>
            <p:nvPr/>
          </p:nvGrpSpPr>
          <p:grpSpPr>
            <a:xfrm>
              <a:off x="0" y="6416059"/>
              <a:ext cx="12192000" cy="441941"/>
              <a:chOff x="0" y="6416059"/>
              <a:chExt cx="12192000" cy="441941"/>
            </a:xfrm>
          </p:grpSpPr>
          <p:sp>
            <p:nvSpPr>
              <p:cNvPr id="19" name="직사각형 5">
                <a:extLst>
                  <a:ext uri="{FF2B5EF4-FFF2-40B4-BE49-F238E27FC236}">
                    <a16:creationId xmlns:a16="http://schemas.microsoft.com/office/drawing/2014/main" id="{BB9053F0-E8A8-4F73-8DC3-9AB56EFC8B90}"/>
                  </a:ext>
                </a:extLst>
              </p:cNvPr>
              <p:cNvSpPr/>
              <p:nvPr/>
            </p:nvSpPr>
            <p:spPr>
              <a:xfrm>
                <a:off x="0" y="6418385"/>
                <a:ext cx="12192000" cy="43961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B03C26DF-10CE-43B5-A3B8-8EE3AEA7CD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4442" t="64801" r="10420" b="21607"/>
              <a:stretch/>
            </p:blipFill>
            <p:spPr>
              <a:xfrm>
                <a:off x="10738973" y="6416059"/>
                <a:ext cx="1453027" cy="441941"/>
              </a:xfrm>
              <a:prstGeom prst="rect">
                <a:avLst/>
              </a:prstGeom>
            </p:spPr>
          </p:pic>
        </p:grpSp>
        <p:pic>
          <p:nvPicPr>
            <p:cNvPr id="22" name="Picture 21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51A0487-41F1-4F1D-9814-844C0935D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8719" y="65975"/>
              <a:ext cx="707790" cy="967314"/>
            </a:xfrm>
            <a:prstGeom prst="rect">
              <a:avLst/>
            </a:prstGeom>
          </p:spPr>
        </p:pic>
      </p:grpSp>
      <p:cxnSp>
        <p:nvCxnSpPr>
          <p:cNvPr id="12" name="직선 연결선 14">
            <a:extLst>
              <a:ext uri="{FF2B5EF4-FFF2-40B4-BE49-F238E27FC236}">
                <a16:creationId xmlns:a16="http://schemas.microsoft.com/office/drawing/2014/main" id="{BBB8691E-70DE-4B4A-A87A-77EAC8B160CD}"/>
              </a:ext>
            </a:extLst>
          </p:cNvPr>
          <p:cNvCxnSpPr>
            <a:cxnSpLocks/>
          </p:cNvCxnSpPr>
          <p:nvPr/>
        </p:nvCxnSpPr>
        <p:spPr>
          <a:xfrm>
            <a:off x="0" y="605908"/>
            <a:ext cx="4572000" cy="0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C1F0914-7B19-4FFE-A3FD-EB1BD2E2BE0C}"/>
              </a:ext>
            </a:extLst>
          </p:cNvPr>
          <p:cNvSpPr txBox="1"/>
          <p:nvPr/>
        </p:nvSpPr>
        <p:spPr>
          <a:xfrm>
            <a:off x="311312" y="817604"/>
            <a:ext cx="824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Sensor Performance - Sensitivity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35EA918-12A4-44DC-B4CA-238DA556D2F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40" b="7139"/>
          <a:stretch/>
        </p:blipFill>
        <p:spPr>
          <a:xfrm>
            <a:off x="1611575" y="3027066"/>
            <a:ext cx="3841368" cy="28768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3E4AAE-DBB5-4250-9B7A-D35073D4F43B}"/>
              </a:ext>
            </a:extLst>
          </p:cNvPr>
          <p:cNvSpPr txBox="1"/>
          <p:nvPr/>
        </p:nvSpPr>
        <p:spPr>
          <a:xfrm>
            <a:off x="1718999" y="5954394"/>
            <a:ext cx="36265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Calibration curve and the sensitivity for Pt-black on Pt to sequential addition of </a:t>
            </a:r>
            <a:r>
              <a:rPr lang="en-US" sz="1200" i="1" dirty="0">
                <a:solidFill>
                  <a:srgbClr val="CC33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L-glutamate </a:t>
            </a:r>
            <a:r>
              <a:rPr lang="en-US" sz="1200" i="1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(n=4)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D9CA9-ABA6-4562-90A9-ED7D145A1AFD}"/>
              </a:ext>
            </a:extLst>
          </p:cNvPr>
          <p:cNvSpPr txBox="1"/>
          <p:nvPr/>
        </p:nvSpPr>
        <p:spPr>
          <a:xfrm>
            <a:off x="3234042" y="5142583"/>
            <a:ext cx="2566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Limit of Detection (LOD) = 1.92 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8FFAA-D2E4-4773-AD62-8A9B9CDC0DCF}"/>
              </a:ext>
            </a:extLst>
          </p:cNvPr>
          <p:cNvSpPr txBox="1"/>
          <p:nvPr/>
        </p:nvSpPr>
        <p:spPr>
          <a:xfrm>
            <a:off x="4110885" y="4864423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 0.98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0185A-6EAD-4F88-B2F9-0FF4E500D811}"/>
                  </a:ext>
                </a:extLst>
              </p:cNvPr>
              <p:cNvSpPr txBox="1"/>
              <p:nvPr/>
            </p:nvSpPr>
            <p:spPr>
              <a:xfrm>
                <a:off x="4110885" y="1552195"/>
                <a:ext cx="3917726" cy="1217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𝐿𝑖𝑚𝑖𝑡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𝐷𝑒𝑡𝑒𝑐𝑡𝑖𝑜𝑛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𝐿𝑂𝐷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𝑠𝑡𝑎𝑛𝑑𝑎𝑟𝑑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𝑑𝑒𝑣𝑖𝑎𝑡𝑖𝑜𝑛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𝑏𝑎𝑠𝑒𝑙𝑖𝑛𝑒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𝑙𝑒𝑎𝑠𝑡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𝑠𝑞𝑢𝑎𝑟𝑒𝑠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0185A-6EAD-4F88-B2F9-0FF4E500D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885" y="1552195"/>
                <a:ext cx="3917726" cy="12176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58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416</Words>
  <Application>Microsoft Office PowerPoint</Application>
  <PresentationFormat>Widescreen</PresentationFormat>
  <Paragraphs>80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Bell MT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ChuSung Sik</dc:creator>
  <cp:lastModifiedBy>Hung Cao</cp:lastModifiedBy>
  <cp:revision>10</cp:revision>
  <dcterms:created xsi:type="dcterms:W3CDTF">2022-04-20T19:03:44Z</dcterms:created>
  <dcterms:modified xsi:type="dcterms:W3CDTF">2024-05-16T21:52:17Z</dcterms:modified>
</cp:coreProperties>
</file>