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378" r:id="rId14"/>
    <p:sldId id="376" r:id="rId15"/>
    <p:sldId id="427" r:id="rId16"/>
    <p:sldId id="423" r:id="rId17"/>
    <p:sldId id="384" r:id="rId18"/>
    <p:sldId id="383" r:id="rId19"/>
    <p:sldId id="385" r:id="rId20"/>
    <p:sldId id="386" r:id="rId21"/>
    <p:sldId id="415" r:id="rId22"/>
    <p:sldId id="428" r:id="rId23"/>
    <p:sldId id="387" r:id="rId24"/>
    <p:sldId id="394" r:id="rId25"/>
    <p:sldId id="388" r:id="rId26"/>
    <p:sldId id="389" r:id="rId27"/>
    <p:sldId id="390" r:id="rId28"/>
    <p:sldId id="395" r:id="rId29"/>
    <p:sldId id="424" r:id="rId30"/>
    <p:sldId id="396" r:id="rId31"/>
    <p:sldId id="416" r:id="rId32"/>
    <p:sldId id="397" r:id="rId33"/>
    <p:sldId id="401" r:id="rId34"/>
    <p:sldId id="406" r:id="rId35"/>
    <p:sldId id="410" r:id="rId36"/>
    <p:sldId id="411" r:id="rId37"/>
    <p:sldId id="412" r:id="rId38"/>
    <p:sldId id="398" r:id="rId39"/>
    <p:sldId id="402" r:id="rId40"/>
    <p:sldId id="407" r:id="rId41"/>
    <p:sldId id="413" r:id="rId42"/>
    <p:sldId id="399" r:id="rId43"/>
    <p:sldId id="408" r:id="rId44"/>
    <p:sldId id="419" r:id="rId45"/>
    <p:sldId id="414" r:id="rId46"/>
    <p:sldId id="400" r:id="rId47"/>
    <p:sldId id="409" r:id="rId48"/>
    <p:sldId id="403" r:id="rId49"/>
    <p:sldId id="404" r:id="rId50"/>
    <p:sldId id="405" r:id="rId51"/>
    <p:sldId id="425" r:id="rId52"/>
    <p:sldId id="420" r:id="rId53"/>
    <p:sldId id="426" r:id="rId54"/>
    <p:sldId id="4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9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2022, 2023,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Focal Length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6200000">
            <a:off x="975571" y="1183356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339545" y="3099368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6200000">
            <a:off x="7914175" y="1183355"/>
            <a:ext cx="125234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702036" y="5860510"/>
            <a:ext cx="3919816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Short focal length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7115999" y="5856977"/>
            <a:ext cx="3919816" cy="56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Long focal length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F52702-AB64-2322-CCCA-A9F5FA3C2904}"/>
              </a:ext>
            </a:extLst>
          </p:cNvPr>
          <p:cNvCxnSpPr>
            <a:cxnSpLocks/>
          </p:cNvCxnSpPr>
          <p:nvPr/>
        </p:nvCxnSpPr>
        <p:spPr>
          <a:xfrm>
            <a:off x="8672736" y="3124056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DAF4B7-1484-79D0-DBC5-873104ADFD5B}"/>
              </a:ext>
            </a:extLst>
          </p:cNvPr>
          <p:cNvCxnSpPr>
            <a:cxnSpLocks/>
          </p:cNvCxnSpPr>
          <p:nvPr/>
        </p:nvCxnSpPr>
        <p:spPr>
          <a:xfrm>
            <a:off x="10956964" y="2846470"/>
            <a:ext cx="0" cy="125234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D94321-7F09-EB73-6C6A-2DEE7F7C610E}"/>
              </a:ext>
            </a:extLst>
          </p:cNvPr>
          <p:cNvCxnSpPr>
            <a:cxnSpLocks/>
          </p:cNvCxnSpPr>
          <p:nvPr/>
        </p:nvCxnSpPr>
        <p:spPr>
          <a:xfrm>
            <a:off x="5053271" y="1786268"/>
            <a:ext cx="0" cy="3372748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619FB71-8F39-70A5-AD8B-761A8C0BC1E9}"/>
              </a:ext>
            </a:extLst>
          </p:cNvPr>
          <p:cNvSpPr txBox="1">
            <a:spLocks/>
          </p:cNvSpPr>
          <p:nvPr/>
        </p:nvSpPr>
        <p:spPr>
          <a:xfrm>
            <a:off x="11051258" y="2902273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962CEBB-B295-3124-3EE2-3307D0584417}"/>
              </a:ext>
            </a:extLst>
          </p:cNvPr>
          <p:cNvSpPr txBox="1">
            <a:spLocks/>
          </p:cNvSpPr>
          <p:nvPr/>
        </p:nvSpPr>
        <p:spPr>
          <a:xfrm>
            <a:off x="5109495" y="2861449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F02237-BCB8-DE3F-8B56-F5BD4B153457}"/>
              </a:ext>
            </a:extLst>
          </p:cNvPr>
          <p:cNvCxnSpPr>
            <a:cxnSpLocks/>
          </p:cNvCxnSpPr>
          <p:nvPr/>
        </p:nvCxnSpPr>
        <p:spPr>
          <a:xfrm>
            <a:off x="372657" y="3865944"/>
            <a:ext cx="989711" cy="4051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684830-1A9A-F9AA-06D0-D5450E09558D}"/>
              </a:ext>
            </a:extLst>
          </p:cNvPr>
          <p:cNvCxnSpPr>
            <a:cxnSpLocks/>
          </p:cNvCxnSpPr>
          <p:nvPr/>
        </p:nvCxnSpPr>
        <p:spPr>
          <a:xfrm>
            <a:off x="6323390" y="3974894"/>
            <a:ext cx="2349346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30533FE-FDDB-A942-A0D2-26C9DE5BFC73}"/>
              </a:ext>
            </a:extLst>
          </p:cNvPr>
          <p:cNvSpPr txBox="1">
            <a:spLocks/>
          </p:cNvSpPr>
          <p:nvPr/>
        </p:nvSpPr>
        <p:spPr>
          <a:xfrm>
            <a:off x="446059" y="4005819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0474880-2740-1AC2-3080-B055DB42D166}"/>
              </a:ext>
            </a:extLst>
          </p:cNvPr>
          <p:cNvSpPr txBox="1">
            <a:spLocks/>
          </p:cNvSpPr>
          <p:nvPr/>
        </p:nvSpPr>
        <p:spPr>
          <a:xfrm>
            <a:off x="7115999" y="403527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1700104-F1BC-1181-FD03-5F6A3BDAE9DE}"/>
              </a:ext>
            </a:extLst>
          </p:cNvPr>
          <p:cNvSpPr txBox="1">
            <a:spLocks/>
          </p:cNvSpPr>
          <p:nvPr/>
        </p:nvSpPr>
        <p:spPr>
          <a:xfrm>
            <a:off x="549954" y="1001023"/>
            <a:ext cx="9950530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Changing focal length changes field of view a fixed distance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2853B-A44B-B1F4-C9D2-797C9818FAC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77855" y="5086945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D8493A-FE12-BE8E-E6FC-A529E1F863C7}"/>
              </a:ext>
            </a:extLst>
          </p:cNvPr>
          <p:cNvCxnSpPr>
            <a:cxnSpLocks/>
          </p:cNvCxnSpPr>
          <p:nvPr/>
        </p:nvCxnSpPr>
        <p:spPr>
          <a:xfrm>
            <a:off x="6256256" y="5205918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175C510-B17D-40AD-464F-1D829A3E28E8}"/>
              </a:ext>
            </a:extLst>
          </p:cNvPr>
          <p:cNvSpPr txBox="1">
            <a:spLocks/>
          </p:cNvSpPr>
          <p:nvPr/>
        </p:nvSpPr>
        <p:spPr>
          <a:xfrm>
            <a:off x="2103168" y="5159016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8247250-04A4-5AD9-D6FA-E9131B85CA01}"/>
              </a:ext>
            </a:extLst>
          </p:cNvPr>
          <p:cNvSpPr txBox="1">
            <a:spLocks/>
          </p:cNvSpPr>
          <p:nvPr/>
        </p:nvSpPr>
        <p:spPr>
          <a:xfrm>
            <a:off x="8329494" y="520591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8F3506-9B2F-D7E9-CB95-91B6748BD635}"/>
              </a:ext>
            </a:extLst>
          </p:cNvPr>
          <p:cNvSpPr txBox="1"/>
          <p:nvPr/>
        </p:nvSpPr>
        <p:spPr>
          <a:xfrm>
            <a:off x="789301" y="2169008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C3DB7E-57C2-74C5-480B-E5CCEEB9B2CD}"/>
              </a:ext>
            </a:extLst>
          </p:cNvPr>
          <p:cNvSpPr txBox="1"/>
          <p:nvPr/>
        </p:nvSpPr>
        <p:spPr>
          <a:xfrm>
            <a:off x="8086198" y="2201246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985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201240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How to overcome the limitations of the model? </a:t>
            </a:r>
          </a:p>
          <a:p>
            <a:pPr lvl="1"/>
            <a:r>
              <a:rPr lang="en-US" dirty="0"/>
              <a:t>Can apply transformations over patches of the image </a:t>
            </a:r>
          </a:p>
          <a:p>
            <a:pPr lvl="1"/>
            <a:r>
              <a:rPr lang="en-US" dirty="0"/>
              <a:t>Or, use a polynomial representation of parameters  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57475" y="4444498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5742653" y="395888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173431" y="4500640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affine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straight lines</a:t>
            </a:r>
            <a:r>
              <a:rPr lang="en-US" dirty="0"/>
              <a:t>, but </a:t>
            </a:r>
            <a:r>
              <a:rPr lang="en-US" b="1" dirty="0"/>
              <a:t>nothing else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nonlinear</a:t>
                </a:r>
                <a:r>
                  <a:rPr lang="en-US" dirty="0"/>
                  <a:t> equations!</a:t>
                </a:r>
              </a:p>
              <a:p>
                <a:r>
                  <a:rPr lang="en-US" dirty="0"/>
                  <a:t>Nonlinear relationship makes it hard to understand how parameters interact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23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Typically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extrinsic</a:t>
                </a:r>
                <a:r>
                  <a:rPr lang="en-US" dirty="0"/>
                  <a:t> translation in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z</a:t>
                </a:r>
              </a:p>
              <a:p>
                <a:r>
                  <a:rPr lang="en-US" dirty="0"/>
                  <a:t>But also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:r>
                  <a:rPr lang="en-US" b="1" dirty="0"/>
                  <a:t>intrinsic</a:t>
                </a:r>
                <a:r>
                  <a:rPr lang="en-US" dirty="0"/>
                  <a:t> offsets and scale,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and shear, but </a:t>
                </a:r>
                <a:r>
                  <a:rPr lang="en-US" b="1" dirty="0"/>
                  <a:t>dependent</a:t>
                </a:r>
                <a:r>
                  <a:rPr lang="en-US" dirty="0"/>
                  <a:t> on </a:t>
                </a:r>
                <a:r>
                  <a:rPr lang="en-US" b="1" dirty="0"/>
                  <a:t>intrinsic </a:t>
                </a:r>
                <a:r>
                  <a:rPr lang="en-US" dirty="0"/>
                  <a:t>parameters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focal length and sensor skew   </a:t>
                </a:r>
                <a:r>
                  <a:rPr lang="en-US" b="1" dirty="0"/>
                  <a:t>   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  <a:blipFill>
                <a:blip r:embed="rId2"/>
                <a:stretch>
                  <a:fillRect l="-96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I</a:t>
                </a:r>
                <a:r>
                  <a:rPr lang="en-US" b="1" dirty="0"/>
                  <a:t>ntrinsic skew correction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, dependent </a:t>
                </a:r>
                <a:r>
                  <a:rPr lang="en-US" dirty="0"/>
                  <a:t>on </a:t>
                </a:r>
                <a:r>
                  <a:rPr lang="en-US" b="1" dirty="0"/>
                  <a:t>extrinsic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These off-diagonal </a:t>
                </a:r>
                <a:r>
                  <a:rPr lang="en-US" b="1" dirty="0"/>
                  <a:t>extrinsic</a:t>
                </a:r>
                <a:r>
                  <a:rPr lang="en-US" dirty="0"/>
                  <a:t> terms change </a:t>
                </a:r>
                <a:r>
                  <a:rPr lang="en-US" b="1" dirty="0"/>
                  <a:t>camera pose</a:t>
                </a:r>
                <a:endParaRPr lang="en-US" dirty="0"/>
              </a:p>
              <a:p>
                <a:r>
                  <a:rPr lang="en-US" dirty="0"/>
                  <a:t>Effect of changing camera pose dependent on in </a:t>
                </a:r>
                <a:r>
                  <a:rPr lang="en-US" b="1" dirty="0"/>
                  <a:t>intrinsic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2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11735</TotalTime>
  <Words>2237</Words>
  <Application>Microsoft Office PowerPoint</Application>
  <PresentationFormat>Widescreen</PresentationFormat>
  <Paragraphs>460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Open Sans</vt:lpstr>
      <vt:lpstr>Script MT Bold</vt:lpstr>
      <vt:lpstr>Symbol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Pinhole Camera Model</vt:lpstr>
      <vt:lpstr>Cartesian Coordinates for Images</vt:lpstr>
      <vt:lpstr>Focal Length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Homogeneous Coordinates</vt:lpstr>
      <vt:lpstr>Homogenous Coordinates</vt:lpstr>
      <vt:lpstr>Pinhole Camera Model</vt:lpstr>
      <vt:lpstr>Homogenous Coordinates</vt:lpstr>
      <vt:lpstr>Homogenous Coordinates</vt:lpstr>
      <vt:lpstr>Homogenous Coordinates</vt:lpstr>
      <vt:lpstr>Pinhole Camera Model in Homogeneous Coordinates</vt:lpstr>
      <vt:lpstr>Four Transformation Problems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Projective Transform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326</cp:revision>
  <dcterms:created xsi:type="dcterms:W3CDTF">2022-01-24T17:07:03Z</dcterms:created>
  <dcterms:modified xsi:type="dcterms:W3CDTF">2023-04-10T15:03:44Z</dcterms:modified>
</cp:coreProperties>
</file>