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375" r:id="rId3"/>
    <p:sldId id="430" r:id="rId4"/>
    <p:sldId id="422" r:id="rId5"/>
    <p:sldId id="423" r:id="rId6"/>
    <p:sldId id="429" r:id="rId7"/>
    <p:sldId id="43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475"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F4FF8-B17E-45DF-91B6-16409741F9D3}" type="datetimeFigureOut">
              <a:rPr lang="en-US" smtClean="0"/>
              <a:t>12/23/2022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C43AC-2B9A-4084-8180-136029B401D8}" type="slidenum">
              <a:rPr lang="en-US" smtClean="0"/>
              <a:t>‹#›</a:t>
            </a:fld>
            <a:endParaRPr lang="en-US"/>
          </a:p>
        </p:txBody>
      </p:sp>
    </p:spTree>
    <p:extLst>
      <p:ext uri="{BB962C8B-B14F-4D97-AF65-F5344CB8AC3E}">
        <p14:creationId xmlns:p14="http://schemas.microsoft.com/office/powerpoint/2010/main" val="861052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86323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66515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94772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8343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ECE4-2D71-4997-910E-14F63FF137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56A425-5D83-461D-A7AA-EBD4F63C6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3E4133-0F32-4CD6-9F03-7DE5BBD7E1F6}"/>
              </a:ext>
            </a:extLst>
          </p:cNvPr>
          <p:cNvSpPr>
            <a:spLocks noGrp="1"/>
          </p:cNvSpPr>
          <p:nvPr>
            <p:ph type="dt" sz="half" idx="10"/>
          </p:nvPr>
        </p:nvSpPr>
        <p:spPr/>
        <p:txBody>
          <a:bodyPr/>
          <a:lstStyle/>
          <a:p>
            <a:fld id="{0293064E-CAF0-4246-B8BC-2514CDB109B7}" type="datetimeFigureOut">
              <a:rPr lang="en-US" smtClean="0"/>
              <a:t>12/23/2022</a:t>
            </a:fld>
            <a:endParaRPr lang="en-US" dirty="0"/>
          </a:p>
        </p:txBody>
      </p:sp>
      <p:sp>
        <p:nvSpPr>
          <p:cNvPr id="5" name="Footer Placeholder 4">
            <a:extLst>
              <a:ext uri="{FF2B5EF4-FFF2-40B4-BE49-F238E27FC236}">
                <a16:creationId xmlns:a16="http://schemas.microsoft.com/office/drawing/2014/main" id="{8AEB948B-71BB-450B-934B-8279F7AE2B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EA4596-103D-473A-B4EA-03549407D157}"/>
              </a:ext>
            </a:extLst>
          </p:cNvPr>
          <p:cNvSpPr>
            <a:spLocks noGrp="1"/>
          </p:cNvSpPr>
          <p:nvPr>
            <p:ph type="sldNum" sz="quarter" idx="12"/>
          </p:nvPr>
        </p:nvSpPr>
        <p:spPr/>
        <p:txBody>
          <a:bodyPr/>
          <a:lstStyle/>
          <a:p>
            <a:fld id="{ED84D140-DC80-4415-9465-D961D787618A}" type="slidenum">
              <a:rPr lang="en-US" smtClean="0"/>
              <a:t>‹#›</a:t>
            </a:fld>
            <a:endParaRPr lang="en-US" dirty="0"/>
          </a:p>
        </p:txBody>
      </p:sp>
    </p:spTree>
    <p:extLst>
      <p:ext uri="{BB962C8B-B14F-4D97-AF65-F5344CB8AC3E}">
        <p14:creationId xmlns:p14="http://schemas.microsoft.com/office/powerpoint/2010/main" val="4236154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518A-0950-4570-B4AD-07851BE772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59AE08-7D7B-4D6A-9449-20896BA330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7C255-AA47-4899-9D00-2D14066A31AF}"/>
              </a:ext>
            </a:extLst>
          </p:cNvPr>
          <p:cNvSpPr>
            <a:spLocks noGrp="1"/>
          </p:cNvSpPr>
          <p:nvPr>
            <p:ph type="dt" sz="half" idx="10"/>
          </p:nvPr>
        </p:nvSpPr>
        <p:spPr/>
        <p:txBody>
          <a:bodyPr/>
          <a:lstStyle/>
          <a:p>
            <a:fld id="{0293064E-CAF0-4246-B8BC-2514CDB109B7}" type="datetimeFigureOut">
              <a:rPr lang="en-US" smtClean="0"/>
              <a:t>12/23/2022</a:t>
            </a:fld>
            <a:endParaRPr lang="en-US" dirty="0"/>
          </a:p>
        </p:txBody>
      </p:sp>
      <p:sp>
        <p:nvSpPr>
          <p:cNvPr id="5" name="Footer Placeholder 4">
            <a:extLst>
              <a:ext uri="{FF2B5EF4-FFF2-40B4-BE49-F238E27FC236}">
                <a16:creationId xmlns:a16="http://schemas.microsoft.com/office/drawing/2014/main" id="{0A802C4A-0239-4CEE-980C-C76AC7793E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B1C03-69AE-43BF-8528-9058C811AD81}"/>
              </a:ext>
            </a:extLst>
          </p:cNvPr>
          <p:cNvSpPr>
            <a:spLocks noGrp="1"/>
          </p:cNvSpPr>
          <p:nvPr>
            <p:ph type="sldNum" sz="quarter" idx="12"/>
          </p:nvPr>
        </p:nvSpPr>
        <p:spPr/>
        <p:txBody>
          <a:bodyPr/>
          <a:lstStyle/>
          <a:p>
            <a:fld id="{ED84D140-DC80-4415-9465-D961D787618A}" type="slidenum">
              <a:rPr lang="en-US" smtClean="0"/>
              <a:t>‹#›</a:t>
            </a:fld>
            <a:endParaRPr lang="en-US" dirty="0"/>
          </a:p>
        </p:txBody>
      </p:sp>
    </p:spTree>
    <p:extLst>
      <p:ext uri="{BB962C8B-B14F-4D97-AF65-F5344CB8AC3E}">
        <p14:creationId xmlns:p14="http://schemas.microsoft.com/office/powerpoint/2010/main" val="166522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9C1113-455F-4BDC-BE7E-E03D438F55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4F3ADD-F03E-474A-AE6A-B2B5A18A4D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91CC8-9E70-44CB-B22C-991BBF931CD1}"/>
              </a:ext>
            </a:extLst>
          </p:cNvPr>
          <p:cNvSpPr>
            <a:spLocks noGrp="1"/>
          </p:cNvSpPr>
          <p:nvPr>
            <p:ph type="dt" sz="half" idx="10"/>
          </p:nvPr>
        </p:nvSpPr>
        <p:spPr/>
        <p:txBody>
          <a:bodyPr/>
          <a:lstStyle/>
          <a:p>
            <a:fld id="{0293064E-CAF0-4246-B8BC-2514CDB109B7}" type="datetimeFigureOut">
              <a:rPr lang="en-US" smtClean="0"/>
              <a:t>12/23/2022</a:t>
            </a:fld>
            <a:endParaRPr lang="en-US" dirty="0"/>
          </a:p>
        </p:txBody>
      </p:sp>
      <p:sp>
        <p:nvSpPr>
          <p:cNvPr id="5" name="Footer Placeholder 4">
            <a:extLst>
              <a:ext uri="{FF2B5EF4-FFF2-40B4-BE49-F238E27FC236}">
                <a16:creationId xmlns:a16="http://schemas.microsoft.com/office/drawing/2014/main" id="{124BC81A-C592-4309-9164-7F4FE0ACB1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A0731C-8AA5-4762-97FC-26AB339279BF}"/>
              </a:ext>
            </a:extLst>
          </p:cNvPr>
          <p:cNvSpPr>
            <a:spLocks noGrp="1"/>
          </p:cNvSpPr>
          <p:nvPr>
            <p:ph type="sldNum" sz="quarter" idx="12"/>
          </p:nvPr>
        </p:nvSpPr>
        <p:spPr/>
        <p:txBody>
          <a:bodyPr/>
          <a:lstStyle/>
          <a:p>
            <a:fld id="{ED84D140-DC80-4415-9465-D961D787618A}" type="slidenum">
              <a:rPr lang="en-US" smtClean="0"/>
              <a:t>‹#›</a:t>
            </a:fld>
            <a:endParaRPr lang="en-US" dirty="0"/>
          </a:p>
        </p:txBody>
      </p:sp>
    </p:spTree>
    <p:extLst>
      <p:ext uri="{BB962C8B-B14F-4D97-AF65-F5344CB8AC3E}">
        <p14:creationId xmlns:p14="http://schemas.microsoft.com/office/powerpoint/2010/main" val="394656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121192706"/>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301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827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6073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8139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9372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7278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71612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ACD1-DFD6-45E1-9BCC-C4AC0FF764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5EC18C-3733-4FC2-BF54-0F2632A1D4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19407-7D19-4C77-8F98-712203D27C0D}"/>
              </a:ext>
            </a:extLst>
          </p:cNvPr>
          <p:cNvSpPr>
            <a:spLocks noGrp="1"/>
          </p:cNvSpPr>
          <p:nvPr>
            <p:ph type="dt" sz="half" idx="10"/>
          </p:nvPr>
        </p:nvSpPr>
        <p:spPr/>
        <p:txBody>
          <a:bodyPr/>
          <a:lstStyle/>
          <a:p>
            <a:fld id="{0293064E-CAF0-4246-B8BC-2514CDB109B7}" type="datetimeFigureOut">
              <a:rPr lang="en-US" smtClean="0"/>
              <a:t>12/23/2022</a:t>
            </a:fld>
            <a:endParaRPr lang="en-US" dirty="0"/>
          </a:p>
        </p:txBody>
      </p:sp>
      <p:sp>
        <p:nvSpPr>
          <p:cNvPr id="5" name="Footer Placeholder 4">
            <a:extLst>
              <a:ext uri="{FF2B5EF4-FFF2-40B4-BE49-F238E27FC236}">
                <a16:creationId xmlns:a16="http://schemas.microsoft.com/office/drawing/2014/main" id="{15B28F32-0F3C-4B29-898E-8AF0DA63B4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642975-A069-4DB5-B7D0-9F2FF591FCA3}"/>
              </a:ext>
            </a:extLst>
          </p:cNvPr>
          <p:cNvSpPr>
            <a:spLocks noGrp="1"/>
          </p:cNvSpPr>
          <p:nvPr>
            <p:ph type="sldNum" sz="quarter" idx="12"/>
          </p:nvPr>
        </p:nvSpPr>
        <p:spPr/>
        <p:txBody>
          <a:bodyPr/>
          <a:lstStyle/>
          <a:p>
            <a:fld id="{ED84D140-DC80-4415-9465-D961D787618A}" type="slidenum">
              <a:rPr lang="en-US" smtClean="0"/>
              <a:t>‹#›</a:t>
            </a:fld>
            <a:endParaRPr lang="en-US" dirty="0"/>
          </a:p>
        </p:txBody>
      </p:sp>
    </p:spTree>
    <p:extLst>
      <p:ext uri="{BB962C8B-B14F-4D97-AF65-F5344CB8AC3E}">
        <p14:creationId xmlns:p14="http://schemas.microsoft.com/office/powerpoint/2010/main" val="2937046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787106943"/>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12/23/2022</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402866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7C92-11A8-4C83-B068-88329CB35E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D06FFF-0A30-40D0-B308-02E50BFCC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3A7A29-9E45-4FE7-9200-E4A15EBCDE61}"/>
              </a:ext>
            </a:extLst>
          </p:cNvPr>
          <p:cNvSpPr>
            <a:spLocks noGrp="1"/>
          </p:cNvSpPr>
          <p:nvPr>
            <p:ph type="dt" sz="half" idx="10"/>
          </p:nvPr>
        </p:nvSpPr>
        <p:spPr/>
        <p:txBody>
          <a:bodyPr/>
          <a:lstStyle/>
          <a:p>
            <a:fld id="{0293064E-CAF0-4246-B8BC-2514CDB109B7}" type="datetimeFigureOut">
              <a:rPr lang="en-US" smtClean="0"/>
              <a:t>12/23/2022</a:t>
            </a:fld>
            <a:endParaRPr lang="en-US" dirty="0"/>
          </a:p>
        </p:txBody>
      </p:sp>
      <p:sp>
        <p:nvSpPr>
          <p:cNvPr id="5" name="Footer Placeholder 4">
            <a:extLst>
              <a:ext uri="{FF2B5EF4-FFF2-40B4-BE49-F238E27FC236}">
                <a16:creationId xmlns:a16="http://schemas.microsoft.com/office/drawing/2014/main" id="{AE198C67-F4A1-4A24-976C-9437ACC6A2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AD4E57-C7BE-4643-B2F9-884F8812598B}"/>
              </a:ext>
            </a:extLst>
          </p:cNvPr>
          <p:cNvSpPr>
            <a:spLocks noGrp="1"/>
          </p:cNvSpPr>
          <p:nvPr>
            <p:ph type="sldNum" sz="quarter" idx="12"/>
          </p:nvPr>
        </p:nvSpPr>
        <p:spPr/>
        <p:txBody>
          <a:bodyPr/>
          <a:lstStyle/>
          <a:p>
            <a:fld id="{ED84D140-DC80-4415-9465-D961D787618A}" type="slidenum">
              <a:rPr lang="en-US" smtClean="0"/>
              <a:t>‹#›</a:t>
            </a:fld>
            <a:endParaRPr lang="en-US" dirty="0"/>
          </a:p>
        </p:txBody>
      </p:sp>
    </p:spTree>
    <p:extLst>
      <p:ext uri="{BB962C8B-B14F-4D97-AF65-F5344CB8AC3E}">
        <p14:creationId xmlns:p14="http://schemas.microsoft.com/office/powerpoint/2010/main" val="352418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30E4-BB50-42F8-859E-D705AAE80B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9649E-8B2A-4F8F-9067-0ABEE2E0BA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071610-9679-4408-983B-E9EB695E0E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C83934-10D4-480A-AB71-4E452E5CE7CF}"/>
              </a:ext>
            </a:extLst>
          </p:cNvPr>
          <p:cNvSpPr>
            <a:spLocks noGrp="1"/>
          </p:cNvSpPr>
          <p:nvPr>
            <p:ph type="dt" sz="half" idx="10"/>
          </p:nvPr>
        </p:nvSpPr>
        <p:spPr/>
        <p:txBody>
          <a:bodyPr/>
          <a:lstStyle/>
          <a:p>
            <a:fld id="{0293064E-CAF0-4246-B8BC-2514CDB109B7}" type="datetimeFigureOut">
              <a:rPr lang="en-US" smtClean="0"/>
              <a:t>12/23/2022</a:t>
            </a:fld>
            <a:endParaRPr lang="en-US" dirty="0"/>
          </a:p>
        </p:txBody>
      </p:sp>
      <p:sp>
        <p:nvSpPr>
          <p:cNvPr id="6" name="Footer Placeholder 5">
            <a:extLst>
              <a:ext uri="{FF2B5EF4-FFF2-40B4-BE49-F238E27FC236}">
                <a16:creationId xmlns:a16="http://schemas.microsoft.com/office/drawing/2014/main" id="{2D32C962-6737-490F-A825-E3EAF90007F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BA8512-3C22-424D-8299-6A1A94D19227}"/>
              </a:ext>
            </a:extLst>
          </p:cNvPr>
          <p:cNvSpPr>
            <a:spLocks noGrp="1"/>
          </p:cNvSpPr>
          <p:nvPr>
            <p:ph type="sldNum" sz="quarter" idx="12"/>
          </p:nvPr>
        </p:nvSpPr>
        <p:spPr/>
        <p:txBody>
          <a:bodyPr/>
          <a:lstStyle/>
          <a:p>
            <a:fld id="{ED84D140-DC80-4415-9465-D961D787618A}" type="slidenum">
              <a:rPr lang="en-US" smtClean="0"/>
              <a:t>‹#›</a:t>
            </a:fld>
            <a:endParaRPr lang="en-US" dirty="0"/>
          </a:p>
        </p:txBody>
      </p:sp>
    </p:spTree>
    <p:extLst>
      <p:ext uri="{BB962C8B-B14F-4D97-AF65-F5344CB8AC3E}">
        <p14:creationId xmlns:p14="http://schemas.microsoft.com/office/powerpoint/2010/main" val="197530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6DEA-3339-4E52-8FBC-0ECFC2BC95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EE7DCD-F820-40FA-A98D-4BA6C04CB0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4C5C25-1178-4748-8FD1-78B9AB52282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A85259-6817-4A39-A430-877B85D79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6A821E-5F23-4176-AB48-19D7E965B6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7D64DB-060A-43C1-88F7-4AA176FB1D9D}"/>
              </a:ext>
            </a:extLst>
          </p:cNvPr>
          <p:cNvSpPr>
            <a:spLocks noGrp="1"/>
          </p:cNvSpPr>
          <p:nvPr>
            <p:ph type="dt" sz="half" idx="10"/>
          </p:nvPr>
        </p:nvSpPr>
        <p:spPr/>
        <p:txBody>
          <a:bodyPr/>
          <a:lstStyle/>
          <a:p>
            <a:fld id="{0293064E-CAF0-4246-B8BC-2514CDB109B7}" type="datetimeFigureOut">
              <a:rPr lang="en-US" smtClean="0"/>
              <a:t>12/23/2022</a:t>
            </a:fld>
            <a:endParaRPr lang="en-US" dirty="0"/>
          </a:p>
        </p:txBody>
      </p:sp>
      <p:sp>
        <p:nvSpPr>
          <p:cNvPr id="8" name="Footer Placeholder 7">
            <a:extLst>
              <a:ext uri="{FF2B5EF4-FFF2-40B4-BE49-F238E27FC236}">
                <a16:creationId xmlns:a16="http://schemas.microsoft.com/office/drawing/2014/main" id="{6BF63854-8256-46EB-8406-3D2D9EE7F19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195487-ED63-4C52-8309-A10C11116A92}"/>
              </a:ext>
            </a:extLst>
          </p:cNvPr>
          <p:cNvSpPr>
            <a:spLocks noGrp="1"/>
          </p:cNvSpPr>
          <p:nvPr>
            <p:ph type="sldNum" sz="quarter" idx="12"/>
          </p:nvPr>
        </p:nvSpPr>
        <p:spPr/>
        <p:txBody>
          <a:bodyPr/>
          <a:lstStyle/>
          <a:p>
            <a:fld id="{ED84D140-DC80-4415-9465-D961D787618A}" type="slidenum">
              <a:rPr lang="en-US" smtClean="0"/>
              <a:t>‹#›</a:t>
            </a:fld>
            <a:endParaRPr lang="en-US" dirty="0"/>
          </a:p>
        </p:txBody>
      </p:sp>
    </p:spTree>
    <p:extLst>
      <p:ext uri="{BB962C8B-B14F-4D97-AF65-F5344CB8AC3E}">
        <p14:creationId xmlns:p14="http://schemas.microsoft.com/office/powerpoint/2010/main" val="3888776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56DA-93F9-45B1-BC2C-AE257722DC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C1D26C-D338-4148-8915-1874BF701F70}"/>
              </a:ext>
            </a:extLst>
          </p:cNvPr>
          <p:cNvSpPr>
            <a:spLocks noGrp="1"/>
          </p:cNvSpPr>
          <p:nvPr>
            <p:ph type="dt" sz="half" idx="10"/>
          </p:nvPr>
        </p:nvSpPr>
        <p:spPr/>
        <p:txBody>
          <a:bodyPr/>
          <a:lstStyle/>
          <a:p>
            <a:fld id="{0293064E-CAF0-4246-B8BC-2514CDB109B7}" type="datetimeFigureOut">
              <a:rPr lang="en-US" smtClean="0"/>
              <a:t>12/23/2022</a:t>
            </a:fld>
            <a:endParaRPr lang="en-US" dirty="0"/>
          </a:p>
        </p:txBody>
      </p:sp>
      <p:sp>
        <p:nvSpPr>
          <p:cNvPr id="4" name="Footer Placeholder 3">
            <a:extLst>
              <a:ext uri="{FF2B5EF4-FFF2-40B4-BE49-F238E27FC236}">
                <a16:creationId xmlns:a16="http://schemas.microsoft.com/office/drawing/2014/main" id="{B68B5D62-6C49-44D4-B8B3-0FC776911C4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57680C1-7D03-45C7-8E4E-D5D4FB1DFA45}"/>
              </a:ext>
            </a:extLst>
          </p:cNvPr>
          <p:cNvSpPr>
            <a:spLocks noGrp="1"/>
          </p:cNvSpPr>
          <p:nvPr>
            <p:ph type="sldNum" sz="quarter" idx="12"/>
          </p:nvPr>
        </p:nvSpPr>
        <p:spPr/>
        <p:txBody>
          <a:bodyPr/>
          <a:lstStyle/>
          <a:p>
            <a:fld id="{ED84D140-DC80-4415-9465-D961D787618A}" type="slidenum">
              <a:rPr lang="en-US" smtClean="0"/>
              <a:t>‹#›</a:t>
            </a:fld>
            <a:endParaRPr lang="en-US" dirty="0"/>
          </a:p>
        </p:txBody>
      </p:sp>
    </p:spTree>
    <p:extLst>
      <p:ext uri="{BB962C8B-B14F-4D97-AF65-F5344CB8AC3E}">
        <p14:creationId xmlns:p14="http://schemas.microsoft.com/office/powerpoint/2010/main" val="413948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ED23C5-188C-4509-B246-B421F620DFD6}"/>
              </a:ext>
            </a:extLst>
          </p:cNvPr>
          <p:cNvSpPr>
            <a:spLocks noGrp="1"/>
          </p:cNvSpPr>
          <p:nvPr>
            <p:ph type="dt" sz="half" idx="10"/>
          </p:nvPr>
        </p:nvSpPr>
        <p:spPr/>
        <p:txBody>
          <a:bodyPr/>
          <a:lstStyle/>
          <a:p>
            <a:fld id="{0293064E-CAF0-4246-B8BC-2514CDB109B7}" type="datetimeFigureOut">
              <a:rPr lang="en-US" smtClean="0"/>
              <a:t>12/23/2022</a:t>
            </a:fld>
            <a:endParaRPr lang="en-US" dirty="0"/>
          </a:p>
        </p:txBody>
      </p:sp>
      <p:sp>
        <p:nvSpPr>
          <p:cNvPr id="3" name="Footer Placeholder 2">
            <a:extLst>
              <a:ext uri="{FF2B5EF4-FFF2-40B4-BE49-F238E27FC236}">
                <a16:creationId xmlns:a16="http://schemas.microsoft.com/office/drawing/2014/main" id="{86D6147E-F6D0-4308-AAAB-FFBD3014F8B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2626C55-BC74-47C7-9065-747CC104EF13}"/>
              </a:ext>
            </a:extLst>
          </p:cNvPr>
          <p:cNvSpPr>
            <a:spLocks noGrp="1"/>
          </p:cNvSpPr>
          <p:nvPr>
            <p:ph type="sldNum" sz="quarter" idx="12"/>
          </p:nvPr>
        </p:nvSpPr>
        <p:spPr/>
        <p:txBody>
          <a:bodyPr/>
          <a:lstStyle/>
          <a:p>
            <a:fld id="{ED84D140-DC80-4415-9465-D961D787618A}" type="slidenum">
              <a:rPr lang="en-US" smtClean="0"/>
              <a:t>‹#›</a:t>
            </a:fld>
            <a:endParaRPr lang="en-US" dirty="0"/>
          </a:p>
        </p:txBody>
      </p:sp>
    </p:spTree>
    <p:extLst>
      <p:ext uri="{BB962C8B-B14F-4D97-AF65-F5344CB8AC3E}">
        <p14:creationId xmlns:p14="http://schemas.microsoft.com/office/powerpoint/2010/main" val="386420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C917-34FF-464D-A739-07C9522A28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AA62EC-CDEF-404C-A263-E7691A35A0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A1D06B-2608-4AB2-980B-323AB6B67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3749B2-75EE-4673-8F5F-63BE9FEAC5B2}"/>
              </a:ext>
            </a:extLst>
          </p:cNvPr>
          <p:cNvSpPr>
            <a:spLocks noGrp="1"/>
          </p:cNvSpPr>
          <p:nvPr>
            <p:ph type="dt" sz="half" idx="10"/>
          </p:nvPr>
        </p:nvSpPr>
        <p:spPr/>
        <p:txBody>
          <a:bodyPr/>
          <a:lstStyle/>
          <a:p>
            <a:fld id="{0293064E-CAF0-4246-B8BC-2514CDB109B7}" type="datetimeFigureOut">
              <a:rPr lang="en-US" smtClean="0"/>
              <a:t>12/23/2022</a:t>
            </a:fld>
            <a:endParaRPr lang="en-US" dirty="0"/>
          </a:p>
        </p:txBody>
      </p:sp>
      <p:sp>
        <p:nvSpPr>
          <p:cNvPr id="6" name="Footer Placeholder 5">
            <a:extLst>
              <a:ext uri="{FF2B5EF4-FFF2-40B4-BE49-F238E27FC236}">
                <a16:creationId xmlns:a16="http://schemas.microsoft.com/office/drawing/2014/main" id="{CF5EED86-20E1-4382-819C-27B8E8F75F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ED806B9-1C02-4EA6-BA68-2DB6B091FF6A}"/>
              </a:ext>
            </a:extLst>
          </p:cNvPr>
          <p:cNvSpPr>
            <a:spLocks noGrp="1"/>
          </p:cNvSpPr>
          <p:nvPr>
            <p:ph type="sldNum" sz="quarter" idx="12"/>
          </p:nvPr>
        </p:nvSpPr>
        <p:spPr/>
        <p:txBody>
          <a:bodyPr/>
          <a:lstStyle/>
          <a:p>
            <a:fld id="{ED84D140-DC80-4415-9465-D961D787618A}" type="slidenum">
              <a:rPr lang="en-US" smtClean="0"/>
              <a:t>‹#›</a:t>
            </a:fld>
            <a:endParaRPr lang="en-US" dirty="0"/>
          </a:p>
        </p:txBody>
      </p:sp>
    </p:spTree>
    <p:extLst>
      <p:ext uri="{BB962C8B-B14F-4D97-AF65-F5344CB8AC3E}">
        <p14:creationId xmlns:p14="http://schemas.microsoft.com/office/powerpoint/2010/main" val="162101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621AD-0234-4395-953E-B8FD5A3C6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93B0C7-7DA0-4CA0-8410-81A4F1AC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B5DCA3A-5FBA-4ABF-9D1A-FD9577C3A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AA40E2-BF03-44F2-A28B-C349DB2CC5FB}"/>
              </a:ext>
            </a:extLst>
          </p:cNvPr>
          <p:cNvSpPr>
            <a:spLocks noGrp="1"/>
          </p:cNvSpPr>
          <p:nvPr>
            <p:ph type="dt" sz="half" idx="10"/>
          </p:nvPr>
        </p:nvSpPr>
        <p:spPr/>
        <p:txBody>
          <a:bodyPr/>
          <a:lstStyle/>
          <a:p>
            <a:fld id="{0293064E-CAF0-4246-B8BC-2514CDB109B7}" type="datetimeFigureOut">
              <a:rPr lang="en-US" smtClean="0"/>
              <a:t>12/23/2022</a:t>
            </a:fld>
            <a:endParaRPr lang="en-US" dirty="0"/>
          </a:p>
        </p:txBody>
      </p:sp>
      <p:sp>
        <p:nvSpPr>
          <p:cNvPr id="6" name="Footer Placeholder 5">
            <a:extLst>
              <a:ext uri="{FF2B5EF4-FFF2-40B4-BE49-F238E27FC236}">
                <a16:creationId xmlns:a16="http://schemas.microsoft.com/office/drawing/2014/main" id="{D2566096-7C87-45AA-969D-518DDD4A4B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ED63A2-7E31-4C41-9216-B987D745C666}"/>
              </a:ext>
            </a:extLst>
          </p:cNvPr>
          <p:cNvSpPr>
            <a:spLocks noGrp="1"/>
          </p:cNvSpPr>
          <p:nvPr>
            <p:ph type="sldNum" sz="quarter" idx="12"/>
          </p:nvPr>
        </p:nvSpPr>
        <p:spPr/>
        <p:txBody>
          <a:bodyPr/>
          <a:lstStyle/>
          <a:p>
            <a:fld id="{ED84D140-DC80-4415-9465-D961D787618A}" type="slidenum">
              <a:rPr lang="en-US" smtClean="0"/>
              <a:t>‹#›</a:t>
            </a:fld>
            <a:endParaRPr lang="en-US" dirty="0"/>
          </a:p>
        </p:txBody>
      </p:sp>
    </p:spTree>
    <p:extLst>
      <p:ext uri="{BB962C8B-B14F-4D97-AF65-F5344CB8AC3E}">
        <p14:creationId xmlns:p14="http://schemas.microsoft.com/office/powerpoint/2010/main" val="2776209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577739-B4DC-41F2-860B-983542342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283E0B-D61A-4401-B514-BFCFB9388A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1E97D-DB87-431A-83CD-0E756E0DBD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3064E-CAF0-4246-B8BC-2514CDB109B7}" type="datetimeFigureOut">
              <a:rPr lang="en-US" smtClean="0"/>
              <a:t>12/23/2022</a:t>
            </a:fld>
            <a:endParaRPr lang="en-US" dirty="0"/>
          </a:p>
        </p:txBody>
      </p:sp>
      <p:sp>
        <p:nvSpPr>
          <p:cNvPr id="5" name="Footer Placeholder 4">
            <a:extLst>
              <a:ext uri="{FF2B5EF4-FFF2-40B4-BE49-F238E27FC236}">
                <a16:creationId xmlns:a16="http://schemas.microsoft.com/office/drawing/2014/main" id="{5E37CC2C-6AB9-49EB-B410-DD3DE72979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0192665-E4E2-4193-B70C-546F02314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4D140-DC80-4415-9465-D961D787618A}" type="slidenum">
              <a:rPr lang="en-US" smtClean="0"/>
              <a:t>‹#›</a:t>
            </a:fld>
            <a:endParaRPr lang="en-US" dirty="0"/>
          </a:p>
        </p:txBody>
      </p:sp>
    </p:spTree>
    <p:extLst>
      <p:ext uri="{BB962C8B-B14F-4D97-AF65-F5344CB8AC3E}">
        <p14:creationId xmlns:p14="http://schemas.microsoft.com/office/powerpoint/2010/main" val="2833935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466383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papers.nips.cc/paper/2017/hash/3f5ee243547dee91fbd053c1c4a845aa-Abstrac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file:///C:\Users\steph\Dropbox\References\ComputerVision\AttentionTransformers\SpatialTransformerNetworks_Jaderberg_etal_2016.pdf"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hyperlink" Target="https://arxiv.org/abs/1711.0797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Attention and Transformers for Computer Vision</a:t>
            </a:r>
          </a:p>
        </p:txBody>
      </p:sp>
    </p:spTree>
    <p:extLst>
      <p:ext uri="{BB962C8B-B14F-4D97-AF65-F5344CB8AC3E}">
        <p14:creationId xmlns:p14="http://schemas.microsoft.com/office/powerpoint/2010/main" val="226106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6AB4-96EB-434D-8BFC-6697DE744D73}"/>
              </a:ext>
            </a:extLst>
          </p:cNvPr>
          <p:cNvSpPr>
            <a:spLocks noGrp="1"/>
          </p:cNvSpPr>
          <p:nvPr>
            <p:ph type="title"/>
          </p:nvPr>
        </p:nvSpPr>
        <p:spPr>
          <a:xfrm>
            <a:off x="789301" y="140193"/>
            <a:ext cx="10515600" cy="872004"/>
          </a:xfrm>
        </p:spPr>
        <p:txBody>
          <a:bodyPr>
            <a:normAutofit/>
          </a:bodyPr>
          <a:lstStyle/>
          <a:p>
            <a:r>
              <a:rPr lang="en-US" sz="4000" dirty="0">
                <a:latin typeface="+mn-lt"/>
              </a:rPr>
              <a:t>Attention and Transformers </a:t>
            </a:r>
          </a:p>
        </p:txBody>
      </p:sp>
      <p:sp>
        <p:nvSpPr>
          <p:cNvPr id="3" name="Content Placeholder 2">
            <a:extLst>
              <a:ext uri="{FF2B5EF4-FFF2-40B4-BE49-F238E27FC236}">
                <a16:creationId xmlns:a16="http://schemas.microsoft.com/office/drawing/2014/main" id="{4DBC6555-A8E7-4F73-8035-156F702D1410}"/>
              </a:ext>
            </a:extLst>
          </p:cNvPr>
          <p:cNvSpPr>
            <a:spLocks noGrp="1"/>
          </p:cNvSpPr>
          <p:nvPr>
            <p:ph idx="1"/>
          </p:nvPr>
        </p:nvSpPr>
        <p:spPr>
          <a:xfrm>
            <a:off x="789301" y="1124338"/>
            <a:ext cx="10515600" cy="5733661"/>
          </a:xfrm>
        </p:spPr>
        <p:txBody>
          <a:bodyPr>
            <a:normAutofit/>
          </a:bodyPr>
          <a:lstStyle/>
          <a:p>
            <a:pPr marL="0" indent="0">
              <a:buNone/>
            </a:pPr>
            <a:r>
              <a:rPr lang="en-US" dirty="0"/>
              <a:t>Transformer architectures introduced a new generation of CV models </a:t>
            </a:r>
          </a:p>
          <a:p>
            <a:r>
              <a:rPr lang="en-US" dirty="0">
                <a:hlinkClick r:id="rId2"/>
              </a:rPr>
              <a:t>Attention is All You Need </a:t>
            </a:r>
            <a:r>
              <a:rPr lang="en-US" dirty="0"/>
              <a:t>(Vaswani et.al. 2017) introduced the transformer architecture </a:t>
            </a:r>
          </a:p>
          <a:p>
            <a:pPr lvl="1"/>
            <a:r>
              <a:rPr lang="en-US" dirty="0"/>
              <a:t>Transformer architectures have revolutionized natural language processing   </a:t>
            </a:r>
          </a:p>
          <a:p>
            <a:r>
              <a:rPr lang="en-US" dirty="0"/>
              <a:t>Transformers quickly adopted for CV</a:t>
            </a:r>
          </a:p>
          <a:p>
            <a:pPr lvl="1"/>
            <a:r>
              <a:rPr lang="en-US" dirty="0"/>
              <a:t>Alternative to CNNs   </a:t>
            </a:r>
          </a:p>
          <a:p>
            <a:pPr lvl="1"/>
            <a:r>
              <a:rPr lang="en-US" dirty="0"/>
              <a:t>Wider spatial extent   </a:t>
            </a:r>
          </a:p>
          <a:p>
            <a:r>
              <a:rPr lang="en-US" dirty="0"/>
              <a:t>Transformers build on multiple attention layers     </a:t>
            </a:r>
          </a:p>
        </p:txBody>
      </p:sp>
    </p:spTree>
    <p:extLst>
      <p:ext uri="{BB962C8B-B14F-4D97-AF65-F5344CB8AC3E}">
        <p14:creationId xmlns:p14="http://schemas.microsoft.com/office/powerpoint/2010/main" val="131679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6"/>
            <a:ext cx="11524432" cy="633498"/>
          </a:xfrm>
        </p:spPr>
        <p:txBody>
          <a:bodyPr>
            <a:normAutofit/>
          </a:bodyPr>
          <a:lstStyle/>
          <a:p>
            <a:r>
              <a:rPr lang="en-US" sz="4000" dirty="0">
                <a:latin typeface="Segoe UI" panose="020B0502040204020203" pitchFamily="34" charset="0"/>
                <a:cs typeface="Segoe UI" panose="020B0502040204020203" pitchFamily="34" charset="0"/>
              </a:rPr>
              <a:t>Basics of Self-attention</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815715"/>
            <a:ext cx="11525250" cy="5570012"/>
          </a:xfrm>
        </p:spPr>
        <p:txBody>
          <a:bodyPr/>
          <a:lstStyle/>
          <a:p>
            <a:pPr marL="0" indent="0">
              <a:buNone/>
            </a:pPr>
            <a:r>
              <a:rPr lang="en-US" sz="2800" dirty="0">
                <a:latin typeface="+mn-lt"/>
                <a:cs typeface="Segoe UI" panose="020B0502040204020203" pitchFamily="34" charset="0"/>
              </a:rPr>
              <a:t>Images of real-world scenes have a significant spatial extent</a:t>
            </a:r>
          </a:p>
          <a:p>
            <a:r>
              <a:rPr lang="en-US" sz="2800" dirty="0">
                <a:latin typeface="+mn-lt"/>
                <a:cs typeface="Segoe UI" panose="020B0502040204020203" pitchFamily="34" charset="0"/>
              </a:rPr>
              <a:t>Convolutional operators used to create an embedding (latent) space have a small spatial extent – receptive field</a:t>
            </a:r>
          </a:p>
          <a:p>
            <a:r>
              <a:rPr lang="en-US" sz="2800" dirty="0">
                <a:latin typeface="+mn-lt"/>
                <a:cs typeface="Segoe UI" panose="020B0502040204020203" pitchFamily="34" charset="0"/>
              </a:rPr>
              <a:t>As a result of only local sensitivity for complex scenes </a:t>
            </a:r>
          </a:p>
          <a:p>
            <a:r>
              <a:rPr lang="en-US" sz="2800" dirty="0">
                <a:latin typeface="+mn-lt"/>
                <a:cs typeface="Segoe UI" panose="020B0502040204020203" pitchFamily="34" charset="0"/>
              </a:rPr>
              <a:t>Attention works </a:t>
            </a:r>
            <a:r>
              <a:rPr lang="en-US" sz="2800">
                <a:latin typeface="+mn-lt"/>
                <a:cs typeface="Segoe UI" panose="020B0502040204020203" pitchFamily="34" charset="0"/>
              </a:rPr>
              <a:t>across wide span  </a:t>
            </a:r>
            <a:endParaRPr lang="en-US" sz="2800" dirty="0">
              <a:latin typeface="+mn-lt"/>
              <a:cs typeface="Segoe UI" panose="020B0502040204020203" pitchFamily="34" charset="0"/>
            </a:endParaRPr>
          </a:p>
          <a:p>
            <a:r>
              <a:rPr lang="en-US" sz="2800" dirty="0" err="1">
                <a:latin typeface="+mn-lt"/>
                <a:cs typeface="Segoe UI" panose="020B0502040204020203" pitchFamily="34" charset="0"/>
                <a:hlinkClick r:id="rId3"/>
              </a:rPr>
              <a:t>Jaterberg</a:t>
            </a:r>
            <a:r>
              <a:rPr lang="en-US" sz="2800" dirty="0">
                <a:latin typeface="+mn-lt"/>
                <a:cs typeface="Segoe UI" panose="020B0502040204020203" pitchFamily="34" charset="0"/>
                <a:hlinkClick r:id="rId3"/>
              </a:rPr>
              <a:t>, et.al., 2016</a:t>
            </a:r>
            <a:r>
              <a:rPr lang="en-US" sz="2800" dirty="0">
                <a:latin typeface="+mn-lt"/>
                <a:cs typeface="Segoe UI" panose="020B0502040204020203" pitchFamily="34" charset="0"/>
              </a:rPr>
              <a:t>, applied transformer a algorithm to the spatial problem of images</a:t>
            </a:r>
          </a:p>
          <a:p>
            <a:r>
              <a:rPr lang="en-US" sz="2800" dirty="0">
                <a:latin typeface="+mn-lt"/>
                <a:cs typeface="Segoe UI" panose="020B0502040204020203" pitchFamily="34" charset="0"/>
                <a:hlinkClick r:id="rId4"/>
              </a:rPr>
              <a:t>Wang, et. al., 2018</a:t>
            </a:r>
            <a:r>
              <a:rPr lang="en-US" sz="2800" dirty="0">
                <a:latin typeface="+mn-lt"/>
                <a:cs typeface="Segoe UI" panose="020B0502040204020203" pitchFamily="34" charset="0"/>
              </a:rPr>
              <a:t>, develop a non-local neural network algorithm using a </a:t>
            </a:r>
            <a:r>
              <a:rPr lang="en-US" sz="2800" b="1" dirty="0">
                <a:latin typeface="+mn-lt"/>
                <a:cs typeface="Segoe UI" panose="020B0502040204020203" pitchFamily="34" charset="0"/>
              </a:rPr>
              <a:t>self-attention mechanism </a:t>
            </a:r>
            <a:r>
              <a:rPr lang="en-US" sz="2800" dirty="0">
                <a:latin typeface="+mn-lt"/>
                <a:cs typeface="Segoe UI" panose="020B0502040204020203" pitchFamily="34" charset="0"/>
              </a:rPr>
              <a:t>which gives superior performance for several tasks</a:t>
            </a:r>
          </a:p>
        </p:txBody>
      </p:sp>
    </p:spTree>
    <p:extLst>
      <p:ext uri="{BB962C8B-B14F-4D97-AF65-F5344CB8AC3E}">
        <p14:creationId xmlns:p14="http://schemas.microsoft.com/office/powerpoint/2010/main" val="737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6"/>
            <a:ext cx="11524432" cy="633498"/>
          </a:xfrm>
        </p:spPr>
        <p:txBody>
          <a:bodyPr>
            <a:normAutofit/>
          </a:bodyPr>
          <a:lstStyle/>
          <a:p>
            <a:r>
              <a:rPr lang="en-US" sz="4000" dirty="0">
                <a:latin typeface="Segoe UI" panose="020B0502040204020203" pitchFamily="34" charset="0"/>
                <a:cs typeface="Segoe UI" panose="020B0502040204020203" pitchFamily="34" charset="0"/>
              </a:rPr>
              <a:t>Basics of Self-Attention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815715"/>
                <a:ext cx="11525250" cy="5570012"/>
              </a:xfrm>
            </p:spPr>
            <p:txBody>
              <a:bodyPr/>
              <a:lstStyle/>
              <a:p>
                <a:pPr marL="0" indent="0">
                  <a:buNone/>
                </a:pPr>
                <a:r>
                  <a:rPr lang="en-US" sz="2800" dirty="0">
                    <a:latin typeface="+mn-lt"/>
                    <a:cs typeface="Segoe UI" panose="020B0502040204020203" pitchFamily="34" charset="0"/>
                  </a:rPr>
                  <a:t>Images of real-world scenes have a significant spatial extent</a:t>
                </a:r>
              </a:p>
              <a:p>
                <a:r>
                  <a:rPr lang="en-US" sz="2800" dirty="0">
                    <a:latin typeface="+mn-lt"/>
                    <a:cs typeface="Segoe UI" panose="020B0502040204020203" pitchFamily="34" charset="0"/>
                  </a:rPr>
                  <a:t>Non-local self-attention adds non-local behavior to deep NNs</a:t>
                </a:r>
              </a:p>
              <a:p>
                <a:r>
                  <a:rPr lang="en-US" sz="2800" dirty="0">
                    <a:latin typeface="+mn-lt"/>
                    <a:cs typeface="Segoe UI" panose="020B0502040204020203" pitchFamily="34" charset="0"/>
                  </a:rPr>
                  <a:t>Start with two latent feature spaces,  </a:t>
                </a:r>
                <a14:m>
                  <m:oMath xmlns:m="http://schemas.openxmlformats.org/officeDocument/2006/math">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𝑥</m:t>
                        </m:r>
                      </m:e>
                    </m:d>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𝑓</m:t>
                        </m:r>
                      </m:sub>
                    </m:sSub>
                    <m:r>
                      <a:rPr lang="en-US" sz="2800" b="0" i="1" smtClean="0">
                        <a:latin typeface="Cambria Math" panose="02040503050406030204" pitchFamily="18" charset="0"/>
                        <a:cs typeface="Segoe UI" panose="020B0502040204020203" pitchFamily="34" charset="0"/>
                      </a:rPr>
                      <m:t>𝑥</m:t>
                    </m:r>
                  </m:oMath>
                </a14:m>
                <a:r>
                  <a:rPr lang="en-US" sz="2800" dirty="0">
                    <a:latin typeface="+mn-lt"/>
                    <a:cs typeface="Segoe UI" panose="020B0502040204020203" pitchFamily="34" charset="0"/>
                  </a:rPr>
                  <a:t> and g</a:t>
                </a:r>
                <a14:m>
                  <m:oMath xmlns:m="http://schemas.openxmlformats.org/officeDocument/2006/math">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𝑥</m:t>
                        </m:r>
                      </m:e>
                    </m:d>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𝑔</m:t>
                        </m:r>
                      </m:sub>
                    </m:sSub>
                    <m:r>
                      <a:rPr lang="en-US" sz="2800" i="1">
                        <a:latin typeface="Cambria Math" panose="02040503050406030204" pitchFamily="18" charset="0"/>
                        <a:cs typeface="Segoe UI" panose="020B0502040204020203" pitchFamily="34" charset="0"/>
                      </a:rPr>
                      <m:t>𝑥</m:t>
                    </m:r>
                  </m:oMath>
                </a14:m>
                <a:r>
                  <a:rPr lang="en-US" sz="2800" dirty="0">
                    <a:latin typeface="+mn-lt"/>
                    <a:cs typeface="Segoe UI" panose="020B0502040204020203" pitchFamily="34" charset="0"/>
                  </a:rPr>
                  <a:t> </a:t>
                </a:r>
                <a:r>
                  <a:rPr lang="en-US" sz="2800" dirty="0">
                    <a:latin typeface="+mn-lt"/>
                    <a:cs typeface="Segoe UI Semilight" panose="020B0402040204020203" pitchFamily="34" charset="0"/>
                  </a:rPr>
                  <a:t>for hidden layer activation </a:t>
                </a:r>
                <a:r>
                  <a:rPr lang="en-US" sz="2800" i="1" dirty="0">
                    <a:latin typeface="+mn-lt"/>
                    <a:cs typeface="Segoe UI Semilight" panose="020B0402040204020203" pitchFamily="34" charset="0"/>
                  </a:rPr>
                  <a:t>x</a:t>
                </a:r>
              </a:p>
              <a:p>
                <a14:m>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𝑊</m:t>
                        </m:r>
                      </m:e>
                      <m:sub>
                        <m:r>
                          <a:rPr lang="en-US" sz="2800" i="1">
                            <a:latin typeface="Cambria Math" panose="02040503050406030204" pitchFamily="18" charset="0"/>
                            <a:cs typeface="Segoe UI" panose="020B0502040204020203" pitchFamily="34" charset="0"/>
                          </a:rPr>
                          <m:t>𝑓</m:t>
                        </m:r>
                      </m:sub>
                    </m:sSub>
                  </m:oMath>
                </a14:m>
                <a:r>
                  <a:rPr lang="en-US" sz="2800" dirty="0">
                    <a:cs typeface="Segoe UI" panose="020B0502040204020203" pitchFamily="34" charset="0"/>
                  </a:rPr>
                  <a:t> </a:t>
                </a:r>
                <a:r>
                  <a:rPr lang="en-US" sz="2800" dirty="0">
                    <a:latin typeface="+mn-lt"/>
                    <a:cs typeface="Segoe UI" panose="020B0502040204020203" pitchFamily="34" charset="0"/>
                  </a:rPr>
                  <a:t>and </a:t>
                </a:r>
                <a14:m>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𝑊</m:t>
                        </m:r>
                      </m:e>
                      <m:sub>
                        <m:r>
                          <a:rPr lang="en-US" sz="2800" i="1">
                            <a:latin typeface="Cambria Math" panose="02040503050406030204" pitchFamily="18" charset="0"/>
                            <a:cs typeface="Segoe UI" panose="020B0502040204020203" pitchFamily="34" charset="0"/>
                          </a:rPr>
                          <m:t>𝑔</m:t>
                        </m:r>
                      </m:sub>
                    </m:sSub>
                  </m:oMath>
                </a14:m>
                <a:r>
                  <a:rPr lang="en-US" sz="2800" dirty="0">
                    <a:latin typeface="+mn-lt"/>
                    <a:cs typeface="Segoe UI" panose="020B0502040204020203" pitchFamily="34" charset="0"/>
                  </a:rPr>
                  <a:t> and learnable weight tensors   </a:t>
                </a:r>
              </a:p>
              <a:p>
                <a:r>
                  <a:rPr lang="en-US" sz="2800" dirty="0">
                    <a:latin typeface="+mn-lt"/>
                    <a:cs typeface="Segoe UI" panose="020B0502040204020203" pitchFamily="34" charset="0"/>
                  </a:rPr>
                  <a:t>Interaction between the latent spaces computed as the inner product    </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𝑠</m:t>
                          </m:r>
                        </m:e>
                        <m:sub>
                          <m:r>
                            <a:rPr lang="en-US" sz="2800" b="0" i="1" smtClean="0">
                              <a:latin typeface="Cambria Math" panose="02040503050406030204" pitchFamily="18" charset="0"/>
                              <a:cs typeface="Segoe UI" panose="020B0502040204020203" pitchFamily="34" charset="0"/>
                            </a:rPr>
                            <m:t>𝑖</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𝑗</m:t>
                          </m:r>
                        </m:sub>
                      </m:sSub>
                      <m:r>
                        <a:rPr lang="en-US" sz="2800" b="0" i="1" smtClean="0">
                          <a:latin typeface="Cambria Math" panose="02040503050406030204" pitchFamily="18" charset="0"/>
                          <a:cs typeface="Segoe UI" panose="020B0502040204020203" pitchFamily="34" charset="0"/>
                        </a:rPr>
                        <m:t>=</m:t>
                      </m:r>
                      <m:sSup>
                        <m:sSupPr>
                          <m:ctrlPr>
                            <a:rPr lang="en-US" sz="2800" b="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oMath>
                  </m:oMathPara>
                </a14:m>
                <a:endParaRPr lang="en-US" sz="2800" dirty="0">
                  <a:latin typeface="+mn-lt"/>
                  <a:cs typeface="Segoe UI" panose="020B0502040204020203" pitchFamily="34" charset="0"/>
                </a:endParaRPr>
              </a:p>
              <a:p>
                <a:endParaRPr lang="en-US" sz="2800" dirty="0">
                  <a:latin typeface="+mn-lt"/>
                  <a:cs typeface="Segoe UI" panose="020B0502040204020203" pitchFamily="34" charset="0"/>
                </a:endParaRP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815715"/>
                <a:ext cx="11525250" cy="5570012"/>
              </a:xfrm>
              <a:blipFill>
                <a:blip r:embed="rId3"/>
                <a:stretch>
                  <a:fillRect l="-1058" t="-1094"/>
                </a:stretch>
              </a:blipFill>
            </p:spPr>
            <p:txBody>
              <a:bodyPr/>
              <a:lstStyle/>
              <a:p>
                <a:r>
                  <a:rPr lang="en-US">
                    <a:noFill/>
                  </a:rPr>
                  <a:t> </a:t>
                </a:r>
              </a:p>
            </p:txBody>
          </p:sp>
        </mc:Fallback>
      </mc:AlternateContent>
    </p:spTree>
    <p:extLst>
      <p:ext uri="{BB962C8B-B14F-4D97-AF65-F5344CB8AC3E}">
        <p14:creationId xmlns:p14="http://schemas.microsoft.com/office/powerpoint/2010/main" val="151119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6"/>
            <a:ext cx="11524432" cy="633498"/>
          </a:xfrm>
        </p:spPr>
        <p:txBody>
          <a:bodyPr>
            <a:normAutofit/>
          </a:bodyPr>
          <a:lstStyle/>
          <a:p>
            <a:r>
              <a:rPr lang="en-US" sz="4000" dirty="0">
                <a:latin typeface="Segoe UI" panose="020B0502040204020203" pitchFamily="34" charset="0"/>
                <a:cs typeface="Segoe UI" panose="020B0502040204020203" pitchFamily="34" charset="0"/>
              </a:rPr>
              <a:t>Basics of Self-Attention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815715"/>
                <a:ext cx="11525250" cy="5570012"/>
              </a:xfrm>
            </p:spPr>
            <p:txBody>
              <a:bodyPr/>
              <a:lstStyle/>
              <a:p>
                <a:pPr marL="0" indent="0">
                  <a:buNone/>
                </a:pPr>
                <a:r>
                  <a:rPr lang="en-US" sz="2800" dirty="0">
                    <a:latin typeface="+mn-lt"/>
                    <a:cs typeface="Segoe UI" panose="020B0502040204020203" pitchFamily="34" charset="0"/>
                  </a:rPr>
                  <a:t>Images of real-world scenes have a significant spatial extent</a:t>
                </a:r>
              </a:p>
              <a:p>
                <a:r>
                  <a:rPr lang="en-US" sz="2800" dirty="0">
                    <a:latin typeface="+mn-lt"/>
                    <a:cs typeface="Segoe UI" panose="020B0502040204020203" pitchFamily="34" charset="0"/>
                  </a:rPr>
                  <a:t>Interaction between the latent spaces computed as the inner product    </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𝑠</m:t>
                          </m:r>
                        </m:e>
                        <m:sub>
                          <m:r>
                            <a:rPr lang="en-US" sz="2800" b="0" i="1" smtClean="0">
                              <a:latin typeface="Cambria Math" panose="02040503050406030204" pitchFamily="18" charset="0"/>
                              <a:cs typeface="Segoe UI" panose="020B0502040204020203" pitchFamily="34" charset="0"/>
                            </a:rPr>
                            <m:t>𝑖</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𝑗</m:t>
                          </m:r>
                        </m:sub>
                      </m:sSub>
                      <m:r>
                        <a:rPr lang="en-US" sz="2800" b="0" i="1" smtClean="0">
                          <a:latin typeface="Cambria Math" panose="02040503050406030204" pitchFamily="18" charset="0"/>
                          <a:cs typeface="Segoe UI" panose="020B0502040204020203" pitchFamily="34" charset="0"/>
                        </a:rPr>
                        <m:t>=</m:t>
                      </m:r>
                      <m:sSup>
                        <m:sSupPr>
                          <m:ctrlPr>
                            <a:rPr lang="en-US" sz="2800" b="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oMath>
                  </m:oMathPara>
                </a14:m>
                <a:endParaRPr lang="en-US" sz="2800" dirty="0">
                  <a:latin typeface="+mn-lt"/>
                  <a:cs typeface="Segoe UI" panose="020B0502040204020203" pitchFamily="34" charset="0"/>
                </a:endParaRPr>
              </a:p>
              <a:p>
                <a:r>
                  <a:rPr lang="en-US" sz="2800" dirty="0">
                    <a:latin typeface="+mn-lt"/>
                    <a:cs typeface="Segoe UI" panose="020B0502040204020203" pitchFamily="34" charset="0"/>
                  </a:rPr>
                  <a:t>The extent the model attends to location </a:t>
                </a:r>
                <a:r>
                  <a:rPr lang="en-US" sz="2800" i="1" dirty="0" err="1">
                    <a:latin typeface="+mn-lt"/>
                    <a:cs typeface="Segoe UI" panose="020B0502040204020203" pitchFamily="34" charset="0"/>
                  </a:rPr>
                  <a:t>i</a:t>
                </a:r>
                <a:r>
                  <a:rPr lang="en-US" sz="2800" dirty="0">
                    <a:latin typeface="+mn-lt"/>
                    <a:cs typeface="Segoe UI" panose="020B0502040204020203" pitchFamily="34" charset="0"/>
                  </a:rPr>
                  <a:t> when synthesizing location </a:t>
                </a:r>
                <a:r>
                  <a:rPr lang="en-US" sz="2800" i="1" dirty="0">
                    <a:latin typeface="+mn-lt"/>
                    <a:cs typeface="Segoe UI" panose="020B0502040204020203" pitchFamily="34" charset="0"/>
                  </a:rPr>
                  <a:t>j</a:t>
                </a:r>
                <a:r>
                  <a:rPr lang="en-US" sz="2800" dirty="0">
                    <a:latin typeface="+mn-lt"/>
                    <a:cs typeface="Segoe UI" panose="020B0502040204020203" pitchFamily="34" charset="0"/>
                  </a:rPr>
                  <a:t> is then:   </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i="1" smtClean="0">
                              <a:latin typeface="Cambria Math" panose="02040503050406030204" pitchFamily="18" charset="0"/>
                              <a:ea typeface="Cambria Math" panose="02040503050406030204" pitchFamily="18" charset="0"/>
                              <a:cs typeface="Segoe UI" panose="020B0502040204020203" pitchFamily="34" charset="0"/>
                            </a:rPr>
                            <m:t>𝛽</m:t>
                          </m:r>
                        </m:e>
                        <m:sub>
                          <m:r>
                            <a:rPr lang="en-US" sz="2800" b="0" i="1" smtClean="0">
                              <a:latin typeface="Cambria Math" panose="02040503050406030204" pitchFamily="18" charset="0"/>
                              <a:cs typeface="Segoe UI" panose="020B0502040204020203" pitchFamily="34" charset="0"/>
                            </a:rPr>
                            <m:t>𝑖</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𝑗</m:t>
                          </m:r>
                        </m:sub>
                      </m:sSub>
                      <m:r>
                        <a:rPr lang="en-US" sz="2800" b="0" i="1" smtClean="0">
                          <a:latin typeface="Cambria Math" panose="02040503050406030204" pitchFamily="18" charset="0"/>
                          <a:cs typeface="Segoe UI" panose="020B0502040204020203" pitchFamily="34" charset="0"/>
                        </a:rPr>
                        <m:t>=</m:t>
                      </m:r>
                      <m:f>
                        <m:fPr>
                          <m:ctrlPr>
                            <a:rPr lang="en-US" sz="280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𝑒𝑥𝑝</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𝑠</m:t>
                                  </m:r>
                                </m:e>
                                <m:sub>
                                  <m: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𝑗</m:t>
                                  </m:r>
                                </m:sub>
                              </m:sSub>
                            </m:e>
                          </m:d>
                        </m:num>
                        <m:den>
                          <m:nary>
                            <m:naryPr>
                              <m:chr m:val="∑"/>
                              <m:limLoc m:val="subSup"/>
                              <m:supHide m:val="on"/>
                              <m:ctrlPr>
                                <a:rPr lang="en-US" sz="2800" i="1" smtClean="0">
                                  <a:latin typeface="Cambria Math" panose="02040503050406030204" pitchFamily="18" charset="0"/>
                                  <a:cs typeface="Segoe UI" panose="020B0502040204020203" pitchFamily="34" charset="0"/>
                                </a:rPr>
                              </m:ctrlPr>
                            </m:naryPr>
                            <m:sub>
                              <m:r>
                                <m:rPr>
                                  <m:brk m:alnAt="9"/>
                                </m:rPr>
                                <a:rPr lang="en-US" sz="2800" b="0" i="1" smtClean="0">
                                  <a:latin typeface="Cambria Math" panose="02040503050406030204" pitchFamily="18" charset="0"/>
                                  <a:cs typeface="Segoe UI" panose="020B0502040204020203" pitchFamily="34" charset="0"/>
                                </a:rPr>
                                <m:t>𝑖</m:t>
                              </m:r>
                            </m:sub>
                            <m:sup/>
                            <m:e>
                              <m:r>
                                <a:rPr lang="en-US" sz="2800" i="1">
                                  <a:latin typeface="Cambria Math" panose="02040503050406030204" pitchFamily="18" charset="0"/>
                                  <a:cs typeface="Segoe UI" panose="020B0502040204020203" pitchFamily="34" charset="0"/>
                                </a:rPr>
                                <m:t>𝑒𝑥𝑝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𝑠</m:t>
                                      </m:r>
                                    </m:e>
                                    <m:sub>
                                      <m: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𝑗</m:t>
                                      </m:r>
                                    </m:sub>
                                  </m:sSub>
                                </m:e>
                              </m:d>
                            </m:e>
                          </m:nary>
                        </m:den>
                      </m:f>
                    </m:oMath>
                  </m:oMathPara>
                </a14:m>
                <a:endParaRPr lang="en-US" sz="2800" dirty="0">
                  <a:latin typeface="+mn-lt"/>
                  <a:cs typeface="Segoe UI" panose="020B0502040204020203" pitchFamily="34" charset="0"/>
                </a:endParaRPr>
              </a:p>
              <a:p>
                <a:r>
                  <a:rPr lang="en-US" sz="2800" dirty="0">
                    <a:latin typeface="+mn-lt"/>
                    <a:cs typeface="Segoe UI" panose="020B0502040204020203" pitchFamily="34" charset="0"/>
                  </a:rPr>
                  <a:t>Attention probability is determined by the </a:t>
                </a:r>
                <a:r>
                  <a:rPr lang="en-US" sz="2800" dirty="0" err="1">
                    <a:latin typeface="+mn-lt"/>
                    <a:cs typeface="Segoe UI" panose="020B0502040204020203" pitchFamily="34" charset="0"/>
                  </a:rPr>
                  <a:t>softmax</a:t>
                </a:r>
                <a:r>
                  <a:rPr lang="en-US" sz="2800" dirty="0">
                    <a:latin typeface="+mn-lt"/>
                    <a:cs typeface="Segoe UI" panose="020B0502040204020203" pitchFamily="34" charset="0"/>
                  </a:rPr>
                  <a:t> activation </a:t>
                </a:r>
                <a14:m>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𝛽</m:t>
                        </m:r>
                      </m:e>
                      <m:sub>
                        <m: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𝑗</m:t>
                        </m:r>
                      </m:sub>
                    </m:sSub>
                  </m:oMath>
                </a14:m>
                <a:endParaRPr lang="en-US" sz="2800" dirty="0">
                  <a:latin typeface="+mn-lt"/>
                  <a:cs typeface="Segoe UI" panose="020B0502040204020203" pitchFamily="34" charset="0"/>
                </a:endParaRPr>
              </a:p>
              <a:p>
                <a:endParaRPr lang="en-US" sz="2800" dirty="0">
                  <a:latin typeface="+mn-lt"/>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815715"/>
                <a:ext cx="11525250" cy="5570012"/>
              </a:xfrm>
              <a:blipFill>
                <a:blip r:embed="rId3"/>
                <a:stretch>
                  <a:fillRect l="-1058" t="-1094"/>
                </a:stretch>
              </a:blipFill>
            </p:spPr>
            <p:txBody>
              <a:bodyPr/>
              <a:lstStyle/>
              <a:p>
                <a:r>
                  <a:rPr lang="en-US">
                    <a:noFill/>
                  </a:rPr>
                  <a:t> </a:t>
                </a:r>
              </a:p>
            </p:txBody>
          </p:sp>
        </mc:Fallback>
      </mc:AlternateContent>
    </p:spTree>
    <p:extLst>
      <p:ext uri="{BB962C8B-B14F-4D97-AF65-F5344CB8AC3E}">
        <p14:creationId xmlns:p14="http://schemas.microsoft.com/office/powerpoint/2010/main" val="399716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6"/>
            <a:ext cx="11524432" cy="633498"/>
          </a:xfrm>
        </p:spPr>
        <p:txBody>
          <a:bodyPr>
            <a:normAutofit/>
          </a:bodyPr>
          <a:lstStyle/>
          <a:p>
            <a:r>
              <a:rPr lang="en-US" sz="4000" dirty="0">
                <a:latin typeface="Segoe UI" panose="020B0502040204020203" pitchFamily="34" charset="0"/>
                <a:cs typeface="Segoe UI" panose="020B0502040204020203" pitchFamily="34" charset="0"/>
              </a:rPr>
              <a:t>Self-attention GAN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815715"/>
                <a:ext cx="11525250" cy="5570012"/>
              </a:xfrm>
            </p:spPr>
            <p:txBody>
              <a:bodyPr/>
              <a:lstStyle/>
              <a:p>
                <a:pPr marL="0" indent="0">
                  <a:buNone/>
                </a:pPr>
                <a:r>
                  <a:rPr lang="en-US" sz="2800" dirty="0">
                    <a:latin typeface="+mn-lt"/>
                    <a:cs typeface="Segoe UI" panose="020B0502040204020203" pitchFamily="34" charset="0"/>
                  </a:rPr>
                  <a:t>Images of real-world scenes have a significant spatial extent</a:t>
                </a:r>
              </a:p>
              <a:p>
                <a:r>
                  <a:rPr lang="en-US" sz="2800" dirty="0">
                    <a:latin typeface="+mn-lt"/>
                    <a:cs typeface="Segoe UI" panose="020B0502040204020203" pitchFamily="34" charset="0"/>
                  </a:rPr>
                  <a:t>The extent the model attends to location </a:t>
                </a:r>
                <a:r>
                  <a:rPr lang="en-US" sz="2800" i="1" dirty="0" err="1">
                    <a:latin typeface="+mn-lt"/>
                    <a:cs typeface="Segoe UI" panose="020B0502040204020203" pitchFamily="34" charset="0"/>
                  </a:rPr>
                  <a:t>i</a:t>
                </a:r>
                <a:r>
                  <a:rPr lang="en-US" sz="2800" dirty="0">
                    <a:latin typeface="+mn-lt"/>
                    <a:cs typeface="Segoe UI" panose="020B0502040204020203" pitchFamily="34" charset="0"/>
                  </a:rPr>
                  <a:t> when synthesizing location </a:t>
                </a:r>
                <a:r>
                  <a:rPr lang="en-US" sz="2800" i="1" dirty="0">
                    <a:latin typeface="+mn-lt"/>
                    <a:cs typeface="Segoe UI" panose="020B0502040204020203" pitchFamily="34" charset="0"/>
                  </a:rPr>
                  <a:t>j</a:t>
                </a:r>
                <a:r>
                  <a:rPr lang="en-US" sz="2800" dirty="0">
                    <a:latin typeface="+mn-lt"/>
                    <a:cs typeface="Segoe UI" panose="020B0502040204020203" pitchFamily="34" charset="0"/>
                  </a:rPr>
                  <a:t>, </a:t>
                </a:r>
                <a14:m>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𝛽</m:t>
                        </m:r>
                      </m:e>
                      <m:sub>
                        <m: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𝑗</m:t>
                        </m:r>
                      </m:sub>
                    </m:sSub>
                  </m:oMath>
                </a14:m>
                <a:endParaRPr lang="en-US" sz="2800" dirty="0">
                  <a:latin typeface="+mn-lt"/>
                  <a:cs typeface="Segoe UI" panose="020B0502040204020203" pitchFamily="34" charset="0"/>
                </a:endParaRPr>
              </a:p>
              <a:p>
                <a:r>
                  <a:rPr lang="en-US" sz="2800" dirty="0">
                    <a:latin typeface="+mn-lt"/>
                    <a:cs typeface="Segoe UI" panose="020B0502040204020203" pitchFamily="34" charset="0"/>
                  </a:rPr>
                  <a:t>Output of attention layers is </a:t>
                </a:r>
                <a14:m>
                  <m:oMath xmlns:m="http://schemas.openxmlformats.org/officeDocument/2006/math">
                    <m:r>
                      <a:rPr lang="en-US" sz="2800" b="1" i="1" dirty="0" smtClean="0">
                        <a:latin typeface="Cambria Math" panose="02040503050406030204" pitchFamily="18" charset="0"/>
                        <a:ea typeface="Cambria Math" panose="02040503050406030204" pitchFamily="18" charset="0"/>
                        <a:cs typeface="Segoe UI" panose="020B0502040204020203" pitchFamily="34" charset="0"/>
                      </a:rPr>
                      <m:t>𝒐</m:t>
                    </m:r>
                    <m:r>
                      <a:rPr lang="en-US" sz="2800" b="0" i="1" dirty="0" smtClean="0">
                        <a:latin typeface="Cambria Math" panose="02040503050406030204" pitchFamily="18" charset="0"/>
                        <a:ea typeface="Cambria Math" panose="02040503050406030204" pitchFamily="18" charset="0"/>
                        <a:cs typeface="Segoe UI" panose="020B0502040204020203" pitchFamily="34" charset="0"/>
                      </a:rPr>
                      <m:t>=</m:t>
                    </m:r>
                    <m:d>
                      <m:dPr>
                        <m:ctrlPr>
                          <a:rPr lang="en-US" sz="2800" b="0" i="1" dirty="0" smtClean="0">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b="0" i="1" dirty="0"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dirty="0" smtClean="0">
                                <a:latin typeface="Cambria Math" panose="02040503050406030204" pitchFamily="18" charset="0"/>
                                <a:ea typeface="Cambria Math" panose="02040503050406030204" pitchFamily="18" charset="0"/>
                                <a:cs typeface="Segoe UI" panose="020B0502040204020203" pitchFamily="34" charset="0"/>
                              </a:rPr>
                              <m:t>𝑜</m:t>
                            </m:r>
                          </m:e>
                          <m:sub>
                            <m:r>
                              <a:rPr lang="en-US" sz="2800" b="0" i="1" dirty="0" smtClean="0">
                                <a:latin typeface="Cambria Math" panose="02040503050406030204" pitchFamily="18" charset="0"/>
                                <a:ea typeface="Cambria Math" panose="02040503050406030204" pitchFamily="18" charset="0"/>
                                <a:cs typeface="Segoe UI" panose="020B0502040204020203" pitchFamily="34" charset="0"/>
                              </a:rPr>
                              <m:t>1</m:t>
                            </m:r>
                          </m:sub>
                        </m:sSub>
                        <m:r>
                          <a:rPr lang="en-US" sz="2800" b="0" i="1" dirty="0"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dirty="0">
                                <a:latin typeface="Cambria Math" panose="02040503050406030204" pitchFamily="18" charset="0"/>
                                <a:ea typeface="Cambria Math" panose="02040503050406030204" pitchFamily="18" charset="0"/>
                                <a:cs typeface="Segoe UI" panose="020B0502040204020203" pitchFamily="34" charset="0"/>
                              </a:rPr>
                            </m:ctrlPr>
                          </m:sSubPr>
                          <m:e>
                            <m:r>
                              <a:rPr lang="en-US" sz="2800" i="1" dirty="0">
                                <a:latin typeface="Cambria Math" panose="02040503050406030204" pitchFamily="18" charset="0"/>
                                <a:ea typeface="Cambria Math" panose="02040503050406030204" pitchFamily="18" charset="0"/>
                                <a:cs typeface="Segoe UI" panose="020B0502040204020203" pitchFamily="34" charset="0"/>
                              </a:rPr>
                              <m:t>𝑜</m:t>
                            </m:r>
                          </m:e>
                          <m:sub>
                            <m:r>
                              <a:rPr lang="en-US" sz="2800" b="0" i="1" dirty="0" smtClean="0">
                                <a:latin typeface="Cambria Math" panose="02040503050406030204" pitchFamily="18" charset="0"/>
                                <a:ea typeface="Cambria Math" panose="02040503050406030204" pitchFamily="18" charset="0"/>
                                <a:cs typeface="Segoe UI" panose="020B0502040204020203" pitchFamily="34" charset="0"/>
                              </a:rPr>
                              <m:t>2,</m:t>
                            </m:r>
                          </m:sub>
                        </m:sSub>
                        <m:r>
                          <a:rPr lang="en-US" sz="2800" b="0" i="1" dirty="0"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dirty="0">
                                <a:latin typeface="Cambria Math" panose="02040503050406030204" pitchFamily="18" charset="0"/>
                                <a:ea typeface="Cambria Math" panose="02040503050406030204" pitchFamily="18" charset="0"/>
                                <a:cs typeface="Segoe UI" panose="020B0502040204020203" pitchFamily="34" charset="0"/>
                              </a:rPr>
                            </m:ctrlPr>
                          </m:sSubPr>
                          <m:e>
                            <m:r>
                              <a:rPr lang="en-US" sz="2800" i="1" dirty="0">
                                <a:latin typeface="Cambria Math" panose="02040503050406030204" pitchFamily="18" charset="0"/>
                                <a:ea typeface="Cambria Math" panose="02040503050406030204" pitchFamily="18" charset="0"/>
                                <a:cs typeface="Segoe UI" panose="020B0502040204020203" pitchFamily="34" charset="0"/>
                              </a:rPr>
                              <m:t>𝑜</m:t>
                            </m:r>
                          </m:e>
                          <m:sub>
                            <m:r>
                              <a:rPr lang="en-US" sz="2800" b="0" i="1" dirty="0" smtClean="0">
                                <a:latin typeface="Cambria Math" panose="02040503050406030204" pitchFamily="18" charset="0"/>
                                <a:ea typeface="Cambria Math" panose="02040503050406030204" pitchFamily="18" charset="0"/>
                                <a:cs typeface="Segoe UI" panose="020B0502040204020203" pitchFamily="34" charset="0"/>
                              </a:rPr>
                              <m:t>𝑛</m:t>
                            </m:r>
                          </m:sub>
                        </m:sSub>
                      </m:e>
                    </m:d>
                  </m:oMath>
                </a14:m>
                <a:r>
                  <a:rPr lang="en-US" sz="2800" dirty="0">
                    <a:latin typeface="+mn-lt"/>
                    <a:cs typeface="Segoe UI" panose="020B0502040204020203" pitchFamily="34" charset="0"/>
                  </a:rPr>
                  <a:t>, with learnable weight tensors, </a:t>
                </a:r>
                <a14:m>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𝜈</m:t>
                        </m:r>
                      </m:sub>
                    </m:sSub>
                  </m:oMath>
                </a14:m>
                <a:r>
                  <a:rPr lang="en-US" sz="2800" dirty="0">
                    <a:latin typeface="+mn-lt"/>
                    <a:cs typeface="Segoe UI" panose="020B0502040204020203" pitchFamily="34" charset="0"/>
                  </a:rPr>
                  <a:t> and </a:t>
                </a:r>
                <a14:m>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h</m:t>
                        </m:r>
                      </m:sub>
                    </m:sSub>
                  </m:oMath>
                </a14:m>
                <a:r>
                  <a:rPr lang="en-US" sz="2800" dirty="0">
                    <a:latin typeface="+mn-lt"/>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𝑜</m:t>
                          </m:r>
                        </m:e>
                        <m:sub>
                          <m:r>
                            <a:rPr lang="en-US" sz="2800" b="0" i="1" smtClean="0">
                              <a:latin typeface="Cambria Math" panose="02040503050406030204" pitchFamily="18" charset="0"/>
                              <a:cs typeface="Segoe UI" panose="020B0502040204020203" pitchFamily="34" charset="0"/>
                            </a:rPr>
                            <m:t>𝑗</m:t>
                          </m:r>
                        </m:sub>
                      </m:sSub>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𝜈</m:t>
                      </m:r>
                      <m:nary>
                        <m:naryPr>
                          <m:chr m:val="∑"/>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ea typeface="Cambria Math" panose="02040503050406030204" pitchFamily="18" charset="0"/>
                              <a:cs typeface="Segoe UI" panose="020B0502040204020203" pitchFamily="34" charset="0"/>
                            </a:rPr>
                            <m:t>𝑖</m:t>
                          </m:r>
                          <m:r>
                            <a:rPr lang="en-US" sz="2800" b="0" i="1" smtClean="0">
                              <a:latin typeface="Cambria Math" panose="02040503050406030204" pitchFamily="18" charset="0"/>
                              <a:ea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ea typeface="Cambria Math" panose="02040503050406030204" pitchFamily="18" charset="0"/>
                              <a:cs typeface="Segoe UI" panose="020B0502040204020203" pitchFamily="34" charset="0"/>
                            </a:rPr>
                            <m:t>𝑛</m:t>
                          </m:r>
                        </m:sup>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𝛽</m:t>
                              </m:r>
                            </m:e>
                            <m:sub>
                              <m: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𝑗</m:t>
                              </m:r>
                            </m:sub>
                          </m:sSub>
                          <m:r>
                            <a:rPr lang="en-US" sz="2800" b="0" i="1" smtClean="0">
                              <a:latin typeface="Cambria Math" panose="02040503050406030204" pitchFamily="18" charset="0"/>
                              <a:ea typeface="Cambria Math" panose="02040503050406030204" pitchFamily="18" charset="0"/>
                              <a:cs typeface="Segoe UI" panose="020B0502040204020203" pitchFamily="34" charset="0"/>
                            </a:rPr>
                            <m:t>h</m:t>
                          </m:r>
                          <m:d>
                            <m:dPr>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𝑖</m:t>
                                  </m:r>
                                </m:sub>
                              </m:sSub>
                            </m:e>
                          </m:d>
                        </m:e>
                      </m:nary>
                      <m:r>
                        <a:rPr lang="en-US" sz="2800" i="1">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  </m:t>
                      </m:r>
                      <m:r>
                        <a:rPr lang="en-US" sz="2800" i="1">
                          <a:latin typeface="Cambria Math" panose="02040503050406030204" pitchFamily="18" charset="0"/>
                          <a:ea typeface="Cambria Math" panose="02040503050406030204" pitchFamily="18" charset="0"/>
                          <a:cs typeface="Segoe UI" panose="020B0502040204020203" pitchFamily="34" charset="0"/>
                        </a:rPr>
                        <m:t>𝜈</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𝑥</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𝜈</m:t>
                          </m:r>
                        </m:sub>
                      </m:sSub>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𝑥</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r>
                        <a:rPr lang="en-US" sz="2800" i="1">
                          <a:latin typeface="Cambria Math" panose="02040503050406030204" pitchFamily="18" charset="0"/>
                          <a:ea typeface="Cambria Math" panose="02040503050406030204" pitchFamily="18" charset="0"/>
                          <a:cs typeface="Segoe UI" panose="020B0502040204020203" pitchFamily="34" charset="0"/>
                        </a:rPr>
                        <m:t>,  </m:t>
                      </m:r>
                      <m:r>
                        <a:rPr lang="en-US" sz="2800" b="0" i="1" smtClean="0">
                          <a:latin typeface="Cambria Math" panose="02040503050406030204" pitchFamily="18" charset="0"/>
                          <a:ea typeface="Cambria Math" panose="02040503050406030204" pitchFamily="18" charset="0"/>
                          <a:cs typeface="Segoe UI" panose="020B0502040204020203" pitchFamily="34" charset="0"/>
                        </a:rPr>
                        <m:t>h</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𝑥</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h</m:t>
                          </m:r>
                        </m:sub>
                      </m:sSub>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𝑥</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oMath>
                  </m:oMathPara>
                </a14:m>
                <a:endParaRPr lang="en-US" sz="2800" dirty="0">
                  <a:latin typeface="+mn-lt"/>
                  <a:cs typeface="Segoe UI" panose="020B0502040204020203" pitchFamily="34" charset="0"/>
                </a:endParaRPr>
              </a:p>
              <a:p>
                <a:r>
                  <a:rPr lang="en-US" sz="2800" dirty="0">
                    <a:latin typeface="+mn-lt"/>
                    <a:cs typeface="Segoe UI" panose="020B0502040204020203" pitchFamily="34" charset="0"/>
                  </a:rPr>
                  <a:t>And the output of the GAN, , given learnable parameter, </a:t>
                </a:r>
                <a14:m>
                  <m:oMath xmlns:m="http://schemas.openxmlformats.org/officeDocument/2006/math">
                    <m:r>
                      <a:rPr lang="en-US" sz="280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US" sz="2800" dirty="0">
                    <a:latin typeface="+mn-lt"/>
                    <a:cs typeface="Segoe UI" panose="020B0502040204020203" pitchFamily="34" charset="0"/>
                  </a:rPr>
                  <a:t>, is:</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𝑖</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ea typeface="Cambria Math" panose="02040503050406030204" pitchFamily="18" charset="0"/>
                          <a:cs typeface="Segoe UI" panose="020B0502040204020203" pitchFamily="34" charset="0"/>
                        </a:rPr>
                        <m:t>𝛾</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𝑜</m:t>
                          </m:r>
                        </m:e>
                        <m:sub>
                          <m:r>
                            <a:rPr lang="en-US" sz="2800" i="1">
                              <a:latin typeface="Cambria Math" panose="02040503050406030204" pitchFamily="18" charset="0"/>
                              <a:cs typeface="Segoe UI" panose="020B0502040204020203" pitchFamily="34" charset="0"/>
                            </a:rPr>
                            <m:t>𝑗</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𝑥</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oMath>
                  </m:oMathPara>
                </a14:m>
                <a:endParaRPr lang="en-US" sz="2800" dirty="0">
                  <a:latin typeface="+mn-lt"/>
                  <a:cs typeface="Segoe UI" panose="020B0502040204020203" pitchFamily="34" charset="0"/>
                </a:endParaRPr>
              </a:p>
              <a:p>
                <a:endParaRPr lang="en-US" sz="2800" dirty="0">
                  <a:latin typeface="+mn-lt"/>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815715"/>
                <a:ext cx="11525250" cy="5570012"/>
              </a:xfrm>
              <a:blipFill>
                <a:blip r:embed="rId3"/>
                <a:stretch>
                  <a:fillRect l="-1058" t="-1094"/>
                </a:stretch>
              </a:blipFill>
            </p:spPr>
            <p:txBody>
              <a:bodyPr/>
              <a:lstStyle/>
              <a:p>
                <a:r>
                  <a:rPr lang="en-US">
                    <a:noFill/>
                  </a:rPr>
                  <a:t> </a:t>
                </a:r>
              </a:p>
            </p:txBody>
          </p:sp>
        </mc:Fallback>
      </mc:AlternateContent>
    </p:spTree>
    <p:extLst>
      <p:ext uri="{BB962C8B-B14F-4D97-AF65-F5344CB8AC3E}">
        <p14:creationId xmlns:p14="http://schemas.microsoft.com/office/powerpoint/2010/main" val="394040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10170</TotalTime>
  <Words>372</Words>
  <Application>Microsoft Office PowerPoint</Application>
  <PresentationFormat>Widescreen</PresentationFormat>
  <Paragraphs>44</Paragraphs>
  <Slides>6</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Calibri Light</vt:lpstr>
      <vt:lpstr>Cambria Math</vt:lpstr>
      <vt:lpstr>Segoe UI</vt:lpstr>
      <vt:lpstr>Segoe UI Light</vt:lpstr>
      <vt:lpstr>Office Theme</vt:lpstr>
      <vt:lpstr>1_Office Theme</vt:lpstr>
      <vt:lpstr>CSCI E-25 Computer Vision</vt:lpstr>
      <vt:lpstr>Attention and Transformers </vt:lpstr>
      <vt:lpstr>Basics of Self-attention</vt:lpstr>
      <vt:lpstr>Basics of Self-Attention  </vt:lpstr>
      <vt:lpstr>Basics of Self-Attention </vt:lpstr>
      <vt:lpstr>Self-attention GAN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Elston</dc:creator>
  <cp:lastModifiedBy>Stephen Elston</cp:lastModifiedBy>
  <cp:revision>279</cp:revision>
  <dcterms:created xsi:type="dcterms:W3CDTF">2018-12-31T16:25:12Z</dcterms:created>
  <dcterms:modified xsi:type="dcterms:W3CDTF">2022-12-24T00:33:32Z</dcterms:modified>
</cp:coreProperties>
</file>