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4"/>
  </p:notesMasterIdLst>
  <p:handoutMasterIdLst>
    <p:handoutMasterId r:id="rId85"/>
  </p:handoutMasterIdLst>
  <p:sldIdLst>
    <p:sldId id="391" r:id="rId5"/>
    <p:sldId id="479" r:id="rId6"/>
    <p:sldId id="434" r:id="rId7"/>
    <p:sldId id="320" r:id="rId8"/>
    <p:sldId id="478" r:id="rId9"/>
    <p:sldId id="493" r:id="rId10"/>
    <p:sldId id="444" r:id="rId11"/>
    <p:sldId id="329" r:id="rId12"/>
    <p:sldId id="330" r:id="rId13"/>
    <p:sldId id="331" r:id="rId14"/>
    <p:sldId id="328" r:id="rId15"/>
    <p:sldId id="332" r:id="rId16"/>
    <p:sldId id="333" r:id="rId17"/>
    <p:sldId id="473" r:id="rId18"/>
    <p:sldId id="334" r:id="rId19"/>
    <p:sldId id="335" r:id="rId20"/>
    <p:sldId id="336" r:id="rId21"/>
    <p:sldId id="474" r:id="rId22"/>
    <p:sldId id="337" r:id="rId23"/>
    <p:sldId id="338" r:id="rId24"/>
    <p:sldId id="347" r:id="rId25"/>
    <p:sldId id="475" r:id="rId26"/>
    <p:sldId id="477" r:id="rId27"/>
    <p:sldId id="407" r:id="rId28"/>
    <p:sldId id="408" r:id="rId29"/>
    <p:sldId id="416" r:id="rId30"/>
    <p:sldId id="417" r:id="rId31"/>
    <p:sldId id="419" r:id="rId32"/>
    <p:sldId id="422" r:id="rId33"/>
    <p:sldId id="423" r:id="rId34"/>
    <p:sldId id="424" r:id="rId35"/>
    <p:sldId id="425" r:id="rId36"/>
    <p:sldId id="426" r:id="rId37"/>
    <p:sldId id="427" r:id="rId38"/>
    <p:sldId id="428" r:id="rId39"/>
    <p:sldId id="429" r:id="rId40"/>
    <p:sldId id="476" r:id="rId41"/>
    <p:sldId id="343" r:id="rId42"/>
    <p:sldId id="366" r:id="rId43"/>
    <p:sldId id="346" r:id="rId44"/>
    <p:sldId id="480" r:id="rId45"/>
    <p:sldId id="466" r:id="rId46"/>
    <p:sldId id="462" r:id="rId47"/>
    <p:sldId id="467" r:id="rId48"/>
    <p:sldId id="468" r:id="rId49"/>
    <p:sldId id="463" r:id="rId50"/>
    <p:sldId id="472" r:id="rId51"/>
    <p:sldId id="469" r:id="rId52"/>
    <p:sldId id="470" r:id="rId53"/>
    <p:sldId id="465" r:id="rId54"/>
    <p:sldId id="471" r:id="rId55"/>
    <p:sldId id="481" r:id="rId56"/>
    <p:sldId id="345" r:id="rId57"/>
    <p:sldId id="344" r:id="rId58"/>
    <p:sldId id="503" r:id="rId59"/>
    <p:sldId id="505" r:id="rId60"/>
    <p:sldId id="504" r:id="rId61"/>
    <p:sldId id="506" r:id="rId62"/>
    <p:sldId id="508" r:id="rId63"/>
    <p:sldId id="507" r:id="rId64"/>
    <p:sldId id="509" r:id="rId65"/>
    <p:sldId id="497" r:id="rId66"/>
    <p:sldId id="498" r:id="rId67"/>
    <p:sldId id="500" r:id="rId68"/>
    <p:sldId id="501" r:id="rId69"/>
    <p:sldId id="502" r:id="rId70"/>
    <p:sldId id="499" r:id="rId71"/>
    <p:sldId id="485" r:id="rId72"/>
    <p:sldId id="486" r:id="rId73"/>
    <p:sldId id="487" r:id="rId74"/>
    <p:sldId id="510" r:id="rId75"/>
    <p:sldId id="488" r:id="rId76"/>
    <p:sldId id="489" r:id="rId77"/>
    <p:sldId id="495" r:id="rId78"/>
    <p:sldId id="490" r:id="rId79"/>
    <p:sldId id="491" r:id="rId80"/>
    <p:sldId id="492" r:id="rId81"/>
    <p:sldId id="494" r:id="rId82"/>
    <p:sldId id="482" r:id="rId8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77273" autoAdjust="0"/>
  </p:normalViewPr>
  <p:slideViewPr>
    <p:cSldViewPr snapToGrid="0">
      <p:cViewPr varScale="1">
        <p:scale>
          <a:sx n="71" d="100"/>
          <a:sy n="71" d="100"/>
        </p:scale>
        <p:origin x="50" y="197"/>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12E7B4A-039C-48A2-9B2C-AF16AA3873D8}" type="datetimeFigureOut">
              <a:rPr lang="en-US" smtClean="0"/>
              <a:t>3/8/2023</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A005A0C-54D9-45AA-87D4-C551D08DFCE1}" type="datetimeFigureOut">
              <a:rPr lang="en-US" smtClean="0"/>
              <a:t>3/8/2023</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650308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301646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922725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3332506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3950747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3798587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572997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151802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2675871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2973226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327868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410270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30</a:t>
            </a:fld>
            <a:endParaRPr lang="en-US"/>
          </a:p>
        </p:txBody>
      </p:sp>
    </p:spTree>
    <p:extLst>
      <p:ext uri="{BB962C8B-B14F-4D97-AF65-F5344CB8AC3E}">
        <p14:creationId xmlns:p14="http://schemas.microsoft.com/office/powerpoint/2010/main" val="593006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31</a:t>
            </a:fld>
            <a:endParaRPr lang="en-US"/>
          </a:p>
        </p:txBody>
      </p:sp>
    </p:spTree>
    <p:extLst>
      <p:ext uri="{BB962C8B-B14F-4D97-AF65-F5344CB8AC3E}">
        <p14:creationId xmlns:p14="http://schemas.microsoft.com/office/powerpoint/2010/main" val="4171226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32</a:t>
            </a:fld>
            <a:endParaRPr lang="en-US"/>
          </a:p>
        </p:txBody>
      </p:sp>
    </p:spTree>
    <p:extLst>
      <p:ext uri="{BB962C8B-B14F-4D97-AF65-F5344CB8AC3E}">
        <p14:creationId xmlns:p14="http://schemas.microsoft.com/office/powerpoint/2010/main" val="588701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33</a:t>
            </a:fld>
            <a:endParaRPr lang="en-US"/>
          </a:p>
        </p:txBody>
      </p:sp>
    </p:spTree>
    <p:extLst>
      <p:ext uri="{BB962C8B-B14F-4D97-AF65-F5344CB8AC3E}">
        <p14:creationId xmlns:p14="http://schemas.microsoft.com/office/powerpoint/2010/main" val="2648070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34</a:t>
            </a:fld>
            <a:endParaRPr lang="en-US"/>
          </a:p>
        </p:txBody>
      </p:sp>
    </p:spTree>
    <p:extLst>
      <p:ext uri="{BB962C8B-B14F-4D97-AF65-F5344CB8AC3E}">
        <p14:creationId xmlns:p14="http://schemas.microsoft.com/office/powerpoint/2010/main" val="33125461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35</a:t>
            </a:fld>
            <a:endParaRPr lang="en-US"/>
          </a:p>
        </p:txBody>
      </p:sp>
    </p:spTree>
    <p:extLst>
      <p:ext uri="{BB962C8B-B14F-4D97-AF65-F5344CB8AC3E}">
        <p14:creationId xmlns:p14="http://schemas.microsoft.com/office/powerpoint/2010/main" val="1109842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36</a:t>
            </a:fld>
            <a:endParaRPr lang="en-US"/>
          </a:p>
        </p:txBody>
      </p:sp>
    </p:spTree>
    <p:extLst>
      <p:ext uri="{BB962C8B-B14F-4D97-AF65-F5344CB8AC3E}">
        <p14:creationId xmlns:p14="http://schemas.microsoft.com/office/powerpoint/2010/main" val="3566225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38</a:t>
            </a:fld>
            <a:endParaRPr lang="en-US" dirty="0"/>
          </a:p>
        </p:txBody>
      </p:sp>
    </p:spTree>
    <p:extLst>
      <p:ext uri="{BB962C8B-B14F-4D97-AF65-F5344CB8AC3E}">
        <p14:creationId xmlns:p14="http://schemas.microsoft.com/office/powerpoint/2010/main" val="1624937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39</a:t>
            </a:fld>
            <a:endParaRPr lang="en-US"/>
          </a:p>
        </p:txBody>
      </p:sp>
    </p:spTree>
    <p:extLst>
      <p:ext uri="{BB962C8B-B14F-4D97-AF65-F5344CB8AC3E}">
        <p14:creationId xmlns:p14="http://schemas.microsoft.com/office/powerpoint/2010/main" val="20992215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40</a:t>
            </a:fld>
            <a:endParaRPr lang="en-US" dirty="0"/>
          </a:p>
        </p:txBody>
      </p:sp>
    </p:spTree>
    <p:extLst>
      <p:ext uri="{BB962C8B-B14F-4D97-AF65-F5344CB8AC3E}">
        <p14:creationId xmlns:p14="http://schemas.microsoft.com/office/powerpoint/2010/main" val="3304342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42</a:t>
            </a:fld>
            <a:endParaRPr lang="en-US"/>
          </a:p>
        </p:txBody>
      </p:sp>
    </p:spTree>
    <p:extLst>
      <p:ext uri="{BB962C8B-B14F-4D97-AF65-F5344CB8AC3E}">
        <p14:creationId xmlns:p14="http://schemas.microsoft.com/office/powerpoint/2010/main" val="2235539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43</a:t>
            </a:fld>
            <a:endParaRPr lang="en-US"/>
          </a:p>
        </p:txBody>
      </p:sp>
    </p:spTree>
    <p:extLst>
      <p:ext uri="{BB962C8B-B14F-4D97-AF65-F5344CB8AC3E}">
        <p14:creationId xmlns:p14="http://schemas.microsoft.com/office/powerpoint/2010/main" val="34947347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44</a:t>
            </a:fld>
            <a:endParaRPr lang="en-US"/>
          </a:p>
        </p:txBody>
      </p:sp>
    </p:spTree>
    <p:extLst>
      <p:ext uri="{BB962C8B-B14F-4D97-AF65-F5344CB8AC3E}">
        <p14:creationId xmlns:p14="http://schemas.microsoft.com/office/powerpoint/2010/main" val="9177824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45</a:t>
            </a:fld>
            <a:endParaRPr lang="en-US" dirty="0"/>
          </a:p>
        </p:txBody>
      </p:sp>
    </p:spTree>
    <p:extLst>
      <p:ext uri="{BB962C8B-B14F-4D97-AF65-F5344CB8AC3E}">
        <p14:creationId xmlns:p14="http://schemas.microsoft.com/office/powerpoint/2010/main" val="40333449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46</a:t>
            </a:fld>
            <a:endParaRPr lang="en-US"/>
          </a:p>
        </p:txBody>
      </p:sp>
    </p:spTree>
    <p:extLst>
      <p:ext uri="{BB962C8B-B14F-4D97-AF65-F5344CB8AC3E}">
        <p14:creationId xmlns:p14="http://schemas.microsoft.com/office/powerpoint/2010/main" val="2384305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47</a:t>
            </a:fld>
            <a:endParaRPr lang="en-US"/>
          </a:p>
        </p:txBody>
      </p:sp>
    </p:spTree>
    <p:extLst>
      <p:ext uri="{BB962C8B-B14F-4D97-AF65-F5344CB8AC3E}">
        <p14:creationId xmlns:p14="http://schemas.microsoft.com/office/powerpoint/2010/main" val="38475357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48</a:t>
            </a:fld>
            <a:endParaRPr lang="en-US"/>
          </a:p>
        </p:txBody>
      </p:sp>
    </p:spTree>
    <p:extLst>
      <p:ext uri="{BB962C8B-B14F-4D97-AF65-F5344CB8AC3E}">
        <p14:creationId xmlns:p14="http://schemas.microsoft.com/office/powerpoint/2010/main" val="17699577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49</a:t>
            </a:fld>
            <a:endParaRPr lang="en-US"/>
          </a:p>
        </p:txBody>
      </p:sp>
    </p:spTree>
    <p:extLst>
      <p:ext uri="{BB962C8B-B14F-4D97-AF65-F5344CB8AC3E}">
        <p14:creationId xmlns:p14="http://schemas.microsoft.com/office/powerpoint/2010/main" val="38946775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50</a:t>
            </a:fld>
            <a:endParaRPr lang="en-US"/>
          </a:p>
        </p:txBody>
      </p:sp>
    </p:spTree>
    <p:extLst>
      <p:ext uri="{BB962C8B-B14F-4D97-AF65-F5344CB8AC3E}">
        <p14:creationId xmlns:p14="http://schemas.microsoft.com/office/powerpoint/2010/main" val="41716549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51</a:t>
            </a:fld>
            <a:endParaRPr lang="en-US" dirty="0"/>
          </a:p>
        </p:txBody>
      </p:sp>
    </p:spTree>
    <p:extLst>
      <p:ext uri="{BB962C8B-B14F-4D97-AF65-F5344CB8AC3E}">
        <p14:creationId xmlns:p14="http://schemas.microsoft.com/office/powerpoint/2010/main" val="3321960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356215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53</a:t>
            </a:fld>
            <a:endParaRPr lang="en-US" dirty="0"/>
          </a:p>
        </p:txBody>
      </p:sp>
    </p:spTree>
    <p:extLst>
      <p:ext uri="{BB962C8B-B14F-4D97-AF65-F5344CB8AC3E}">
        <p14:creationId xmlns:p14="http://schemas.microsoft.com/office/powerpoint/2010/main" val="9447156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54</a:t>
            </a:fld>
            <a:endParaRPr lang="en-US" dirty="0"/>
          </a:p>
        </p:txBody>
      </p:sp>
    </p:spTree>
    <p:extLst>
      <p:ext uri="{BB962C8B-B14F-4D97-AF65-F5344CB8AC3E}">
        <p14:creationId xmlns:p14="http://schemas.microsoft.com/office/powerpoint/2010/main" val="23060064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56</a:t>
            </a:fld>
            <a:endParaRPr lang="en-US" dirty="0"/>
          </a:p>
        </p:txBody>
      </p:sp>
    </p:spTree>
    <p:extLst>
      <p:ext uri="{BB962C8B-B14F-4D97-AF65-F5344CB8AC3E}">
        <p14:creationId xmlns:p14="http://schemas.microsoft.com/office/powerpoint/2010/main" val="38339995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57</a:t>
            </a:fld>
            <a:endParaRPr lang="en-US" dirty="0"/>
          </a:p>
        </p:txBody>
      </p:sp>
    </p:spTree>
    <p:extLst>
      <p:ext uri="{BB962C8B-B14F-4D97-AF65-F5344CB8AC3E}">
        <p14:creationId xmlns:p14="http://schemas.microsoft.com/office/powerpoint/2010/main" val="36562106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58</a:t>
            </a:fld>
            <a:endParaRPr lang="en-US" dirty="0"/>
          </a:p>
        </p:txBody>
      </p:sp>
    </p:spTree>
    <p:extLst>
      <p:ext uri="{BB962C8B-B14F-4D97-AF65-F5344CB8AC3E}">
        <p14:creationId xmlns:p14="http://schemas.microsoft.com/office/powerpoint/2010/main" val="16902329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59</a:t>
            </a:fld>
            <a:endParaRPr lang="en-US"/>
          </a:p>
        </p:txBody>
      </p:sp>
    </p:spTree>
    <p:extLst>
      <p:ext uri="{BB962C8B-B14F-4D97-AF65-F5344CB8AC3E}">
        <p14:creationId xmlns:p14="http://schemas.microsoft.com/office/powerpoint/2010/main" val="14840170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60</a:t>
            </a:fld>
            <a:endParaRPr lang="en-US"/>
          </a:p>
        </p:txBody>
      </p:sp>
    </p:spTree>
    <p:extLst>
      <p:ext uri="{BB962C8B-B14F-4D97-AF65-F5344CB8AC3E}">
        <p14:creationId xmlns:p14="http://schemas.microsoft.com/office/powerpoint/2010/main" val="37832575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62</a:t>
            </a:fld>
            <a:endParaRPr lang="en-US"/>
          </a:p>
        </p:txBody>
      </p:sp>
    </p:spTree>
    <p:extLst>
      <p:ext uri="{BB962C8B-B14F-4D97-AF65-F5344CB8AC3E}">
        <p14:creationId xmlns:p14="http://schemas.microsoft.com/office/powerpoint/2010/main" val="30112416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63</a:t>
            </a:fld>
            <a:endParaRPr lang="en-US"/>
          </a:p>
        </p:txBody>
      </p:sp>
    </p:spTree>
    <p:extLst>
      <p:ext uri="{BB962C8B-B14F-4D97-AF65-F5344CB8AC3E}">
        <p14:creationId xmlns:p14="http://schemas.microsoft.com/office/powerpoint/2010/main" val="38927051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64</a:t>
            </a:fld>
            <a:endParaRPr lang="en-US"/>
          </a:p>
        </p:txBody>
      </p:sp>
    </p:spTree>
    <p:extLst>
      <p:ext uri="{BB962C8B-B14F-4D97-AF65-F5344CB8AC3E}">
        <p14:creationId xmlns:p14="http://schemas.microsoft.com/office/powerpoint/2010/main" val="1787229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4361588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65</a:t>
            </a:fld>
            <a:endParaRPr lang="en-US"/>
          </a:p>
        </p:txBody>
      </p:sp>
    </p:spTree>
    <p:extLst>
      <p:ext uri="{BB962C8B-B14F-4D97-AF65-F5344CB8AC3E}">
        <p14:creationId xmlns:p14="http://schemas.microsoft.com/office/powerpoint/2010/main" val="4958512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66</a:t>
            </a:fld>
            <a:endParaRPr lang="en-US"/>
          </a:p>
        </p:txBody>
      </p:sp>
    </p:spTree>
    <p:extLst>
      <p:ext uri="{BB962C8B-B14F-4D97-AF65-F5344CB8AC3E}">
        <p14:creationId xmlns:p14="http://schemas.microsoft.com/office/powerpoint/2010/main" val="42498024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67</a:t>
            </a:fld>
            <a:endParaRPr lang="en-US"/>
          </a:p>
        </p:txBody>
      </p:sp>
    </p:spTree>
    <p:extLst>
      <p:ext uri="{BB962C8B-B14F-4D97-AF65-F5344CB8AC3E}">
        <p14:creationId xmlns:p14="http://schemas.microsoft.com/office/powerpoint/2010/main" val="3761286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69</a:t>
            </a:fld>
            <a:endParaRPr lang="en-US" dirty="0"/>
          </a:p>
        </p:txBody>
      </p:sp>
    </p:spTree>
    <p:extLst>
      <p:ext uri="{BB962C8B-B14F-4D97-AF65-F5344CB8AC3E}">
        <p14:creationId xmlns:p14="http://schemas.microsoft.com/office/powerpoint/2010/main" val="13139939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70</a:t>
            </a:fld>
            <a:endParaRPr lang="en-US" dirty="0"/>
          </a:p>
        </p:txBody>
      </p:sp>
    </p:spTree>
    <p:extLst>
      <p:ext uri="{BB962C8B-B14F-4D97-AF65-F5344CB8AC3E}">
        <p14:creationId xmlns:p14="http://schemas.microsoft.com/office/powerpoint/2010/main" val="29201151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71</a:t>
            </a:fld>
            <a:endParaRPr lang="en-US" dirty="0"/>
          </a:p>
        </p:txBody>
      </p:sp>
    </p:spTree>
    <p:extLst>
      <p:ext uri="{BB962C8B-B14F-4D97-AF65-F5344CB8AC3E}">
        <p14:creationId xmlns:p14="http://schemas.microsoft.com/office/powerpoint/2010/main" val="13914945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72</a:t>
            </a:fld>
            <a:endParaRPr lang="en-US"/>
          </a:p>
        </p:txBody>
      </p:sp>
    </p:spTree>
    <p:extLst>
      <p:ext uri="{BB962C8B-B14F-4D97-AF65-F5344CB8AC3E}">
        <p14:creationId xmlns:p14="http://schemas.microsoft.com/office/powerpoint/2010/main" val="19593379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73</a:t>
            </a:fld>
            <a:endParaRPr lang="en-US"/>
          </a:p>
        </p:txBody>
      </p:sp>
    </p:spTree>
    <p:extLst>
      <p:ext uri="{BB962C8B-B14F-4D97-AF65-F5344CB8AC3E}">
        <p14:creationId xmlns:p14="http://schemas.microsoft.com/office/powerpoint/2010/main" val="12650938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74</a:t>
            </a:fld>
            <a:endParaRPr lang="en-US"/>
          </a:p>
        </p:txBody>
      </p:sp>
    </p:spTree>
    <p:extLst>
      <p:ext uri="{BB962C8B-B14F-4D97-AF65-F5344CB8AC3E}">
        <p14:creationId xmlns:p14="http://schemas.microsoft.com/office/powerpoint/2010/main" val="32061820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76</a:t>
            </a:fld>
            <a:endParaRPr lang="en-US" dirty="0"/>
          </a:p>
        </p:txBody>
      </p:sp>
    </p:spTree>
    <p:extLst>
      <p:ext uri="{BB962C8B-B14F-4D97-AF65-F5344CB8AC3E}">
        <p14:creationId xmlns:p14="http://schemas.microsoft.com/office/powerpoint/2010/main" val="3141063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4699711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77</a:t>
            </a:fld>
            <a:endParaRPr lang="en-US" dirty="0"/>
          </a:p>
        </p:txBody>
      </p:sp>
    </p:spTree>
    <p:extLst>
      <p:ext uri="{BB962C8B-B14F-4D97-AF65-F5344CB8AC3E}">
        <p14:creationId xmlns:p14="http://schemas.microsoft.com/office/powerpoint/2010/main" val="26708319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78</a:t>
            </a:fld>
            <a:endParaRPr lang="en-US" dirty="0"/>
          </a:p>
        </p:txBody>
      </p:sp>
    </p:spTree>
    <p:extLst>
      <p:ext uri="{BB962C8B-B14F-4D97-AF65-F5344CB8AC3E}">
        <p14:creationId xmlns:p14="http://schemas.microsoft.com/office/powerpoint/2010/main" val="62393564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79</a:t>
            </a:fld>
            <a:endParaRPr lang="en-US" dirty="0"/>
          </a:p>
        </p:txBody>
      </p:sp>
    </p:spTree>
    <p:extLst>
      <p:ext uri="{BB962C8B-B14F-4D97-AF65-F5344CB8AC3E}">
        <p14:creationId xmlns:p14="http://schemas.microsoft.com/office/powerpoint/2010/main" val="2012180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111916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755798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82181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83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47042" y="228601"/>
            <a:ext cx="11361519" cy="1134910"/>
          </a:xfrm>
          <a:prstGeom prst="rect">
            <a:avLst/>
          </a:prstGeom>
        </p:spPr>
        <p:txBody>
          <a:bodyP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a:t>HEADER HERE (ENCODE NORMAL BLACK, 36 PT.)</a:t>
            </a:r>
          </a:p>
        </p:txBody>
      </p:sp>
      <p:sp>
        <p:nvSpPr>
          <p:cNvPr id="6" name="Text Placeholder 9"/>
          <p:cNvSpPr>
            <a:spLocks noGrp="1"/>
          </p:cNvSpPr>
          <p:nvPr>
            <p:ph type="body" sz="quarter" idx="11" hasCustomPrompt="1"/>
          </p:nvPr>
        </p:nvSpPr>
        <p:spPr>
          <a:xfrm>
            <a:off x="447042" y="1736726"/>
            <a:ext cx="11360313" cy="4161155"/>
          </a:xfrm>
          <a:prstGeom prst="rect">
            <a:avLst/>
          </a:prstGeom>
        </p:spPr>
        <p:txBody>
          <a:bodyPr/>
          <a:lstStyle>
            <a:lvl1pPr marL="257154" indent="-257154">
              <a:buFont typeface="Lucida Grande"/>
              <a:buChar char="&gt;"/>
              <a:defRPr sz="4320" b="0" i="0" baseline="0">
                <a:solidFill>
                  <a:schemeClr val="accent4">
                    <a:lumMod val="10000"/>
                  </a:schemeClr>
                </a:solidFill>
                <a:latin typeface="Open Sans Light"/>
                <a:cs typeface="Open Sans Light"/>
              </a:defRPr>
            </a:lvl1pPr>
            <a:lvl2pPr>
              <a:defRPr sz="3840" b="0" i="0" baseline="0">
                <a:solidFill>
                  <a:srgbClr val="33006F"/>
                </a:solidFill>
                <a:latin typeface="Open Sans Light"/>
                <a:cs typeface="Open Sans Light"/>
              </a:defRPr>
            </a:lvl2pPr>
            <a:lvl3pPr marL="857182" indent="-171436">
              <a:buSzPct val="100000"/>
              <a:buFont typeface="Lucida Grande"/>
              <a:buChar char="&gt;"/>
              <a:defRPr sz="3840" b="0" i="0" baseline="0">
                <a:solidFill>
                  <a:srgbClr val="33006F"/>
                </a:solidFill>
                <a:latin typeface="Open Sans Light"/>
                <a:cs typeface="Open Sans Light"/>
              </a:defRPr>
            </a:lvl3pPr>
            <a:lvl4pPr>
              <a:defRPr sz="3840" b="0" i="0" baseline="0">
                <a:solidFill>
                  <a:srgbClr val="33006F"/>
                </a:solidFill>
                <a:latin typeface="Open Sans Light"/>
                <a:cs typeface="Open Sans Light"/>
              </a:defRPr>
            </a:lvl4pPr>
            <a:lvl5pPr marL="1542926" indent="-171436">
              <a:buFont typeface="Lucida Grande"/>
              <a:buChar char="&gt;"/>
              <a:defRPr sz="3840" b="0" i="0" baseline="0">
                <a:solidFill>
                  <a:srgbClr val="33006F"/>
                </a:solidFill>
                <a:latin typeface="Open Sans Light"/>
                <a:cs typeface="Open Sans Light"/>
              </a:defRPr>
            </a:lvl5pPr>
          </a:lstStyle>
          <a:p>
            <a:pPr lvl="0"/>
            <a:r>
              <a:rPr lang="en-US"/>
              <a:t>Content here (Open Sans Light, 36 pt.)</a:t>
            </a:r>
          </a:p>
          <a:p>
            <a:pPr lvl="1"/>
            <a:r>
              <a:rPr lang="en-US"/>
              <a:t>Second level (Open Sans Light, 32)</a:t>
            </a:r>
          </a:p>
          <a:p>
            <a:pPr lvl="2"/>
            <a:r>
              <a:rPr lang="en-US"/>
              <a:t>Third level (Open Sans Light, 32)</a:t>
            </a:r>
          </a:p>
          <a:p>
            <a:pPr lvl="3"/>
            <a:r>
              <a:rPr lang="en-US"/>
              <a:t>Fourth level (Open Sans Light, 32)</a:t>
            </a:r>
          </a:p>
          <a:p>
            <a:pPr lvl="4"/>
            <a:r>
              <a:rPr lang="en-US"/>
              <a:t>Fifth level (Open Sans Light, 32)</a:t>
            </a:r>
          </a:p>
        </p:txBody>
      </p:sp>
      <p:pic>
        <p:nvPicPr>
          <p:cNvPr id="8" name="Picture 7"/>
          <p:cNvPicPr>
            <a:picLocks noChangeAspect="1"/>
          </p:cNvPicPr>
          <p:nvPr/>
        </p:nvPicPr>
        <p:blipFill>
          <a:blip r:embed="rId3"/>
          <a:stretch>
            <a:fillRect/>
          </a:stretch>
        </p:blipFill>
        <p:spPr>
          <a:xfrm>
            <a:off x="447042" y="1360600"/>
            <a:ext cx="1471708" cy="96361"/>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spTree>
    <p:custDataLst>
      <p:tags r:id="rId1"/>
    </p:custDataLst>
    <p:extLst>
      <p:ext uri="{BB962C8B-B14F-4D97-AF65-F5344CB8AC3E}">
        <p14:creationId xmlns:p14="http://schemas.microsoft.com/office/powerpoint/2010/main" val="46060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3/8/2023</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65848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635700214"/>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3" r:id="rId1"/>
    <p:sldLayoutId id="2147483669" r:id="rId2"/>
    <p:sldLayoutId id="2147483671" r:id="rId3"/>
    <p:sldLayoutId id="2147483672" r:id="rId4"/>
    <p:sldLayoutId id="2147483673" r:id="rId5"/>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yann.lecun.com/exdb/publis/pdf/lecun-89e.pdf"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0.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proceedings.neurips.cc/paper/2012/file/c399862d3b9d6b76c8436e924a68c45b-Paper.pdf"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hyperlink" Target="https://arxiv.org/pdf/1905.11946.pdf" TargetMode="External"/><Relationship Id="rId4" Type="http://schemas.openxmlformats.org/officeDocument/2006/relationships/hyperlink" Target="https://arxiv.org/pdf/1512.03385.pdf"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hyperlink" Target="https://arxiv.org/pdf/1905.11946.pdf" TargetMode="External"/><Relationship Id="rId4" Type="http://schemas.openxmlformats.org/officeDocument/2006/relationships/hyperlink" Target="https://arxiv.org/pdf/1512.03385.pdf" TargetMode="External"/></Relationships>
</file>

<file path=ppt/slides/_rels/slide45.xml.rels><?xml version="1.0" encoding="UTF-8" standalone="yes"?>
<Relationships xmlns="http://schemas.openxmlformats.org/package/2006/relationships"><Relationship Id="rId8" Type="http://schemas.openxmlformats.org/officeDocument/2006/relationships/hyperlink" Target="https://arxiv.org/pdf/1905.11946.pdf" TargetMode="External"/><Relationship Id="rId3" Type="http://schemas.openxmlformats.org/officeDocument/2006/relationships/image" Target="../media/image17.png"/><Relationship Id="rId7" Type="http://schemas.openxmlformats.org/officeDocument/2006/relationships/hyperlink" Target="https://arxiv.org/pdf/1512.03385.pdf"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hyperlink" Target="https://arxiv.org/pdf/1905.11946.pdf"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hyperlink" Target="https://arxiv.org/pdf/1512.03385.pdf" TargetMode="External"/><Relationship Id="rId5" Type="http://schemas.openxmlformats.org/officeDocument/2006/relationships/image" Target="../media/image23.png"/><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hyperlink" Target="https://arxiv.org/pdf/1905.11946.pdf" TargetMode="External"/><Relationship Id="rId5" Type="http://schemas.openxmlformats.org/officeDocument/2006/relationships/hyperlink" Target="https://arxiv.org/pdf/1512.03385.pdf" TargetMode="Externa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hyperlink" Target="https://arxiv.org/pdf/1905.11946.pdf"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hyperlink" Target="https://arxiv.org/pdf/1512.03385.pdf" TargetMode="External"/><Relationship Id="rId5" Type="http://schemas.openxmlformats.org/officeDocument/2006/relationships/image" Target="../media/image26.png"/><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hyperlink" Target="https://arxiv.org/pdf/1905.11946.pdf"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hyperlink" Target="https://arxiv.org/pdf/1512.03385.pdf" TargetMode="External"/><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hyperlink" Target="https://arxiv.org/pdf/1905.11946.pdf"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hyperlink" Target="https://arxiv.org/pdf/1512.03385.pdf" TargetMode="External"/><Relationship Id="rId5" Type="http://schemas.openxmlformats.org/officeDocument/2006/relationships/image" Target="../media/image32.png"/><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8" Type="http://schemas.openxmlformats.org/officeDocument/2006/relationships/hyperlink" Target="https://arxiv.org/pdf/1905.11946.pdf" TargetMode="External"/><Relationship Id="rId3" Type="http://schemas.openxmlformats.org/officeDocument/2006/relationships/image" Target="../media/image33.png"/><Relationship Id="rId7" Type="http://schemas.openxmlformats.org/officeDocument/2006/relationships/hyperlink" Target="https://arxiv.org/pdf/1709.01507.pdf" TargetMode="External"/><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hyperlink" Target="https://arxiv.org/pdf/1905.11946.pdf" TargetMode="External"/><Relationship Id="rId5" Type="http://schemas.openxmlformats.org/officeDocument/2006/relationships/hyperlink" Target="https://arxiv.org/pdf/1709.01507.pdf" TargetMode="External"/><Relationship Id="rId4" Type="http://schemas.openxmlformats.org/officeDocument/2006/relationships/image" Target="../media/image38.png"/></Relationships>
</file>

<file path=ppt/slides/_rels/slide5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3.xml"/><Relationship Id="rId5" Type="http://schemas.openxmlformats.org/officeDocument/2006/relationships/hyperlink" Target="https://arxiv.org/pdf/1905.11946.pdf" TargetMode="External"/><Relationship Id="rId4" Type="http://schemas.openxmlformats.org/officeDocument/2006/relationships/hyperlink" Target="https://arxiv.org/pdf/1709.01507.pd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6.xml"/><Relationship Id="rId1" Type="http://schemas.openxmlformats.org/officeDocument/2006/relationships/slideLayout" Target="../slideLayouts/slideLayout3.xml"/><Relationship Id="rId5" Type="http://schemas.openxmlformats.org/officeDocument/2006/relationships/hyperlink" Target="https://arxiv.org/pdf/1905.11946.pdf" TargetMode="External"/><Relationship Id="rId4" Type="http://schemas.openxmlformats.org/officeDocument/2006/relationships/hyperlink" Target="https://arxiv.org/pdf/1709.01507.pdf"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hyperlink" Target="https://arxiv.org/pdf/1905.11946.pdf" TargetMode="External"/></Relationships>
</file>

<file path=ppt/slides/_rels/slide63.xml.rels><?xml version="1.0" encoding="UTF-8" standalone="yes"?>
<Relationships xmlns="http://schemas.openxmlformats.org/package/2006/relationships"><Relationship Id="rId3" Type="http://schemas.openxmlformats.org/officeDocument/2006/relationships/hyperlink" Target="https://arxiv.org/pdf/1905.11946.pdf" TargetMode="External"/><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64.xml.rels><?xml version="1.0" encoding="UTF-8" standalone="yes"?>
<Relationships xmlns="http://schemas.openxmlformats.org/package/2006/relationships"><Relationship Id="rId3" Type="http://schemas.openxmlformats.org/officeDocument/2006/relationships/hyperlink" Target="https://arxiv.org/pdf/1905.11946.pdf" TargetMode="External"/><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65.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51.xm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hyperlink" Target="https://arxiv.org/pdf/1905.11946.pdf" TargetMode="External"/></Relationships>
</file>

<file path=ppt/slides/_rels/slide67.xml.rels><?xml version="1.0" encoding="UTF-8" standalone="yes"?>
<Relationships xmlns="http://schemas.openxmlformats.org/package/2006/relationships"><Relationship Id="rId3" Type="http://schemas.openxmlformats.org/officeDocument/2006/relationships/hyperlink" Target="https://arxiv.org/pdf/1905.11946.pdf" TargetMode="External"/><Relationship Id="rId2" Type="http://schemas.openxmlformats.org/officeDocument/2006/relationships/notesSlide" Target="../notesSlides/notesSlide52.xml"/><Relationship Id="rId1" Type="http://schemas.openxmlformats.org/officeDocument/2006/relationships/slideLayout" Target="../slideLayouts/slideLayout3.xml"/><Relationship Id="rId5" Type="http://schemas.openxmlformats.org/officeDocument/2006/relationships/image" Target="../media/image410.png"/><Relationship Id="rId4" Type="http://schemas.openxmlformats.org/officeDocument/2006/relationships/image" Target="../media/image4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hyperlink" Target="https://keras.io/api/applications/" TargetMode="External"/><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hyperlink" Target="https://keras.io/examples/vision/image_classification_efficientnet_fine_tun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hyperlink" Target="https://keras.io/examples/vision/image_classification_efficientnet_fine_tuning/" TargetMode="External"/><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hyperlink" Target="https://www.tensorflow.org/tutorials/images/data_augmentation" TargetMode="External"/><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hyperlink" Target="https://keras.io/examples/vision/image_classification_efficientnet_fine_tuning/" TargetMode="Externa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43968" y="4031808"/>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2022, 2023,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660977" y="2672968"/>
            <a:ext cx="11036368"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Convolutional Neural Networks and Feature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4887790"/>
          </a:xfrm>
        </p:spPr>
        <p:txBody>
          <a:bodyPr>
            <a:normAutofit lnSpcReduction="1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There is a more efficient way to perform convolution </a:t>
            </a:r>
          </a:p>
          <a:p>
            <a:r>
              <a:rPr lang="en-US" sz="2800" dirty="0">
                <a:latin typeface="Segoe UI" panose="020B0502040204020203" pitchFamily="34" charset="0"/>
                <a:ea typeface="Segoe UI" panose="020B0502040204020203" pitchFamily="34" charset="0"/>
                <a:cs typeface="Segoe UI" panose="020B0502040204020203" pitchFamily="34" charset="0"/>
              </a:rPr>
              <a:t>The image and kernel tensors are </a:t>
            </a:r>
            <a:r>
              <a:rPr lang="en-US" sz="2800" b="1" dirty="0">
                <a:latin typeface="Segoe UI" panose="020B0502040204020203" pitchFamily="34" charset="0"/>
                <a:ea typeface="Segoe UI" panose="020B0502040204020203" pitchFamily="34" charset="0"/>
                <a:cs typeface="Segoe UI" panose="020B0502040204020203" pitchFamily="34" charset="0"/>
              </a:rPr>
              <a:t>commutative</a:t>
            </a:r>
            <a:r>
              <a:rPr lang="en-US" sz="2800" dirty="0">
                <a:latin typeface="Segoe UI" panose="020B0502040204020203" pitchFamily="34" charset="0"/>
                <a:ea typeface="Segoe UI" panose="020B0502040204020203" pitchFamily="34" charset="0"/>
                <a:cs typeface="Segoe UI" panose="020B0502040204020203" pitchFamily="34" charset="0"/>
              </a:rPr>
              <a:t> in the convolution relationship</a:t>
            </a:r>
          </a:p>
          <a:p>
            <a:r>
              <a:rPr lang="en-US" sz="2800" dirty="0">
                <a:latin typeface="Segoe UI" panose="020B0502040204020203" pitchFamily="34" charset="0"/>
                <a:ea typeface="Segoe UI" panose="020B0502040204020203" pitchFamily="34" charset="0"/>
                <a:cs typeface="Segoe UI" panose="020B0502040204020203" pitchFamily="34" charset="0"/>
              </a:rPr>
              <a:t>This allows an operation known as </a:t>
            </a:r>
            <a:r>
              <a:rPr lang="en-US" sz="2800" b="1" dirty="0">
                <a:latin typeface="Segoe UI" panose="020B0502040204020203" pitchFamily="34" charset="0"/>
                <a:ea typeface="Segoe UI" panose="020B0502040204020203" pitchFamily="34" charset="0"/>
                <a:cs typeface="Segoe UI" panose="020B0502040204020203" pitchFamily="34" charset="0"/>
              </a:rPr>
              <a:t>kernel flipping </a:t>
            </a:r>
            <a:r>
              <a:rPr lang="en-US" sz="2800" dirty="0">
                <a:latin typeface="Segoe UI" panose="020B0502040204020203" pitchFamily="34" charset="0"/>
                <a:ea typeface="Segoe UI" panose="020B0502040204020203" pitchFamily="34" charset="0"/>
                <a:cs typeface="Segoe UI" panose="020B0502040204020203" pitchFamily="34" charset="0"/>
              </a:rPr>
              <a:t>with the following alternative result:</a:t>
            </a: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r>
              <a:rPr lang="en-US" sz="2800" dirty="0">
                <a:latin typeface="Segoe UI" panose="020B0502040204020203" pitchFamily="34" charset="0"/>
                <a:ea typeface="Segoe UI" panose="020B0502040204020203" pitchFamily="34" charset="0"/>
                <a:cs typeface="Segoe UI" panose="020B0502040204020203" pitchFamily="34" charset="0"/>
              </a:rPr>
              <a:t>The operate over the indices of the image, </a:t>
            </a:r>
            <a:r>
              <a:rPr lang="en-US" sz="2800" i="1" dirty="0">
                <a:latin typeface="Segoe UI" panose="020B0502040204020203" pitchFamily="34" charset="0"/>
                <a:ea typeface="Segoe UI" panose="020B0502040204020203" pitchFamily="34" charset="0"/>
                <a:cs typeface="Segoe UI" panose="020B0502040204020203" pitchFamily="34" charset="0"/>
              </a:rPr>
              <a:t>I</a:t>
            </a:r>
            <a:r>
              <a:rPr lang="en-US" sz="2800" dirty="0">
                <a:latin typeface="Segoe UI" panose="020B0502040204020203" pitchFamily="34" charset="0"/>
                <a:ea typeface="Segoe UI" panose="020B0502040204020203" pitchFamily="34" charset="0"/>
                <a:cs typeface="Segoe UI" panose="020B0502040204020203" pitchFamily="34" charset="0"/>
              </a:rPr>
              <a:t>, rather than the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pic>
        <p:nvPicPr>
          <p:cNvPr id="4" name="Picture 3">
            <a:extLst>
              <a:ext uri="{FF2B5EF4-FFF2-40B4-BE49-F238E27FC236}">
                <a16:creationId xmlns:a16="http://schemas.microsoft.com/office/drawing/2014/main" id="{9D85F9E6-D67F-4E3E-9C7B-C7D08A67ED48}"/>
              </a:ext>
            </a:extLst>
          </p:cNvPr>
          <p:cNvPicPr>
            <a:picLocks noChangeAspect="1"/>
          </p:cNvPicPr>
          <p:nvPr/>
        </p:nvPicPr>
        <p:blipFill>
          <a:blip r:embed="rId3"/>
          <a:stretch>
            <a:fillRect/>
          </a:stretch>
        </p:blipFill>
        <p:spPr>
          <a:xfrm>
            <a:off x="1515790" y="3251835"/>
            <a:ext cx="8049578" cy="1195134"/>
          </a:xfrm>
          <a:prstGeom prst="rect">
            <a:avLst/>
          </a:prstGeom>
        </p:spPr>
      </p:pic>
    </p:spTree>
    <p:extLst>
      <p:ext uri="{BB962C8B-B14F-4D97-AF65-F5344CB8AC3E}">
        <p14:creationId xmlns:p14="http://schemas.microsoft.com/office/powerpoint/2010/main" val="30115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Creating rich feature maps requires applying convolution to large multidimensional tensors</a:t>
            </a:r>
          </a:p>
          <a:p>
            <a:r>
              <a:rPr lang="en-US" sz="2800" dirty="0">
                <a:latin typeface="Segoe UI" panose="020B0502040204020203" pitchFamily="34" charset="0"/>
                <a:ea typeface="Segoe UI" panose="020B0502040204020203" pitchFamily="34" charset="0"/>
                <a:cs typeface="Segoe UI" panose="020B0502040204020203" pitchFamily="34" charset="0"/>
              </a:rPr>
              <a:t>Tensor notation allows easy extension to higher dimensions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Input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input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3-D for color image</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4-D for video</a:t>
            </a:r>
          </a:p>
          <a:p>
            <a:r>
              <a:rPr lang="en-US" sz="2800" dirty="0">
                <a:latin typeface="Segoe UI" panose="020B0502040204020203" pitchFamily="34" charset="0"/>
                <a:ea typeface="Segoe UI" panose="020B0502040204020203" pitchFamily="34" charset="0"/>
                <a:cs typeface="Segoe UI" panose="020B0502040204020203" pitchFamily="34" charset="0"/>
              </a:rPr>
              <a:t>Create rich </a:t>
            </a:r>
            <a:r>
              <a:rPr lang="en-US" sz="2800" b="1" dirty="0">
                <a:latin typeface="Segoe UI" panose="020B0502040204020203" pitchFamily="34" charset="0"/>
                <a:ea typeface="Segoe UI" panose="020B0502040204020203" pitchFamily="34" charset="0"/>
                <a:cs typeface="Segoe UI" panose="020B0502040204020203" pitchFamily="34" charset="0"/>
              </a:rPr>
              <a:t>multiple channel feature maps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Convolution kernel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output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Each channel is a </a:t>
            </a:r>
            <a:r>
              <a:rPr lang="en-US" sz="2400" b="1" dirty="0">
                <a:latin typeface="Segoe UI" panose="020B0502040204020203" pitchFamily="34" charset="0"/>
                <a:ea typeface="Segoe UI" panose="020B0502040204020203" pitchFamily="34" charset="0"/>
                <a:cs typeface="Segoe UI" panose="020B0502040204020203" pitchFamily="34" charset="0"/>
              </a:rPr>
              <a:t>different feature map</a:t>
            </a:r>
            <a:r>
              <a:rPr lang="en-US" sz="2400" dirty="0">
                <a:latin typeface="Segoe UI" panose="020B0502040204020203" pitchFamily="34" charset="0"/>
                <a:ea typeface="Segoe UI" panose="020B0502040204020203" pitchFamily="34" charset="0"/>
                <a:cs typeface="Segoe UI" panose="020B0502040204020203" pitchFamily="34" charset="0"/>
              </a:rPr>
              <a:t> with different kernel weights  </a:t>
            </a:r>
            <a:endParaRPr lang="en-US" sz="2400" b="1"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Features in a channel might be vertical lines, horizontal lines, corners, etc., but are often highly abstracted</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Tree>
    <p:extLst>
      <p:ext uri="{BB962C8B-B14F-4D97-AF65-F5344CB8AC3E}">
        <p14:creationId xmlns:p14="http://schemas.microsoft.com/office/powerpoint/2010/main" val="25657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cxnSp>
        <p:nvCxnSpPr>
          <p:cNvPr id="8" name="Straight Connector 7">
            <a:extLst>
              <a:ext uri="{FF2B5EF4-FFF2-40B4-BE49-F238E27FC236}">
                <a16:creationId xmlns:a16="http://schemas.microsoft.com/office/drawing/2014/main" id="{B54DF579-4769-490C-8A64-E7CCCD57A79C}"/>
              </a:ext>
            </a:extLst>
          </p:cNvPr>
          <p:cNvCxnSpPr>
            <a:cxnSpLocks/>
          </p:cNvCxnSpPr>
          <p:nvPr/>
        </p:nvCxnSpPr>
        <p:spPr>
          <a:xfrm>
            <a:off x="7063980" y="609513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FF1282-234E-48DA-A3EC-4B0720D62F0C}"/>
              </a:ext>
            </a:extLst>
          </p:cNvPr>
          <p:cNvCxnSpPr>
            <a:cxnSpLocks/>
          </p:cNvCxnSpPr>
          <p:nvPr/>
        </p:nvCxnSpPr>
        <p:spPr>
          <a:xfrm>
            <a:off x="7063980" y="625706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0B3F2AF-859C-4498-9768-788829D98BC7}"/>
              </a:ext>
            </a:extLst>
          </p:cNvPr>
          <p:cNvCxnSpPr>
            <a:cxnSpLocks/>
          </p:cNvCxnSpPr>
          <p:nvPr/>
        </p:nvCxnSpPr>
        <p:spPr>
          <a:xfrm>
            <a:off x="6544862" y="5318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F6984-00A0-41EB-83F9-1372991ACD8F}"/>
              </a:ext>
            </a:extLst>
          </p:cNvPr>
          <p:cNvCxnSpPr/>
          <p:nvPr/>
        </p:nvCxnSpPr>
        <p:spPr>
          <a:xfrm>
            <a:off x="8949926" y="532599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796D0F-CC8F-470B-AED9-9F84341CDC74}"/>
              </a:ext>
            </a:extLst>
          </p:cNvPr>
          <p:cNvCxnSpPr/>
          <p:nvPr/>
        </p:nvCxnSpPr>
        <p:spPr>
          <a:xfrm>
            <a:off x="6544867" y="56569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E35D87-5BB5-48D2-98BB-17CE3F80F497}"/>
              </a:ext>
            </a:extLst>
          </p:cNvPr>
          <p:cNvCxnSpPr/>
          <p:nvPr/>
        </p:nvCxnSpPr>
        <p:spPr>
          <a:xfrm>
            <a:off x="6544866" y="58189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EB0797-18BA-4D3A-BB63-685BAFF229BB}"/>
              </a:ext>
            </a:extLst>
          </p:cNvPr>
          <p:cNvCxnSpPr>
            <a:cxnSpLocks/>
          </p:cNvCxnSpPr>
          <p:nvPr/>
        </p:nvCxnSpPr>
        <p:spPr>
          <a:xfrm>
            <a:off x="9469042"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F82059-C40F-49F4-A9EB-27EFC58C8DE0}"/>
              </a:ext>
            </a:extLst>
          </p:cNvPr>
          <p:cNvCxnSpPr>
            <a:cxnSpLocks/>
          </p:cNvCxnSpPr>
          <p:nvPr/>
        </p:nvCxnSpPr>
        <p:spPr>
          <a:xfrm>
            <a:off x="7063979"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22F0C73-7563-4E62-AB41-D08111657A70}"/>
              </a:ext>
            </a:extLst>
          </p:cNvPr>
          <p:cNvCxnSpPr>
            <a:cxnSpLocks/>
          </p:cNvCxnSpPr>
          <p:nvPr/>
        </p:nvCxnSpPr>
        <p:spPr>
          <a:xfrm>
            <a:off x="6544865" y="56712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EA62AD-CDA5-453C-8F44-83E324D9BC2D}"/>
              </a:ext>
            </a:extLst>
          </p:cNvPr>
          <p:cNvCxnSpPr>
            <a:cxnSpLocks/>
          </p:cNvCxnSpPr>
          <p:nvPr/>
        </p:nvCxnSpPr>
        <p:spPr>
          <a:xfrm>
            <a:off x="7063979" y="591892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B64843-88E9-43F6-A611-9EEF07E251A6}"/>
              </a:ext>
            </a:extLst>
          </p:cNvPr>
          <p:cNvCxnSpPr>
            <a:cxnSpLocks/>
          </p:cNvCxnSpPr>
          <p:nvPr/>
        </p:nvCxnSpPr>
        <p:spPr>
          <a:xfrm>
            <a:off x="7063979" y="6080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2B392D-46E6-4CE7-B4DC-D380DE7FE550}"/>
              </a:ext>
            </a:extLst>
          </p:cNvPr>
          <p:cNvCxnSpPr/>
          <p:nvPr/>
        </p:nvCxnSpPr>
        <p:spPr>
          <a:xfrm>
            <a:off x="6544866" y="548077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4B71CC-0368-4464-B2ED-4CE8FFDC69A9}"/>
              </a:ext>
            </a:extLst>
          </p:cNvPr>
          <p:cNvCxnSpPr/>
          <p:nvPr/>
        </p:nvCxnSpPr>
        <p:spPr>
          <a:xfrm>
            <a:off x="6544865" y="564269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4688DF-D0E4-4B41-BF5D-2381D12085AE}"/>
              </a:ext>
            </a:extLst>
          </p:cNvPr>
          <p:cNvCxnSpPr>
            <a:cxnSpLocks/>
          </p:cNvCxnSpPr>
          <p:nvPr/>
        </p:nvCxnSpPr>
        <p:spPr>
          <a:xfrm>
            <a:off x="9469041"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8399B58-66A5-48B4-AC9A-A797DF1EB561}"/>
              </a:ext>
            </a:extLst>
          </p:cNvPr>
          <p:cNvCxnSpPr>
            <a:cxnSpLocks/>
          </p:cNvCxnSpPr>
          <p:nvPr/>
        </p:nvCxnSpPr>
        <p:spPr>
          <a:xfrm>
            <a:off x="7063978"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D496D8-6F3A-4E4D-ACC4-EE279701ADD3}"/>
              </a:ext>
            </a:extLst>
          </p:cNvPr>
          <p:cNvCxnSpPr>
            <a:cxnSpLocks/>
          </p:cNvCxnSpPr>
          <p:nvPr/>
        </p:nvCxnSpPr>
        <p:spPr>
          <a:xfrm>
            <a:off x="6544864" y="549506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1FD06C6-3A82-4101-8B94-7A7BCC407498}"/>
              </a:ext>
            </a:extLst>
          </p:cNvPr>
          <p:cNvCxnSpPr>
            <a:cxnSpLocks/>
          </p:cNvCxnSpPr>
          <p:nvPr/>
        </p:nvCxnSpPr>
        <p:spPr>
          <a:xfrm>
            <a:off x="7063978" y="574271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8ECB556-A979-4212-AA90-11CD25A41AE8}"/>
              </a:ext>
            </a:extLst>
          </p:cNvPr>
          <p:cNvCxnSpPr>
            <a:cxnSpLocks/>
          </p:cNvCxnSpPr>
          <p:nvPr/>
        </p:nvCxnSpPr>
        <p:spPr>
          <a:xfrm>
            <a:off x="7063978" y="59046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38E831B-3752-47CF-9512-C351274F486B}"/>
              </a:ext>
            </a:extLst>
          </p:cNvPr>
          <p:cNvCxnSpPr/>
          <p:nvPr/>
        </p:nvCxnSpPr>
        <p:spPr>
          <a:xfrm>
            <a:off x="6544865" y="530456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C6A1C7-8895-430F-8476-D2F0E7D8589F}"/>
              </a:ext>
            </a:extLst>
          </p:cNvPr>
          <p:cNvCxnSpPr/>
          <p:nvPr/>
        </p:nvCxnSpPr>
        <p:spPr>
          <a:xfrm>
            <a:off x="6544864" y="54664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167305D-C186-41E9-A5FE-E3C4EE7672A6}"/>
              </a:ext>
            </a:extLst>
          </p:cNvPr>
          <p:cNvCxnSpPr>
            <a:cxnSpLocks/>
          </p:cNvCxnSpPr>
          <p:nvPr/>
        </p:nvCxnSpPr>
        <p:spPr>
          <a:xfrm>
            <a:off x="9469040"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5C9BFB-446E-4500-BCB5-B4DBCDCD61AE}"/>
              </a:ext>
            </a:extLst>
          </p:cNvPr>
          <p:cNvCxnSpPr>
            <a:cxnSpLocks/>
          </p:cNvCxnSpPr>
          <p:nvPr/>
        </p:nvCxnSpPr>
        <p:spPr>
          <a:xfrm>
            <a:off x="7063977"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C6076E-CBF0-419F-8721-22F07B8006A9}"/>
              </a:ext>
            </a:extLst>
          </p:cNvPr>
          <p:cNvCxnSpPr>
            <a:cxnSpLocks/>
          </p:cNvCxnSpPr>
          <p:nvPr/>
        </p:nvCxnSpPr>
        <p:spPr>
          <a:xfrm>
            <a:off x="6544863" y="531884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DE10774-81C9-4382-A09F-4E59EB27CFCF}"/>
              </a:ext>
            </a:extLst>
          </p:cNvPr>
          <p:cNvCxnSpPr>
            <a:cxnSpLocks/>
          </p:cNvCxnSpPr>
          <p:nvPr/>
        </p:nvCxnSpPr>
        <p:spPr>
          <a:xfrm>
            <a:off x="7064667" y="18450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8EEE6E-8CC0-491F-8656-5ADCF81BE640}"/>
              </a:ext>
            </a:extLst>
          </p:cNvPr>
          <p:cNvCxnSpPr>
            <a:cxnSpLocks/>
          </p:cNvCxnSpPr>
          <p:nvPr/>
        </p:nvCxnSpPr>
        <p:spPr>
          <a:xfrm>
            <a:off x="7064667" y="200696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6E621C3-3D7D-4030-8314-806DA947EC41}"/>
              </a:ext>
            </a:extLst>
          </p:cNvPr>
          <p:cNvCxnSpPr>
            <a:cxnSpLocks/>
          </p:cNvCxnSpPr>
          <p:nvPr/>
        </p:nvCxnSpPr>
        <p:spPr>
          <a:xfrm>
            <a:off x="6588417" y="105922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EF78783-AB4B-4A30-B929-D3EDF7057177}"/>
              </a:ext>
            </a:extLst>
          </p:cNvPr>
          <p:cNvCxnSpPr/>
          <p:nvPr/>
        </p:nvCxnSpPr>
        <p:spPr>
          <a:xfrm>
            <a:off x="8950628" y="105684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AAD46-6E3D-442C-824E-81D829047AE4}"/>
              </a:ext>
            </a:extLst>
          </p:cNvPr>
          <p:cNvCxnSpPr/>
          <p:nvPr/>
        </p:nvCxnSpPr>
        <p:spPr>
          <a:xfrm>
            <a:off x="6545554" y="14068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5016FF-E4EF-41EB-B530-E2CAAFFB45ED}"/>
              </a:ext>
            </a:extLst>
          </p:cNvPr>
          <p:cNvCxnSpPr/>
          <p:nvPr/>
        </p:nvCxnSpPr>
        <p:spPr>
          <a:xfrm>
            <a:off x="6545553" y="15688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2B3568-A65D-4EBA-BD38-D62F9C192E6A}"/>
              </a:ext>
            </a:extLst>
          </p:cNvPr>
          <p:cNvCxnSpPr>
            <a:cxnSpLocks/>
          </p:cNvCxnSpPr>
          <p:nvPr/>
        </p:nvCxnSpPr>
        <p:spPr>
          <a:xfrm>
            <a:off x="9469729"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CCAE327-2FAC-4FD4-A781-8E1FACA00FFE}"/>
              </a:ext>
            </a:extLst>
          </p:cNvPr>
          <p:cNvCxnSpPr>
            <a:cxnSpLocks/>
          </p:cNvCxnSpPr>
          <p:nvPr/>
        </p:nvCxnSpPr>
        <p:spPr>
          <a:xfrm>
            <a:off x="7064666"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777520F-F509-4E8A-BBDB-4E80AF73A67E}"/>
              </a:ext>
            </a:extLst>
          </p:cNvPr>
          <p:cNvCxnSpPr>
            <a:cxnSpLocks/>
          </p:cNvCxnSpPr>
          <p:nvPr/>
        </p:nvCxnSpPr>
        <p:spPr>
          <a:xfrm>
            <a:off x="6545552" y="142117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1789A51-708A-485B-A52B-93B98E505C22}"/>
              </a:ext>
            </a:extLst>
          </p:cNvPr>
          <p:cNvCxnSpPr>
            <a:cxnSpLocks/>
          </p:cNvCxnSpPr>
          <p:nvPr/>
        </p:nvCxnSpPr>
        <p:spPr>
          <a:xfrm>
            <a:off x="7064666" y="166882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96BAB8-77CA-496A-99C9-62DE66BAE858}"/>
              </a:ext>
            </a:extLst>
          </p:cNvPr>
          <p:cNvCxnSpPr>
            <a:cxnSpLocks/>
          </p:cNvCxnSpPr>
          <p:nvPr/>
        </p:nvCxnSpPr>
        <p:spPr>
          <a:xfrm>
            <a:off x="7064666" y="183074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642AB8-2EB6-484C-A55D-D7DD2183F7EE}"/>
              </a:ext>
            </a:extLst>
          </p:cNvPr>
          <p:cNvCxnSpPr/>
          <p:nvPr/>
        </p:nvCxnSpPr>
        <p:spPr>
          <a:xfrm>
            <a:off x="6545553" y="123067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72841F8-87C1-4F97-8D1A-6195A15F2C35}"/>
              </a:ext>
            </a:extLst>
          </p:cNvPr>
          <p:cNvCxnSpPr/>
          <p:nvPr/>
        </p:nvCxnSpPr>
        <p:spPr>
          <a:xfrm>
            <a:off x="6545552" y="139259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4319CA-228F-45C5-AB65-E14C10933AFF}"/>
              </a:ext>
            </a:extLst>
          </p:cNvPr>
          <p:cNvCxnSpPr>
            <a:cxnSpLocks/>
          </p:cNvCxnSpPr>
          <p:nvPr/>
        </p:nvCxnSpPr>
        <p:spPr>
          <a:xfrm>
            <a:off x="9469728"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A6B2DF-4E24-41D9-A74F-2EEC92344845}"/>
              </a:ext>
            </a:extLst>
          </p:cNvPr>
          <p:cNvCxnSpPr>
            <a:cxnSpLocks/>
          </p:cNvCxnSpPr>
          <p:nvPr/>
        </p:nvCxnSpPr>
        <p:spPr>
          <a:xfrm>
            <a:off x="7064665"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FE47CE8-0505-43C0-B277-A88FA42B3792}"/>
              </a:ext>
            </a:extLst>
          </p:cNvPr>
          <p:cNvCxnSpPr>
            <a:cxnSpLocks/>
          </p:cNvCxnSpPr>
          <p:nvPr/>
        </p:nvCxnSpPr>
        <p:spPr>
          <a:xfrm>
            <a:off x="6545551" y="124496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12D1E04-A5A4-4A7C-B48A-9D72306FDDEA}"/>
              </a:ext>
            </a:extLst>
          </p:cNvPr>
          <p:cNvCxnSpPr>
            <a:cxnSpLocks/>
          </p:cNvCxnSpPr>
          <p:nvPr/>
        </p:nvCxnSpPr>
        <p:spPr>
          <a:xfrm>
            <a:off x="7064665" y="149261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7499FED-5AED-4A5E-9700-CDF5572B4CCD}"/>
              </a:ext>
            </a:extLst>
          </p:cNvPr>
          <p:cNvCxnSpPr>
            <a:cxnSpLocks/>
          </p:cNvCxnSpPr>
          <p:nvPr/>
        </p:nvCxnSpPr>
        <p:spPr>
          <a:xfrm>
            <a:off x="7064665" y="165453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952F93-921B-4E9D-ADAF-C285C88635F7}"/>
              </a:ext>
            </a:extLst>
          </p:cNvPr>
          <p:cNvCxnSpPr/>
          <p:nvPr/>
        </p:nvCxnSpPr>
        <p:spPr>
          <a:xfrm>
            <a:off x="6545552" y="105446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058D66-BD84-45A3-8F98-DDEEAE538E8F}"/>
              </a:ext>
            </a:extLst>
          </p:cNvPr>
          <p:cNvCxnSpPr/>
          <p:nvPr/>
        </p:nvCxnSpPr>
        <p:spPr>
          <a:xfrm>
            <a:off x="6545551" y="121638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A485E2F-1D08-4675-BCBB-5C0C8FD98F90}"/>
              </a:ext>
            </a:extLst>
          </p:cNvPr>
          <p:cNvCxnSpPr>
            <a:cxnSpLocks/>
          </p:cNvCxnSpPr>
          <p:nvPr/>
        </p:nvCxnSpPr>
        <p:spPr>
          <a:xfrm>
            <a:off x="9469727"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5A0149-FD40-4FBA-8788-95F9BB06C167}"/>
              </a:ext>
            </a:extLst>
          </p:cNvPr>
          <p:cNvCxnSpPr>
            <a:cxnSpLocks/>
          </p:cNvCxnSpPr>
          <p:nvPr/>
        </p:nvCxnSpPr>
        <p:spPr>
          <a:xfrm>
            <a:off x="7064664"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4E39BD8-05E0-443F-B550-F29FDAF745FD}"/>
              </a:ext>
            </a:extLst>
          </p:cNvPr>
          <p:cNvCxnSpPr>
            <a:cxnSpLocks/>
          </p:cNvCxnSpPr>
          <p:nvPr/>
        </p:nvCxnSpPr>
        <p:spPr>
          <a:xfrm>
            <a:off x="6545550" y="106874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E15211-B97C-403A-98E8-9AC72A03DEA5}"/>
              </a:ext>
            </a:extLst>
          </p:cNvPr>
          <p:cNvCxnSpPr>
            <a:cxnSpLocks/>
          </p:cNvCxnSpPr>
          <p:nvPr/>
        </p:nvCxnSpPr>
        <p:spPr>
          <a:xfrm>
            <a:off x="7064664" y="234986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973AB26-CFD6-4E21-99D2-473C87D52869}"/>
              </a:ext>
            </a:extLst>
          </p:cNvPr>
          <p:cNvCxnSpPr>
            <a:cxnSpLocks/>
          </p:cNvCxnSpPr>
          <p:nvPr/>
        </p:nvCxnSpPr>
        <p:spPr>
          <a:xfrm>
            <a:off x="7064664" y="251178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6C375B-DCDF-4153-A78B-0B1FF786B7E4}"/>
              </a:ext>
            </a:extLst>
          </p:cNvPr>
          <p:cNvCxnSpPr/>
          <p:nvPr/>
        </p:nvCxnSpPr>
        <p:spPr>
          <a:xfrm>
            <a:off x="6545551" y="191171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7EDC626-4A98-4EE8-8C46-97C517C918E5}"/>
              </a:ext>
            </a:extLst>
          </p:cNvPr>
          <p:cNvCxnSpPr/>
          <p:nvPr/>
        </p:nvCxnSpPr>
        <p:spPr>
          <a:xfrm>
            <a:off x="6545550" y="207363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D9E386-8A7D-428B-87F1-C9FAD8C4AA15}"/>
              </a:ext>
            </a:extLst>
          </p:cNvPr>
          <p:cNvCxnSpPr>
            <a:cxnSpLocks/>
          </p:cNvCxnSpPr>
          <p:nvPr/>
        </p:nvCxnSpPr>
        <p:spPr>
          <a:xfrm>
            <a:off x="9469726"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3308FA5-74D3-4B0F-ACFA-062280D014D2}"/>
              </a:ext>
            </a:extLst>
          </p:cNvPr>
          <p:cNvCxnSpPr>
            <a:cxnSpLocks/>
          </p:cNvCxnSpPr>
          <p:nvPr/>
        </p:nvCxnSpPr>
        <p:spPr>
          <a:xfrm>
            <a:off x="7064663"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B36B171-F2DF-43AE-A483-9BB92F2D31D6}"/>
              </a:ext>
            </a:extLst>
          </p:cNvPr>
          <p:cNvCxnSpPr>
            <a:cxnSpLocks/>
          </p:cNvCxnSpPr>
          <p:nvPr/>
        </p:nvCxnSpPr>
        <p:spPr>
          <a:xfrm>
            <a:off x="6545549" y="192599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8B81C9C-D4CF-4DF4-8ED4-DE5A4B1FD29A}"/>
              </a:ext>
            </a:extLst>
          </p:cNvPr>
          <p:cNvCxnSpPr>
            <a:cxnSpLocks/>
          </p:cNvCxnSpPr>
          <p:nvPr/>
        </p:nvCxnSpPr>
        <p:spPr>
          <a:xfrm>
            <a:off x="7064663" y="217364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D0B5E6-033A-4E48-8616-8853556E63E5}"/>
              </a:ext>
            </a:extLst>
          </p:cNvPr>
          <p:cNvCxnSpPr>
            <a:cxnSpLocks/>
          </p:cNvCxnSpPr>
          <p:nvPr/>
        </p:nvCxnSpPr>
        <p:spPr>
          <a:xfrm>
            <a:off x="7064663" y="233557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2196831-0B87-447A-A975-329BD7E6A66F}"/>
              </a:ext>
            </a:extLst>
          </p:cNvPr>
          <p:cNvCxnSpPr/>
          <p:nvPr/>
        </p:nvCxnSpPr>
        <p:spPr>
          <a:xfrm>
            <a:off x="6545550" y="173549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47F8138-B956-4361-A2AE-BA3680D85954}"/>
              </a:ext>
            </a:extLst>
          </p:cNvPr>
          <p:cNvCxnSpPr/>
          <p:nvPr/>
        </p:nvCxnSpPr>
        <p:spPr>
          <a:xfrm>
            <a:off x="6545549" y="189742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0BEE4-C537-4B12-A897-EE69A2A827BB}"/>
              </a:ext>
            </a:extLst>
          </p:cNvPr>
          <p:cNvCxnSpPr>
            <a:cxnSpLocks/>
          </p:cNvCxnSpPr>
          <p:nvPr/>
        </p:nvCxnSpPr>
        <p:spPr>
          <a:xfrm>
            <a:off x="9469725"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EFB65E-9D91-4482-B4A0-34F93E91C39C}"/>
              </a:ext>
            </a:extLst>
          </p:cNvPr>
          <p:cNvCxnSpPr>
            <a:cxnSpLocks/>
          </p:cNvCxnSpPr>
          <p:nvPr/>
        </p:nvCxnSpPr>
        <p:spPr>
          <a:xfrm>
            <a:off x="7064662"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6E913E6-1697-43B3-A637-2AD9A9D4FA1A}"/>
              </a:ext>
            </a:extLst>
          </p:cNvPr>
          <p:cNvCxnSpPr>
            <a:cxnSpLocks/>
          </p:cNvCxnSpPr>
          <p:nvPr/>
        </p:nvCxnSpPr>
        <p:spPr>
          <a:xfrm>
            <a:off x="6545548" y="174978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4A0D1D-756D-4527-92EE-7BFF0208B909}"/>
              </a:ext>
            </a:extLst>
          </p:cNvPr>
          <p:cNvCxnSpPr>
            <a:cxnSpLocks/>
          </p:cNvCxnSpPr>
          <p:nvPr/>
        </p:nvCxnSpPr>
        <p:spPr>
          <a:xfrm>
            <a:off x="7064662" y="199743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4CFE84-07B8-4957-8975-1F1C894F6948}"/>
              </a:ext>
            </a:extLst>
          </p:cNvPr>
          <p:cNvCxnSpPr>
            <a:cxnSpLocks/>
          </p:cNvCxnSpPr>
          <p:nvPr/>
        </p:nvCxnSpPr>
        <p:spPr>
          <a:xfrm>
            <a:off x="7064662" y="215935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00C3CA-DF4D-4673-84C6-623C81A25811}"/>
              </a:ext>
            </a:extLst>
          </p:cNvPr>
          <p:cNvCxnSpPr/>
          <p:nvPr/>
        </p:nvCxnSpPr>
        <p:spPr>
          <a:xfrm>
            <a:off x="6545549" y="155928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3566E80-6D25-4819-8778-19ACAF5442D9}"/>
              </a:ext>
            </a:extLst>
          </p:cNvPr>
          <p:cNvCxnSpPr/>
          <p:nvPr/>
        </p:nvCxnSpPr>
        <p:spPr>
          <a:xfrm>
            <a:off x="6545548" y="172120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9D71502-4496-4C5F-9A58-52FB277A44A3}"/>
              </a:ext>
            </a:extLst>
          </p:cNvPr>
          <p:cNvCxnSpPr>
            <a:cxnSpLocks/>
          </p:cNvCxnSpPr>
          <p:nvPr/>
        </p:nvCxnSpPr>
        <p:spPr>
          <a:xfrm>
            <a:off x="9469724"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B88D4C7-C7EC-47CB-8876-FE1DFF9601F5}"/>
              </a:ext>
            </a:extLst>
          </p:cNvPr>
          <p:cNvCxnSpPr>
            <a:cxnSpLocks/>
          </p:cNvCxnSpPr>
          <p:nvPr/>
        </p:nvCxnSpPr>
        <p:spPr>
          <a:xfrm>
            <a:off x="7064661"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0FE8C3E-F73E-4627-8D73-A45DFFCACC13}"/>
              </a:ext>
            </a:extLst>
          </p:cNvPr>
          <p:cNvCxnSpPr>
            <a:cxnSpLocks/>
          </p:cNvCxnSpPr>
          <p:nvPr/>
        </p:nvCxnSpPr>
        <p:spPr>
          <a:xfrm>
            <a:off x="6545547" y="157357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8727D3A-C628-4AF7-95DC-8F79DDBC6523}"/>
              </a:ext>
            </a:extLst>
          </p:cNvPr>
          <p:cNvCxnSpPr>
            <a:cxnSpLocks/>
          </p:cNvCxnSpPr>
          <p:nvPr/>
        </p:nvCxnSpPr>
        <p:spPr>
          <a:xfrm>
            <a:off x="7064661" y="285468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D52B4C2-D96B-4DC4-BAED-2D6B59627790}"/>
              </a:ext>
            </a:extLst>
          </p:cNvPr>
          <p:cNvCxnSpPr>
            <a:cxnSpLocks/>
          </p:cNvCxnSpPr>
          <p:nvPr/>
        </p:nvCxnSpPr>
        <p:spPr>
          <a:xfrm>
            <a:off x="7064661" y="301660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ACA3B63-372A-445F-A2BA-D09276D44ECA}"/>
              </a:ext>
            </a:extLst>
          </p:cNvPr>
          <p:cNvCxnSpPr/>
          <p:nvPr/>
        </p:nvCxnSpPr>
        <p:spPr>
          <a:xfrm>
            <a:off x="6545548" y="241653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CF5F8A0-FEA4-42FF-A7FA-1EBF4FBD1039}"/>
              </a:ext>
            </a:extLst>
          </p:cNvPr>
          <p:cNvCxnSpPr/>
          <p:nvPr/>
        </p:nvCxnSpPr>
        <p:spPr>
          <a:xfrm>
            <a:off x="6545547" y="257845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9C37B07-5804-4928-9091-2D0502D97C99}"/>
              </a:ext>
            </a:extLst>
          </p:cNvPr>
          <p:cNvCxnSpPr>
            <a:cxnSpLocks/>
          </p:cNvCxnSpPr>
          <p:nvPr/>
        </p:nvCxnSpPr>
        <p:spPr>
          <a:xfrm>
            <a:off x="9469723"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B37A39-1540-474E-AD7E-3C55DF2CBE3E}"/>
              </a:ext>
            </a:extLst>
          </p:cNvPr>
          <p:cNvCxnSpPr>
            <a:cxnSpLocks/>
          </p:cNvCxnSpPr>
          <p:nvPr/>
        </p:nvCxnSpPr>
        <p:spPr>
          <a:xfrm>
            <a:off x="7064660"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4536BF9-5473-4D10-BF03-485191D28407}"/>
              </a:ext>
            </a:extLst>
          </p:cNvPr>
          <p:cNvCxnSpPr>
            <a:cxnSpLocks/>
          </p:cNvCxnSpPr>
          <p:nvPr/>
        </p:nvCxnSpPr>
        <p:spPr>
          <a:xfrm>
            <a:off x="6545546" y="243082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0DBFD2F-A9CD-4A4C-BEA1-D92C3ECBE271}"/>
              </a:ext>
            </a:extLst>
          </p:cNvPr>
          <p:cNvCxnSpPr>
            <a:cxnSpLocks/>
          </p:cNvCxnSpPr>
          <p:nvPr/>
        </p:nvCxnSpPr>
        <p:spPr>
          <a:xfrm>
            <a:off x="7064660" y="267847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EDE7281-CD25-40E7-BD0D-5A00EB012E13}"/>
              </a:ext>
            </a:extLst>
          </p:cNvPr>
          <p:cNvCxnSpPr>
            <a:cxnSpLocks/>
          </p:cNvCxnSpPr>
          <p:nvPr/>
        </p:nvCxnSpPr>
        <p:spPr>
          <a:xfrm>
            <a:off x="7064660" y="284039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4A518CC-11C7-4332-987D-D4751BAD7680}"/>
              </a:ext>
            </a:extLst>
          </p:cNvPr>
          <p:cNvCxnSpPr/>
          <p:nvPr/>
        </p:nvCxnSpPr>
        <p:spPr>
          <a:xfrm>
            <a:off x="6545547" y="224032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9727C7-779F-4978-AE15-3B06C7A48171}"/>
              </a:ext>
            </a:extLst>
          </p:cNvPr>
          <p:cNvCxnSpPr/>
          <p:nvPr/>
        </p:nvCxnSpPr>
        <p:spPr>
          <a:xfrm>
            <a:off x="6545546" y="240224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B82A141-EB34-4293-BE4E-681752A988A2}"/>
              </a:ext>
            </a:extLst>
          </p:cNvPr>
          <p:cNvCxnSpPr>
            <a:cxnSpLocks/>
          </p:cNvCxnSpPr>
          <p:nvPr/>
        </p:nvCxnSpPr>
        <p:spPr>
          <a:xfrm>
            <a:off x="9469722"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07D7777-0E85-4165-B5B6-689324995622}"/>
              </a:ext>
            </a:extLst>
          </p:cNvPr>
          <p:cNvCxnSpPr>
            <a:cxnSpLocks/>
          </p:cNvCxnSpPr>
          <p:nvPr/>
        </p:nvCxnSpPr>
        <p:spPr>
          <a:xfrm>
            <a:off x="7064659"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CD86914-C93C-43CA-B5D7-AB2527A176D0}"/>
              </a:ext>
            </a:extLst>
          </p:cNvPr>
          <p:cNvCxnSpPr>
            <a:cxnSpLocks/>
          </p:cNvCxnSpPr>
          <p:nvPr/>
        </p:nvCxnSpPr>
        <p:spPr>
          <a:xfrm>
            <a:off x="6545545" y="225460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ABAD656-770D-41B9-B4A2-F086A7D71703}"/>
              </a:ext>
            </a:extLst>
          </p:cNvPr>
          <p:cNvCxnSpPr>
            <a:cxnSpLocks/>
          </p:cNvCxnSpPr>
          <p:nvPr/>
        </p:nvCxnSpPr>
        <p:spPr>
          <a:xfrm>
            <a:off x="7064659" y="250225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1EB1A9F-D83E-4401-9BC0-8B5A7DD3519B}"/>
              </a:ext>
            </a:extLst>
          </p:cNvPr>
          <p:cNvCxnSpPr>
            <a:cxnSpLocks/>
          </p:cNvCxnSpPr>
          <p:nvPr/>
        </p:nvCxnSpPr>
        <p:spPr>
          <a:xfrm>
            <a:off x="7064659" y="266418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72DB819-79A5-4F1B-B743-28F585C1792A}"/>
              </a:ext>
            </a:extLst>
          </p:cNvPr>
          <p:cNvCxnSpPr/>
          <p:nvPr/>
        </p:nvCxnSpPr>
        <p:spPr>
          <a:xfrm>
            <a:off x="6545546" y="206410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CCA4F9-9F61-4D09-8378-2BE4416DF4E6}"/>
              </a:ext>
            </a:extLst>
          </p:cNvPr>
          <p:cNvCxnSpPr/>
          <p:nvPr/>
        </p:nvCxnSpPr>
        <p:spPr>
          <a:xfrm>
            <a:off x="6545545" y="222603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6D9D070-3C62-43D8-A268-BBD4D85F95A2}"/>
              </a:ext>
            </a:extLst>
          </p:cNvPr>
          <p:cNvCxnSpPr>
            <a:cxnSpLocks/>
          </p:cNvCxnSpPr>
          <p:nvPr/>
        </p:nvCxnSpPr>
        <p:spPr>
          <a:xfrm>
            <a:off x="9469721"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AF28C97-A07A-43B7-957C-DE8081274F42}"/>
              </a:ext>
            </a:extLst>
          </p:cNvPr>
          <p:cNvCxnSpPr>
            <a:cxnSpLocks/>
          </p:cNvCxnSpPr>
          <p:nvPr/>
        </p:nvCxnSpPr>
        <p:spPr>
          <a:xfrm>
            <a:off x="7064658"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DD79C9F-5454-4369-BCD2-C2561723AD7D}"/>
              </a:ext>
            </a:extLst>
          </p:cNvPr>
          <p:cNvCxnSpPr>
            <a:cxnSpLocks/>
          </p:cNvCxnSpPr>
          <p:nvPr/>
        </p:nvCxnSpPr>
        <p:spPr>
          <a:xfrm>
            <a:off x="6545544" y="207839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4EC61D6-13AE-4DF4-BE1B-FFAA98F75770}"/>
              </a:ext>
            </a:extLst>
          </p:cNvPr>
          <p:cNvCxnSpPr>
            <a:cxnSpLocks/>
          </p:cNvCxnSpPr>
          <p:nvPr/>
        </p:nvCxnSpPr>
        <p:spPr>
          <a:xfrm>
            <a:off x="7064658" y="335950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FFA369D-B120-437E-957F-FECF44BF510E}"/>
              </a:ext>
            </a:extLst>
          </p:cNvPr>
          <p:cNvCxnSpPr>
            <a:cxnSpLocks/>
          </p:cNvCxnSpPr>
          <p:nvPr/>
        </p:nvCxnSpPr>
        <p:spPr>
          <a:xfrm>
            <a:off x="7064658" y="352143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D428AC7-952A-440F-BC78-202AEA783682}"/>
              </a:ext>
            </a:extLst>
          </p:cNvPr>
          <p:cNvCxnSpPr/>
          <p:nvPr/>
        </p:nvCxnSpPr>
        <p:spPr>
          <a:xfrm>
            <a:off x="6545545" y="292135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273ABCD-C6DE-40B6-9DF9-47903E2F16C0}"/>
              </a:ext>
            </a:extLst>
          </p:cNvPr>
          <p:cNvCxnSpPr/>
          <p:nvPr/>
        </p:nvCxnSpPr>
        <p:spPr>
          <a:xfrm>
            <a:off x="6545544" y="308328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09E111C-7900-4989-AB09-23C0477956C1}"/>
              </a:ext>
            </a:extLst>
          </p:cNvPr>
          <p:cNvCxnSpPr>
            <a:cxnSpLocks/>
          </p:cNvCxnSpPr>
          <p:nvPr/>
        </p:nvCxnSpPr>
        <p:spPr>
          <a:xfrm>
            <a:off x="9469720"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2E62EDF-FA78-41CB-872E-54BF25A6B3B4}"/>
              </a:ext>
            </a:extLst>
          </p:cNvPr>
          <p:cNvCxnSpPr>
            <a:cxnSpLocks/>
          </p:cNvCxnSpPr>
          <p:nvPr/>
        </p:nvCxnSpPr>
        <p:spPr>
          <a:xfrm>
            <a:off x="7064657"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69A4EE-D7FC-4965-AAE0-1AF0529B8FFB}"/>
              </a:ext>
            </a:extLst>
          </p:cNvPr>
          <p:cNvCxnSpPr>
            <a:cxnSpLocks/>
          </p:cNvCxnSpPr>
          <p:nvPr/>
        </p:nvCxnSpPr>
        <p:spPr>
          <a:xfrm>
            <a:off x="6545543" y="293564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BD64E9B-D42E-4650-A3C2-EC95A721768D}"/>
              </a:ext>
            </a:extLst>
          </p:cNvPr>
          <p:cNvCxnSpPr>
            <a:cxnSpLocks/>
          </p:cNvCxnSpPr>
          <p:nvPr/>
        </p:nvCxnSpPr>
        <p:spPr>
          <a:xfrm>
            <a:off x="7064657" y="318329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755D91D-4067-43D2-BBDA-A53EA4C6AAAA}"/>
              </a:ext>
            </a:extLst>
          </p:cNvPr>
          <p:cNvCxnSpPr>
            <a:cxnSpLocks/>
          </p:cNvCxnSpPr>
          <p:nvPr/>
        </p:nvCxnSpPr>
        <p:spPr>
          <a:xfrm>
            <a:off x="7064657" y="334522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17F2280-346E-44FD-949D-127BE02A76AA}"/>
              </a:ext>
            </a:extLst>
          </p:cNvPr>
          <p:cNvCxnSpPr/>
          <p:nvPr/>
        </p:nvCxnSpPr>
        <p:spPr>
          <a:xfrm>
            <a:off x="6545544" y="27451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93E9E8C-4CC1-492C-9817-FAF26DD3D8F4}"/>
              </a:ext>
            </a:extLst>
          </p:cNvPr>
          <p:cNvCxnSpPr/>
          <p:nvPr/>
        </p:nvCxnSpPr>
        <p:spPr>
          <a:xfrm>
            <a:off x="6545543" y="290707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82A4810-7FA1-42BC-B85E-2A347BAF6401}"/>
              </a:ext>
            </a:extLst>
          </p:cNvPr>
          <p:cNvCxnSpPr>
            <a:cxnSpLocks/>
          </p:cNvCxnSpPr>
          <p:nvPr/>
        </p:nvCxnSpPr>
        <p:spPr>
          <a:xfrm>
            <a:off x="9469719"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D896CFF-C5E2-4E49-BC83-B9F10252B23B}"/>
              </a:ext>
            </a:extLst>
          </p:cNvPr>
          <p:cNvCxnSpPr>
            <a:cxnSpLocks/>
          </p:cNvCxnSpPr>
          <p:nvPr/>
        </p:nvCxnSpPr>
        <p:spPr>
          <a:xfrm>
            <a:off x="7064656"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3E8400-F73B-4FFD-A3D7-5C2CF022A9D7}"/>
              </a:ext>
            </a:extLst>
          </p:cNvPr>
          <p:cNvCxnSpPr>
            <a:cxnSpLocks/>
          </p:cNvCxnSpPr>
          <p:nvPr/>
        </p:nvCxnSpPr>
        <p:spPr>
          <a:xfrm>
            <a:off x="6545542" y="275943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33786C8-8AC7-4612-8D98-D05D6497ECCE}"/>
              </a:ext>
            </a:extLst>
          </p:cNvPr>
          <p:cNvCxnSpPr>
            <a:cxnSpLocks/>
          </p:cNvCxnSpPr>
          <p:nvPr/>
        </p:nvCxnSpPr>
        <p:spPr>
          <a:xfrm>
            <a:off x="7064656" y="300708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F578602-2207-4D95-A0E1-35167FEFB990}"/>
              </a:ext>
            </a:extLst>
          </p:cNvPr>
          <p:cNvCxnSpPr>
            <a:cxnSpLocks/>
          </p:cNvCxnSpPr>
          <p:nvPr/>
        </p:nvCxnSpPr>
        <p:spPr>
          <a:xfrm>
            <a:off x="7064656" y="316900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FC005CF-4AF9-49D2-B611-2DD19C7ED796}"/>
              </a:ext>
            </a:extLst>
          </p:cNvPr>
          <p:cNvCxnSpPr/>
          <p:nvPr/>
        </p:nvCxnSpPr>
        <p:spPr>
          <a:xfrm>
            <a:off x="6545543" y="256893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1E946BE-56DA-45E7-93F0-BD5695D869DB}"/>
              </a:ext>
            </a:extLst>
          </p:cNvPr>
          <p:cNvCxnSpPr/>
          <p:nvPr/>
        </p:nvCxnSpPr>
        <p:spPr>
          <a:xfrm>
            <a:off x="6545542" y="2730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45501AC-A2C6-48E2-8EE8-D183926E956A}"/>
              </a:ext>
            </a:extLst>
          </p:cNvPr>
          <p:cNvCxnSpPr>
            <a:cxnSpLocks/>
          </p:cNvCxnSpPr>
          <p:nvPr/>
        </p:nvCxnSpPr>
        <p:spPr>
          <a:xfrm>
            <a:off x="9469718"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28DFC6E-4CE7-47A3-9C6A-4DD934F9C355}"/>
              </a:ext>
            </a:extLst>
          </p:cNvPr>
          <p:cNvCxnSpPr>
            <a:cxnSpLocks/>
          </p:cNvCxnSpPr>
          <p:nvPr/>
        </p:nvCxnSpPr>
        <p:spPr>
          <a:xfrm>
            <a:off x="7064655"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7183735-9668-473F-870A-68B4D508BA2D}"/>
              </a:ext>
            </a:extLst>
          </p:cNvPr>
          <p:cNvCxnSpPr>
            <a:cxnSpLocks/>
          </p:cNvCxnSpPr>
          <p:nvPr/>
        </p:nvCxnSpPr>
        <p:spPr>
          <a:xfrm>
            <a:off x="6545541" y="258322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80C1FCF0-90C0-429F-B7C2-CDBAA10924FF}"/>
              </a:ext>
            </a:extLst>
          </p:cNvPr>
          <p:cNvSpPr txBox="1"/>
          <p:nvPr/>
        </p:nvSpPr>
        <p:spPr>
          <a:xfrm>
            <a:off x="3409240" y="5352486"/>
            <a:ext cx="2835218" cy="830997"/>
          </a:xfrm>
          <a:prstGeom prst="rect">
            <a:avLst/>
          </a:prstGeom>
          <a:noFill/>
        </p:spPr>
        <p:txBody>
          <a:bodyPr wrap="square" rtlCol="0">
            <a:spAutoFit/>
          </a:bodyPr>
          <a:lstStyle/>
          <a:p>
            <a:pPr algn="ctr"/>
            <a:r>
              <a:rPr lang="en-US" sz="2400" dirty="0"/>
              <a:t>L input channels</a:t>
            </a:r>
          </a:p>
          <a:p>
            <a:pPr algn="ctr"/>
            <a:r>
              <a:rPr lang="en-US" sz="2400" dirty="0"/>
              <a:t>i x j dimensions</a:t>
            </a:r>
          </a:p>
        </p:txBody>
      </p:sp>
      <p:sp>
        <p:nvSpPr>
          <p:cNvPr id="118" name="TextBox 117">
            <a:extLst>
              <a:ext uri="{FF2B5EF4-FFF2-40B4-BE49-F238E27FC236}">
                <a16:creationId xmlns:a16="http://schemas.microsoft.com/office/drawing/2014/main" id="{7C653601-1CCF-4D4A-8710-FBED29693F5C}"/>
              </a:ext>
            </a:extLst>
          </p:cNvPr>
          <p:cNvSpPr txBox="1"/>
          <p:nvPr/>
        </p:nvSpPr>
        <p:spPr>
          <a:xfrm>
            <a:off x="2381203" y="1726270"/>
            <a:ext cx="3808558" cy="461665"/>
          </a:xfrm>
          <a:prstGeom prst="rect">
            <a:avLst/>
          </a:prstGeom>
          <a:noFill/>
        </p:spPr>
        <p:txBody>
          <a:bodyPr wrap="square" rtlCol="0">
            <a:spAutoFit/>
          </a:bodyPr>
          <a:lstStyle/>
          <a:p>
            <a:pPr algn="ctr"/>
            <a:r>
              <a:rPr lang="en-US" sz="2400" dirty="0"/>
              <a:t>Tensor of K output channels</a:t>
            </a:r>
          </a:p>
        </p:txBody>
      </p:sp>
      <p:cxnSp>
        <p:nvCxnSpPr>
          <p:cNvPr id="119" name="Straight Connector 118">
            <a:extLst>
              <a:ext uri="{FF2B5EF4-FFF2-40B4-BE49-F238E27FC236}">
                <a16:creationId xmlns:a16="http://schemas.microsoft.com/office/drawing/2014/main" id="{5AD91AC0-7EEB-45E9-A0C1-8E098F8EACA9}"/>
              </a:ext>
            </a:extLst>
          </p:cNvPr>
          <p:cNvCxnSpPr>
            <a:cxnSpLocks/>
          </p:cNvCxnSpPr>
          <p:nvPr/>
        </p:nvCxnSpPr>
        <p:spPr>
          <a:xfrm>
            <a:off x="6970735" y="56641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6D464E6-0688-4A72-AC17-715A0A159DBC}"/>
              </a:ext>
            </a:extLst>
          </p:cNvPr>
          <p:cNvCxnSpPr>
            <a:cxnSpLocks/>
          </p:cNvCxnSpPr>
          <p:nvPr/>
        </p:nvCxnSpPr>
        <p:spPr>
          <a:xfrm>
            <a:off x="6873486" y="557602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81590F6-8169-4E0A-A7B3-998DAE941909}"/>
              </a:ext>
            </a:extLst>
          </p:cNvPr>
          <p:cNvCxnSpPr>
            <a:cxnSpLocks/>
          </p:cNvCxnSpPr>
          <p:nvPr/>
        </p:nvCxnSpPr>
        <p:spPr>
          <a:xfrm>
            <a:off x="6765201" y="5480774"/>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4225492-FDD9-410A-8906-34A32DD085DD}"/>
              </a:ext>
            </a:extLst>
          </p:cNvPr>
          <p:cNvCxnSpPr>
            <a:cxnSpLocks/>
          </p:cNvCxnSpPr>
          <p:nvPr/>
        </p:nvCxnSpPr>
        <p:spPr>
          <a:xfrm>
            <a:off x="6654405" y="5385523"/>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97F5905-2572-4050-A11C-0EA36C44A3FC}"/>
              </a:ext>
            </a:extLst>
          </p:cNvPr>
          <p:cNvCxnSpPr/>
          <p:nvPr/>
        </p:nvCxnSpPr>
        <p:spPr>
          <a:xfrm>
            <a:off x="7476115" y="532122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DA05583-7952-4E0D-A416-C92934AF311A}"/>
              </a:ext>
            </a:extLst>
          </p:cNvPr>
          <p:cNvCxnSpPr/>
          <p:nvPr/>
        </p:nvCxnSpPr>
        <p:spPr>
          <a:xfrm>
            <a:off x="7019997" y="531884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36C302A-6626-4F1B-80DC-D9BC4C0213E4}"/>
              </a:ext>
            </a:extLst>
          </p:cNvPr>
          <p:cNvCxnSpPr/>
          <p:nvPr/>
        </p:nvCxnSpPr>
        <p:spPr>
          <a:xfrm>
            <a:off x="8003053" y="5321230"/>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DBE8DAC-8F12-4CE6-9DAC-1ABDD6D4B2B2}"/>
              </a:ext>
            </a:extLst>
          </p:cNvPr>
          <p:cNvCxnSpPr/>
          <p:nvPr/>
        </p:nvCxnSpPr>
        <p:spPr>
          <a:xfrm>
            <a:off x="8506515" y="531170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889598-1B19-402A-93A2-14B5509EF664}"/>
              </a:ext>
            </a:extLst>
          </p:cNvPr>
          <p:cNvCxnSpPr>
            <a:cxnSpLocks/>
          </p:cNvCxnSpPr>
          <p:nvPr/>
        </p:nvCxnSpPr>
        <p:spPr>
          <a:xfrm>
            <a:off x="6539928" y="106160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92804BF-4822-4CCE-A4A7-8ED030DDD6F9}"/>
              </a:ext>
            </a:extLst>
          </p:cNvPr>
          <p:cNvCxnSpPr/>
          <p:nvPr/>
        </p:nvCxnSpPr>
        <p:spPr>
          <a:xfrm>
            <a:off x="8944992" y="10687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04C267E-D989-4BD7-88E8-0CEB53C8237E}"/>
              </a:ext>
            </a:extLst>
          </p:cNvPr>
          <p:cNvCxnSpPr>
            <a:cxnSpLocks/>
          </p:cNvCxnSpPr>
          <p:nvPr/>
        </p:nvCxnSpPr>
        <p:spPr>
          <a:xfrm>
            <a:off x="6539931" y="14140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3F19B1E-FD21-4A57-BEC9-D7703B479153}"/>
              </a:ext>
            </a:extLst>
          </p:cNvPr>
          <p:cNvCxnSpPr>
            <a:cxnSpLocks/>
          </p:cNvCxnSpPr>
          <p:nvPr/>
        </p:nvCxnSpPr>
        <p:spPr>
          <a:xfrm>
            <a:off x="6539930" y="123781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4D2F269-58E7-4A59-B4B0-ECE8562F6F11}"/>
              </a:ext>
            </a:extLst>
          </p:cNvPr>
          <p:cNvCxnSpPr>
            <a:cxnSpLocks/>
          </p:cNvCxnSpPr>
          <p:nvPr/>
        </p:nvCxnSpPr>
        <p:spPr>
          <a:xfrm>
            <a:off x="7059044" y="148546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B67DDEB-D781-48F0-890A-EEBCA22947D2}"/>
              </a:ext>
            </a:extLst>
          </p:cNvPr>
          <p:cNvCxnSpPr/>
          <p:nvPr/>
        </p:nvCxnSpPr>
        <p:spPr>
          <a:xfrm>
            <a:off x="6539931" y="1047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FFB2512-90F5-44F7-8ADF-46E3785ED347}"/>
              </a:ext>
            </a:extLst>
          </p:cNvPr>
          <p:cNvCxnSpPr>
            <a:cxnSpLocks/>
          </p:cNvCxnSpPr>
          <p:nvPr/>
        </p:nvCxnSpPr>
        <p:spPr>
          <a:xfrm>
            <a:off x="6539929" y="1061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96FD2A-D055-403D-9347-EE1DE2BE60E9}"/>
              </a:ext>
            </a:extLst>
          </p:cNvPr>
          <p:cNvCxnSpPr>
            <a:cxnSpLocks/>
          </p:cNvCxnSpPr>
          <p:nvPr/>
        </p:nvCxnSpPr>
        <p:spPr>
          <a:xfrm>
            <a:off x="6965801" y="1406878"/>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6FA1D07-C3FB-4DDE-ABAC-CF9C88608EDB}"/>
              </a:ext>
            </a:extLst>
          </p:cNvPr>
          <p:cNvCxnSpPr>
            <a:cxnSpLocks/>
          </p:cNvCxnSpPr>
          <p:nvPr/>
        </p:nvCxnSpPr>
        <p:spPr>
          <a:xfrm>
            <a:off x="6868552" y="1318777"/>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EDF714D-8BD2-4C72-B721-BEF43BF14B39}"/>
              </a:ext>
            </a:extLst>
          </p:cNvPr>
          <p:cNvCxnSpPr>
            <a:cxnSpLocks/>
          </p:cNvCxnSpPr>
          <p:nvPr/>
        </p:nvCxnSpPr>
        <p:spPr>
          <a:xfrm>
            <a:off x="6760267" y="12235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0445D8D-A666-45AA-8462-44882944E22B}"/>
              </a:ext>
            </a:extLst>
          </p:cNvPr>
          <p:cNvCxnSpPr>
            <a:cxnSpLocks/>
          </p:cNvCxnSpPr>
          <p:nvPr/>
        </p:nvCxnSpPr>
        <p:spPr>
          <a:xfrm>
            <a:off x="6649471" y="112827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B458808-4D7E-4369-9DD4-9F03E122DD89}"/>
              </a:ext>
            </a:extLst>
          </p:cNvPr>
          <p:cNvCxnSpPr/>
          <p:nvPr/>
        </p:nvCxnSpPr>
        <p:spPr>
          <a:xfrm>
            <a:off x="7471181" y="1063973"/>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E18435E-8E23-48A1-81BF-7107BE285F8E}"/>
              </a:ext>
            </a:extLst>
          </p:cNvPr>
          <p:cNvCxnSpPr/>
          <p:nvPr/>
        </p:nvCxnSpPr>
        <p:spPr>
          <a:xfrm>
            <a:off x="7015063" y="106159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D14C792-2040-4F64-A06E-F2864FC08BFA}"/>
              </a:ext>
            </a:extLst>
          </p:cNvPr>
          <p:cNvCxnSpPr/>
          <p:nvPr/>
        </p:nvCxnSpPr>
        <p:spPr>
          <a:xfrm>
            <a:off x="7998119" y="106398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95E62A8-02D3-41C6-998B-79BCE7343E8C}"/>
              </a:ext>
            </a:extLst>
          </p:cNvPr>
          <p:cNvCxnSpPr/>
          <p:nvPr/>
        </p:nvCxnSpPr>
        <p:spPr>
          <a:xfrm>
            <a:off x="8501581" y="105445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42" name="Arrow: Curved Right 141">
            <a:extLst>
              <a:ext uri="{FF2B5EF4-FFF2-40B4-BE49-F238E27FC236}">
                <a16:creationId xmlns:a16="http://schemas.microsoft.com/office/drawing/2014/main" id="{EFD6508B-D40B-4F7D-AAD6-05DB22178614}"/>
              </a:ext>
            </a:extLst>
          </p:cNvPr>
          <p:cNvSpPr/>
          <p:nvPr/>
        </p:nvSpPr>
        <p:spPr>
          <a:xfrm flipH="1" flipV="1">
            <a:off x="9469739" y="2104592"/>
            <a:ext cx="1462081" cy="4091254"/>
          </a:xfrm>
          <a:prstGeom prst="curved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TextBox 142">
            <a:extLst>
              <a:ext uri="{FF2B5EF4-FFF2-40B4-BE49-F238E27FC236}">
                <a16:creationId xmlns:a16="http://schemas.microsoft.com/office/drawing/2014/main" id="{FD9E7BA5-453C-47A8-A51B-0B47A00A5C21}"/>
              </a:ext>
            </a:extLst>
          </p:cNvPr>
          <p:cNvSpPr txBox="1"/>
          <p:nvPr/>
        </p:nvSpPr>
        <p:spPr>
          <a:xfrm>
            <a:off x="6965820" y="3697646"/>
            <a:ext cx="4386262" cy="1200329"/>
          </a:xfrm>
          <a:prstGeom prst="rect">
            <a:avLst/>
          </a:prstGeom>
          <a:noFill/>
        </p:spPr>
        <p:txBody>
          <a:bodyPr wrap="square" rtlCol="0">
            <a:spAutoFit/>
          </a:bodyPr>
          <a:lstStyle/>
          <a:p>
            <a:pPr algn="ctr"/>
            <a:r>
              <a:rPr lang="en-US" sz="2400" dirty="0"/>
              <a:t>Convolution kernel tensor</a:t>
            </a:r>
          </a:p>
          <a:p>
            <a:pPr algn="ctr"/>
            <a:r>
              <a:rPr lang="en-US" sz="2400" dirty="0"/>
              <a:t>of K x L x Span x Span </a:t>
            </a:r>
          </a:p>
          <a:p>
            <a:pPr algn="ctr"/>
            <a:r>
              <a:rPr lang="en-US" sz="2400" dirty="0"/>
              <a:t>weights</a:t>
            </a:r>
          </a:p>
        </p:txBody>
      </p:sp>
      <p:sp>
        <p:nvSpPr>
          <p:cNvPr id="144" name="TextBox 143">
            <a:extLst>
              <a:ext uri="{FF2B5EF4-FFF2-40B4-BE49-F238E27FC236}">
                <a16:creationId xmlns:a16="http://schemas.microsoft.com/office/drawing/2014/main" id="{7100A671-7960-4177-96A3-A2579966023E}"/>
              </a:ext>
            </a:extLst>
          </p:cNvPr>
          <p:cNvSpPr txBox="1"/>
          <p:nvPr/>
        </p:nvSpPr>
        <p:spPr>
          <a:xfrm>
            <a:off x="3409240" y="2283549"/>
            <a:ext cx="2835217" cy="830997"/>
          </a:xfrm>
          <a:prstGeom prst="rect">
            <a:avLst/>
          </a:prstGeom>
          <a:noFill/>
        </p:spPr>
        <p:txBody>
          <a:bodyPr wrap="square" rtlCol="0">
            <a:spAutoFit/>
          </a:bodyPr>
          <a:lstStyle/>
          <a:p>
            <a:pPr algn="ctr"/>
            <a:r>
              <a:rPr lang="en-US" sz="2400" dirty="0"/>
              <a:t>Each channel is a part of  </a:t>
            </a:r>
            <a:r>
              <a:rPr lang="en-US" sz="2400" b="1" dirty="0"/>
              <a:t>feature map</a:t>
            </a:r>
          </a:p>
        </p:txBody>
      </p:sp>
    </p:spTree>
    <p:extLst>
      <p:ext uri="{BB962C8B-B14F-4D97-AF65-F5344CB8AC3E}">
        <p14:creationId xmlns:p14="http://schemas.microsoft.com/office/powerpoint/2010/main" val="259638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6"/>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7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7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7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7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76"/>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77"/>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79"/>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80"/>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82"/>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83"/>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8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85"/>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86"/>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87"/>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88"/>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89"/>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90"/>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91"/>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9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3"/>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94"/>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95"/>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96"/>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97"/>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98"/>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99"/>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00"/>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01"/>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02"/>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03"/>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04"/>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05"/>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06"/>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07"/>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08"/>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10"/>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111"/>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12"/>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13"/>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114"/>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15"/>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116"/>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27"/>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28"/>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29"/>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130"/>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131"/>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32"/>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133"/>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34"/>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135"/>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36"/>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137"/>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138"/>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139"/>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140"/>
                                        </p:tgtEl>
                                        <p:attrNameLst>
                                          <p:attrName>style.visibility</p:attrName>
                                        </p:attrNameLst>
                                      </p:cBhvr>
                                      <p:to>
                                        <p:strVal val="visible"/>
                                      </p:to>
                                    </p:set>
                                  </p:childTnLst>
                                </p:cTn>
                              </p:par>
                              <p:par>
                                <p:cTn id="277" presetID="1" presetClass="entr" presetSubtype="0" fill="hold" nodeType="withEffect">
                                  <p:stCondLst>
                                    <p:cond delay="0"/>
                                  </p:stCondLst>
                                  <p:childTnLst>
                                    <p:set>
                                      <p:cBhvr>
                                        <p:cTn id="278" dur="1" fill="hold">
                                          <p:stCondLst>
                                            <p:cond delay="0"/>
                                          </p:stCondLst>
                                        </p:cTn>
                                        <p:tgtEl>
                                          <p:spTgt spid="141"/>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18"/>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P spid="142" grpId="0" animBg="1"/>
      <p:bldP spid="143" grpId="0"/>
      <p:bldP spid="1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742951"/>
            <a:ext cx="11525250" cy="62864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A multi-dimensional convolution relationship can be written: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
        <p:nvSpPr>
          <p:cNvPr id="4" name="Content Placeholder 6">
            <a:extLst>
              <a:ext uri="{FF2B5EF4-FFF2-40B4-BE49-F238E27FC236}">
                <a16:creationId xmlns:a16="http://schemas.microsoft.com/office/drawing/2014/main" id="{CC0C6126-E487-40AF-95C9-D61AE9F3E227}"/>
              </a:ext>
            </a:extLst>
          </p:cNvPr>
          <p:cNvSpPr txBox="1">
            <a:spLocks/>
          </p:cNvSpPr>
          <p:nvPr/>
        </p:nvSpPr>
        <p:spPr>
          <a:xfrm>
            <a:off x="333375" y="2307519"/>
            <a:ext cx="11525250" cy="628649"/>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Where:  </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867BE022-3DC9-4EA8-B628-67A2B8341382}"/>
              </a:ext>
            </a:extLst>
          </p:cNvPr>
          <p:cNvPicPr>
            <a:picLocks noChangeAspect="1"/>
          </p:cNvPicPr>
          <p:nvPr/>
        </p:nvPicPr>
        <p:blipFill>
          <a:blip r:embed="rId3"/>
          <a:stretch>
            <a:fillRect/>
          </a:stretch>
        </p:blipFill>
        <p:spPr>
          <a:xfrm>
            <a:off x="1781175" y="1282064"/>
            <a:ext cx="7671435" cy="1025454"/>
          </a:xfrm>
          <a:prstGeom prst="rect">
            <a:avLst/>
          </a:prstGeom>
        </p:spPr>
      </p:pic>
      <p:pic>
        <p:nvPicPr>
          <p:cNvPr id="5" name="Picture 4">
            <a:extLst>
              <a:ext uri="{FF2B5EF4-FFF2-40B4-BE49-F238E27FC236}">
                <a16:creationId xmlns:a16="http://schemas.microsoft.com/office/drawing/2014/main" id="{11AF7C53-8CE1-498B-BE68-F5F79392FC5E}"/>
              </a:ext>
            </a:extLst>
          </p:cNvPr>
          <p:cNvPicPr>
            <a:picLocks noChangeAspect="1"/>
          </p:cNvPicPr>
          <p:nvPr/>
        </p:nvPicPr>
        <p:blipFill>
          <a:blip r:embed="rId4"/>
          <a:stretch>
            <a:fillRect/>
          </a:stretch>
        </p:blipFill>
        <p:spPr>
          <a:xfrm>
            <a:off x="1736409" y="2422162"/>
            <a:ext cx="4303712" cy="420228"/>
          </a:xfrm>
          <a:prstGeom prst="rect">
            <a:avLst/>
          </a:prstGeom>
        </p:spPr>
      </p:pic>
      <p:pic>
        <p:nvPicPr>
          <p:cNvPr id="6" name="Picture 5">
            <a:extLst>
              <a:ext uri="{FF2B5EF4-FFF2-40B4-BE49-F238E27FC236}">
                <a16:creationId xmlns:a16="http://schemas.microsoft.com/office/drawing/2014/main" id="{1F4819D3-418D-41A4-A606-A79F15BEC6A7}"/>
              </a:ext>
            </a:extLst>
          </p:cNvPr>
          <p:cNvPicPr>
            <a:picLocks noChangeAspect="1"/>
          </p:cNvPicPr>
          <p:nvPr/>
        </p:nvPicPr>
        <p:blipFill>
          <a:blip r:embed="rId5"/>
          <a:stretch>
            <a:fillRect/>
          </a:stretch>
        </p:blipFill>
        <p:spPr>
          <a:xfrm>
            <a:off x="1781175" y="3263347"/>
            <a:ext cx="4990465" cy="368861"/>
          </a:xfrm>
          <a:prstGeom prst="rect">
            <a:avLst/>
          </a:prstGeom>
        </p:spPr>
      </p:pic>
      <p:pic>
        <p:nvPicPr>
          <p:cNvPr id="8" name="Picture 7">
            <a:extLst>
              <a:ext uri="{FF2B5EF4-FFF2-40B4-BE49-F238E27FC236}">
                <a16:creationId xmlns:a16="http://schemas.microsoft.com/office/drawing/2014/main" id="{73EE03AC-5FC1-4EA4-9EB7-E121CE0E2970}"/>
              </a:ext>
            </a:extLst>
          </p:cNvPr>
          <p:cNvPicPr>
            <a:picLocks noChangeAspect="1"/>
          </p:cNvPicPr>
          <p:nvPr/>
        </p:nvPicPr>
        <p:blipFill>
          <a:blip r:embed="rId6"/>
          <a:stretch>
            <a:fillRect/>
          </a:stretch>
        </p:blipFill>
        <p:spPr>
          <a:xfrm>
            <a:off x="1736409" y="2809257"/>
            <a:ext cx="4699952" cy="379721"/>
          </a:xfrm>
          <a:prstGeom prst="rect">
            <a:avLst/>
          </a:prstGeom>
        </p:spPr>
      </p:pic>
      <p:pic>
        <p:nvPicPr>
          <p:cNvPr id="10" name="Picture 9">
            <a:extLst>
              <a:ext uri="{FF2B5EF4-FFF2-40B4-BE49-F238E27FC236}">
                <a16:creationId xmlns:a16="http://schemas.microsoft.com/office/drawing/2014/main" id="{242F394F-BC95-44F0-BF76-10E481607E95}"/>
              </a:ext>
            </a:extLst>
          </p:cNvPr>
          <p:cNvPicPr>
            <a:picLocks noChangeAspect="1"/>
          </p:cNvPicPr>
          <p:nvPr/>
        </p:nvPicPr>
        <p:blipFill>
          <a:blip r:embed="rId7"/>
          <a:stretch>
            <a:fillRect/>
          </a:stretch>
        </p:blipFill>
        <p:spPr>
          <a:xfrm>
            <a:off x="1781175" y="3662051"/>
            <a:ext cx="8698865" cy="785450"/>
          </a:xfrm>
          <a:prstGeom prst="rect">
            <a:avLst/>
          </a:prstGeom>
        </p:spPr>
      </p:pic>
      <p:pic>
        <p:nvPicPr>
          <p:cNvPr id="11" name="Picture 10">
            <a:extLst>
              <a:ext uri="{FF2B5EF4-FFF2-40B4-BE49-F238E27FC236}">
                <a16:creationId xmlns:a16="http://schemas.microsoft.com/office/drawing/2014/main" id="{A2ACA26C-4A0C-4744-B1D0-8D3FF04D6A32}"/>
              </a:ext>
            </a:extLst>
          </p:cNvPr>
          <p:cNvPicPr>
            <a:picLocks noChangeAspect="1"/>
          </p:cNvPicPr>
          <p:nvPr/>
        </p:nvPicPr>
        <p:blipFill>
          <a:blip r:embed="rId8"/>
          <a:stretch>
            <a:fillRect/>
          </a:stretch>
        </p:blipFill>
        <p:spPr>
          <a:xfrm>
            <a:off x="1736408" y="4455624"/>
            <a:ext cx="8403272" cy="467254"/>
          </a:xfrm>
          <a:prstGeom prst="rect">
            <a:avLst/>
          </a:prstGeom>
        </p:spPr>
      </p:pic>
      <p:pic>
        <p:nvPicPr>
          <p:cNvPr id="13" name="Picture 12">
            <a:extLst>
              <a:ext uri="{FF2B5EF4-FFF2-40B4-BE49-F238E27FC236}">
                <a16:creationId xmlns:a16="http://schemas.microsoft.com/office/drawing/2014/main" id="{0F7F6307-2FC3-4FA5-A89B-98E86A1CFCC1}"/>
              </a:ext>
            </a:extLst>
          </p:cNvPr>
          <p:cNvPicPr>
            <a:picLocks noChangeAspect="1"/>
          </p:cNvPicPr>
          <p:nvPr/>
        </p:nvPicPr>
        <p:blipFill>
          <a:blip r:embed="rId9"/>
          <a:stretch>
            <a:fillRect/>
          </a:stretch>
        </p:blipFill>
        <p:spPr>
          <a:xfrm>
            <a:off x="1736408" y="4931001"/>
            <a:ext cx="7112952" cy="536295"/>
          </a:xfrm>
          <a:prstGeom prst="rect">
            <a:avLst/>
          </a:prstGeom>
        </p:spPr>
      </p:pic>
    </p:spTree>
    <p:extLst>
      <p:ext uri="{BB962C8B-B14F-4D97-AF65-F5344CB8AC3E}">
        <p14:creationId xmlns:p14="http://schemas.microsoft.com/office/powerpoint/2010/main" val="1117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Parameter Sharing</a:t>
            </a:r>
          </a:p>
        </p:txBody>
      </p:sp>
    </p:spTree>
    <p:extLst>
      <p:ext uri="{BB962C8B-B14F-4D97-AF65-F5344CB8AC3E}">
        <p14:creationId xmlns:p14="http://schemas.microsoft.com/office/powerpoint/2010/main" val="193032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mj-lt"/>
                <a:ea typeface="Segoe UI" panose="020B0502040204020203" pitchFamily="34" charset="0"/>
                <a:cs typeface="Segoe UI" panose="020B0502040204020203" pitchFamily="34" charset="0"/>
              </a:rPr>
              <a:t>The weights of the convolutional kernel are </a:t>
            </a:r>
            <a:r>
              <a:rPr lang="en-US" sz="2800" b="1" dirty="0">
                <a:latin typeface="+mj-lt"/>
                <a:ea typeface="Segoe UI" panose="020B0502040204020203" pitchFamily="34" charset="0"/>
                <a:cs typeface="Segoe UI" panose="020B0502040204020203" pitchFamily="34" charset="0"/>
              </a:rPr>
              <a:t>learned</a:t>
            </a:r>
          </a:p>
          <a:p>
            <a:r>
              <a:rPr lang="en-US" sz="2800" dirty="0">
                <a:latin typeface="+mj-lt"/>
                <a:ea typeface="Segoe UI" panose="020B0502040204020203" pitchFamily="34" charset="0"/>
                <a:cs typeface="Segoe UI" panose="020B0502040204020203" pitchFamily="34" charset="0"/>
              </a:rPr>
              <a:t>Each weight of a fully connected network must be learned independently</a:t>
            </a:r>
          </a:p>
          <a:p>
            <a:r>
              <a:rPr lang="en-US" sz="2800" dirty="0">
                <a:latin typeface="+mj-lt"/>
                <a:ea typeface="Segoe UI" panose="020B0502040204020203" pitchFamily="34" charset="0"/>
                <a:cs typeface="Segoe UI" panose="020B0502040204020203" pitchFamily="34" charset="0"/>
              </a:rPr>
              <a:t>CNNs are efficient to train, since fewer parameters</a:t>
            </a:r>
          </a:p>
          <a:p>
            <a:r>
              <a:rPr lang="en-US" sz="2800" dirty="0">
                <a:latin typeface="+mj-lt"/>
                <a:ea typeface="Segoe UI" panose="020B0502040204020203" pitchFamily="34" charset="0"/>
                <a:cs typeface="Segoe UI" panose="020B0502040204020203" pitchFamily="34" charset="0"/>
              </a:rPr>
              <a:t>CNNs use </a:t>
            </a:r>
            <a:r>
              <a:rPr lang="en-US" sz="2800" b="1" dirty="0">
                <a:latin typeface="+mj-lt"/>
                <a:ea typeface="Segoe UI" panose="020B0502040204020203" pitchFamily="34" charset="0"/>
                <a:cs typeface="Segoe UI" panose="020B0502040204020203" pitchFamily="34" charset="0"/>
              </a:rPr>
              <a:t>parameter sharing</a:t>
            </a:r>
          </a:p>
          <a:p>
            <a:pPr lvl="1">
              <a:buFont typeface="Wingdings" panose="05000000000000000000" pitchFamily="2" charset="2"/>
              <a:buChar char="§"/>
            </a:pPr>
            <a:r>
              <a:rPr lang="en-US" sz="2400" b="1" dirty="0">
                <a:latin typeface="+mj-lt"/>
                <a:ea typeface="Segoe UI" panose="020B0502040204020203" pitchFamily="34" charset="0"/>
                <a:cs typeface="Segoe UI" panose="020B0502040204020203" pitchFamily="34" charset="0"/>
              </a:rPr>
              <a:t>Statistical strength </a:t>
            </a:r>
            <a:r>
              <a:rPr lang="en-US" sz="2400" dirty="0">
                <a:latin typeface="+mj-lt"/>
                <a:ea typeface="Segoe UI" panose="020B0502040204020203" pitchFamily="34" charset="0"/>
                <a:cs typeface="Segoe UI" panose="020B0502040204020203" pitchFamily="34" charset="0"/>
              </a:rPr>
              <a:t>from more samples per weight</a:t>
            </a:r>
          </a:p>
          <a:p>
            <a:pPr lvl="1">
              <a:buFont typeface="Wingdings" panose="05000000000000000000" pitchFamily="2" charset="2"/>
              <a:buChar char="§"/>
            </a:pPr>
            <a:r>
              <a:rPr lang="en-US" sz="2400" dirty="0">
                <a:latin typeface="+mj-lt"/>
                <a:ea typeface="Segoe UI" panose="020B0502040204020203" pitchFamily="34" charset="0"/>
                <a:cs typeface="Segoe UI" panose="020B0502040204020203" pitchFamily="34" charset="0"/>
              </a:rPr>
              <a:t>Reduced variance of parameter estimates</a:t>
            </a:r>
          </a:p>
          <a:p>
            <a:r>
              <a:rPr lang="en-GB" sz="2800" dirty="0">
                <a:latin typeface="+mj-lt"/>
                <a:ea typeface="Segoe UI" panose="020B0502040204020203" pitchFamily="34" charset="0"/>
                <a:cs typeface="Segoe UI" panose="020B0502040204020203" pitchFamily="34" charset="0"/>
              </a:rPr>
              <a:t>Weights are learned using backpropagation and gradient descent methods</a:t>
            </a:r>
          </a:p>
          <a:p>
            <a:r>
              <a:rPr lang="en-GB" sz="2800" dirty="0">
                <a:latin typeface="+mj-lt"/>
                <a:ea typeface="Segoe UI" panose="020B0502040204020203" pitchFamily="34" charset="0"/>
                <a:cs typeface="Segoe UI" panose="020B0502040204020203" pitchFamily="34" charset="0"/>
              </a:rPr>
              <a:t>Also called </a:t>
            </a:r>
            <a:r>
              <a:rPr lang="en-GB" sz="2800" b="1" dirty="0">
                <a:latin typeface="+mj-lt"/>
                <a:ea typeface="Segoe UI" panose="020B0502040204020203" pitchFamily="34" charset="0"/>
                <a:cs typeface="Segoe UI" panose="020B0502040204020203" pitchFamily="34" charset="0"/>
              </a:rPr>
              <a:t>tied weights </a:t>
            </a:r>
            <a:r>
              <a:rPr lang="en-GB" sz="2800" dirty="0">
                <a:latin typeface="+mj-lt"/>
                <a:ea typeface="Segoe UI" panose="020B0502040204020203" pitchFamily="34" charset="0"/>
                <a:cs typeface="Segoe UI" panose="020B0502040204020203" pitchFamily="34" charset="0"/>
              </a:rPr>
              <a:t>or </a:t>
            </a:r>
            <a:r>
              <a:rPr lang="en-GB" sz="2800" b="1" dirty="0">
                <a:latin typeface="+mj-lt"/>
                <a:ea typeface="Segoe UI" panose="020B0502040204020203" pitchFamily="34" charset="0"/>
                <a:cs typeface="Segoe UI" panose="020B0502040204020203" pitchFamily="34" charset="0"/>
              </a:rPr>
              <a:t>sparse interaction</a:t>
            </a:r>
          </a:p>
        </p:txBody>
      </p:sp>
    </p:spTree>
    <p:extLst>
      <p:ext uri="{BB962C8B-B14F-4D97-AF65-F5344CB8AC3E}">
        <p14:creationId xmlns:p14="http://schemas.microsoft.com/office/powerpoint/2010/main" val="347857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of fully connected network are independent</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EFC02CCF-F46B-408D-9A1A-436758FC23DD}"/>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B8A0EB8-7503-4CE5-AA79-94565667065B}"/>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BAF7C67-1E3B-4406-B4B3-EE3DE38851D4}"/>
              </a:ext>
            </a:extLst>
          </p:cNvPr>
          <p:cNvCxnSpPr>
            <a:cxnSpLocks/>
            <a:stCxn id="9" idx="0"/>
            <a:endCxn id="4"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414A8A-50A8-45C9-A744-2D16AFD35447}"/>
              </a:ext>
            </a:extLst>
          </p:cNvPr>
          <p:cNvCxnSpPr>
            <a:cxnSpLocks/>
            <a:stCxn id="13"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B7DEDC3-856A-4CBE-B15D-6A998E794B36}"/>
              </a:ext>
            </a:extLst>
          </p:cNvPr>
          <p:cNvCxnSpPr>
            <a:cxnSpLocks/>
            <a:stCxn id="9" idx="0"/>
            <a:endCxn id="6"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C04B03-5075-471D-AEAD-1EB39882078D}"/>
              </a:ext>
            </a:extLst>
          </p:cNvPr>
          <p:cNvCxnSpPr>
            <a:cxnSpLocks/>
            <a:stCxn id="9" idx="0"/>
            <a:endCxn id="7"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4B0419B-E663-499D-8B3A-0B34EEE54CE7}"/>
              </a:ext>
            </a:extLst>
          </p:cNvPr>
          <p:cNvCxnSpPr>
            <a:cxnSpLocks/>
            <a:stCxn id="9" idx="7"/>
            <a:endCxn id="8"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0A4112-B05B-4CB3-9826-E90DC4C6E1DE}"/>
              </a:ext>
            </a:extLst>
          </p:cNvPr>
          <p:cNvCxnSpPr>
            <a:cxnSpLocks/>
            <a:stCxn id="10" idx="0"/>
            <a:endCxn id="4"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74C908-ADB6-438B-8040-1904D47A223E}"/>
              </a:ext>
            </a:extLst>
          </p:cNvPr>
          <p:cNvCxnSpPr>
            <a:cxnSpLocks/>
            <a:stCxn id="10" idx="0"/>
            <a:endCxn id="7"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0C9E07-2FD3-4AC7-94A9-F782CE0ED680}"/>
              </a:ext>
            </a:extLst>
          </p:cNvPr>
          <p:cNvCxnSpPr>
            <a:cxnSpLocks/>
            <a:stCxn id="10" idx="7"/>
            <a:endCxn id="8"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41E2DC6-EB90-4A22-BA1B-053FF4324676}"/>
              </a:ext>
            </a:extLst>
          </p:cNvPr>
          <p:cNvCxnSpPr>
            <a:cxnSpLocks/>
            <a:stCxn id="11" idx="0"/>
            <a:endCxn id="8"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4644E2-11B0-4BE1-930A-6CDC7EAF3336}"/>
              </a:ext>
            </a:extLst>
          </p:cNvPr>
          <p:cNvCxnSpPr>
            <a:cxnSpLocks/>
            <a:stCxn id="11" idx="0"/>
            <a:endCxn id="4"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B90FC8F-3DC9-41B6-BECA-F76A19DA10BF}"/>
              </a:ext>
            </a:extLst>
          </p:cNvPr>
          <p:cNvCxnSpPr>
            <a:cxnSpLocks/>
            <a:stCxn id="12" idx="0"/>
            <a:endCxn id="8"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B39710F-CD2C-4A40-9F0A-C4955FB6199C}"/>
              </a:ext>
            </a:extLst>
          </p:cNvPr>
          <p:cNvCxnSpPr>
            <a:cxnSpLocks/>
            <a:stCxn id="12" idx="0"/>
            <a:endCxn id="4"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EDD0558-E4AC-4BCF-B7BE-0B628FC66648}"/>
              </a:ext>
            </a:extLst>
          </p:cNvPr>
          <p:cNvCxnSpPr>
            <a:cxnSpLocks/>
            <a:stCxn id="12" idx="1"/>
            <a:endCxn id="5"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4FC0AC5-F7C2-456D-9A36-8D29CDB6E62F}"/>
              </a:ext>
            </a:extLst>
          </p:cNvPr>
          <p:cNvCxnSpPr>
            <a:cxnSpLocks/>
            <a:stCxn id="13" idx="0"/>
            <a:endCxn id="6"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ECFDF33-1273-45AC-B285-E95823684FA7}"/>
              </a:ext>
            </a:extLst>
          </p:cNvPr>
          <p:cNvCxnSpPr>
            <a:cxnSpLocks/>
            <a:stCxn id="13" idx="1"/>
            <a:endCxn id="5"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FCFAE46-F98D-4EB2-BDC7-791062735A83}"/>
              </a:ext>
            </a:extLst>
          </p:cNvPr>
          <p:cNvCxnSpPr>
            <a:cxnSpLocks/>
            <a:stCxn id="13" idx="1"/>
            <a:endCxn id="4"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Content Placeholder 6">
            <a:extLst>
              <a:ext uri="{FF2B5EF4-FFF2-40B4-BE49-F238E27FC236}">
                <a16:creationId xmlns:a16="http://schemas.microsoft.com/office/drawing/2014/main" id="{36A5D568-A12F-4A98-86D3-9BB0054E110B}"/>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e.g. requires 5</a:t>
            </a:r>
            <a:r>
              <a:rPr lang="en-US" sz="2800" baseline="30000" dirty="0">
                <a:latin typeface="Segoe UI" panose="020B0502040204020203" pitchFamily="34" charset="0"/>
                <a:ea typeface="Segoe UI" panose="020B0502040204020203" pitchFamily="34" charset="0"/>
                <a:cs typeface="Segoe UI" panose="020B0502040204020203" pitchFamily="34" charset="0"/>
              </a:rPr>
              <a:t>2</a:t>
            </a:r>
            <a:r>
              <a:rPr lang="en-US" sz="2800" dirty="0">
                <a:latin typeface="Segoe UI" panose="020B0502040204020203" pitchFamily="34" charset="0"/>
                <a:ea typeface="Segoe UI" panose="020B0502040204020203" pitchFamily="34" charset="0"/>
                <a:cs typeface="Segoe UI" panose="020B0502040204020203" pitchFamily="34" charset="0"/>
              </a:rPr>
              <a:t> = 25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350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are shared in CNN</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56E1365-DE69-4547-8A3A-D4C6DC4EB93F}"/>
              </a:ext>
            </a:extLst>
          </p:cNvPr>
          <p:cNvSpPr txBox="1"/>
          <p:nvPr/>
        </p:nvSpPr>
        <p:spPr>
          <a:xfrm>
            <a:off x="3121750" y="2672498"/>
            <a:ext cx="476250" cy="369332"/>
          </a:xfrm>
          <a:prstGeom prst="rect">
            <a:avLst/>
          </a:prstGeom>
          <a:noFill/>
        </p:spPr>
        <p:txBody>
          <a:bodyPr wrap="square" rtlCol="0">
            <a:spAutoFit/>
          </a:bodyPr>
          <a:lstStyle/>
          <a:p>
            <a:pPr algn="ctr"/>
            <a:r>
              <a:rPr lang="en-US" dirty="0"/>
              <a:t>W</a:t>
            </a:r>
            <a:r>
              <a:rPr lang="en-US" baseline="-25000" dirty="0"/>
              <a:t>1</a:t>
            </a:r>
          </a:p>
        </p:txBody>
      </p:sp>
      <p:sp>
        <p:nvSpPr>
          <p:cNvPr id="43" name="TextBox 42">
            <a:extLst>
              <a:ext uri="{FF2B5EF4-FFF2-40B4-BE49-F238E27FC236}">
                <a16:creationId xmlns:a16="http://schemas.microsoft.com/office/drawing/2014/main" id="{1030DAE1-7AF1-4161-A55C-30524707A517}"/>
              </a:ext>
            </a:extLst>
          </p:cNvPr>
          <p:cNvSpPr txBox="1"/>
          <p:nvPr/>
        </p:nvSpPr>
        <p:spPr>
          <a:xfrm>
            <a:off x="3467207" y="2943397"/>
            <a:ext cx="476250" cy="369332"/>
          </a:xfrm>
          <a:prstGeom prst="rect">
            <a:avLst/>
          </a:prstGeom>
          <a:noFill/>
        </p:spPr>
        <p:txBody>
          <a:bodyPr wrap="square" rtlCol="0">
            <a:spAutoFit/>
          </a:bodyPr>
          <a:lstStyle/>
          <a:p>
            <a:pPr algn="ctr"/>
            <a:r>
              <a:rPr lang="en-US" dirty="0"/>
              <a:t>W</a:t>
            </a:r>
            <a:r>
              <a:rPr lang="en-US" baseline="-25000" dirty="0"/>
              <a:t>2</a:t>
            </a:r>
          </a:p>
        </p:txBody>
      </p:sp>
      <p:sp>
        <p:nvSpPr>
          <p:cNvPr id="44" name="TextBox 43">
            <a:extLst>
              <a:ext uri="{FF2B5EF4-FFF2-40B4-BE49-F238E27FC236}">
                <a16:creationId xmlns:a16="http://schemas.microsoft.com/office/drawing/2014/main" id="{7A1CB4DB-B094-4491-99A9-B7DB735D0E53}"/>
              </a:ext>
            </a:extLst>
          </p:cNvPr>
          <p:cNvSpPr txBox="1"/>
          <p:nvPr/>
        </p:nvSpPr>
        <p:spPr>
          <a:xfrm>
            <a:off x="4208561" y="2672498"/>
            <a:ext cx="476250" cy="369332"/>
          </a:xfrm>
          <a:prstGeom prst="rect">
            <a:avLst/>
          </a:prstGeom>
          <a:noFill/>
        </p:spPr>
        <p:txBody>
          <a:bodyPr wrap="square" rtlCol="0">
            <a:spAutoFit/>
          </a:bodyPr>
          <a:lstStyle/>
          <a:p>
            <a:pPr algn="ctr"/>
            <a:r>
              <a:rPr lang="en-US" dirty="0"/>
              <a:t>W</a:t>
            </a:r>
            <a:r>
              <a:rPr lang="en-US" baseline="-25000" dirty="0"/>
              <a:t>3</a:t>
            </a:r>
          </a:p>
        </p:txBody>
      </p:sp>
      <p:sp>
        <p:nvSpPr>
          <p:cNvPr id="45" name="TextBox 44">
            <a:extLst>
              <a:ext uri="{FF2B5EF4-FFF2-40B4-BE49-F238E27FC236}">
                <a16:creationId xmlns:a16="http://schemas.microsoft.com/office/drawing/2014/main" id="{BF1102F4-9B5A-4B64-AFEF-2B5672E02567}"/>
              </a:ext>
            </a:extLst>
          </p:cNvPr>
          <p:cNvSpPr txBox="1"/>
          <p:nvPr/>
        </p:nvSpPr>
        <p:spPr>
          <a:xfrm>
            <a:off x="5027560" y="2672162"/>
            <a:ext cx="476250" cy="369332"/>
          </a:xfrm>
          <a:prstGeom prst="rect">
            <a:avLst/>
          </a:prstGeom>
          <a:noFill/>
        </p:spPr>
        <p:txBody>
          <a:bodyPr wrap="square" rtlCol="0">
            <a:spAutoFit/>
          </a:bodyPr>
          <a:lstStyle/>
          <a:p>
            <a:pPr algn="ctr"/>
            <a:r>
              <a:rPr lang="en-US" dirty="0"/>
              <a:t>W</a:t>
            </a:r>
            <a:r>
              <a:rPr lang="en-US" baseline="-25000" dirty="0"/>
              <a:t>1</a:t>
            </a:r>
          </a:p>
        </p:txBody>
      </p:sp>
      <p:sp>
        <p:nvSpPr>
          <p:cNvPr id="46" name="TextBox 45">
            <a:extLst>
              <a:ext uri="{FF2B5EF4-FFF2-40B4-BE49-F238E27FC236}">
                <a16:creationId xmlns:a16="http://schemas.microsoft.com/office/drawing/2014/main" id="{622DE2B3-250D-420A-8F74-93194D02C972}"/>
              </a:ext>
            </a:extLst>
          </p:cNvPr>
          <p:cNvSpPr txBox="1"/>
          <p:nvPr/>
        </p:nvSpPr>
        <p:spPr>
          <a:xfrm>
            <a:off x="6114371" y="2672162"/>
            <a:ext cx="476250" cy="369332"/>
          </a:xfrm>
          <a:prstGeom prst="rect">
            <a:avLst/>
          </a:prstGeom>
          <a:noFill/>
        </p:spPr>
        <p:txBody>
          <a:bodyPr wrap="square" rtlCol="0">
            <a:spAutoFit/>
          </a:bodyPr>
          <a:lstStyle/>
          <a:p>
            <a:pPr algn="ctr"/>
            <a:r>
              <a:rPr lang="en-US" dirty="0"/>
              <a:t>W</a:t>
            </a:r>
            <a:r>
              <a:rPr lang="en-US" baseline="-25000" dirty="0"/>
              <a:t>3</a:t>
            </a:r>
          </a:p>
        </p:txBody>
      </p:sp>
      <p:sp>
        <p:nvSpPr>
          <p:cNvPr id="47" name="TextBox 46">
            <a:extLst>
              <a:ext uri="{FF2B5EF4-FFF2-40B4-BE49-F238E27FC236}">
                <a16:creationId xmlns:a16="http://schemas.microsoft.com/office/drawing/2014/main" id="{061DB5EB-D181-44ED-B64D-E70A03EAF0CA}"/>
              </a:ext>
            </a:extLst>
          </p:cNvPr>
          <p:cNvSpPr txBox="1"/>
          <p:nvPr/>
        </p:nvSpPr>
        <p:spPr>
          <a:xfrm>
            <a:off x="5407058" y="2932850"/>
            <a:ext cx="476250" cy="369332"/>
          </a:xfrm>
          <a:prstGeom prst="rect">
            <a:avLst/>
          </a:prstGeom>
          <a:noFill/>
        </p:spPr>
        <p:txBody>
          <a:bodyPr wrap="square" rtlCol="0">
            <a:spAutoFit/>
          </a:bodyPr>
          <a:lstStyle/>
          <a:p>
            <a:pPr algn="ctr"/>
            <a:r>
              <a:rPr lang="en-US" dirty="0"/>
              <a:t>W</a:t>
            </a:r>
            <a:r>
              <a:rPr lang="en-US" baseline="-25000" dirty="0"/>
              <a:t>2</a:t>
            </a:r>
          </a:p>
        </p:txBody>
      </p:sp>
      <p:sp>
        <p:nvSpPr>
          <p:cNvPr id="48" name="TextBox 47">
            <a:extLst>
              <a:ext uri="{FF2B5EF4-FFF2-40B4-BE49-F238E27FC236}">
                <a16:creationId xmlns:a16="http://schemas.microsoft.com/office/drawing/2014/main" id="{67087129-9440-497C-9E1F-7C7C87012D02}"/>
              </a:ext>
            </a:extLst>
          </p:cNvPr>
          <p:cNvSpPr txBox="1"/>
          <p:nvPr/>
        </p:nvSpPr>
        <p:spPr>
          <a:xfrm>
            <a:off x="7024240" y="2596146"/>
            <a:ext cx="476250" cy="369332"/>
          </a:xfrm>
          <a:prstGeom prst="rect">
            <a:avLst/>
          </a:prstGeom>
          <a:noFill/>
        </p:spPr>
        <p:txBody>
          <a:bodyPr wrap="square" rtlCol="0">
            <a:spAutoFit/>
          </a:bodyPr>
          <a:lstStyle/>
          <a:p>
            <a:pPr algn="ctr"/>
            <a:r>
              <a:rPr lang="en-US" dirty="0"/>
              <a:t>W</a:t>
            </a:r>
            <a:r>
              <a:rPr lang="en-US" baseline="-25000" dirty="0"/>
              <a:t>1</a:t>
            </a:r>
          </a:p>
        </p:txBody>
      </p:sp>
      <p:sp>
        <p:nvSpPr>
          <p:cNvPr id="49" name="TextBox 48">
            <a:extLst>
              <a:ext uri="{FF2B5EF4-FFF2-40B4-BE49-F238E27FC236}">
                <a16:creationId xmlns:a16="http://schemas.microsoft.com/office/drawing/2014/main" id="{4FDB8361-357F-4DB2-AC56-BC4817AE316E}"/>
              </a:ext>
            </a:extLst>
          </p:cNvPr>
          <p:cNvSpPr txBox="1"/>
          <p:nvPr/>
        </p:nvSpPr>
        <p:spPr>
          <a:xfrm>
            <a:off x="8111051" y="2596146"/>
            <a:ext cx="476250" cy="369332"/>
          </a:xfrm>
          <a:prstGeom prst="rect">
            <a:avLst/>
          </a:prstGeom>
          <a:noFill/>
        </p:spPr>
        <p:txBody>
          <a:bodyPr wrap="square" rtlCol="0">
            <a:spAutoFit/>
          </a:bodyPr>
          <a:lstStyle/>
          <a:p>
            <a:pPr algn="ctr"/>
            <a:r>
              <a:rPr lang="en-US" dirty="0"/>
              <a:t>W</a:t>
            </a:r>
            <a:r>
              <a:rPr lang="en-US" baseline="-25000" dirty="0"/>
              <a:t>3</a:t>
            </a:r>
          </a:p>
        </p:txBody>
      </p:sp>
      <p:sp>
        <p:nvSpPr>
          <p:cNvPr id="50" name="TextBox 49">
            <a:extLst>
              <a:ext uri="{FF2B5EF4-FFF2-40B4-BE49-F238E27FC236}">
                <a16:creationId xmlns:a16="http://schemas.microsoft.com/office/drawing/2014/main" id="{262D81D6-1F57-4470-BA62-36316616BBCB}"/>
              </a:ext>
            </a:extLst>
          </p:cNvPr>
          <p:cNvSpPr txBox="1"/>
          <p:nvPr/>
        </p:nvSpPr>
        <p:spPr>
          <a:xfrm>
            <a:off x="7403738" y="2856834"/>
            <a:ext cx="476250" cy="369332"/>
          </a:xfrm>
          <a:prstGeom prst="rect">
            <a:avLst/>
          </a:prstGeom>
          <a:noFill/>
        </p:spPr>
        <p:txBody>
          <a:bodyPr wrap="square" rtlCol="0">
            <a:spAutoFit/>
          </a:bodyPr>
          <a:lstStyle/>
          <a:p>
            <a:pPr algn="ctr"/>
            <a:r>
              <a:rPr lang="en-US" dirty="0"/>
              <a:t>W</a:t>
            </a:r>
            <a:r>
              <a:rPr lang="en-US" baseline="-25000" dirty="0"/>
              <a:t>2</a:t>
            </a:r>
          </a:p>
        </p:txBody>
      </p:sp>
      <p:sp>
        <p:nvSpPr>
          <p:cNvPr id="51" name="Content Placeholder 6">
            <a:extLst>
              <a:ext uri="{FF2B5EF4-FFF2-40B4-BE49-F238E27FC236}">
                <a16:creationId xmlns:a16="http://schemas.microsoft.com/office/drawing/2014/main" id="{C2287246-F3E2-4194-9D1D-3C4D9116B563}"/>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Requires 3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25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42" grpId="0"/>
      <p:bldP spid="43" grpId="0"/>
      <p:bldP spid="44" grpId="0"/>
      <p:bldP spid="45" grpId="0"/>
      <p:bldP spid="46" grpId="0"/>
      <p:bldP spid="47" grpId="0"/>
      <p:bldP spid="48" grpId="0"/>
      <p:bldP spid="49" grpId="0"/>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Pooling and Invariance </a:t>
            </a:r>
          </a:p>
        </p:txBody>
      </p:sp>
    </p:spTree>
    <p:extLst>
      <p:ext uri="{BB962C8B-B14F-4D97-AF65-F5344CB8AC3E}">
        <p14:creationId xmlns:p14="http://schemas.microsoft.com/office/powerpoint/2010/main" val="4019336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Convolution provides reduced dimensionality of input tensor</a:t>
            </a:r>
          </a:p>
          <a:p>
            <a:r>
              <a:rPr lang="en-US" sz="2800" dirty="0">
                <a:latin typeface="Segoe UI" panose="020B0502040204020203" pitchFamily="34" charset="0"/>
                <a:ea typeface="Segoe UI" panose="020B0502040204020203" pitchFamily="34" charset="0"/>
                <a:cs typeface="Segoe UI" panose="020B0502040204020203" pitchFamily="34" charset="0"/>
              </a:rPr>
              <a:t>How can we obtain greater reduction in dimensionality?</a:t>
            </a:r>
          </a:p>
          <a:p>
            <a:r>
              <a:rPr lang="en-US" sz="2800" b="1" dirty="0">
                <a:latin typeface="Segoe UI" panose="020B0502040204020203" pitchFamily="34" charset="0"/>
                <a:ea typeface="Segoe UI" panose="020B0502040204020203" pitchFamily="34" charset="0"/>
                <a:cs typeface="Segoe UI" panose="020B0502040204020203" pitchFamily="34" charset="0"/>
              </a:rPr>
              <a:t>Pooling</a:t>
            </a:r>
            <a:r>
              <a:rPr lang="en-US" sz="2800" dirty="0">
                <a:latin typeface="Segoe UI" panose="020B0502040204020203" pitchFamily="34" charset="0"/>
                <a:ea typeface="Segoe UI" panose="020B0502040204020203" pitchFamily="34" charset="0"/>
                <a:cs typeface="Segoe UI" panose="020B0502040204020203" pitchFamily="34" charset="0"/>
              </a:rPr>
              <a:t> of convolution kernel output values reduces dimensionality</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e.g. 2x2 operator pools 4 values into 1</a:t>
            </a:r>
          </a:p>
          <a:p>
            <a:r>
              <a:rPr lang="en-US" sz="2800" dirty="0">
                <a:latin typeface="Segoe UI" panose="020B0502040204020203" pitchFamily="34" charset="0"/>
                <a:ea typeface="Segoe UI" panose="020B0502040204020203" pitchFamily="34" charset="0"/>
                <a:cs typeface="Segoe UI" panose="020B0502040204020203" pitchFamily="34" charset="0"/>
              </a:rPr>
              <a:t>How to pool?</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Average pooling? Useful in some cases  </a:t>
            </a:r>
          </a:p>
          <a:p>
            <a:pPr lvl="1">
              <a:buFont typeface="Wingdings" panose="05000000000000000000" pitchFamily="2" charset="2"/>
              <a:buChar char="§"/>
            </a:pPr>
            <a:r>
              <a:rPr lang="en-US" sz="2400" b="1" dirty="0">
                <a:latin typeface="Segoe UI" panose="020B0502040204020203" pitchFamily="34" charset="0"/>
                <a:ea typeface="Segoe UI" panose="020B0502040204020203" pitchFamily="34" charset="0"/>
                <a:cs typeface="Segoe UI" panose="020B0502040204020203" pitchFamily="34" charset="0"/>
              </a:rPr>
              <a:t>Max pooling</a:t>
            </a:r>
            <a:r>
              <a:rPr lang="en-US" sz="2400" dirty="0">
                <a:latin typeface="Segoe UI" panose="020B0502040204020203" pitchFamily="34" charset="0"/>
                <a:ea typeface="Segoe UI" panose="020B0502040204020203" pitchFamily="34" charset="0"/>
                <a:cs typeface="Segoe UI" panose="020B0502040204020203" pitchFamily="34" charset="0"/>
              </a:rPr>
              <a:t>; simple and highly effective</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6537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sz="2800" b="1" dirty="0">
                <a:latin typeface="+mj-lt"/>
                <a:ea typeface="Segoe UI" panose="020B0502040204020203" pitchFamily="34" charset="0"/>
                <a:cs typeface="Segoe UI" panose="020B0502040204020203" pitchFamily="34" charset="0"/>
              </a:rPr>
              <a:t>Convolutional neural networks (CNNs)</a:t>
            </a:r>
            <a:r>
              <a:rPr lang="en-GB" sz="2800" dirty="0">
                <a:latin typeface="+mj-lt"/>
                <a:ea typeface="Segoe UI" panose="020B0502040204020203" pitchFamily="34" charset="0"/>
                <a:cs typeface="Segoe UI" panose="020B0502040204020203" pitchFamily="34" charset="0"/>
              </a:rPr>
              <a:t> </a:t>
            </a:r>
            <a:r>
              <a:rPr lang="en-GB" sz="2800" b="1" dirty="0">
                <a:latin typeface="+mj-lt"/>
                <a:ea typeface="Segoe UI" panose="020B0502040204020203" pitchFamily="34" charset="0"/>
                <a:cs typeface="Segoe UI" panose="020B0502040204020203" pitchFamily="34" charset="0"/>
              </a:rPr>
              <a:t>learn complex feature maps </a:t>
            </a:r>
          </a:p>
          <a:p>
            <a:pPr lvl="1"/>
            <a:r>
              <a:rPr lang="en-GB" sz="2400" dirty="0">
                <a:latin typeface="+mn-lt"/>
                <a:ea typeface="Segoe UI" panose="020B0502040204020203" pitchFamily="34" charset="0"/>
                <a:cs typeface="Segoe UI" panose="020B0502040204020203" pitchFamily="34" charset="0"/>
              </a:rPr>
              <a:t>Parameters of the feature maps are learned from the data</a:t>
            </a:r>
          </a:p>
          <a:p>
            <a:pPr lvl="1"/>
            <a:r>
              <a:rPr lang="en-GB" sz="2400" dirty="0">
                <a:latin typeface="+mn-lt"/>
                <a:ea typeface="Segoe UI" panose="020B0502040204020203" pitchFamily="34" charset="0"/>
                <a:cs typeface="Segoe UI" panose="020B0502040204020203" pitchFamily="34" charset="0"/>
              </a:rPr>
              <a:t>Features are learned by reducing the loss function</a:t>
            </a:r>
          </a:p>
          <a:p>
            <a:r>
              <a:rPr lang="en-GB" sz="2800" dirty="0">
                <a:latin typeface="+mj-lt"/>
                <a:ea typeface="Segoe UI" panose="020B0502040204020203" pitchFamily="34" charset="0"/>
                <a:cs typeface="Segoe UI" panose="020B0502040204020203" pitchFamily="34" charset="0"/>
              </a:rPr>
              <a:t>CNNs are a powerful alternative to constructing hand engineered features </a:t>
            </a:r>
          </a:p>
          <a:p>
            <a:r>
              <a:rPr lang="en-GB" sz="2800" dirty="0">
                <a:latin typeface="+mj-lt"/>
                <a:ea typeface="Segoe UI" panose="020B0502040204020203" pitchFamily="34" charset="0"/>
                <a:cs typeface="Segoe UI" panose="020B0502040204020203" pitchFamily="34" charset="0"/>
              </a:rPr>
              <a:t>Feature maps created by CNNs are rich and complex</a:t>
            </a:r>
          </a:p>
          <a:p>
            <a:pPr lvl="1"/>
            <a:r>
              <a:rPr lang="en-GB" sz="2400" dirty="0">
                <a:latin typeface="+mj-lt"/>
                <a:ea typeface="Segoe UI" panose="020B0502040204020203" pitchFamily="34" charset="0"/>
                <a:cs typeface="Segoe UI" panose="020B0502040204020203" pitchFamily="34" charset="0"/>
              </a:rPr>
              <a:t> Feature maps have many layers or channels</a:t>
            </a:r>
          </a:p>
          <a:p>
            <a:pPr lvl="1"/>
            <a:r>
              <a:rPr lang="en-GB" sz="2400" dirty="0">
                <a:latin typeface="+mj-lt"/>
                <a:ea typeface="Segoe UI" panose="020B0502040204020203" pitchFamily="34" charset="0"/>
                <a:cs typeface="Segoe UI" panose="020B0502040204020203" pitchFamily="34" charset="0"/>
              </a:rPr>
              <a:t>More complex feature maps have greater capacity</a:t>
            </a:r>
          </a:p>
          <a:p>
            <a:pPr lvl="1"/>
            <a:r>
              <a:rPr lang="en-GB" sz="2400" dirty="0">
                <a:latin typeface="+mj-lt"/>
                <a:ea typeface="Segoe UI" panose="020B0502040204020203" pitchFamily="34" charset="0"/>
                <a:cs typeface="Segoe UI" panose="020B0502040204020203" pitchFamily="34" charset="0"/>
              </a:rPr>
              <a:t>Almost always outperform hand-engineered features </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259055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09903" y="1104067"/>
            <a:ext cx="11525250" cy="59436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728708" y="25058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234672" y="247798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670089" y="2517521"/>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384271"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088497" y="382335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18212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25540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258323"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stCxn id="9" idx="0"/>
            <a:endCxn id="4" idx="3"/>
          </p:cNvCxnSpPr>
          <p:nvPr/>
        </p:nvCxnSpPr>
        <p:spPr>
          <a:xfrm flipV="1">
            <a:off x="645584" y="2950823"/>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a:stCxn id="11" idx="0"/>
            <a:endCxn id="6" idx="3"/>
          </p:cNvCxnSpPr>
          <p:nvPr/>
        </p:nvCxnSpPr>
        <p:spPr>
          <a:xfrm flipV="1">
            <a:off x="2082610" y="2923007"/>
            <a:ext cx="22859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a:stCxn id="13" idx="0"/>
          </p:cNvCxnSpPr>
          <p:nvPr/>
        </p:nvCxnSpPr>
        <p:spPr>
          <a:xfrm flipV="1">
            <a:off x="3519636" y="2964134"/>
            <a:ext cx="207115" cy="8697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174797" y="2950823"/>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680761" y="2923007"/>
            <a:ext cx="13464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390959" y="3915980"/>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113871" y="3909589"/>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1864538" y="3915980"/>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310126" y="3909589"/>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2561749" y="3899711"/>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770440" y="2569892"/>
            <a:ext cx="514350" cy="369332"/>
          </a:xfrm>
          <a:prstGeom prst="rect">
            <a:avLst/>
          </a:prstGeom>
          <a:noFill/>
        </p:spPr>
        <p:txBody>
          <a:bodyPr wrap="square" rtlCol="0">
            <a:spAutoFit/>
          </a:bodyPr>
          <a:lstStyle/>
          <a:p>
            <a:r>
              <a:rPr lang="en-US" dirty="0"/>
              <a:t>0.3</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58338" y="2537751"/>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638907" y="2567250"/>
            <a:ext cx="514350" cy="369332"/>
          </a:xfrm>
          <a:prstGeom prst="rect">
            <a:avLst/>
          </a:prstGeom>
          <a:noFill/>
        </p:spPr>
        <p:txBody>
          <a:bodyPr wrap="square" rtlCol="0">
            <a:spAutoFit/>
          </a:bodyPr>
          <a:lstStyle/>
          <a:p>
            <a:pPr algn="ctr"/>
            <a:r>
              <a:rPr lang="en-US" dirty="0"/>
              <a:t>0.3</a:t>
            </a:r>
          </a:p>
        </p:txBody>
      </p: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95" name="Oval 94">
            <a:extLst>
              <a:ext uri="{FF2B5EF4-FFF2-40B4-BE49-F238E27FC236}">
                <a16:creationId xmlns:a16="http://schemas.microsoft.com/office/drawing/2014/main" id="{1B4E3C54-9A2E-4C80-869D-9BBD813A8BF4}"/>
              </a:ext>
            </a:extLst>
          </p:cNvPr>
          <p:cNvSpPr/>
          <p:nvPr/>
        </p:nvSpPr>
        <p:spPr>
          <a:xfrm>
            <a:off x="4012404" y="3847197"/>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C222F5ED-AEFC-4158-B251-21279456CFC4}"/>
              </a:ext>
            </a:extLst>
          </p:cNvPr>
          <p:cNvCxnSpPr>
            <a:cxnSpLocks/>
            <a:stCxn id="95" idx="0"/>
            <a:endCxn id="8" idx="5"/>
          </p:cNvCxnSpPr>
          <p:nvPr/>
        </p:nvCxnSpPr>
        <p:spPr>
          <a:xfrm flipH="1" flipV="1">
            <a:off x="4116178" y="2962544"/>
            <a:ext cx="157539" cy="8846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43600B2-3E14-4E9E-98BC-1FFB56A43788}"/>
              </a:ext>
            </a:extLst>
          </p:cNvPr>
          <p:cNvSpPr txBox="1"/>
          <p:nvPr/>
        </p:nvSpPr>
        <p:spPr>
          <a:xfrm>
            <a:off x="4019092" y="3929279"/>
            <a:ext cx="514350" cy="369332"/>
          </a:xfrm>
          <a:prstGeom prst="rect">
            <a:avLst/>
          </a:prstGeom>
          <a:noFill/>
        </p:spPr>
        <p:txBody>
          <a:bodyPr wrap="square" rtlCol="0">
            <a:spAutoFit/>
          </a:bodyPr>
          <a:lstStyle/>
          <a:p>
            <a:r>
              <a:rPr lang="en-US" dirty="0"/>
              <a:t>0.3</a:t>
            </a:r>
          </a:p>
        </p:txBody>
      </p:sp>
      <p:sp>
        <p:nvSpPr>
          <p:cNvPr id="104" name="Oval 103">
            <a:extLst>
              <a:ext uri="{FF2B5EF4-FFF2-40B4-BE49-F238E27FC236}">
                <a16:creationId xmlns:a16="http://schemas.microsoft.com/office/drawing/2014/main" id="{82A8EF51-1D12-4A5C-B59F-22FD947DD40E}"/>
              </a:ext>
            </a:extLst>
          </p:cNvPr>
          <p:cNvSpPr/>
          <p:nvPr/>
        </p:nvSpPr>
        <p:spPr>
          <a:xfrm>
            <a:off x="6521412" y="2416147"/>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3AFCAC67-A8EC-4F1D-BFEA-2AEB0E9E0BE6}"/>
              </a:ext>
            </a:extLst>
          </p:cNvPr>
          <p:cNvSpPr/>
          <p:nvPr/>
        </p:nvSpPr>
        <p:spPr>
          <a:xfrm>
            <a:off x="7981175" y="2396305"/>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26CFC20B-1B32-4744-AC3C-7077380E1848}"/>
              </a:ext>
            </a:extLst>
          </p:cNvPr>
          <p:cNvSpPr/>
          <p:nvPr/>
        </p:nvSpPr>
        <p:spPr>
          <a:xfrm>
            <a:off x="9399502" y="241510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90F88268-50C5-4E80-82E9-462AE15B756E}"/>
              </a:ext>
            </a:extLst>
          </p:cNvPr>
          <p:cNvSpPr/>
          <p:nvPr/>
        </p:nvSpPr>
        <p:spPr>
          <a:xfrm>
            <a:off x="6176975"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DACA5728-C647-4F92-9C43-A4B302067FDE}"/>
              </a:ext>
            </a:extLst>
          </p:cNvPr>
          <p:cNvSpPr/>
          <p:nvPr/>
        </p:nvSpPr>
        <p:spPr>
          <a:xfrm>
            <a:off x="6881201" y="37337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34D4D283-F6A6-49F9-9725-0EDAD85F4368}"/>
              </a:ext>
            </a:extLst>
          </p:cNvPr>
          <p:cNvSpPr/>
          <p:nvPr/>
        </p:nvSpPr>
        <p:spPr>
          <a:xfrm>
            <a:off x="76140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66ACB1F-1D29-4E84-8BBD-1AC39F6B3187}"/>
              </a:ext>
            </a:extLst>
          </p:cNvPr>
          <p:cNvSpPr/>
          <p:nvPr/>
        </p:nvSpPr>
        <p:spPr>
          <a:xfrm>
            <a:off x="83468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45B0F4E-B7CF-452C-947F-C5E654E4D70B}"/>
              </a:ext>
            </a:extLst>
          </p:cNvPr>
          <p:cNvSpPr/>
          <p:nvPr/>
        </p:nvSpPr>
        <p:spPr>
          <a:xfrm>
            <a:off x="9051027"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17BD9ED6-837A-4F43-8E1D-329C96FCFDF1}"/>
              </a:ext>
            </a:extLst>
          </p:cNvPr>
          <p:cNvCxnSpPr>
            <a:cxnSpLocks/>
            <a:stCxn id="107" idx="0"/>
            <a:endCxn id="104" idx="3"/>
          </p:cNvCxnSpPr>
          <p:nvPr/>
        </p:nvCxnSpPr>
        <p:spPr>
          <a:xfrm flipV="1">
            <a:off x="6438288" y="2861170"/>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26BC931-45FF-4B24-9C97-AFC079C1C12B}"/>
              </a:ext>
            </a:extLst>
          </p:cNvPr>
          <p:cNvCxnSpPr>
            <a:cxnSpLocks/>
            <a:stCxn id="109" idx="0"/>
            <a:endCxn id="105" idx="3"/>
          </p:cNvCxnSpPr>
          <p:nvPr/>
        </p:nvCxnSpPr>
        <p:spPr>
          <a:xfrm flipV="1">
            <a:off x="7875314" y="2841328"/>
            <a:ext cx="182398"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EAEAC823-A740-4A90-98B6-67C13F7B5C9E}"/>
              </a:ext>
            </a:extLst>
          </p:cNvPr>
          <p:cNvCxnSpPr>
            <a:cxnSpLocks/>
            <a:stCxn id="111" idx="0"/>
            <a:endCxn id="106" idx="3"/>
          </p:cNvCxnSpPr>
          <p:nvPr/>
        </p:nvCxnSpPr>
        <p:spPr>
          <a:xfrm flipV="1">
            <a:off x="9312340" y="2860132"/>
            <a:ext cx="163699" cy="8841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34AE60-1610-4191-A74D-CFA218920974}"/>
              </a:ext>
            </a:extLst>
          </p:cNvPr>
          <p:cNvCxnSpPr>
            <a:cxnSpLocks/>
            <a:stCxn id="108" idx="0"/>
            <a:endCxn id="104" idx="5"/>
          </p:cNvCxnSpPr>
          <p:nvPr/>
        </p:nvCxnSpPr>
        <p:spPr>
          <a:xfrm flipH="1" flipV="1">
            <a:off x="6967501" y="2861170"/>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3E2FAAA-CAAF-46B8-A669-797017723F86}"/>
              </a:ext>
            </a:extLst>
          </p:cNvPr>
          <p:cNvCxnSpPr>
            <a:cxnSpLocks/>
            <a:stCxn id="110" idx="0"/>
            <a:endCxn id="105" idx="5"/>
          </p:cNvCxnSpPr>
          <p:nvPr/>
        </p:nvCxnSpPr>
        <p:spPr>
          <a:xfrm flipH="1" flipV="1">
            <a:off x="8427264" y="2841328"/>
            <a:ext cx="180850"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FBEB2471-F529-434E-A7BD-CD4B18D668BD}"/>
              </a:ext>
            </a:extLst>
          </p:cNvPr>
          <p:cNvSpPr txBox="1"/>
          <p:nvPr/>
        </p:nvSpPr>
        <p:spPr>
          <a:xfrm>
            <a:off x="6183663" y="3826327"/>
            <a:ext cx="514350" cy="369332"/>
          </a:xfrm>
          <a:prstGeom prst="rect">
            <a:avLst/>
          </a:prstGeom>
          <a:noFill/>
        </p:spPr>
        <p:txBody>
          <a:bodyPr wrap="square" rtlCol="0">
            <a:spAutoFit/>
          </a:bodyPr>
          <a:lstStyle/>
          <a:p>
            <a:r>
              <a:rPr lang="en-US" dirty="0"/>
              <a:t>0.2</a:t>
            </a:r>
          </a:p>
        </p:txBody>
      </p:sp>
      <p:sp>
        <p:nvSpPr>
          <p:cNvPr id="118" name="TextBox 117">
            <a:extLst>
              <a:ext uri="{FF2B5EF4-FFF2-40B4-BE49-F238E27FC236}">
                <a16:creationId xmlns:a16="http://schemas.microsoft.com/office/drawing/2014/main" id="{E67AD9DD-D9BA-42B3-BAC3-2F565CC67B9B}"/>
              </a:ext>
            </a:extLst>
          </p:cNvPr>
          <p:cNvSpPr txBox="1"/>
          <p:nvPr/>
        </p:nvSpPr>
        <p:spPr>
          <a:xfrm>
            <a:off x="6906575" y="3819936"/>
            <a:ext cx="514350" cy="369332"/>
          </a:xfrm>
          <a:prstGeom prst="rect">
            <a:avLst/>
          </a:prstGeom>
          <a:noFill/>
        </p:spPr>
        <p:txBody>
          <a:bodyPr wrap="square" rtlCol="0">
            <a:spAutoFit/>
          </a:bodyPr>
          <a:lstStyle/>
          <a:p>
            <a:pPr algn="ctr"/>
            <a:r>
              <a:rPr lang="en-US" dirty="0"/>
              <a:t>0.3</a:t>
            </a:r>
          </a:p>
        </p:txBody>
      </p:sp>
      <p:sp>
        <p:nvSpPr>
          <p:cNvPr id="119" name="TextBox 118">
            <a:extLst>
              <a:ext uri="{FF2B5EF4-FFF2-40B4-BE49-F238E27FC236}">
                <a16:creationId xmlns:a16="http://schemas.microsoft.com/office/drawing/2014/main" id="{CDBD8B95-5125-471D-A0F0-0A770856E3A3}"/>
              </a:ext>
            </a:extLst>
          </p:cNvPr>
          <p:cNvSpPr txBox="1"/>
          <p:nvPr/>
        </p:nvSpPr>
        <p:spPr>
          <a:xfrm>
            <a:off x="7657242" y="3826327"/>
            <a:ext cx="514350" cy="369332"/>
          </a:xfrm>
          <a:prstGeom prst="rect">
            <a:avLst/>
          </a:prstGeom>
          <a:noFill/>
        </p:spPr>
        <p:txBody>
          <a:bodyPr wrap="square" rtlCol="0">
            <a:spAutoFit/>
          </a:bodyPr>
          <a:lstStyle/>
          <a:p>
            <a:pPr algn="ctr"/>
            <a:r>
              <a:rPr lang="en-US" dirty="0"/>
              <a:t>0.1</a:t>
            </a:r>
          </a:p>
        </p:txBody>
      </p:sp>
      <p:sp>
        <p:nvSpPr>
          <p:cNvPr id="120" name="TextBox 119">
            <a:extLst>
              <a:ext uri="{FF2B5EF4-FFF2-40B4-BE49-F238E27FC236}">
                <a16:creationId xmlns:a16="http://schemas.microsoft.com/office/drawing/2014/main" id="{F73D0DFE-7600-4F45-9CF4-B26F11D40C1B}"/>
              </a:ext>
            </a:extLst>
          </p:cNvPr>
          <p:cNvSpPr txBox="1"/>
          <p:nvPr/>
        </p:nvSpPr>
        <p:spPr>
          <a:xfrm>
            <a:off x="9102830" y="3819936"/>
            <a:ext cx="514350" cy="369332"/>
          </a:xfrm>
          <a:prstGeom prst="rect">
            <a:avLst/>
          </a:prstGeom>
          <a:noFill/>
        </p:spPr>
        <p:txBody>
          <a:bodyPr wrap="square" rtlCol="0">
            <a:spAutoFit/>
          </a:bodyPr>
          <a:lstStyle/>
          <a:p>
            <a:pPr algn="ctr"/>
            <a:r>
              <a:rPr lang="en-US" dirty="0"/>
              <a:t>0.2</a:t>
            </a:r>
          </a:p>
        </p:txBody>
      </p:sp>
      <p:sp>
        <p:nvSpPr>
          <p:cNvPr id="121" name="TextBox 120">
            <a:extLst>
              <a:ext uri="{FF2B5EF4-FFF2-40B4-BE49-F238E27FC236}">
                <a16:creationId xmlns:a16="http://schemas.microsoft.com/office/drawing/2014/main" id="{963D1A6B-0018-438A-9280-F4894461F930}"/>
              </a:ext>
            </a:extLst>
          </p:cNvPr>
          <p:cNvSpPr txBox="1"/>
          <p:nvPr/>
        </p:nvSpPr>
        <p:spPr>
          <a:xfrm>
            <a:off x="8354453" y="3810058"/>
            <a:ext cx="548024" cy="369332"/>
          </a:xfrm>
          <a:prstGeom prst="rect">
            <a:avLst/>
          </a:prstGeom>
          <a:noFill/>
        </p:spPr>
        <p:txBody>
          <a:bodyPr wrap="square" rtlCol="0">
            <a:spAutoFit/>
          </a:bodyPr>
          <a:lstStyle/>
          <a:p>
            <a:pPr algn="ctr"/>
            <a:r>
              <a:rPr lang="en-US" dirty="0"/>
              <a:t>1.0</a:t>
            </a:r>
          </a:p>
        </p:txBody>
      </p:sp>
      <p:sp>
        <p:nvSpPr>
          <p:cNvPr id="122" name="TextBox 121">
            <a:extLst>
              <a:ext uri="{FF2B5EF4-FFF2-40B4-BE49-F238E27FC236}">
                <a16:creationId xmlns:a16="http://schemas.microsoft.com/office/drawing/2014/main" id="{8EBF02CE-A32D-4D0B-8E45-E55BCDB095A7}"/>
              </a:ext>
            </a:extLst>
          </p:cNvPr>
          <p:cNvSpPr txBox="1"/>
          <p:nvPr/>
        </p:nvSpPr>
        <p:spPr>
          <a:xfrm>
            <a:off x="6559598" y="2464566"/>
            <a:ext cx="514350" cy="369332"/>
          </a:xfrm>
          <a:prstGeom prst="rect">
            <a:avLst/>
          </a:prstGeom>
          <a:noFill/>
        </p:spPr>
        <p:txBody>
          <a:bodyPr wrap="square" rtlCol="0">
            <a:spAutoFit/>
          </a:bodyPr>
          <a:lstStyle/>
          <a:p>
            <a:r>
              <a:rPr lang="en-US" dirty="0"/>
              <a:t>0.3</a:t>
            </a:r>
          </a:p>
        </p:txBody>
      </p:sp>
      <p:sp>
        <p:nvSpPr>
          <p:cNvPr id="123" name="TextBox 122">
            <a:extLst>
              <a:ext uri="{FF2B5EF4-FFF2-40B4-BE49-F238E27FC236}">
                <a16:creationId xmlns:a16="http://schemas.microsoft.com/office/drawing/2014/main" id="{D1EC3B74-6F8C-4AA4-B96F-897F5B4C6195}"/>
              </a:ext>
            </a:extLst>
          </p:cNvPr>
          <p:cNvSpPr txBox="1"/>
          <p:nvPr/>
        </p:nvSpPr>
        <p:spPr>
          <a:xfrm>
            <a:off x="8015212" y="2445848"/>
            <a:ext cx="514350" cy="369332"/>
          </a:xfrm>
          <a:prstGeom prst="rect">
            <a:avLst/>
          </a:prstGeom>
          <a:noFill/>
        </p:spPr>
        <p:txBody>
          <a:bodyPr wrap="square" rtlCol="0">
            <a:spAutoFit/>
          </a:bodyPr>
          <a:lstStyle/>
          <a:p>
            <a:r>
              <a:rPr lang="en-US" dirty="0"/>
              <a:t>1.0</a:t>
            </a:r>
          </a:p>
        </p:txBody>
      </p:sp>
      <p:sp>
        <p:nvSpPr>
          <p:cNvPr id="124" name="TextBox 123">
            <a:extLst>
              <a:ext uri="{FF2B5EF4-FFF2-40B4-BE49-F238E27FC236}">
                <a16:creationId xmlns:a16="http://schemas.microsoft.com/office/drawing/2014/main" id="{CA2101C6-346F-4E0C-AB89-BE38ECAC5CDE}"/>
              </a:ext>
            </a:extLst>
          </p:cNvPr>
          <p:cNvSpPr txBox="1"/>
          <p:nvPr/>
        </p:nvSpPr>
        <p:spPr>
          <a:xfrm>
            <a:off x="9431611" y="2477597"/>
            <a:ext cx="514350" cy="369332"/>
          </a:xfrm>
          <a:prstGeom prst="rect">
            <a:avLst/>
          </a:prstGeom>
          <a:noFill/>
        </p:spPr>
        <p:txBody>
          <a:bodyPr wrap="square" rtlCol="0">
            <a:spAutoFit/>
          </a:bodyPr>
          <a:lstStyle/>
          <a:p>
            <a:pPr algn="ctr"/>
            <a:r>
              <a:rPr lang="en-US" dirty="0"/>
              <a:t>0.2</a:t>
            </a:r>
          </a:p>
        </p:txBody>
      </p:sp>
      <p:sp>
        <p:nvSpPr>
          <p:cNvPr id="125" name="Oval 124">
            <a:extLst>
              <a:ext uri="{FF2B5EF4-FFF2-40B4-BE49-F238E27FC236}">
                <a16:creationId xmlns:a16="http://schemas.microsoft.com/office/drawing/2014/main" id="{B917985D-2FD0-4D2B-A082-197B655EFFD7}"/>
              </a:ext>
            </a:extLst>
          </p:cNvPr>
          <p:cNvSpPr/>
          <p:nvPr/>
        </p:nvSpPr>
        <p:spPr>
          <a:xfrm>
            <a:off x="9805108" y="375754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31B2F416-AE57-4E58-8E04-262A5A4165DC}"/>
              </a:ext>
            </a:extLst>
          </p:cNvPr>
          <p:cNvCxnSpPr>
            <a:cxnSpLocks/>
            <a:stCxn id="125" idx="0"/>
          </p:cNvCxnSpPr>
          <p:nvPr/>
        </p:nvCxnSpPr>
        <p:spPr>
          <a:xfrm flipH="1" flipV="1">
            <a:off x="9791658" y="2874481"/>
            <a:ext cx="274763" cy="8830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E748DE64-49E4-420E-BEBF-6671C5008F4D}"/>
              </a:ext>
            </a:extLst>
          </p:cNvPr>
          <p:cNvSpPr txBox="1"/>
          <p:nvPr/>
        </p:nvSpPr>
        <p:spPr>
          <a:xfrm>
            <a:off x="9811796" y="3839626"/>
            <a:ext cx="514350" cy="369332"/>
          </a:xfrm>
          <a:prstGeom prst="rect">
            <a:avLst/>
          </a:prstGeom>
          <a:noFill/>
        </p:spPr>
        <p:txBody>
          <a:bodyPr wrap="square" rtlCol="0">
            <a:spAutoFit/>
          </a:bodyPr>
          <a:lstStyle/>
          <a:p>
            <a:r>
              <a:rPr lang="en-US" dirty="0"/>
              <a:t>0.1</a:t>
            </a:r>
          </a:p>
        </p:txBody>
      </p:sp>
    </p:spTree>
    <p:extLst>
      <p:ext uri="{BB962C8B-B14F-4D97-AF65-F5344CB8AC3E}">
        <p14:creationId xmlns:p14="http://schemas.microsoft.com/office/powerpoint/2010/main" val="388328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2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4" grpId="0"/>
      <p:bldP spid="36" grpId="0"/>
      <p:bldP spid="41" grpId="0"/>
      <p:bldP spid="79" grpId="0"/>
      <p:bldP spid="95" grpId="0" animBg="1"/>
      <p:bldP spid="97" grpId="0"/>
      <p:bldP spid="104" grpId="0" animBg="1"/>
      <p:bldP spid="105" grpId="0" animBg="1"/>
      <p:bldP spid="106" grpId="0" animBg="1"/>
      <p:bldP spid="107" grpId="0" animBg="1"/>
      <p:bldP spid="108" grpId="0" animBg="1"/>
      <p:bldP spid="109" grpId="0" animBg="1"/>
      <p:bldP spid="110" grpId="0" animBg="1"/>
      <p:bldP spid="111" grpId="0" animBg="1"/>
      <p:bldP spid="117" grpId="0"/>
      <p:bldP spid="118" grpId="0"/>
      <p:bldP spid="119" grpId="0"/>
      <p:bldP spid="120" grpId="0"/>
      <p:bldP spid="121" grpId="0"/>
      <p:bldP spid="122" grpId="0"/>
      <p:bldP spid="123" grpId="0"/>
      <p:bldP spid="124" grpId="0"/>
      <p:bldP spid="125" grpId="0" animBg="1"/>
      <p:bldP spid="127"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213639"/>
            <a:ext cx="11525250" cy="521378"/>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864215"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E837F91-F252-4559-B701-6D32D095EB3C}"/>
              </a:ext>
            </a:extLst>
          </p:cNvPr>
          <p:cNvSpPr/>
          <p:nvPr/>
        </p:nvSpPr>
        <p:spPr>
          <a:xfrm>
            <a:off x="15684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3012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840769B-E05B-432E-BA45-ADC66368A363}"/>
              </a:ext>
            </a:extLst>
          </p:cNvPr>
          <p:cNvSpPr/>
          <p:nvPr/>
        </p:nvSpPr>
        <p:spPr>
          <a:xfrm>
            <a:off x="3034041"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738267"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864215"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568441" y="379216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23012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30340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738267"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endCxn id="4" idx="4"/>
          </p:cNvCxnSpPr>
          <p:nvPr/>
        </p:nvCxnSpPr>
        <p:spPr>
          <a:xfrm flipH="1" flipV="1">
            <a:off x="1125528"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106820-1424-4461-9D3D-4653E1CB72D6}"/>
              </a:ext>
            </a:extLst>
          </p:cNvPr>
          <p:cNvCxnSpPr>
            <a:cxnSpLocks/>
          </p:cNvCxnSpPr>
          <p:nvPr/>
        </p:nvCxnSpPr>
        <p:spPr>
          <a:xfrm flipH="1" flipV="1">
            <a:off x="1823450"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p:cNvCxnSpPr>
          <p:nvPr/>
        </p:nvCxnSpPr>
        <p:spPr>
          <a:xfrm flipH="1" flipV="1">
            <a:off x="2560978" y="2971528"/>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243754C-F173-46AE-BAA3-3B55724B5751}"/>
              </a:ext>
            </a:extLst>
          </p:cNvPr>
          <p:cNvCxnSpPr>
            <a:cxnSpLocks/>
          </p:cNvCxnSpPr>
          <p:nvPr/>
        </p:nvCxnSpPr>
        <p:spPr>
          <a:xfrm flipH="1" flipV="1">
            <a:off x="3298506"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p:cNvCxnSpPr>
          <p:nvPr/>
        </p:nvCxnSpPr>
        <p:spPr>
          <a:xfrm flipH="1" flipV="1">
            <a:off x="3999580"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DF121F-AFCA-4368-9247-9C7385AD5F25}"/>
              </a:ext>
            </a:extLst>
          </p:cNvPr>
          <p:cNvCxnSpPr>
            <a:cxnSpLocks/>
            <a:stCxn id="9" idx="0"/>
            <a:endCxn id="5" idx="3"/>
          </p:cNvCxnSpPr>
          <p:nvPr/>
        </p:nvCxnSpPr>
        <p:spPr>
          <a:xfrm flipV="1">
            <a:off x="1125528" y="2884635"/>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310304" y="2895175"/>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265F4D9-C72D-40A4-9335-DD86DC90890B}"/>
              </a:ext>
            </a:extLst>
          </p:cNvPr>
          <p:cNvCxnSpPr>
            <a:cxnSpLocks/>
            <a:stCxn id="10" idx="0"/>
          </p:cNvCxnSpPr>
          <p:nvPr/>
        </p:nvCxnSpPr>
        <p:spPr>
          <a:xfrm flipV="1">
            <a:off x="1829754" y="2887220"/>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47464-F460-41D9-B6CC-A0EEF790D640}"/>
              </a:ext>
            </a:extLst>
          </p:cNvPr>
          <p:cNvCxnSpPr>
            <a:cxnSpLocks/>
            <a:stCxn id="11" idx="0"/>
            <a:endCxn id="7" idx="3"/>
          </p:cNvCxnSpPr>
          <p:nvPr/>
        </p:nvCxnSpPr>
        <p:spPr>
          <a:xfrm flipV="1">
            <a:off x="2562554" y="2895175"/>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FEE1711-3738-4CAD-9DBB-7AD208D92885}"/>
              </a:ext>
            </a:extLst>
          </p:cNvPr>
          <p:cNvCxnSpPr>
            <a:cxnSpLocks/>
            <a:endCxn id="5" idx="5"/>
          </p:cNvCxnSpPr>
          <p:nvPr/>
        </p:nvCxnSpPr>
        <p:spPr>
          <a:xfrm flipH="1" flipV="1">
            <a:off x="2014530" y="2884635"/>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ECAC806-E035-4D72-A1C3-09756592E408}"/>
              </a:ext>
            </a:extLst>
          </p:cNvPr>
          <p:cNvCxnSpPr>
            <a:cxnSpLocks/>
            <a:stCxn id="12" idx="0"/>
            <a:endCxn id="8" idx="3"/>
          </p:cNvCxnSpPr>
          <p:nvPr/>
        </p:nvCxnSpPr>
        <p:spPr>
          <a:xfrm flipV="1">
            <a:off x="3295354" y="2895175"/>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747330" y="2884635"/>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6184582-BEC5-4410-BB7C-DDC5122C7625}"/>
              </a:ext>
            </a:extLst>
          </p:cNvPr>
          <p:cNvCxnSpPr>
            <a:cxnSpLocks/>
            <a:endCxn id="6" idx="5"/>
          </p:cNvCxnSpPr>
          <p:nvPr/>
        </p:nvCxnSpPr>
        <p:spPr>
          <a:xfrm flipH="1" flipV="1">
            <a:off x="2747330" y="2884635"/>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870903" y="3884784"/>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593815" y="3878393"/>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2344482" y="3884784"/>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790070" y="3878393"/>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3041693" y="3868515"/>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905947" y="2514244"/>
            <a:ext cx="514350" cy="369332"/>
          </a:xfrm>
          <a:prstGeom prst="rect">
            <a:avLst/>
          </a:prstGeom>
          <a:noFill/>
        </p:spPr>
        <p:txBody>
          <a:bodyPr wrap="square" rtlCol="0">
            <a:spAutoFit/>
          </a:bodyPr>
          <a:lstStyle/>
          <a:p>
            <a:r>
              <a:rPr lang="en-US" dirty="0"/>
              <a:t>0.3</a:t>
            </a:r>
          </a:p>
        </p:txBody>
      </p:sp>
      <p:sp>
        <p:nvSpPr>
          <p:cNvPr id="33" name="TextBox 32">
            <a:extLst>
              <a:ext uri="{FF2B5EF4-FFF2-40B4-BE49-F238E27FC236}">
                <a16:creationId xmlns:a16="http://schemas.microsoft.com/office/drawing/2014/main" id="{96791956-425C-430B-814C-908A3A1CF68A}"/>
              </a:ext>
            </a:extLst>
          </p:cNvPr>
          <p:cNvSpPr txBox="1"/>
          <p:nvPr/>
        </p:nvSpPr>
        <p:spPr>
          <a:xfrm>
            <a:off x="1601661" y="2504762"/>
            <a:ext cx="514350" cy="369332"/>
          </a:xfrm>
          <a:prstGeom prst="rect">
            <a:avLst/>
          </a:prstGeom>
          <a:noFill/>
        </p:spPr>
        <p:txBody>
          <a:bodyPr wrap="square" rtlCol="0">
            <a:spAutoFit/>
          </a:bodyPr>
          <a:lstStyle/>
          <a:p>
            <a:r>
              <a:rPr lang="en-US" dirty="0"/>
              <a:t>1.0</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97375" y="2495280"/>
            <a:ext cx="514350" cy="369332"/>
          </a:xfrm>
          <a:prstGeom prst="rect">
            <a:avLst/>
          </a:prstGeom>
          <a:noFill/>
        </p:spPr>
        <p:txBody>
          <a:bodyPr wrap="square" rtlCol="0">
            <a:spAutoFit/>
          </a:bodyPr>
          <a:lstStyle/>
          <a:p>
            <a:r>
              <a:rPr lang="en-US" dirty="0"/>
              <a:t>1.0</a:t>
            </a:r>
          </a:p>
        </p:txBody>
      </p:sp>
      <p:sp>
        <p:nvSpPr>
          <p:cNvPr id="35" name="TextBox 34">
            <a:extLst>
              <a:ext uri="{FF2B5EF4-FFF2-40B4-BE49-F238E27FC236}">
                <a16:creationId xmlns:a16="http://schemas.microsoft.com/office/drawing/2014/main" id="{7B38F33F-E0E7-4EF1-8B4E-3059B963C79D}"/>
              </a:ext>
            </a:extLst>
          </p:cNvPr>
          <p:cNvSpPr txBox="1"/>
          <p:nvPr/>
        </p:nvSpPr>
        <p:spPr>
          <a:xfrm>
            <a:off x="3028210" y="2509592"/>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758997" y="2487789"/>
            <a:ext cx="514350" cy="369332"/>
          </a:xfrm>
          <a:prstGeom prst="rect">
            <a:avLst/>
          </a:prstGeom>
          <a:noFill/>
        </p:spPr>
        <p:txBody>
          <a:bodyPr wrap="square" rtlCol="0">
            <a:spAutoFit/>
          </a:bodyPr>
          <a:lstStyle/>
          <a:p>
            <a:pPr algn="ctr"/>
            <a:r>
              <a:rPr lang="en-US" dirty="0"/>
              <a:t>0.2</a:t>
            </a:r>
          </a:p>
        </p:txBody>
      </p:sp>
      <p:cxnSp>
        <p:nvCxnSpPr>
          <p:cNvPr id="37" name="Straight Arrow Connector 36">
            <a:extLst>
              <a:ext uri="{FF2B5EF4-FFF2-40B4-BE49-F238E27FC236}">
                <a16:creationId xmlns:a16="http://schemas.microsoft.com/office/drawing/2014/main" id="{1DE0023F-8857-410F-AFC5-575EFC4437B8}"/>
              </a:ext>
            </a:extLst>
          </p:cNvPr>
          <p:cNvCxnSpPr>
            <a:cxnSpLocks/>
            <a:stCxn id="9" idx="0"/>
          </p:cNvCxnSpPr>
          <p:nvPr/>
        </p:nvCxnSpPr>
        <p:spPr>
          <a:xfrm flipH="1" flipV="1">
            <a:off x="517179" y="293818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08C9559-2A24-4A82-9957-B1F342498D41}"/>
              </a:ext>
            </a:extLst>
          </p:cNvPr>
          <p:cNvCxnSpPr>
            <a:cxnSpLocks/>
            <a:endCxn id="4" idx="4"/>
          </p:cNvCxnSpPr>
          <p:nvPr/>
        </p:nvCxnSpPr>
        <p:spPr>
          <a:xfrm flipV="1">
            <a:off x="517180" y="2971529"/>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995650-2CD2-4F33-9D19-35365B3C3AF0}"/>
              </a:ext>
            </a:extLst>
          </p:cNvPr>
          <p:cNvCxnSpPr>
            <a:cxnSpLocks/>
          </p:cNvCxnSpPr>
          <p:nvPr/>
        </p:nvCxnSpPr>
        <p:spPr>
          <a:xfrm flipV="1">
            <a:off x="4047245" y="2912283"/>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BEF00C4-812A-478E-977B-72235E7666FE}"/>
              </a:ext>
            </a:extLst>
          </p:cNvPr>
          <p:cNvCxnSpPr>
            <a:cxnSpLocks/>
          </p:cNvCxnSpPr>
          <p:nvPr/>
        </p:nvCxnSpPr>
        <p:spPr>
          <a:xfrm flipH="1" flipV="1">
            <a:off x="4181180" y="2906588"/>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42" name="Oval 41">
            <a:extLst>
              <a:ext uri="{FF2B5EF4-FFF2-40B4-BE49-F238E27FC236}">
                <a16:creationId xmlns:a16="http://schemas.microsoft.com/office/drawing/2014/main" id="{31CCA55B-93EE-4AFA-AA45-4FB707601475}"/>
              </a:ext>
            </a:extLst>
          </p:cNvPr>
          <p:cNvSpPr/>
          <p:nvPr/>
        </p:nvSpPr>
        <p:spPr>
          <a:xfrm>
            <a:off x="6698245"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9491F1C-13D8-4406-99FF-6B1986C445E1}"/>
              </a:ext>
            </a:extLst>
          </p:cNvPr>
          <p:cNvSpPr/>
          <p:nvPr/>
        </p:nvSpPr>
        <p:spPr>
          <a:xfrm>
            <a:off x="74024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104AC00-DE8F-452B-8052-43D43AD37717}"/>
              </a:ext>
            </a:extLst>
          </p:cNvPr>
          <p:cNvSpPr/>
          <p:nvPr/>
        </p:nvSpPr>
        <p:spPr>
          <a:xfrm>
            <a:off x="81352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5C97D0C-1E0E-496A-AD6A-73327FACD73D}"/>
              </a:ext>
            </a:extLst>
          </p:cNvPr>
          <p:cNvSpPr/>
          <p:nvPr/>
        </p:nvSpPr>
        <p:spPr>
          <a:xfrm>
            <a:off x="8868071"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536F04D-E986-42C6-9CC4-AED66F3EE4A1}"/>
              </a:ext>
            </a:extLst>
          </p:cNvPr>
          <p:cNvSpPr/>
          <p:nvPr/>
        </p:nvSpPr>
        <p:spPr>
          <a:xfrm>
            <a:off x="9572297"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ABE6BF8-AA5C-4719-9273-E52081709695}"/>
              </a:ext>
            </a:extLst>
          </p:cNvPr>
          <p:cNvSpPr/>
          <p:nvPr/>
        </p:nvSpPr>
        <p:spPr>
          <a:xfrm>
            <a:off x="6698245"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13B4B69-4786-4184-AB7D-B7F897EA5FB8}"/>
              </a:ext>
            </a:extLst>
          </p:cNvPr>
          <p:cNvSpPr/>
          <p:nvPr/>
        </p:nvSpPr>
        <p:spPr>
          <a:xfrm>
            <a:off x="7402471" y="38181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C660E90-CF1D-4718-9D8F-8F58763BD035}"/>
              </a:ext>
            </a:extLst>
          </p:cNvPr>
          <p:cNvSpPr/>
          <p:nvPr/>
        </p:nvSpPr>
        <p:spPr>
          <a:xfrm>
            <a:off x="81352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BE6B97E-D119-496C-BC58-18B032738459}"/>
              </a:ext>
            </a:extLst>
          </p:cNvPr>
          <p:cNvSpPr/>
          <p:nvPr/>
        </p:nvSpPr>
        <p:spPr>
          <a:xfrm>
            <a:off x="88680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0FFD6EF-EC47-4EA2-86F6-FBD5C90D5E88}"/>
              </a:ext>
            </a:extLst>
          </p:cNvPr>
          <p:cNvSpPr/>
          <p:nvPr/>
        </p:nvSpPr>
        <p:spPr>
          <a:xfrm>
            <a:off x="9572297"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C203E090-1BD6-4C5B-AA5F-E763E4A1969D}"/>
              </a:ext>
            </a:extLst>
          </p:cNvPr>
          <p:cNvCxnSpPr>
            <a:cxnSpLocks/>
            <a:endCxn id="42" idx="4"/>
          </p:cNvCxnSpPr>
          <p:nvPr/>
        </p:nvCxnSpPr>
        <p:spPr>
          <a:xfrm flipH="1" flipV="1">
            <a:off x="6959558"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90BDFCD-EE9E-4845-8F03-FB1D526C98C9}"/>
              </a:ext>
            </a:extLst>
          </p:cNvPr>
          <p:cNvCxnSpPr>
            <a:cxnSpLocks/>
          </p:cNvCxnSpPr>
          <p:nvPr/>
        </p:nvCxnSpPr>
        <p:spPr>
          <a:xfrm flipH="1" flipV="1">
            <a:off x="7657480"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5E90C61-333D-4BD8-965B-80561188957D}"/>
              </a:ext>
            </a:extLst>
          </p:cNvPr>
          <p:cNvCxnSpPr>
            <a:cxnSpLocks/>
          </p:cNvCxnSpPr>
          <p:nvPr/>
        </p:nvCxnSpPr>
        <p:spPr>
          <a:xfrm flipH="1" flipV="1">
            <a:off x="8395008" y="2997476"/>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93A8387-047D-47CA-AD59-786184482136}"/>
              </a:ext>
            </a:extLst>
          </p:cNvPr>
          <p:cNvCxnSpPr>
            <a:cxnSpLocks/>
          </p:cNvCxnSpPr>
          <p:nvPr/>
        </p:nvCxnSpPr>
        <p:spPr>
          <a:xfrm flipH="1" flipV="1">
            <a:off x="9132536"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351BD24-68E1-4250-80D7-01B1E3C34814}"/>
              </a:ext>
            </a:extLst>
          </p:cNvPr>
          <p:cNvCxnSpPr>
            <a:cxnSpLocks/>
          </p:cNvCxnSpPr>
          <p:nvPr/>
        </p:nvCxnSpPr>
        <p:spPr>
          <a:xfrm flipH="1" flipV="1">
            <a:off x="9833610"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7BDB193-4981-4712-88A1-49B1C1E69A65}"/>
              </a:ext>
            </a:extLst>
          </p:cNvPr>
          <p:cNvCxnSpPr>
            <a:cxnSpLocks/>
            <a:stCxn id="47" idx="0"/>
            <a:endCxn id="43" idx="3"/>
          </p:cNvCxnSpPr>
          <p:nvPr/>
        </p:nvCxnSpPr>
        <p:spPr>
          <a:xfrm flipV="1">
            <a:off x="6959558" y="2910583"/>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066A4EB-2FBA-48BA-93E6-B958FE375D36}"/>
              </a:ext>
            </a:extLst>
          </p:cNvPr>
          <p:cNvCxnSpPr>
            <a:cxnSpLocks/>
            <a:stCxn id="48" idx="0"/>
            <a:endCxn id="42" idx="5"/>
          </p:cNvCxnSpPr>
          <p:nvPr/>
        </p:nvCxnSpPr>
        <p:spPr>
          <a:xfrm flipH="1" flipV="1">
            <a:off x="7144334" y="2921123"/>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C7168B8-B01B-4C6B-AFF4-B0C768BDC6D0}"/>
              </a:ext>
            </a:extLst>
          </p:cNvPr>
          <p:cNvCxnSpPr>
            <a:cxnSpLocks/>
            <a:stCxn id="48" idx="0"/>
          </p:cNvCxnSpPr>
          <p:nvPr/>
        </p:nvCxnSpPr>
        <p:spPr>
          <a:xfrm flipV="1">
            <a:off x="7663784" y="2913168"/>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D2CAFF1-F131-4693-8F3A-22E01785B16C}"/>
              </a:ext>
            </a:extLst>
          </p:cNvPr>
          <p:cNvCxnSpPr>
            <a:cxnSpLocks/>
            <a:stCxn id="49" idx="0"/>
            <a:endCxn id="45" idx="3"/>
          </p:cNvCxnSpPr>
          <p:nvPr/>
        </p:nvCxnSpPr>
        <p:spPr>
          <a:xfrm flipV="1">
            <a:off x="8396584" y="2921123"/>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33DFD0-FCA0-4203-9908-1BA0D5CBE1EF}"/>
              </a:ext>
            </a:extLst>
          </p:cNvPr>
          <p:cNvCxnSpPr>
            <a:cxnSpLocks/>
            <a:endCxn id="43" idx="5"/>
          </p:cNvCxnSpPr>
          <p:nvPr/>
        </p:nvCxnSpPr>
        <p:spPr>
          <a:xfrm flipH="1" flipV="1">
            <a:off x="7848560" y="2910583"/>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1652FF8-B131-42CF-9BDB-0196E3D85E3B}"/>
              </a:ext>
            </a:extLst>
          </p:cNvPr>
          <p:cNvCxnSpPr>
            <a:cxnSpLocks/>
            <a:stCxn id="50" idx="0"/>
            <a:endCxn id="46" idx="3"/>
          </p:cNvCxnSpPr>
          <p:nvPr/>
        </p:nvCxnSpPr>
        <p:spPr>
          <a:xfrm flipV="1">
            <a:off x="9129384" y="2921123"/>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17470AB-8F4A-4CDC-9484-09D7B24D20A1}"/>
              </a:ext>
            </a:extLst>
          </p:cNvPr>
          <p:cNvCxnSpPr>
            <a:cxnSpLocks/>
            <a:stCxn id="50" idx="0"/>
            <a:endCxn id="44" idx="5"/>
          </p:cNvCxnSpPr>
          <p:nvPr/>
        </p:nvCxnSpPr>
        <p:spPr>
          <a:xfrm flipH="1" flipV="1">
            <a:off x="8581360" y="2910583"/>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6DB4793-C0CD-4ABB-8E30-B6B9A2B6C100}"/>
              </a:ext>
            </a:extLst>
          </p:cNvPr>
          <p:cNvCxnSpPr>
            <a:cxnSpLocks/>
            <a:endCxn id="44" idx="5"/>
          </p:cNvCxnSpPr>
          <p:nvPr/>
        </p:nvCxnSpPr>
        <p:spPr>
          <a:xfrm flipH="1" flipV="1">
            <a:off x="8581360" y="2910583"/>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559585C-0D09-46BA-8830-133C4AB53F5D}"/>
              </a:ext>
            </a:extLst>
          </p:cNvPr>
          <p:cNvSpPr txBox="1"/>
          <p:nvPr/>
        </p:nvSpPr>
        <p:spPr>
          <a:xfrm>
            <a:off x="6704933" y="3910732"/>
            <a:ext cx="514350" cy="369332"/>
          </a:xfrm>
          <a:prstGeom prst="rect">
            <a:avLst/>
          </a:prstGeom>
          <a:noFill/>
        </p:spPr>
        <p:txBody>
          <a:bodyPr wrap="square" rtlCol="0">
            <a:spAutoFit/>
          </a:bodyPr>
          <a:lstStyle/>
          <a:p>
            <a:r>
              <a:rPr lang="en-US" dirty="0"/>
              <a:t>0.1</a:t>
            </a:r>
          </a:p>
        </p:txBody>
      </p:sp>
      <p:sp>
        <p:nvSpPr>
          <p:cNvPr id="66" name="TextBox 65">
            <a:extLst>
              <a:ext uri="{FF2B5EF4-FFF2-40B4-BE49-F238E27FC236}">
                <a16:creationId xmlns:a16="http://schemas.microsoft.com/office/drawing/2014/main" id="{369B5D01-E06F-4B6C-8C81-8D933549711C}"/>
              </a:ext>
            </a:extLst>
          </p:cNvPr>
          <p:cNvSpPr txBox="1"/>
          <p:nvPr/>
        </p:nvSpPr>
        <p:spPr>
          <a:xfrm>
            <a:off x="7427845" y="3904341"/>
            <a:ext cx="514350" cy="369332"/>
          </a:xfrm>
          <a:prstGeom prst="rect">
            <a:avLst/>
          </a:prstGeom>
          <a:noFill/>
        </p:spPr>
        <p:txBody>
          <a:bodyPr wrap="square" rtlCol="0">
            <a:spAutoFit/>
          </a:bodyPr>
          <a:lstStyle/>
          <a:p>
            <a:pPr algn="ctr"/>
            <a:r>
              <a:rPr lang="en-US" dirty="0"/>
              <a:t>0.3</a:t>
            </a:r>
          </a:p>
        </p:txBody>
      </p:sp>
      <p:sp>
        <p:nvSpPr>
          <p:cNvPr id="67" name="TextBox 66">
            <a:extLst>
              <a:ext uri="{FF2B5EF4-FFF2-40B4-BE49-F238E27FC236}">
                <a16:creationId xmlns:a16="http://schemas.microsoft.com/office/drawing/2014/main" id="{926002BC-9348-4BCF-ADBB-258D503A6EC8}"/>
              </a:ext>
            </a:extLst>
          </p:cNvPr>
          <p:cNvSpPr txBox="1"/>
          <p:nvPr/>
        </p:nvSpPr>
        <p:spPr>
          <a:xfrm>
            <a:off x="8178512" y="3910732"/>
            <a:ext cx="514350" cy="369332"/>
          </a:xfrm>
          <a:prstGeom prst="rect">
            <a:avLst/>
          </a:prstGeom>
          <a:noFill/>
        </p:spPr>
        <p:txBody>
          <a:bodyPr wrap="square" rtlCol="0">
            <a:spAutoFit/>
          </a:bodyPr>
          <a:lstStyle/>
          <a:p>
            <a:pPr algn="ctr"/>
            <a:r>
              <a:rPr lang="en-US" dirty="0"/>
              <a:t>0.1</a:t>
            </a:r>
          </a:p>
        </p:txBody>
      </p:sp>
      <p:sp>
        <p:nvSpPr>
          <p:cNvPr id="68" name="TextBox 67">
            <a:extLst>
              <a:ext uri="{FF2B5EF4-FFF2-40B4-BE49-F238E27FC236}">
                <a16:creationId xmlns:a16="http://schemas.microsoft.com/office/drawing/2014/main" id="{E298FBAB-B892-4EFE-98FE-D2FB0F5C1C46}"/>
              </a:ext>
            </a:extLst>
          </p:cNvPr>
          <p:cNvSpPr txBox="1"/>
          <p:nvPr/>
        </p:nvSpPr>
        <p:spPr>
          <a:xfrm>
            <a:off x="9624100" y="3904341"/>
            <a:ext cx="514350" cy="369332"/>
          </a:xfrm>
          <a:prstGeom prst="rect">
            <a:avLst/>
          </a:prstGeom>
          <a:noFill/>
        </p:spPr>
        <p:txBody>
          <a:bodyPr wrap="square" rtlCol="0">
            <a:spAutoFit/>
          </a:bodyPr>
          <a:lstStyle/>
          <a:p>
            <a:pPr algn="ctr"/>
            <a:r>
              <a:rPr lang="en-US" dirty="0"/>
              <a:t>0.2</a:t>
            </a:r>
          </a:p>
        </p:txBody>
      </p:sp>
      <p:sp>
        <p:nvSpPr>
          <p:cNvPr id="69" name="TextBox 68">
            <a:extLst>
              <a:ext uri="{FF2B5EF4-FFF2-40B4-BE49-F238E27FC236}">
                <a16:creationId xmlns:a16="http://schemas.microsoft.com/office/drawing/2014/main" id="{FCF93B33-FC31-4BF3-9350-C14B2E602B39}"/>
              </a:ext>
            </a:extLst>
          </p:cNvPr>
          <p:cNvSpPr txBox="1"/>
          <p:nvPr/>
        </p:nvSpPr>
        <p:spPr>
          <a:xfrm>
            <a:off x="8875723" y="3894463"/>
            <a:ext cx="548024" cy="369332"/>
          </a:xfrm>
          <a:prstGeom prst="rect">
            <a:avLst/>
          </a:prstGeom>
          <a:noFill/>
        </p:spPr>
        <p:txBody>
          <a:bodyPr wrap="square" rtlCol="0">
            <a:spAutoFit/>
          </a:bodyPr>
          <a:lstStyle/>
          <a:p>
            <a:pPr algn="ctr"/>
            <a:r>
              <a:rPr lang="en-US" dirty="0"/>
              <a:t>1.0</a:t>
            </a:r>
          </a:p>
        </p:txBody>
      </p:sp>
      <p:sp>
        <p:nvSpPr>
          <p:cNvPr id="70" name="TextBox 69">
            <a:extLst>
              <a:ext uri="{FF2B5EF4-FFF2-40B4-BE49-F238E27FC236}">
                <a16:creationId xmlns:a16="http://schemas.microsoft.com/office/drawing/2014/main" id="{9FEDCC59-415D-468A-8E0B-C33ADA8F9C35}"/>
              </a:ext>
            </a:extLst>
          </p:cNvPr>
          <p:cNvSpPr txBox="1"/>
          <p:nvPr/>
        </p:nvSpPr>
        <p:spPr>
          <a:xfrm>
            <a:off x="6739977" y="2540192"/>
            <a:ext cx="514350" cy="369332"/>
          </a:xfrm>
          <a:prstGeom prst="rect">
            <a:avLst/>
          </a:prstGeom>
          <a:noFill/>
        </p:spPr>
        <p:txBody>
          <a:bodyPr wrap="square" rtlCol="0">
            <a:spAutoFit/>
          </a:bodyPr>
          <a:lstStyle/>
          <a:p>
            <a:r>
              <a:rPr lang="en-US" dirty="0"/>
              <a:t>0.3</a:t>
            </a:r>
          </a:p>
        </p:txBody>
      </p:sp>
      <p:sp>
        <p:nvSpPr>
          <p:cNvPr id="71" name="TextBox 70">
            <a:extLst>
              <a:ext uri="{FF2B5EF4-FFF2-40B4-BE49-F238E27FC236}">
                <a16:creationId xmlns:a16="http://schemas.microsoft.com/office/drawing/2014/main" id="{870E81DD-F1ED-4CA9-BC78-901EB73ADA95}"/>
              </a:ext>
            </a:extLst>
          </p:cNvPr>
          <p:cNvSpPr txBox="1"/>
          <p:nvPr/>
        </p:nvSpPr>
        <p:spPr>
          <a:xfrm>
            <a:off x="7435691" y="2530710"/>
            <a:ext cx="514350" cy="369332"/>
          </a:xfrm>
          <a:prstGeom prst="rect">
            <a:avLst/>
          </a:prstGeom>
          <a:noFill/>
        </p:spPr>
        <p:txBody>
          <a:bodyPr wrap="square" rtlCol="0">
            <a:spAutoFit/>
          </a:bodyPr>
          <a:lstStyle/>
          <a:p>
            <a:r>
              <a:rPr lang="en-US" dirty="0"/>
              <a:t>0.3</a:t>
            </a:r>
          </a:p>
        </p:txBody>
      </p:sp>
      <p:sp>
        <p:nvSpPr>
          <p:cNvPr id="72" name="TextBox 71">
            <a:extLst>
              <a:ext uri="{FF2B5EF4-FFF2-40B4-BE49-F238E27FC236}">
                <a16:creationId xmlns:a16="http://schemas.microsoft.com/office/drawing/2014/main" id="{A618A525-B8D3-437E-9A36-D35CA4930EDE}"/>
              </a:ext>
            </a:extLst>
          </p:cNvPr>
          <p:cNvSpPr txBox="1"/>
          <p:nvPr/>
        </p:nvSpPr>
        <p:spPr>
          <a:xfrm>
            <a:off x="8131405" y="2521228"/>
            <a:ext cx="514350" cy="369332"/>
          </a:xfrm>
          <a:prstGeom prst="rect">
            <a:avLst/>
          </a:prstGeom>
          <a:noFill/>
        </p:spPr>
        <p:txBody>
          <a:bodyPr wrap="square" rtlCol="0">
            <a:spAutoFit/>
          </a:bodyPr>
          <a:lstStyle/>
          <a:p>
            <a:r>
              <a:rPr lang="en-US" dirty="0"/>
              <a:t>1.0</a:t>
            </a:r>
          </a:p>
        </p:txBody>
      </p:sp>
      <p:sp>
        <p:nvSpPr>
          <p:cNvPr id="73" name="TextBox 72">
            <a:extLst>
              <a:ext uri="{FF2B5EF4-FFF2-40B4-BE49-F238E27FC236}">
                <a16:creationId xmlns:a16="http://schemas.microsoft.com/office/drawing/2014/main" id="{E71E0301-7BF0-4C20-A1FC-92F624213C3F}"/>
              </a:ext>
            </a:extLst>
          </p:cNvPr>
          <p:cNvSpPr txBox="1"/>
          <p:nvPr/>
        </p:nvSpPr>
        <p:spPr>
          <a:xfrm>
            <a:off x="8862240" y="2535540"/>
            <a:ext cx="514350" cy="369332"/>
          </a:xfrm>
          <a:prstGeom prst="rect">
            <a:avLst/>
          </a:prstGeom>
          <a:noFill/>
        </p:spPr>
        <p:txBody>
          <a:bodyPr wrap="square" rtlCol="0">
            <a:spAutoFit/>
          </a:bodyPr>
          <a:lstStyle/>
          <a:p>
            <a:r>
              <a:rPr lang="en-US" dirty="0"/>
              <a:t>1.0</a:t>
            </a:r>
          </a:p>
        </p:txBody>
      </p:sp>
      <p:sp>
        <p:nvSpPr>
          <p:cNvPr id="74" name="TextBox 73">
            <a:extLst>
              <a:ext uri="{FF2B5EF4-FFF2-40B4-BE49-F238E27FC236}">
                <a16:creationId xmlns:a16="http://schemas.microsoft.com/office/drawing/2014/main" id="{CF8A474E-06B1-4422-849F-F90286BA2DBD}"/>
              </a:ext>
            </a:extLst>
          </p:cNvPr>
          <p:cNvSpPr txBox="1"/>
          <p:nvPr/>
        </p:nvSpPr>
        <p:spPr>
          <a:xfrm>
            <a:off x="9593027" y="2513737"/>
            <a:ext cx="514350" cy="646331"/>
          </a:xfrm>
          <a:prstGeom prst="rect">
            <a:avLst/>
          </a:prstGeom>
          <a:noFill/>
        </p:spPr>
        <p:txBody>
          <a:bodyPr wrap="square" rtlCol="0">
            <a:spAutoFit/>
          </a:bodyPr>
          <a:lstStyle/>
          <a:p>
            <a:pPr algn="ctr"/>
            <a:r>
              <a:rPr lang="en-US" dirty="0"/>
              <a:t>1.0</a:t>
            </a:r>
            <a:br>
              <a:rPr lang="en-US" dirty="0"/>
            </a:br>
            <a:endParaRPr lang="en-US" dirty="0"/>
          </a:p>
        </p:txBody>
      </p:sp>
      <p:cxnSp>
        <p:nvCxnSpPr>
          <p:cNvPr id="75" name="Straight Arrow Connector 74">
            <a:extLst>
              <a:ext uri="{FF2B5EF4-FFF2-40B4-BE49-F238E27FC236}">
                <a16:creationId xmlns:a16="http://schemas.microsoft.com/office/drawing/2014/main" id="{E69EC2EA-C86D-4D6F-8AC3-424B43771E2F}"/>
              </a:ext>
            </a:extLst>
          </p:cNvPr>
          <p:cNvCxnSpPr>
            <a:cxnSpLocks/>
            <a:stCxn id="47" idx="0"/>
          </p:cNvCxnSpPr>
          <p:nvPr/>
        </p:nvCxnSpPr>
        <p:spPr>
          <a:xfrm flipH="1" flipV="1">
            <a:off x="6351209" y="2964134"/>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57DBBEA-8AF6-40B6-89D0-1173ABC9F0C4}"/>
              </a:ext>
            </a:extLst>
          </p:cNvPr>
          <p:cNvCxnSpPr>
            <a:cxnSpLocks/>
            <a:endCxn id="42" idx="4"/>
          </p:cNvCxnSpPr>
          <p:nvPr/>
        </p:nvCxnSpPr>
        <p:spPr>
          <a:xfrm flipV="1">
            <a:off x="6351210" y="2997477"/>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426D29E-96CD-4C06-82A0-8D5550815AFE}"/>
              </a:ext>
            </a:extLst>
          </p:cNvPr>
          <p:cNvCxnSpPr>
            <a:cxnSpLocks/>
          </p:cNvCxnSpPr>
          <p:nvPr/>
        </p:nvCxnSpPr>
        <p:spPr>
          <a:xfrm flipV="1">
            <a:off x="9881275" y="2938231"/>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7E7349C-9D41-4FC0-A7AB-25F1EF7CE910}"/>
              </a:ext>
            </a:extLst>
          </p:cNvPr>
          <p:cNvCxnSpPr>
            <a:cxnSpLocks/>
          </p:cNvCxnSpPr>
          <p:nvPr/>
        </p:nvCxnSpPr>
        <p:spPr>
          <a:xfrm flipH="1" flipV="1">
            <a:off x="10015210" y="293253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80" name="Oval 79">
            <a:extLst>
              <a:ext uri="{FF2B5EF4-FFF2-40B4-BE49-F238E27FC236}">
                <a16:creationId xmlns:a16="http://schemas.microsoft.com/office/drawing/2014/main" id="{70EE80D5-25D9-4728-8654-52448CB53506}"/>
              </a:ext>
            </a:extLst>
          </p:cNvPr>
          <p:cNvSpPr/>
          <p:nvPr/>
        </p:nvSpPr>
        <p:spPr>
          <a:xfrm>
            <a:off x="8124829" y="2460817"/>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8FE72266-3D21-4F71-801D-8207F51FCB91}"/>
              </a:ext>
            </a:extLst>
          </p:cNvPr>
          <p:cNvSpPr txBox="1"/>
          <p:nvPr/>
        </p:nvSpPr>
        <p:spPr>
          <a:xfrm>
            <a:off x="8158049" y="2525967"/>
            <a:ext cx="514350" cy="369332"/>
          </a:xfrm>
          <a:prstGeom prst="rect">
            <a:avLst/>
          </a:prstGeom>
          <a:noFill/>
        </p:spPr>
        <p:txBody>
          <a:bodyPr wrap="square" rtlCol="0">
            <a:spAutoFit/>
          </a:bodyPr>
          <a:lstStyle/>
          <a:p>
            <a:r>
              <a:rPr lang="en-US" dirty="0"/>
              <a:t>1.0</a:t>
            </a:r>
          </a:p>
        </p:txBody>
      </p:sp>
      <p:sp>
        <p:nvSpPr>
          <p:cNvPr id="82" name="Oval 81">
            <a:extLst>
              <a:ext uri="{FF2B5EF4-FFF2-40B4-BE49-F238E27FC236}">
                <a16:creationId xmlns:a16="http://schemas.microsoft.com/office/drawing/2014/main" id="{27DE4A82-DEBC-4333-BBDA-9DD290B3D49F}"/>
              </a:ext>
            </a:extLst>
          </p:cNvPr>
          <p:cNvSpPr/>
          <p:nvPr/>
        </p:nvSpPr>
        <p:spPr>
          <a:xfrm>
            <a:off x="8868525" y="2472106"/>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D6FCFEB3-2BD8-4561-A9F2-B26088B78391}"/>
              </a:ext>
            </a:extLst>
          </p:cNvPr>
          <p:cNvSpPr txBox="1"/>
          <p:nvPr/>
        </p:nvSpPr>
        <p:spPr>
          <a:xfrm>
            <a:off x="8901745" y="2537256"/>
            <a:ext cx="514350" cy="369332"/>
          </a:xfrm>
          <a:prstGeom prst="rect">
            <a:avLst/>
          </a:prstGeom>
          <a:noFill/>
        </p:spPr>
        <p:txBody>
          <a:bodyPr wrap="square" rtlCol="0">
            <a:spAutoFit/>
          </a:bodyPr>
          <a:lstStyle/>
          <a:p>
            <a:r>
              <a:rPr lang="en-US" dirty="0"/>
              <a:t>1.0</a:t>
            </a:r>
          </a:p>
        </p:txBody>
      </p:sp>
      <p:sp>
        <p:nvSpPr>
          <p:cNvPr id="84" name="Oval 83">
            <a:extLst>
              <a:ext uri="{FF2B5EF4-FFF2-40B4-BE49-F238E27FC236}">
                <a16:creationId xmlns:a16="http://schemas.microsoft.com/office/drawing/2014/main" id="{6C260E44-EA11-4499-AB28-D4AFB0208E72}"/>
              </a:ext>
            </a:extLst>
          </p:cNvPr>
          <p:cNvSpPr/>
          <p:nvPr/>
        </p:nvSpPr>
        <p:spPr>
          <a:xfrm>
            <a:off x="9577856" y="2484083"/>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3D7BF240-95C1-4E9B-8B6F-070673641D49}"/>
              </a:ext>
            </a:extLst>
          </p:cNvPr>
          <p:cNvSpPr txBox="1"/>
          <p:nvPr/>
        </p:nvSpPr>
        <p:spPr>
          <a:xfrm>
            <a:off x="9601303" y="2504762"/>
            <a:ext cx="51435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429002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5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7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7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7"/>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7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1"/>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2"/>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7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8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1"/>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82"/>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3" grpId="0"/>
      <p:bldP spid="34" grpId="0"/>
      <p:bldP spid="35" grpId="0"/>
      <p:bldP spid="36"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65" grpId="0"/>
      <p:bldP spid="66" grpId="0"/>
      <p:bldP spid="67" grpId="0"/>
      <p:bldP spid="68" grpId="0"/>
      <p:bldP spid="69" grpId="0"/>
      <p:bldP spid="70" grpId="0"/>
      <p:bldP spid="71" grpId="0"/>
      <p:bldP spid="72" grpId="0"/>
      <p:bldP spid="73" grpId="0"/>
      <p:bldP spid="74" grpId="0"/>
      <p:bldP spid="79" grpId="0"/>
      <p:bldP spid="80" grpId="0" animBg="1"/>
      <p:bldP spid="81" grpId="0"/>
      <p:bldP spid="82" grpId="0" animBg="1"/>
      <p:bldP spid="83" grpId="0"/>
      <p:bldP spid="84" grpId="0" animBg="1"/>
      <p:bldP spid="8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Early CNN Example: LeNet5</a:t>
            </a:r>
          </a:p>
        </p:txBody>
      </p:sp>
    </p:spTree>
    <p:extLst>
      <p:ext uri="{BB962C8B-B14F-4D97-AF65-F5344CB8AC3E}">
        <p14:creationId xmlns:p14="http://schemas.microsoft.com/office/powerpoint/2010/main" val="2594186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LeNet-5 Architecture</a:t>
            </a:r>
          </a:p>
        </p:txBody>
      </p:sp>
      <mc:AlternateContent xmlns:mc="http://schemas.openxmlformats.org/markup-compatibility/2006" xmlns:a14="http://schemas.microsoft.com/office/drawing/2010/main">
        <mc:Choice Requires="a14">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20871"/>
                <a:ext cx="11525250" cy="562463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LeNet-5 is an early deep NN architecture  </a:t>
                </a:r>
              </a:p>
              <a:p>
                <a:r>
                  <a:rPr lang="en-GB" sz="2800" dirty="0">
                    <a:latin typeface="Segoe UI" panose="020B0502040204020203" pitchFamily="34" charset="0"/>
                    <a:ea typeface="Segoe UI" panose="020B0502040204020203" pitchFamily="34" charset="0"/>
                    <a:cs typeface="Segoe UI" panose="020B0502040204020203" pitchFamily="34" charset="0"/>
                  </a:rPr>
                  <a:t>LeNet-5 was developed by </a:t>
                </a:r>
                <a:r>
                  <a:rPr lang="en-GB" sz="2800" dirty="0" err="1">
                    <a:latin typeface="Segoe UI" panose="020B0502040204020203" pitchFamily="34" charset="0"/>
                    <a:ea typeface="Segoe UI" panose="020B0502040204020203" pitchFamily="34" charset="0"/>
                    <a:cs typeface="Segoe UI" panose="020B0502040204020203" pitchFamily="34" charset="0"/>
                    <a:hlinkClick r:id="rId3"/>
                  </a:rPr>
                  <a:t>LeCun</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 et.al. (1989)</a:t>
                </a:r>
                <a:r>
                  <a:rPr lang="en-GB" sz="2800" dirty="0">
                    <a:latin typeface="Segoe UI" panose="020B0502040204020203" pitchFamily="34" charset="0"/>
                    <a:ea typeface="Segoe UI" panose="020B0502040204020203" pitchFamily="34" charset="0"/>
                    <a:cs typeface="Segoe UI" panose="020B0502040204020203" pitchFamily="34" charset="0"/>
                  </a:rPr>
                  <a:t> for hand written digit recognition    </a:t>
                </a:r>
              </a:p>
              <a:p>
                <a:r>
                  <a:rPr lang="en-GB" sz="2800" dirty="0">
                    <a:latin typeface="Segoe UI" panose="020B0502040204020203" pitchFamily="34" charset="0"/>
                    <a:ea typeface="Segoe UI" panose="020B0502040204020203" pitchFamily="34" charset="0"/>
                    <a:cs typeface="Segoe UI" panose="020B0502040204020203" pitchFamily="34" charset="0"/>
                  </a:rPr>
                  <a:t>LeNet-5 pioneered the use of CNNs</a:t>
                </a:r>
              </a:p>
              <a:p>
                <a:r>
                  <a:rPr lang="en-GB" sz="2800" dirty="0">
                    <a:latin typeface="Segoe UI" panose="020B0502040204020203" pitchFamily="34" charset="0"/>
                    <a:ea typeface="Segoe UI" panose="020B0502040204020203" pitchFamily="34" charset="0"/>
                    <a:cs typeface="Segoe UI" panose="020B0502040204020203" pitchFamily="34" charset="0"/>
                  </a:rPr>
                  <a:t>LetNet-5 used 5 layers</a:t>
                </a:r>
              </a:p>
              <a:p>
                <a:pPr lvl="1"/>
                <a:r>
                  <a:rPr lang="en-GB" sz="2400" dirty="0">
                    <a:latin typeface="Segoe UI" panose="020B0502040204020203" pitchFamily="34" charset="0"/>
                    <a:ea typeface="Segoe UI" panose="020B0502040204020203" pitchFamily="34" charset="0"/>
                    <a:cs typeface="Segoe UI" panose="020B0502040204020203" pitchFamily="34" charset="0"/>
                  </a:rPr>
                  <a:t>3 convolution create feature map</a:t>
                </a:r>
              </a:p>
              <a:p>
                <a:pPr lvl="1"/>
                <a:r>
                  <a:rPr lang="en-GB" sz="2400" dirty="0">
                    <a:latin typeface="Segoe UI" panose="020B0502040204020203" pitchFamily="34" charset="0"/>
                    <a:ea typeface="Segoe UI" panose="020B0502040204020203" pitchFamily="34" charset="0"/>
                    <a:cs typeface="Segoe UI" panose="020B0502040204020203" pitchFamily="34" charset="0"/>
                  </a:rPr>
                  <a:t>2 fully connected for classifier </a:t>
                </a:r>
              </a:p>
              <a:p>
                <a:pPr lvl="1"/>
                <a:r>
                  <a:rPr lang="en-GB" sz="2400" dirty="0" err="1">
                    <a:latin typeface="Segoe UI" panose="020B0502040204020203" pitchFamily="34" charset="0"/>
                    <a:ea typeface="Segoe UI" panose="020B0502040204020203" pitchFamily="34" charset="0"/>
                    <a:cs typeface="Segoe UI" panose="020B0502040204020203" pitchFamily="34" charset="0"/>
                  </a:rPr>
                  <a:t>Softmax</a:t>
                </a:r>
                <a:r>
                  <a:rPr lang="en-GB" sz="2400" dirty="0">
                    <a:latin typeface="Segoe UI" panose="020B0502040204020203" pitchFamily="34" charset="0"/>
                    <a:ea typeface="Segoe UI" panose="020B0502040204020203" pitchFamily="34" charset="0"/>
                    <a:cs typeface="Segoe UI" panose="020B0502040204020203" pitchFamily="34" charset="0"/>
                  </a:rPr>
                  <a:t> output for digits </a:t>
                </a:r>
                <a14:m>
                  <m:oMath xmlns:m="http://schemas.openxmlformats.org/officeDocument/2006/math">
                    <m:d>
                      <m:dPr>
                        <m:begChr m:val="{"/>
                        <m:endChr m:val="}"/>
                        <m:ctrlPr>
                          <a:rPr lang="en-GB" sz="2400" i="1">
                            <a:latin typeface="Cambria Math" panose="02040503050406030204" pitchFamily="18" charset="0"/>
                            <a:cs typeface="Segoe UI" panose="020B0502040204020203" pitchFamily="34" charset="0"/>
                          </a:rPr>
                        </m:ctrlPr>
                      </m:dPr>
                      <m:e>
                        <m:r>
                          <a:rPr lang="en-US" sz="2400" i="1">
                            <a:latin typeface="Cambria Math" panose="02040503050406030204" pitchFamily="18" charset="0"/>
                            <a:cs typeface="Segoe UI" panose="020B0502040204020203" pitchFamily="34" charset="0"/>
                          </a:rPr>
                          <m:t>0,9</m:t>
                        </m:r>
                      </m:e>
                    </m:d>
                  </m:oMath>
                </a14:m>
                <a:endParaRPr lang="en-GB" sz="24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Deployed successfully for automatic check handling</a:t>
                </a:r>
              </a:p>
              <a:p>
                <a:endParaRPr lang="en-GB"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145" name="Content Placeholder 6">
                <a:extLst>
                  <a:ext uri="{FF2B5EF4-FFF2-40B4-BE49-F238E27FC236}">
                    <a16:creationId xmlns:a16="http://schemas.microsoft.com/office/drawing/2014/main" id="{ABB524EF-63A0-4CDC-BEC9-C95141F0FBC6}"/>
                  </a:ext>
                </a:extLst>
              </p:cNvPr>
              <p:cNvSpPr>
                <a:spLocks noGrp="1" noRot="1" noChangeAspect="1" noMove="1" noResize="1" noEditPoints="1" noAdjustHandles="1" noChangeArrowheads="1" noChangeShapeType="1" noTextEdit="1"/>
              </p:cNvSpPr>
              <p:nvPr>
                <p:ph sz="quarter" idx="10"/>
              </p:nvPr>
            </p:nvSpPr>
            <p:spPr>
              <a:xfrm>
                <a:off x="333375" y="1020871"/>
                <a:ext cx="11525250" cy="5624636"/>
              </a:xfrm>
              <a:blipFill>
                <a:blip r:embed="rId4"/>
                <a:stretch>
                  <a:fillRect l="-1111" t="-1083"/>
                </a:stretch>
              </a:blipFill>
            </p:spPr>
            <p:txBody>
              <a:bodyPr/>
              <a:lstStyle/>
              <a:p>
                <a:r>
                  <a:rPr lang="en-US">
                    <a:noFill/>
                  </a:rPr>
                  <a:t> </a:t>
                </a:r>
              </a:p>
            </p:txBody>
          </p:sp>
        </mc:Fallback>
      </mc:AlternateContent>
    </p:spTree>
    <p:extLst>
      <p:ext uri="{BB962C8B-B14F-4D97-AF65-F5344CB8AC3E}">
        <p14:creationId xmlns:p14="http://schemas.microsoft.com/office/powerpoint/2010/main" val="106200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Imports</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47272EE4-AB70-A84C-9BC2-40167669D2A1}"/>
              </a:ext>
            </a:extLst>
          </p:cNvPr>
          <p:cNvPicPr>
            <a:picLocks noChangeAspect="1"/>
          </p:cNvPicPr>
          <p:nvPr/>
        </p:nvPicPr>
        <p:blipFill>
          <a:blip r:embed="rId3"/>
          <a:stretch>
            <a:fillRect/>
          </a:stretch>
        </p:blipFill>
        <p:spPr>
          <a:xfrm>
            <a:off x="145665" y="972580"/>
            <a:ext cx="11908875" cy="4277131"/>
          </a:xfrm>
          <a:prstGeom prst="rect">
            <a:avLst/>
          </a:prstGeom>
        </p:spPr>
      </p:pic>
      <p:sp>
        <p:nvSpPr>
          <p:cNvPr id="5" name="TextBox 4">
            <a:extLst>
              <a:ext uri="{FF2B5EF4-FFF2-40B4-BE49-F238E27FC236}">
                <a16:creationId xmlns:a16="http://schemas.microsoft.com/office/drawing/2014/main" id="{C31934B8-DEB9-434F-8C2C-F2152AA16CF9}"/>
              </a:ext>
            </a:extLst>
          </p:cNvPr>
          <p:cNvSpPr txBox="1"/>
          <p:nvPr/>
        </p:nvSpPr>
        <p:spPr>
          <a:xfrm>
            <a:off x="4091383" y="5227000"/>
            <a:ext cx="9694637" cy="1865126"/>
          </a:xfrm>
          <a:prstGeom prst="rect">
            <a:avLst/>
          </a:prstGeom>
          <a:noFill/>
        </p:spPr>
        <p:txBody>
          <a:bodyPr wrap="square" rtlCol="0">
            <a:spAutoFit/>
          </a:bodyPr>
          <a:lstStyle/>
          <a:p>
            <a:pPr fontAlgn="base"/>
            <a:r>
              <a:rPr lang="en-US" sz="2400" dirty="0"/>
              <a:t># import the necessary packages</a:t>
            </a:r>
          </a:p>
          <a:p>
            <a:pPr fontAlgn="base"/>
            <a:r>
              <a:rPr lang="en-US" sz="2400" dirty="0"/>
              <a:t>from </a:t>
            </a:r>
            <a:r>
              <a:rPr lang="en-US" sz="2400" dirty="0" err="1"/>
              <a:t>keras.models</a:t>
            </a:r>
            <a:r>
              <a:rPr lang="en-US" sz="2400" dirty="0"/>
              <a:t> import Sequential</a:t>
            </a:r>
          </a:p>
          <a:p>
            <a:pPr fontAlgn="base"/>
            <a:r>
              <a:rPr lang="en-US" sz="2400" dirty="0"/>
              <a:t>model = Sequential()</a:t>
            </a:r>
          </a:p>
          <a:p>
            <a:pPr fontAlgn="base"/>
            <a:endParaRPr lang="en-US" sz="2160" dirty="0"/>
          </a:p>
          <a:p>
            <a:pPr fontAlgn="base"/>
            <a:endParaRPr lang="en-US" sz="2160" dirty="0"/>
          </a:p>
        </p:txBody>
      </p:sp>
    </p:spTree>
    <p:extLst>
      <p:ext uri="{BB962C8B-B14F-4D97-AF65-F5344CB8AC3E}">
        <p14:creationId xmlns:p14="http://schemas.microsoft.com/office/powerpoint/2010/main" val="21696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Input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920378"/>
            <a:ext cx="12038035" cy="4323520"/>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1532727"/>
          </a:xfrm>
          <a:prstGeom prst="rect">
            <a:avLst/>
          </a:prstGeom>
          <a:noFill/>
        </p:spPr>
        <p:txBody>
          <a:bodyPr wrap="square" rtlCol="0">
            <a:spAutoFit/>
          </a:bodyPr>
          <a:lstStyle/>
          <a:p>
            <a:pPr fontAlgn="base"/>
            <a:r>
              <a:rPr lang="en-US" sz="2400" dirty="0"/>
              <a:t># import the necessary packages</a:t>
            </a:r>
          </a:p>
          <a:p>
            <a:pPr fontAlgn="base"/>
            <a:r>
              <a:rPr lang="en-US" sz="2400" b="1" dirty="0"/>
              <a:t>from</a:t>
            </a:r>
            <a:r>
              <a:rPr lang="en-US" sz="2400" dirty="0"/>
              <a:t> </a:t>
            </a:r>
            <a:r>
              <a:rPr lang="en-US" sz="2400" dirty="0" err="1"/>
              <a:t>keras.datasets</a:t>
            </a:r>
            <a:r>
              <a:rPr lang="en-US" sz="2400" dirty="0"/>
              <a:t> </a:t>
            </a:r>
            <a:r>
              <a:rPr lang="en-US" sz="2400" b="1" dirty="0"/>
              <a:t>import</a:t>
            </a:r>
            <a:r>
              <a:rPr lang="en-US" sz="2400" dirty="0"/>
              <a:t> </a:t>
            </a:r>
            <a:r>
              <a:rPr lang="en-US" sz="2400" dirty="0" err="1"/>
              <a:t>mnist</a:t>
            </a:r>
            <a:r>
              <a:rPr lang="en-US" sz="2400" dirty="0"/>
              <a:t> </a:t>
            </a:r>
          </a:p>
          <a:p>
            <a:pPr fontAlgn="base"/>
            <a:r>
              <a:rPr lang="en-US" sz="2400" dirty="0"/>
              <a:t>(</a:t>
            </a:r>
            <a:r>
              <a:rPr lang="en-US" sz="2400" dirty="0" err="1"/>
              <a:t>x_train</a:t>
            </a:r>
            <a:r>
              <a:rPr lang="en-US" sz="2400" dirty="0"/>
              <a:t>, </a:t>
            </a:r>
            <a:r>
              <a:rPr lang="en-US" sz="2400" dirty="0" err="1"/>
              <a:t>y_train</a:t>
            </a:r>
            <a:r>
              <a:rPr lang="en-US" sz="2400" dirty="0"/>
              <a:t>), (</a:t>
            </a:r>
            <a:r>
              <a:rPr lang="en-US" sz="2400" dirty="0" err="1"/>
              <a:t>x_test</a:t>
            </a:r>
            <a:r>
              <a:rPr lang="en-US" sz="2400" dirty="0"/>
              <a:t>, </a:t>
            </a:r>
            <a:r>
              <a:rPr lang="en-US" sz="2400" dirty="0" err="1"/>
              <a:t>y_test</a:t>
            </a:r>
            <a:r>
              <a:rPr lang="en-US" sz="2400" dirty="0"/>
              <a:t>) = </a:t>
            </a:r>
            <a:r>
              <a:rPr lang="en-US" sz="2400" dirty="0" err="1"/>
              <a:t>mnist.load_data</a:t>
            </a:r>
            <a:r>
              <a:rPr lang="en-US" sz="2400" dirty="0"/>
              <a:t>()</a:t>
            </a:r>
          </a:p>
          <a:p>
            <a:pPr fontAlgn="base"/>
            <a:endParaRPr lang="en-US" sz="2160" dirty="0"/>
          </a:p>
        </p:txBody>
      </p:sp>
      <p:sp>
        <p:nvSpPr>
          <p:cNvPr id="6" name="Shape 363">
            <a:extLst>
              <a:ext uri="{FF2B5EF4-FFF2-40B4-BE49-F238E27FC236}">
                <a16:creationId xmlns:a16="http://schemas.microsoft.com/office/drawing/2014/main" id="{76B34D8D-6421-5845-A614-92649DF7E589}"/>
              </a:ext>
            </a:extLst>
          </p:cNvPr>
          <p:cNvSpPr/>
          <p:nvPr/>
        </p:nvSpPr>
        <p:spPr>
          <a:xfrm rot="10800000">
            <a:off x="800500" y="4067531"/>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0431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824753"/>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301938"/>
            <a:ext cx="9694637" cy="1200329"/>
          </a:xfrm>
          <a:prstGeom prst="rect">
            <a:avLst/>
          </a:prstGeom>
          <a:noFill/>
        </p:spPr>
        <p:txBody>
          <a:bodyPr wrap="square" rtlCol="0">
            <a:spAutoFit/>
          </a:bodyPr>
          <a:lstStyle/>
          <a:p>
            <a:r>
              <a:rPr lang="en-US" sz="2400" dirty="0" err="1"/>
              <a:t>model.add</a:t>
            </a:r>
            <a:r>
              <a:rPr lang="en-US" sz="2400" dirty="0"/>
              <a:t>(Convolution2D(6, 5, 5, </a:t>
            </a:r>
          </a:p>
          <a:p>
            <a:r>
              <a:rPr lang="en-US" sz="2400" dirty="0"/>
              <a:t>                                                 </a:t>
            </a:r>
            <a:r>
              <a:rPr lang="en-US" sz="2400" dirty="0" err="1"/>
              <a:t>border_mode</a:t>
            </a:r>
            <a:r>
              <a:rPr lang="en-US" sz="2400" dirty="0"/>
              <a:t>="valid",  </a:t>
            </a:r>
          </a:p>
          <a:p>
            <a:r>
              <a:rPr lang="en-US" sz="2400" dirty="0"/>
              <a:t>                                                  </a:t>
            </a:r>
            <a:r>
              <a:rPr lang="en-US" sz="2400" dirty="0" err="1"/>
              <a:t>input_shape</a:t>
            </a:r>
            <a:r>
              <a:rPr lang="en-US" sz="2400" dirty="0"/>
              <a:t>=(depth, height, width)))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1838999" y="3651932"/>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28056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non-linear activation</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3303" y="1207247"/>
            <a:ext cx="12137878" cy="4359379"/>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692973" y="5606737"/>
            <a:ext cx="9371622" cy="830997"/>
          </a:xfrm>
          <a:prstGeom prst="rect">
            <a:avLst/>
          </a:prstGeom>
          <a:noFill/>
        </p:spPr>
        <p:txBody>
          <a:bodyPr wrap="square" rtlCol="0">
            <a:spAutoFit/>
          </a:bodyPr>
          <a:lstStyle/>
          <a:p>
            <a:r>
              <a:rPr lang="en-US" sz="2400" dirty="0"/>
              <a:t>from </a:t>
            </a:r>
            <a:r>
              <a:rPr lang="en-US" sz="2400" dirty="0" err="1"/>
              <a:t>keras.layers.core</a:t>
            </a:r>
            <a:r>
              <a:rPr lang="en-US" sz="2400" dirty="0"/>
              <a:t> import Activation</a:t>
            </a:r>
          </a:p>
          <a:p>
            <a:r>
              <a:rPr lang="en-US" sz="2400" dirty="0" err="1"/>
              <a:t>model.add</a:t>
            </a:r>
            <a:r>
              <a:rPr lang="en-US" sz="2400" dirty="0"/>
              <a:t>(Activation(" 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3046943" y="4277410"/>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12978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53227" y="1189319"/>
            <a:ext cx="12187798" cy="4377308"/>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keras.layers.convolutional</a:t>
            </a:r>
            <a:r>
              <a:rPr lang="en-US" sz="2400" dirty="0"/>
              <a:t> import MaxPooling2D </a:t>
            </a:r>
          </a:p>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4758519" y="4213837"/>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43608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75352" y="1291373"/>
            <a:ext cx="11903649" cy="42752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err="1"/>
              <a:t>model.add</a:t>
            </a:r>
            <a:r>
              <a:rPr lang="en-US" sz="2400" dirty="0"/>
              <a:t>(Convolution2D(16, 5, 5, </a:t>
            </a:r>
          </a:p>
          <a:p>
            <a:r>
              <a:rPr lang="en-US" sz="2400" dirty="0"/>
              <a:t>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5447792" y="4111782"/>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6632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b="1" dirty="0">
                <a:latin typeface="+mj-lt"/>
                <a:ea typeface="Segoe UI" panose="020B0502040204020203" pitchFamily="34" charset="0"/>
                <a:cs typeface="Segoe UI" panose="020B0502040204020203" pitchFamily="34" charset="0"/>
              </a:rPr>
              <a:t>CNN</a:t>
            </a:r>
            <a:r>
              <a:rPr lang="en-GB" dirty="0">
                <a:latin typeface="+mj-lt"/>
                <a:ea typeface="Segoe UI" panose="020B0502040204020203" pitchFamily="34" charset="0"/>
                <a:cs typeface="Segoe UI" panose="020B0502040204020203" pitchFamily="34" charset="0"/>
              </a:rPr>
              <a:t>s </a:t>
            </a:r>
            <a:r>
              <a:rPr lang="en-GB" b="1" dirty="0">
                <a:latin typeface="+mj-lt"/>
                <a:ea typeface="Segoe UI" panose="020B0502040204020203" pitchFamily="34" charset="0"/>
                <a:cs typeface="Segoe UI" panose="020B0502040204020203" pitchFamily="34" charset="0"/>
              </a:rPr>
              <a:t>learn complex feature maps </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Invariant</a:t>
            </a:r>
            <a:r>
              <a:rPr lang="en-GB" dirty="0">
                <a:latin typeface="+mj-lt"/>
                <a:ea typeface="Segoe UI" panose="020B0502040204020203" pitchFamily="34" charset="0"/>
                <a:cs typeface="Segoe UI" panose="020B0502040204020203" pitchFamily="34" charset="0"/>
              </a:rPr>
              <a:t> to translation and distortion of features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Reduce the dimensionality </a:t>
            </a:r>
            <a:r>
              <a:rPr lang="en-GB" dirty="0">
                <a:latin typeface="+mj-lt"/>
                <a:ea typeface="Segoe UI" panose="020B0502040204020203" pitchFamily="34" charset="0"/>
                <a:cs typeface="Segoe UI" panose="020B0502040204020203" pitchFamily="34" charset="0"/>
              </a:rPr>
              <a:t>of input tensors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Share weights </a:t>
            </a:r>
            <a:r>
              <a:rPr lang="en-GB" dirty="0">
                <a:latin typeface="+mj-lt"/>
                <a:ea typeface="Segoe UI" panose="020B0502040204020203" pitchFamily="34" charset="0"/>
                <a:cs typeface="Segoe UI" panose="020B0502040204020203" pitchFamily="34" charset="0"/>
              </a:rPr>
              <a:t>and are relatively easy to train</a:t>
            </a:r>
          </a:p>
          <a:p>
            <a:r>
              <a:rPr lang="en-GB" dirty="0">
                <a:latin typeface="+mj-lt"/>
                <a:ea typeface="Segoe UI" panose="020B0502040204020203" pitchFamily="34" charset="0"/>
                <a:cs typeface="Segoe UI" panose="020B0502040204020203" pitchFamily="34" charset="0"/>
              </a:rPr>
              <a:t>CNNs have a long history in CV</a:t>
            </a:r>
          </a:p>
          <a:p>
            <a:pPr lvl="1">
              <a:buFont typeface="Wingdings" panose="05000000000000000000" pitchFamily="2" charset="2"/>
              <a:buChar char="§"/>
            </a:pPr>
            <a:r>
              <a:rPr lang="en-GB" dirty="0" err="1">
                <a:latin typeface="+mj-lt"/>
                <a:ea typeface="Segoe UI" panose="020B0502040204020203" pitchFamily="34" charset="0"/>
                <a:cs typeface="Segoe UI" panose="020B0502040204020203" pitchFamily="34" charset="0"/>
              </a:rPr>
              <a:t>LeCun</a:t>
            </a:r>
            <a:r>
              <a:rPr lang="en-GB" dirty="0">
                <a:latin typeface="+mj-lt"/>
                <a:ea typeface="Segoe UI" panose="020B0502040204020203" pitchFamily="34" charset="0"/>
                <a:cs typeface="Segoe UI" panose="020B0502040204020203" pitchFamily="34" charset="0"/>
              </a:rPr>
              <a:t> et. al. (1989) first employed CNNs for automatic check handling</a:t>
            </a: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Era of general use started when </a:t>
            </a:r>
            <a:r>
              <a:rPr lang="en-US" dirty="0" err="1">
                <a:latin typeface="+mj-lt"/>
                <a:cs typeface="Segoe UI" panose="020B0502040204020203" pitchFamily="34" charset="0"/>
                <a:hlinkClick r:id="rId3"/>
              </a:rPr>
              <a:t>Krizhevsky</a:t>
            </a:r>
            <a:r>
              <a:rPr lang="en-US" dirty="0">
                <a:latin typeface="+mj-lt"/>
                <a:cs typeface="Segoe UI" panose="020B0502040204020203" pitchFamily="34" charset="0"/>
                <a:hlinkClick r:id="rId3"/>
              </a:rPr>
              <a:t> et. al. (2012) </a:t>
            </a:r>
            <a:r>
              <a:rPr lang="en-US" dirty="0">
                <a:latin typeface="+mj-lt"/>
                <a:cs typeface="Segoe UI" panose="020B0502040204020203" pitchFamily="34" charset="0"/>
              </a:rPr>
              <a:t>won an ImageNet object recognition competition </a:t>
            </a:r>
            <a:endParaRPr lang="en-GB" dirty="0">
              <a:latin typeface="+mj-lt"/>
              <a:ea typeface="Segoe UI" panose="020B0502040204020203" pitchFamily="34" charset="0"/>
              <a:cs typeface="Segoe UI" panose="020B0502040204020203" pitchFamily="34" charset="0"/>
            </a:endParaRP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Now commonly used for image problems</a:t>
            </a: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375067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Second nonlinear activation</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03146"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(Activation(”sigmoid"))</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093822" y="4072934"/>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4104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36584" y="1249082"/>
            <a:ext cx="12021399" cy="431754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46052" y="5781780"/>
            <a:ext cx="9694637" cy="461665"/>
          </a:xfrm>
          <a:prstGeom prst="rect">
            <a:avLst/>
          </a:prstGeom>
          <a:noFill/>
        </p:spPr>
        <p:txBody>
          <a:bodyPr wrap="square" rtlCol="0">
            <a:spAutoFit/>
          </a:bodyPr>
          <a:lstStyle/>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875331" y="4326935"/>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43014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Third convolution layer</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69865" y="1251263"/>
            <a:ext cx="12015326" cy="4315364"/>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(Convolution2D(120, 1, 1,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7457693" y="419372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43552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Flattening layer – map multidimensional tensor to 1-d vector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36427" y="1363511"/>
            <a:ext cx="11702790" cy="420311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keras.layers.core</a:t>
            </a:r>
            <a:r>
              <a:rPr lang="en-US" sz="2400" dirty="0"/>
              <a:t> import Flatten</a:t>
            </a:r>
          </a:p>
          <a:p>
            <a:r>
              <a:rPr lang="en-US" sz="2400" dirty="0" err="1"/>
              <a:t>model.add</a:t>
            </a:r>
            <a:r>
              <a:rPr lang="en-US" sz="2400" dirty="0"/>
              <a:t>(Flatten())</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157225" y="413183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30287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a:xfrm>
            <a:off x="415240" y="148375"/>
            <a:ext cx="11361519" cy="1142999"/>
          </a:xfrm>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fully connected layer and activatio – the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9" y="1231153"/>
            <a:ext cx="12071316" cy="4335473"/>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566626"/>
            <a:ext cx="9694637" cy="1200329"/>
          </a:xfrm>
          <a:prstGeom prst="rect">
            <a:avLst/>
          </a:prstGeom>
          <a:noFill/>
        </p:spPr>
        <p:txBody>
          <a:bodyPr wrap="square" rtlCol="0">
            <a:spAutoFit/>
          </a:bodyPr>
          <a:lstStyle/>
          <a:p>
            <a:r>
              <a:rPr lang="en-US" sz="2400" dirty="0"/>
              <a:t>from </a:t>
            </a:r>
            <a:r>
              <a:rPr lang="en-US" sz="2400" dirty="0" err="1"/>
              <a:t>keras.layers.core</a:t>
            </a:r>
            <a:r>
              <a:rPr lang="en-US" sz="2400" dirty="0"/>
              <a:t> import Dense</a:t>
            </a:r>
          </a:p>
          <a:p>
            <a:r>
              <a:rPr lang="en-US" sz="2400" dirty="0" err="1"/>
              <a:t>model.add</a:t>
            </a:r>
            <a:r>
              <a:rPr lang="en-US" sz="2400" dirty="0"/>
              <a:t>(Dense(84)) </a:t>
            </a:r>
          </a:p>
          <a:p>
            <a:r>
              <a:rPr lang="en-US" sz="2400" dirty="0" err="1"/>
              <a:t>model.add</a:t>
            </a:r>
            <a:r>
              <a:rPr lang="en-US" sz="2400" dirty="0"/>
              <a:t>(Activation("sigmoid"))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934453" y="4134624"/>
            <a:ext cx="494951" cy="174622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1802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fully connected layer – 10 classes </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8" y="1201271"/>
            <a:ext cx="12154517" cy="43653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(Dense(10))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410094" y="3993636"/>
            <a:ext cx="494951" cy="1964905"/>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85540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Softmax activation for 10-class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24589"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a:t>
            </a:r>
            <a:r>
              <a:rPr lang="en-US" sz="2400" dirty="0" err="1"/>
              <a:t>softmax</a:t>
            </a:r>
            <a:r>
              <a:rPr lang="en-US" sz="2400" dirty="0"/>
              <a:t>'))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815597" y="3917788"/>
            <a:ext cx="494951" cy="185548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68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Deeper Architectures</a:t>
            </a:r>
          </a:p>
        </p:txBody>
      </p:sp>
    </p:spTree>
    <p:extLst>
      <p:ext uri="{BB962C8B-B14F-4D97-AF65-F5344CB8AC3E}">
        <p14:creationId xmlns:p14="http://schemas.microsoft.com/office/powerpoint/2010/main" val="2132514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Deeper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83501"/>
            <a:ext cx="11525250" cy="556200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Deeper architectures create richer feature maps</a:t>
            </a:r>
          </a:p>
          <a:p>
            <a:r>
              <a:rPr lang="en-GB" sz="2800" dirty="0">
                <a:latin typeface="Segoe UI" panose="020B0502040204020203" pitchFamily="34" charset="0"/>
                <a:ea typeface="Segoe UI" panose="020B0502040204020203" pitchFamily="34" charset="0"/>
                <a:cs typeface="Segoe UI" panose="020B0502040204020203" pitchFamily="34" charset="0"/>
              </a:rPr>
              <a:t>Rich feature maps have a high number of channels</a:t>
            </a:r>
          </a:p>
          <a:p>
            <a:r>
              <a:rPr lang="en-GB" sz="2800" dirty="0">
                <a:latin typeface="Segoe UI" panose="020B0502040204020203" pitchFamily="34" charset="0"/>
                <a:ea typeface="Segoe UI" panose="020B0502040204020203" pitchFamily="34" charset="0"/>
                <a:cs typeface="Segoe UI" panose="020B0502040204020203" pitchFamily="34" charset="0"/>
              </a:rPr>
              <a:t>Deep neural net architectures learn more powerful and abstracted features </a:t>
            </a:r>
          </a:p>
          <a:p>
            <a:r>
              <a:rPr lang="en-GB" sz="2800" dirty="0">
                <a:latin typeface="Segoe UI" panose="020B0502040204020203" pitchFamily="34" charset="0"/>
                <a:ea typeface="Segoe UI" panose="020B0502040204020203" pitchFamily="34" charset="0"/>
                <a:cs typeface="Segoe UI" panose="020B0502040204020203" pitchFamily="34" charset="0"/>
              </a:rPr>
              <a:t>Models trained on very large benchmark datasets</a:t>
            </a:r>
          </a:p>
          <a:p>
            <a:r>
              <a:rPr lang="en-GB" sz="2800" dirty="0">
                <a:latin typeface="Segoe UI" panose="020B0502040204020203" pitchFamily="34" charset="0"/>
                <a:ea typeface="Segoe UI" panose="020B0502040204020203" pitchFamily="34" charset="0"/>
                <a:cs typeface="Segoe UI" panose="020B0502040204020203" pitchFamily="34" charset="0"/>
              </a:rPr>
              <a:t>Generally, classification accuracy found to improve with depth</a:t>
            </a:r>
          </a:p>
          <a:p>
            <a:r>
              <a:rPr lang="en-GB" sz="2800" dirty="0">
                <a:latin typeface="Segoe UI" panose="020B0502040204020203" pitchFamily="34" charset="0"/>
                <a:ea typeface="Segoe UI" panose="020B0502040204020203" pitchFamily="34" charset="0"/>
                <a:cs typeface="Segoe UI" panose="020B0502040204020203" pitchFamily="34" charset="0"/>
              </a:rPr>
              <a:t>But, training deep networks is problematic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88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746759"/>
          </a:xfrm>
        </p:spPr>
        <p:txBody>
          <a:bodyPr/>
          <a:lstStyle/>
          <a:p>
            <a:r>
              <a:rPr lang="en-US" sz="4000" dirty="0">
                <a:solidFill>
                  <a:schemeClr val="tx1"/>
                </a:solidFill>
                <a:latin typeface="Segoe"/>
              </a:rPr>
              <a:t>Deep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251" y="2799080"/>
            <a:ext cx="7015086" cy="4005110"/>
          </a:xfrm>
          <a:prstGeom prst="rect">
            <a:avLst/>
          </a:prstGeom>
        </p:spPr>
      </p:pic>
      <p:sp>
        <p:nvSpPr>
          <p:cNvPr id="4" name="Content Placeholder 6">
            <a:extLst>
              <a:ext uri="{FF2B5EF4-FFF2-40B4-BE49-F238E27FC236}">
                <a16:creationId xmlns:a16="http://schemas.microsoft.com/office/drawing/2014/main" id="{E4FB3897-B899-41B8-A40A-EFFB21E4EBEA}"/>
              </a:ext>
            </a:extLst>
          </p:cNvPr>
          <p:cNvSpPr txBox="1">
            <a:spLocks/>
          </p:cNvSpPr>
          <p:nvPr/>
        </p:nvSpPr>
        <p:spPr>
          <a:xfrm>
            <a:off x="333375" y="1053266"/>
            <a:ext cx="11525250" cy="1847414"/>
          </a:xfrm>
          <a:prstGeom prst="rect">
            <a:avLst/>
          </a:prstGeom>
        </p:spPr>
        <p:txBody>
          <a:bodyPr>
            <a:normAutofit lnSpcReduction="10000"/>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Introduction of deep architectures for the ImageNet Large Scale Visual Recognition challenge in 2012 marked a major advance in error rate</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Subsequent improvements have resulted from deeper NNs</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Similar improvements in object localization – we discuss this later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7613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6" name="TextBox 5">
            <a:extLst>
              <a:ext uri="{FF2B5EF4-FFF2-40B4-BE49-F238E27FC236}">
                <a16:creationId xmlns:a16="http://schemas.microsoft.com/office/drawing/2014/main" id="{1D6E4AA2-491A-4858-A66F-74462B855A2F}"/>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8" name="Rectangle: Rounded Corners 7">
            <a:extLst>
              <a:ext uri="{FF2B5EF4-FFF2-40B4-BE49-F238E27FC236}">
                <a16:creationId xmlns:a16="http://schemas.microsoft.com/office/drawing/2014/main" id="{C34C4DBF-1AC1-4E8C-BF25-211A5D85F558}"/>
              </a:ext>
            </a:extLst>
          </p:cNvPr>
          <p:cNvSpPr/>
          <p:nvPr/>
        </p:nvSpPr>
        <p:spPr>
          <a:xfrm>
            <a:off x="2475272" y="1651802"/>
            <a:ext cx="3127464" cy="1900107"/>
          </a:xfrm>
          <a:prstGeom prst="roundRect">
            <a:avLst>
              <a:gd name="adj" fmla="val 16667"/>
            </a:avLst>
          </a:prstGeom>
          <a:solidFill>
            <a:schemeClr val="accent6">
              <a:alpha val="4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9" name="Rectangle: Rounded Corners 8">
            <a:extLst>
              <a:ext uri="{FF2B5EF4-FFF2-40B4-BE49-F238E27FC236}">
                <a16:creationId xmlns:a16="http://schemas.microsoft.com/office/drawing/2014/main" id="{A04FC689-E8D2-40C9-95EE-6B4E0CE7BDC1}"/>
              </a:ext>
            </a:extLst>
          </p:cNvPr>
          <p:cNvSpPr/>
          <p:nvPr/>
        </p:nvSpPr>
        <p:spPr>
          <a:xfrm>
            <a:off x="2512870" y="4587622"/>
            <a:ext cx="3078258" cy="1900107"/>
          </a:xfrm>
          <a:prstGeom prst="roundRect">
            <a:avLst/>
          </a:prstGeom>
          <a:solidFill>
            <a:schemeClr val="accent6">
              <a:lumMod val="40000"/>
              <a:lumOff val="6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10" name="Straight Arrow Connector 9">
            <a:extLst>
              <a:ext uri="{FF2B5EF4-FFF2-40B4-BE49-F238E27FC236}">
                <a16:creationId xmlns:a16="http://schemas.microsoft.com/office/drawing/2014/main" id="{E8249DF1-4BB7-442D-B21F-096288582DE7}"/>
              </a:ext>
            </a:extLst>
          </p:cNvPr>
          <p:cNvCxnSpPr>
            <a:cxnSpLocks/>
            <a:endCxn id="16"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EF7BDDD-AD78-4677-BB0A-8DD6CA4B7B3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3FD71D-B9AF-4A22-8AE9-273CA5F30F4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F8F7E6-5813-4699-A5A7-B59C385A6891}"/>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CA2614-66BF-466F-83C1-F08A292D7BF7}"/>
              </a:ext>
            </a:extLst>
          </p:cNvPr>
          <p:cNvCxnSpPr>
            <a:cxnSpLocks/>
            <a:endCxn id="9"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A73430-D6F2-4E27-A3DE-CDFF8766B213}"/>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21BCC676-316F-46C7-BA99-ACC5D692A6EE}"/>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7" name="Straight Arrow Connector 16">
            <a:extLst>
              <a:ext uri="{FF2B5EF4-FFF2-40B4-BE49-F238E27FC236}">
                <a16:creationId xmlns:a16="http://schemas.microsoft.com/office/drawing/2014/main" id="{535EA8E0-B27E-4990-95D4-3BE21EEA9995}"/>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9AA202-14F9-4A7F-BEC9-37E55487D22B}"/>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6" grpId="0" animBg="1"/>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 and Multi-Scale Architectures</a:t>
            </a:r>
          </a:p>
        </p:txBody>
      </p:sp>
      <p:sp>
        <p:nvSpPr>
          <p:cNvPr id="6" name="Rectangle 5">
            <a:extLst>
              <a:ext uri="{FF2B5EF4-FFF2-40B4-BE49-F238E27FC236}">
                <a16:creationId xmlns:a16="http://schemas.microsoft.com/office/drawing/2014/main" id="{A5C46074-A816-4117-A621-C2D7AA08867E}"/>
              </a:ext>
            </a:extLst>
          </p:cNvPr>
          <p:cNvSpPr/>
          <p:nvPr/>
        </p:nvSpPr>
        <p:spPr>
          <a:xfrm rot="16200000">
            <a:off x="693032" y="3849498"/>
            <a:ext cx="3443115" cy="29146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64 channel</a:t>
            </a:r>
          </a:p>
        </p:txBody>
      </p:sp>
      <p:sp>
        <p:nvSpPr>
          <p:cNvPr id="7" name="Rectangle 6">
            <a:extLst>
              <a:ext uri="{FF2B5EF4-FFF2-40B4-BE49-F238E27FC236}">
                <a16:creationId xmlns:a16="http://schemas.microsoft.com/office/drawing/2014/main" id="{74325B5E-582B-47D6-BBE5-4D65B4168942}"/>
              </a:ext>
            </a:extLst>
          </p:cNvPr>
          <p:cNvSpPr/>
          <p:nvPr/>
        </p:nvSpPr>
        <p:spPr>
          <a:xfrm rot="16200000">
            <a:off x="1119619" y="3861666"/>
            <a:ext cx="3443115" cy="26712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8" name="Rectangle 7">
            <a:extLst>
              <a:ext uri="{FF2B5EF4-FFF2-40B4-BE49-F238E27FC236}">
                <a16:creationId xmlns:a16="http://schemas.microsoft.com/office/drawing/2014/main" id="{76ACABB7-6D0A-44A6-B249-FFB31D715244}"/>
              </a:ext>
            </a:extLst>
          </p:cNvPr>
          <p:cNvSpPr/>
          <p:nvPr/>
        </p:nvSpPr>
        <p:spPr>
          <a:xfrm rot="16200000">
            <a:off x="1535043" y="3839974"/>
            <a:ext cx="3443115" cy="31051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128 channel </a:t>
            </a:r>
          </a:p>
        </p:txBody>
      </p:sp>
      <p:sp>
        <p:nvSpPr>
          <p:cNvPr id="9" name="Rectangle 8">
            <a:extLst>
              <a:ext uri="{FF2B5EF4-FFF2-40B4-BE49-F238E27FC236}">
                <a16:creationId xmlns:a16="http://schemas.microsoft.com/office/drawing/2014/main" id="{41BEC2F8-D292-45D8-9F31-3AB42916A6C1}"/>
              </a:ext>
            </a:extLst>
          </p:cNvPr>
          <p:cNvSpPr/>
          <p:nvPr/>
        </p:nvSpPr>
        <p:spPr>
          <a:xfrm rot="16200000">
            <a:off x="1966443" y="3839973"/>
            <a:ext cx="3443115" cy="31051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0" name="Rectangle 9">
            <a:extLst>
              <a:ext uri="{FF2B5EF4-FFF2-40B4-BE49-F238E27FC236}">
                <a16:creationId xmlns:a16="http://schemas.microsoft.com/office/drawing/2014/main" id="{9E74F2E2-0B66-486D-9C1B-FAB2E4ED547F}"/>
              </a:ext>
            </a:extLst>
          </p:cNvPr>
          <p:cNvSpPr/>
          <p:nvPr/>
        </p:nvSpPr>
        <p:spPr>
          <a:xfrm rot="16200000">
            <a:off x="2414204" y="3839973"/>
            <a:ext cx="3443115" cy="31051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1" name="Rectangle 10">
            <a:extLst>
              <a:ext uri="{FF2B5EF4-FFF2-40B4-BE49-F238E27FC236}">
                <a16:creationId xmlns:a16="http://schemas.microsoft.com/office/drawing/2014/main" id="{C4CED893-A488-469C-B259-B731722D63D2}"/>
              </a:ext>
            </a:extLst>
          </p:cNvPr>
          <p:cNvSpPr/>
          <p:nvPr/>
        </p:nvSpPr>
        <p:spPr>
          <a:xfrm rot="16200000">
            <a:off x="3251098" y="3851232"/>
            <a:ext cx="3443115" cy="28799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2" name="Rectangle 11">
            <a:extLst>
              <a:ext uri="{FF2B5EF4-FFF2-40B4-BE49-F238E27FC236}">
                <a16:creationId xmlns:a16="http://schemas.microsoft.com/office/drawing/2014/main" id="{3D16F9F0-6849-4E4C-AD54-96E9979789B9}"/>
              </a:ext>
            </a:extLst>
          </p:cNvPr>
          <p:cNvSpPr/>
          <p:nvPr/>
        </p:nvSpPr>
        <p:spPr>
          <a:xfrm rot="16200000">
            <a:off x="2860750"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4" name="Rectangle 13">
            <a:extLst>
              <a:ext uri="{FF2B5EF4-FFF2-40B4-BE49-F238E27FC236}">
                <a16:creationId xmlns:a16="http://schemas.microsoft.com/office/drawing/2014/main" id="{0672104F-5C1A-4E78-AC60-05D40D009D30}"/>
              </a:ext>
            </a:extLst>
          </p:cNvPr>
          <p:cNvSpPr/>
          <p:nvPr/>
        </p:nvSpPr>
        <p:spPr>
          <a:xfrm rot="16200000">
            <a:off x="3641446"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5" name="Rectangle 14">
            <a:extLst>
              <a:ext uri="{FF2B5EF4-FFF2-40B4-BE49-F238E27FC236}">
                <a16:creationId xmlns:a16="http://schemas.microsoft.com/office/drawing/2014/main" id="{FF896F61-6435-4039-9283-FA7FBCBE5180}"/>
              </a:ext>
            </a:extLst>
          </p:cNvPr>
          <p:cNvSpPr/>
          <p:nvPr/>
        </p:nvSpPr>
        <p:spPr>
          <a:xfrm rot="16200000">
            <a:off x="4450552" y="3829404"/>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6" name="Rectangle 15">
            <a:extLst>
              <a:ext uri="{FF2B5EF4-FFF2-40B4-BE49-F238E27FC236}">
                <a16:creationId xmlns:a16="http://schemas.microsoft.com/office/drawing/2014/main" id="{DEA5352E-A0D2-4944-8CD9-6A718C9C0CE8}"/>
              </a:ext>
            </a:extLst>
          </p:cNvPr>
          <p:cNvSpPr/>
          <p:nvPr/>
        </p:nvSpPr>
        <p:spPr>
          <a:xfrm rot="16200000">
            <a:off x="4035085"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17" name="Rectangle 16">
            <a:extLst>
              <a:ext uri="{FF2B5EF4-FFF2-40B4-BE49-F238E27FC236}">
                <a16:creationId xmlns:a16="http://schemas.microsoft.com/office/drawing/2014/main" id="{DA29CD78-3B2B-4371-92B7-EB416D8A238D}"/>
              </a:ext>
            </a:extLst>
          </p:cNvPr>
          <p:cNvSpPr/>
          <p:nvPr/>
        </p:nvSpPr>
        <p:spPr>
          <a:xfrm rot="16200000">
            <a:off x="4866019"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8" name="Rectangle 17">
            <a:extLst>
              <a:ext uri="{FF2B5EF4-FFF2-40B4-BE49-F238E27FC236}">
                <a16:creationId xmlns:a16="http://schemas.microsoft.com/office/drawing/2014/main" id="{F56A1418-8E14-4EFF-8309-AD5F0E383DEB}"/>
              </a:ext>
            </a:extLst>
          </p:cNvPr>
          <p:cNvSpPr/>
          <p:nvPr/>
        </p:nvSpPr>
        <p:spPr>
          <a:xfrm rot="16200000">
            <a:off x="5660545" y="3829405"/>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9" name="Rectangle 18">
            <a:extLst>
              <a:ext uri="{FF2B5EF4-FFF2-40B4-BE49-F238E27FC236}">
                <a16:creationId xmlns:a16="http://schemas.microsoft.com/office/drawing/2014/main" id="{4BB28C78-2903-48F9-8BD6-BFC021953363}"/>
              </a:ext>
            </a:extLst>
          </p:cNvPr>
          <p:cNvSpPr/>
          <p:nvPr/>
        </p:nvSpPr>
        <p:spPr>
          <a:xfrm rot="16200000">
            <a:off x="5252368"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20" name="Rectangle 19">
            <a:extLst>
              <a:ext uri="{FF2B5EF4-FFF2-40B4-BE49-F238E27FC236}">
                <a16:creationId xmlns:a16="http://schemas.microsoft.com/office/drawing/2014/main" id="{7DB744E9-7F71-4F82-B38C-33D97E6E1FA0}"/>
              </a:ext>
            </a:extLst>
          </p:cNvPr>
          <p:cNvSpPr/>
          <p:nvPr/>
        </p:nvSpPr>
        <p:spPr>
          <a:xfrm rot="16200000">
            <a:off x="6078901" y="3851234"/>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1" name="Rectangle 20">
            <a:extLst>
              <a:ext uri="{FF2B5EF4-FFF2-40B4-BE49-F238E27FC236}">
                <a16:creationId xmlns:a16="http://schemas.microsoft.com/office/drawing/2014/main" id="{D7ADC8DE-F8B8-4683-A930-0FEB3D161BAB}"/>
              </a:ext>
            </a:extLst>
          </p:cNvPr>
          <p:cNvSpPr/>
          <p:nvPr/>
        </p:nvSpPr>
        <p:spPr>
          <a:xfrm rot="16200000">
            <a:off x="6891302" y="3829407"/>
            <a:ext cx="3443115" cy="33165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1000 Fully connected</a:t>
            </a:r>
          </a:p>
        </p:txBody>
      </p:sp>
      <p:sp>
        <p:nvSpPr>
          <p:cNvPr id="22" name="Rectangle 21">
            <a:extLst>
              <a:ext uri="{FF2B5EF4-FFF2-40B4-BE49-F238E27FC236}">
                <a16:creationId xmlns:a16="http://schemas.microsoft.com/office/drawing/2014/main" id="{A46515B5-8B60-4A1B-BFEE-82193276AD21}"/>
              </a:ext>
            </a:extLst>
          </p:cNvPr>
          <p:cNvSpPr/>
          <p:nvPr/>
        </p:nvSpPr>
        <p:spPr>
          <a:xfrm rot="16200000">
            <a:off x="6481342" y="3851235"/>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3" name="Rectangle 22">
            <a:extLst>
              <a:ext uri="{FF2B5EF4-FFF2-40B4-BE49-F238E27FC236}">
                <a16:creationId xmlns:a16="http://schemas.microsoft.com/office/drawing/2014/main" id="{51B97B4D-A8CC-4B98-8E56-0C907A47B7DC}"/>
              </a:ext>
            </a:extLst>
          </p:cNvPr>
          <p:cNvSpPr/>
          <p:nvPr/>
        </p:nvSpPr>
        <p:spPr>
          <a:xfrm rot="16200000">
            <a:off x="7296184" y="3851235"/>
            <a:ext cx="3443115" cy="28799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Softmax</a:t>
            </a:r>
            <a:endParaRPr lang="en-US" dirty="0">
              <a:solidFill>
                <a:schemeClr val="tx1"/>
              </a:solidFill>
            </a:endParaRPr>
          </a:p>
        </p:txBody>
      </p:sp>
      <p:sp>
        <p:nvSpPr>
          <p:cNvPr id="27" name="Content Placeholder 6">
            <a:extLst>
              <a:ext uri="{FF2B5EF4-FFF2-40B4-BE49-F238E27FC236}">
                <a16:creationId xmlns:a16="http://schemas.microsoft.com/office/drawing/2014/main" id="{1F321C96-1699-4085-AD5C-301FD7AFF354}"/>
              </a:ext>
            </a:extLst>
          </p:cNvPr>
          <p:cNvSpPr>
            <a:spLocks noGrp="1"/>
          </p:cNvSpPr>
          <p:nvPr>
            <p:ph sz="quarter" idx="10"/>
          </p:nvPr>
        </p:nvSpPr>
        <p:spPr>
          <a:xfrm>
            <a:off x="2268855" y="944049"/>
            <a:ext cx="7138035" cy="556036"/>
          </a:xfrm>
        </p:spPr>
        <p:txBody>
          <a:bodyPr>
            <a:normAutofit/>
          </a:bodyPr>
          <a:lstStyle/>
          <a:p>
            <a:pPr marL="0" indent="0" algn="ctr">
              <a:buNone/>
            </a:pPr>
            <a:r>
              <a:rPr lang="en-GB" sz="2800" dirty="0">
                <a:latin typeface="Segoe UI" panose="020B0502040204020203" pitchFamily="34" charset="0"/>
                <a:ea typeface="Segoe UI" panose="020B0502040204020203" pitchFamily="34" charset="0"/>
                <a:cs typeface="Segoe UI" panose="020B0502040204020203" pitchFamily="34" charset="0"/>
              </a:rPr>
              <a:t>VGG11 - </a:t>
            </a:r>
            <a:r>
              <a:rPr lang="en-GB" sz="2800" dirty="0" err="1">
                <a:latin typeface="Segoe UI" panose="020B0502040204020203" pitchFamily="34" charset="0"/>
                <a:ea typeface="Segoe UI" panose="020B0502040204020203" pitchFamily="34" charset="0"/>
                <a:cs typeface="Segoe UI" panose="020B0502040204020203" pitchFamily="34" charset="0"/>
              </a:rPr>
              <a:t>Simanyan</a:t>
            </a:r>
            <a:r>
              <a:rPr lang="en-GB" sz="2800" dirty="0">
                <a:latin typeface="Segoe UI" panose="020B0502040204020203" pitchFamily="34" charset="0"/>
                <a:ea typeface="Segoe UI" panose="020B0502040204020203" pitchFamily="34" charset="0"/>
                <a:cs typeface="Segoe UI" panose="020B0502040204020203" pitchFamily="34" charset="0"/>
              </a:rPr>
              <a:t> and </a:t>
            </a:r>
            <a:r>
              <a:rPr lang="en-GB" sz="2800" dirty="0" err="1">
                <a:latin typeface="Segoe UI" panose="020B0502040204020203" pitchFamily="34" charset="0"/>
                <a:ea typeface="Segoe UI" panose="020B0502040204020203" pitchFamily="34" charset="0"/>
                <a:cs typeface="Segoe UI" panose="020B0502040204020203" pitchFamily="34" charset="0"/>
              </a:rPr>
              <a:t>Zdisserman</a:t>
            </a:r>
            <a:r>
              <a:rPr lang="en-GB" sz="2800" dirty="0">
                <a:latin typeface="Segoe UI" panose="020B0502040204020203" pitchFamily="34" charset="0"/>
                <a:ea typeface="Segoe UI" panose="020B0502040204020203" pitchFamily="34" charset="0"/>
                <a:cs typeface="Segoe UI" panose="020B0502040204020203" pitchFamily="34" charset="0"/>
              </a:rPr>
              <a:t>, 2015</a:t>
            </a:r>
          </a:p>
        </p:txBody>
      </p:sp>
      <p:cxnSp>
        <p:nvCxnSpPr>
          <p:cNvPr id="28" name="Straight Arrow Connector 27">
            <a:extLst>
              <a:ext uri="{FF2B5EF4-FFF2-40B4-BE49-F238E27FC236}">
                <a16:creationId xmlns:a16="http://schemas.microsoft.com/office/drawing/2014/main" id="{277DBFCF-BA65-47C9-B104-01E50A8EBA2A}"/>
              </a:ext>
            </a:extLst>
          </p:cNvPr>
          <p:cNvCxnSpPr>
            <a:cxnSpLocks/>
            <a:endCxn id="6" idx="0"/>
          </p:cNvCxnSpPr>
          <p:nvPr/>
        </p:nvCxnSpPr>
        <p:spPr>
          <a:xfrm>
            <a:off x="1930627" y="3995231"/>
            <a:ext cx="3382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AE4116-8DCB-43D2-B661-0461EADAA231}"/>
              </a:ext>
            </a:extLst>
          </p:cNvPr>
          <p:cNvCxnSpPr>
            <a:cxnSpLocks/>
            <a:stCxn id="6" idx="2"/>
            <a:endCxn id="7" idx="0"/>
          </p:cNvCxnSpPr>
          <p:nvPr/>
        </p:nvCxnSpPr>
        <p:spPr>
          <a:xfrm flipV="1">
            <a:off x="2560323" y="3995230"/>
            <a:ext cx="147289"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3086643-9C9F-46FB-A747-5042AB811DED}"/>
              </a:ext>
            </a:extLst>
          </p:cNvPr>
          <p:cNvCxnSpPr>
            <a:cxnSpLocks/>
            <a:stCxn id="7" idx="2"/>
            <a:endCxn id="8" idx="0"/>
          </p:cNvCxnSpPr>
          <p:nvPr/>
        </p:nvCxnSpPr>
        <p:spPr>
          <a:xfrm>
            <a:off x="297474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838DA5-A15B-4946-AA87-DFA4C40379B1}"/>
              </a:ext>
            </a:extLst>
          </p:cNvPr>
          <p:cNvCxnSpPr>
            <a:cxnSpLocks/>
            <a:stCxn id="8" idx="2"/>
            <a:endCxn id="9" idx="0"/>
          </p:cNvCxnSpPr>
          <p:nvPr/>
        </p:nvCxnSpPr>
        <p:spPr>
          <a:xfrm flipV="1">
            <a:off x="3411858" y="3995230"/>
            <a:ext cx="12088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31C46D-632E-4B1E-8EE0-655D1E103123}"/>
              </a:ext>
            </a:extLst>
          </p:cNvPr>
          <p:cNvCxnSpPr>
            <a:cxnSpLocks/>
            <a:stCxn id="9" idx="2"/>
            <a:endCxn id="10" idx="0"/>
          </p:cNvCxnSpPr>
          <p:nvPr/>
        </p:nvCxnSpPr>
        <p:spPr>
          <a:xfrm>
            <a:off x="3843258" y="3995230"/>
            <a:ext cx="13724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BDF3CA-3898-474A-9542-7F22A7ECF835}"/>
              </a:ext>
            </a:extLst>
          </p:cNvPr>
          <p:cNvCxnSpPr>
            <a:cxnSpLocks/>
            <a:stCxn id="10" idx="2"/>
            <a:endCxn id="12" idx="0"/>
          </p:cNvCxnSpPr>
          <p:nvPr/>
        </p:nvCxnSpPr>
        <p:spPr>
          <a:xfrm>
            <a:off x="4291019" y="3995230"/>
            <a:ext cx="1472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14BC23-F599-432C-905B-243C5598DB01}"/>
              </a:ext>
            </a:extLst>
          </p:cNvPr>
          <p:cNvCxnSpPr>
            <a:cxnSpLocks/>
            <a:stCxn id="12" idx="2"/>
            <a:endCxn id="11" idx="0"/>
          </p:cNvCxnSpPr>
          <p:nvPr/>
        </p:nvCxnSpPr>
        <p:spPr>
          <a:xfrm>
            <a:off x="4726306"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E0AF4F7-3C21-4E9C-90F1-5EB5D9AF4F68}"/>
              </a:ext>
            </a:extLst>
          </p:cNvPr>
          <p:cNvCxnSpPr>
            <a:cxnSpLocks/>
            <a:stCxn id="11" idx="2"/>
            <a:endCxn id="14" idx="0"/>
          </p:cNvCxnSpPr>
          <p:nvPr/>
        </p:nvCxnSpPr>
        <p:spPr>
          <a:xfrm>
            <a:off x="5116654"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8AD656A-B67E-485A-8360-628BEBC8D9C2}"/>
              </a:ext>
            </a:extLst>
          </p:cNvPr>
          <p:cNvCxnSpPr>
            <a:cxnSpLocks/>
          </p:cNvCxnSpPr>
          <p:nvPr/>
        </p:nvCxnSpPr>
        <p:spPr>
          <a:xfrm>
            <a:off x="546124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91EFFCD-F1D8-4151-B67B-ECA56506F3DE}"/>
              </a:ext>
            </a:extLst>
          </p:cNvPr>
          <p:cNvCxnSpPr>
            <a:cxnSpLocks/>
          </p:cNvCxnSpPr>
          <p:nvPr/>
        </p:nvCxnSpPr>
        <p:spPr>
          <a:xfrm>
            <a:off x="587566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1A3AEB6-4CB5-45DE-948A-D4C38984679D}"/>
              </a:ext>
            </a:extLst>
          </p:cNvPr>
          <p:cNvCxnSpPr>
            <a:cxnSpLocks/>
            <a:stCxn id="15" idx="2"/>
            <a:endCxn id="17" idx="0"/>
          </p:cNvCxnSpPr>
          <p:nvPr/>
        </p:nvCxnSpPr>
        <p:spPr>
          <a:xfrm>
            <a:off x="6337936" y="3995230"/>
            <a:ext cx="10564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A6B0754-48EA-4671-9402-4CDF958A9AAB}"/>
              </a:ext>
            </a:extLst>
          </p:cNvPr>
          <p:cNvCxnSpPr>
            <a:cxnSpLocks/>
          </p:cNvCxnSpPr>
          <p:nvPr/>
        </p:nvCxnSpPr>
        <p:spPr>
          <a:xfrm>
            <a:off x="670450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FFFE85E-6F5D-4B8A-B9C9-47291788D291}"/>
              </a:ext>
            </a:extLst>
          </p:cNvPr>
          <p:cNvCxnSpPr>
            <a:cxnSpLocks/>
          </p:cNvCxnSpPr>
          <p:nvPr/>
        </p:nvCxnSpPr>
        <p:spPr>
          <a:xfrm>
            <a:off x="711892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21B647-96DA-480B-B2E3-81FA6D70E699}"/>
              </a:ext>
            </a:extLst>
          </p:cNvPr>
          <p:cNvCxnSpPr>
            <a:cxnSpLocks/>
          </p:cNvCxnSpPr>
          <p:nvPr/>
        </p:nvCxnSpPr>
        <p:spPr>
          <a:xfrm>
            <a:off x="753333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6162490-1300-4E53-BBCD-5F10EE27E32E}"/>
              </a:ext>
            </a:extLst>
          </p:cNvPr>
          <p:cNvCxnSpPr>
            <a:cxnSpLocks/>
          </p:cNvCxnSpPr>
          <p:nvPr/>
        </p:nvCxnSpPr>
        <p:spPr>
          <a:xfrm>
            <a:off x="794775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D772675-F29F-4A33-8D7A-31C7883E31B4}"/>
              </a:ext>
            </a:extLst>
          </p:cNvPr>
          <p:cNvCxnSpPr>
            <a:cxnSpLocks/>
          </p:cNvCxnSpPr>
          <p:nvPr/>
        </p:nvCxnSpPr>
        <p:spPr>
          <a:xfrm>
            <a:off x="8362175"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3BCAF56-1CCE-47DB-A015-B22D706D4842}"/>
              </a:ext>
            </a:extLst>
          </p:cNvPr>
          <p:cNvCxnSpPr>
            <a:cxnSpLocks/>
          </p:cNvCxnSpPr>
          <p:nvPr/>
        </p:nvCxnSpPr>
        <p:spPr>
          <a:xfrm>
            <a:off x="877659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F84CE14-B68D-4A37-A125-88C36977A072}"/>
              </a:ext>
            </a:extLst>
          </p:cNvPr>
          <p:cNvCxnSpPr>
            <a:cxnSpLocks/>
          </p:cNvCxnSpPr>
          <p:nvPr/>
        </p:nvCxnSpPr>
        <p:spPr>
          <a:xfrm>
            <a:off x="919101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ight Brace 51">
            <a:extLst>
              <a:ext uri="{FF2B5EF4-FFF2-40B4-BE49-F238E27FC236}">
                <a16:creationId xmlns:a16="http://schemas.microsoft.com/office/drawing/2014/main" id="{5F646B73-57A7-4E66-8046-7D59966F56F0}"/>
              </a:ext>
            </a:extLst>
          </p:cNvPr>
          <p:cNvSpPr/>
          <p:nvPr/>
        </p:nvSpPr>
        <p:spPr>
          <a:xfrm rot="5400000">
            <a:off x="4688207" y="3419377"/>
            <a:ext cx="426408" cy="5263855"/>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CCF17937-7BA8-4773-B2C4-855E8FB7D9BD}"/>
              </a:ext>
            </a:extLst>
          </p:cNvPr>
          <p:cNvSpPr txBox="1"/>
          <p:nvPr/>
        </p:nvSpPr>
        <p:spPr>
          <a:xfrm>
            <a:off x="1723619" y="6175506"/>
            <a:ext cx="5521905" cy="420628"/>
          </a:xfrm>
          <a:prstGeom prst="rect">
            <a:avLst/>
          </a:prstGeom>
          <a:noFill/>
        </p:spPr>
        <p:txBody>
          <a:bodyPr wrap="square" rtlCol="0">
            <a:spAutoFit/>
          </a:bodyPr>
          <a:lstStyle/>
          <a:p>
            <a:pPr algn="ctr"/>
            <a:r>
              <a:rPr lang="en-US" sz="3200" b="1" baseline="-25000" dirty="0"/>
              <a:t>Convolution and max-pool  create feature map</a:t>
            </a:r>
          </a:p>
        </p:txBody>
      </p:sp>
      <p:sp>
        <p:nvSpPr>
          <p:cNvPr id="54" name="Right Brace 53">
            <a:extLst>
              <a:ext uri="{FF2B5EF4-FFF2-40B4-BE49-F238E27FC236}">
                <a16:creationId xmlns:a16="http://schemas.microsoft.com/office/drawing/2014/main" id="{B7223B82-A315-4ED7-B982-FEBA5D212E5E}"/>
              </a:ext>
            </a:extLst>
          </p:cNvPr>
          <p:cNvSpPr/>
          <p:nvPr/>
        </p:nvSpPr>
        <p:spPr>
          <a:xfrm rot="5400000">
            <a:off x="8219694" y="5293191"/>
            <a:ext cx="426408" cy="151622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A316DED0-0533-49B3-8500-FF14092B7683}"/>
              </a:ext>
            </a:extLst>
          </p:cNvPr>
          <p:cNvSpPr txBox="1"/>
          <p:nvPr/>
        </p:nvSpPr>
        <p:spPr>
          <a:xfrm>
            <a:off x="7596640" y="6151273"/>
            <a:ext cx="3967534" cy="420628"/>
          </a:xfrm>
          <a:prstGeom prst="rect">
            <a:avLst/>
          </a:prstGeom>
          <a:noFill/>
        </p:spPr>
        <p:txBody>
          <a:bodyPr wrap="square" rtlCol="0">
            <a:spAutoFit/>
          </a:bodyPr>
          <a:lstStyle/>
          <a:p>
            <a:pPr algn="ctr"/>
            <a:r>
              <a:rPr lang="en-US" sz="3200" b="1" baseline="-25000" dirty="0"/>
              <a:t>Classifier layers use feature map</a:t>
            </a:r>
          </a:p>
        </p:txBody>
      </p:sp>
      <p:sp>
        <p:nvSpPr>
          <p:cNvPr id="33" name="TextBox 32">
            <a:extLst>
              <a:ext uri="{FF2B5EF4-FFF2-40B4-BE49-F238E27FC236}">
                <a16:creationId xmlns:a16="http://schemas.microsoft.com/office/drawing/2014/main" id="{E281EBA8-4A00-43BF-ADDE-FB4E876DAF87}"/>
              </a:ext>
            </a:extLst>
          </p:cNvPr>
          <p:cNvSpPr txBox="1"/>
          <p:nvPr/>
        </p:nvSpPr>
        <p:spPr>
          <a:xfrm>
            <a:off x="1795818" y="1535415"/>
            <a:ext cx="9084235" cy="400110"/>
          </a:xfrm>
          <a:prstGeom prst="rect">
            <a:avLst/>
          </a:prstGeom>
          <a:noFill/>
        </p:spPr>
        <p:txBody>
          <a:bodyPr wrap="square" rtlCol="0">
            <a:spAutoFit/>
          </a:bodyPr>
          <a:lstStyle/>
          <a:p>
            <a:r>
              <a:rPr lang="en-US" sz="2000" b="1" dirty="0"/>
              <a:t>Feature map channels Increasing with depth, decreasing dimensionality per channel</a:t>
            </a:r>
          </a:p>
        </p:txBody>
      </p:sp>
      <p:cxnSp>
        <p:nvCxnSpPr>
          <p:cNvPr id="36" name="Straight Arrow Connector 35">
            <a:extLst>
              <a:ext uri="{FF2B5EF4-FFF2-40B4-BE49-F238E27FC236}">
                <a16:creationId xmlns:a16="http://schemas.microsoft.com/office/drawing/2014/main" id="{228E0AFB-E340-4436-9F57-2254DC2E6ACD}"/>
              </a:ext>
            </a:extLst>
          </p:cNvPr>
          <p:cNvCxnSpPr/>
          <p:nvPr/>
        </p:nvCxnSpPr>
        <p:spPr>
          <a:xfrm>
            <a:off x="2268855" y="2067859"/>
            <a:ext cx="526448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58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7" grpId="0" build="p"/>
      <p:bldP spid="52" grpId="0" animBg="1"/>
      <p:bldP spid="53" grpId="0"/>
      <p:bldP spid="54" grpId="0" animBg="1"/>
      <p:bldP spid="55" grpId="0"/>
      <p:bldP spid="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Training Very Deep Networks and </a:t>
            </a:r>
            <a:r>
              <a:rPr lang="en-US" sz="4400" b="1" dirty="0" err="1"/>
              <a:t>ResNet</a:t>
            </a:r>
            <a:endParaRPr lang="en-US" sz="4400" b="1" dirty="0"/>
          </a:p>
        </p:txBody>
      </p:sp>
    </p:spTree>
    <p:extLst>
      <p:ext uri="{BB962C8B-B14F-4D97-AF65-F5344CB8AC3E}">
        <p14:creationId xmlns:p14="http://schemas.microsoft.com/office/powerpoint/2010/main" val="2620629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679823"/>
          </a:xfrm>
        </p:spPr>
        <p:txBody>
          <a:bodyPr/>
          <a:lstStyle/>
          <a:p>
            <a:r>
              <a:rPr lang="en-US" sz="4000" dirty="0">
                <a:solidFill>
                  <a:schemeClr val="tx1"/>
                </a:solidFill>
                <a:latin typeface="Segoe"/>
              </a:rPr>
              <a:t>Deep and Multi-Scale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946" y="2320084"/>
            <a:ext cx="7948314" cy="4537916"/>
          </a:xfrm>
          <a:prstGeom prst="rect">
            <a:avLst/>
          </a:prstGeom>
        </p:spPr>
      </p:pic>
      <p:sp>
        <p:nvSpPr>
          <p:cNvPr id="4" name="Content Placeholder 6">
            <a:extLst>
              <a:ext uri="{FF2B5EF4-FFF2-40B4-BE49-F238E27FC236}">
                <a16:creationId xmlns:a16="http://schemas.microsoft.com/office/drawing/2014/main" id="{6D07AB16-564F-4C2C-AFE9-6BFB34806A8B}"/>
              </a:ext>
            </a:extLst>
          </p:cNvPr>
          <p:cNvSpPr txBox="1">
            <a:spLocks/>
          </p:cNvSpPr>
          <p:nvPr/>
        </p:nvSpPr>
        <p:spPr>
          <a:xfrm>
            <a:off x="365176" y="1207014"/>
            <a:ext cx="11525250" cy="1440564"/>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Very deep CNNs can provide significant improvements in accuracy</a:t>
            </a:r>
          </a:p>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But, </a:t>
            </a:r>
            <a:r>
              <a:rPr lang="en-GB" b="1" dirty="0">
                <a:solidFill>
                  <a:schemeClr val="tx1"/>
                </a:solidFill>
                <a:latin typeface="+mn-lt"/>
                <a:ea typeface="Segoe UI" panose="020B0502040204020203" pitchFamily="34" charset="0"/>
                <a:cs typeface="Segoe UI" panose="020B0502040204020203" pitchFamily="34" charset="0"/>
              </a:rPr>
              <a:t>learning is hard </a:t>
            </a:r>
            <a:r>
              <a:rPr lang="en-GB" dirty="0">
                <a:solidFill>
                  <a:schemeClr val="tx1"/>
                </a:solidFill>
                <a:latin typeface="+mn-lt"/>
                <a:ea typeface="Segoe UI" panose="020B0502040204020203" pitchFamily="34" charset="0"/>
                <a:cs typeface="Segoe UI" panose="020B0502040204020203" pitchFamily="34" charset="0"/>
              </a:rPr>
              <a:t>in very deep networks</a:t>
            </a:r>
          </a:p>
        </p:txBody>
      </p:sp>
    </p:spTree>
    <p:extLst>
      <p:ext uri="{BB962C8B-B14F-4D97-AF65-F5344CB8AC3E}">
        <p14:creationId xmlns:p14="http://schemas.microsoft.com/office/powerpoint/2010/main" val="159580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D40EE-9221-5945-B309-E01145E09E0E}"/>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083468" y="1120631"/>
            <a:ext cx="5108532" cy="5504055"/>
          </a:xfrm>
        </p:spPr>
        <p:txBody>
          <a:bodyPr/>
          <a:lstStyle/>
          <a:p>
            <a:pPr>
              <a:spcAft>
                <a:spcPts val="200"/>
              </a:spcAft>
              <a:buFont typeface="Arial" panose="020B0604020202020204" pitchFamily="34" charset="0"/>
              <a:buChar char="•"/>
            </a:pPr>
            <a:r>
              <a:rPr lang="en-US" sz="2800" dirty="0">
                <a:solidFill>
                  <a:schemeClr val="tx1"/>
                </a:solidFill>
                <a:latin typeface="+mn-lt"/>
              </a:rPr>
              <a:t>Possible explanations for these results:</a:t>
            </a:r>
          </a:p>
          <a:p>
            <a:pPr lvl="1">
              <a:spcAft>
                <a:spcPts val="200"/>
              </a:spcAft>
              <a:buFont typeface="Arial" panose="020B0604020202020204" pitchFamily="34" charset="0"/>
              <a:buChar char="•"/>
            </a:pPr>
            <a:r>
              <a:rPr lang="en-US" sz="2800" dirty="0">
                <a:solidFill>
                  <a:schemeClr val="tx1"/>
                </a:solidFill>
                <a:latin typeface="+mn-lt"/>
              </a:rPr>
              <a:t>Vanishing gradients?</a:t>
            </a:r>
          </a:p>
          <a:p>
            <a:pPr lvl="1">
              <a:spcAft>
                <a:spcPts val="200"/>
              </a:spcAft>
              <a:buFont typeface="Arial" panose="020B0604020202020204" pitchFamily="34" charset="0"/>
              <a:buChar char="•"/>
            </a:pPr>
            <a:r>
              <a:rPr lang="en-US" sz="2800" dirty="0">
                <a:solidFill>
                  <a:schemeClr val="tx1"/>
                </a:solidFill>
                <a:latin typeface="+mn-lt"/>
              </a:rPr>
              <a:t>Exploding gradients?</a:t>
            </a:r>
          </a:p>
          <a:p>
            <a:pPr lvl="1">
              <a:spcAft>
                <a:spcPts val="200"/>
              </a:spcAft>
              <a:buFont typeface="Arial" panose="020B0604020202020204" pitchFamily="34" charset="0"/>
              <a:buChar char="•"/>
            </a:pPr>
            <a:r>
              <a:rPr lang="en-US" sz="2800" dirty="0">
                <a:solidFill>
                  <a:schemeClr val="tx1"/>
                </a:solidFill>
                <a:latin typeface="+mn-lt"/>
              </a:rPr>
              <a:t>Overfitting?</a:t>
            </a:r>
          </a:p>
          <a:p>
            <a:pPr>
              <a:spcAft>
                <a:spcPts val="200"/>
              </a:spcAft>
              <a:buFont typeface="Arial" panose="020B0604020202020204" pitchFamily="34" charset="0"/>
              <a:buChar char="•"/>
            </a:pPr>
            <a:r>
              <a:rPr lang="en-US" sz="2800" dirty="0">
                <a:solidFill>
                  <a:schemeClr val="tx1"/>
                </a:solidFill>
                <a:latin typeface="+mn-lt"/>
              </a:rPr>
              <a:t>None of the above!</a:t>
            </a:r>
            <a:endParaRPr lang="en-US" sz="2800" dirty="0">
              <a:solidFill>
                <a:schemeClr val="tx1"/>
              </a:solidFill>
            </a:endParaRPr>
          </a:p>
          <a:p>
            <a:pPr lvl="1">
              <a:spcAft>
                <a:spcPts val="200"/>
              </a:spcAft>
              <a:buFont typeface="Arial" panose="020B0604020202020204" pitchFamily="34" charset="0"/>
              <a:buChar char="•"/>
            </a:pPr>
            <a:r>
              <a:rPr lang="en-US" sz="2800" dirty="0">
                <a:solidFill>
                  <a:schemeClr val="tx1"/>
                </a:solidFill>
                <a:latin typeface="+mj-lt"/>
              </a:rPr>
              <a:t>Vanishing gradients – batch normalization</a:t>
            </a:r>
          </a:p>
          <a:p>
            <a:pPr lvl="1">
              <a:spcAft>
                <a:spcPts val="200"/>
              </a:spcAft>
              <a:buFont typeface="Arial" panose="020B0604020202020204" pitchFamily="34" charset="0"/>
              <a:buChar char="•"/>
            </a:pPr>
            <a:r>
              <a:rPr lang="en-US" sz="2800" dirty="0">
                <a:solidFill>
                  <a:schemeClr val="tx1"/>
                </a:solidFill>
                <a:latin typeface="+mj-lt"/>
              </a:rPr>
              <a:t>Exploding gradients – gradient clipping </a:t>
            </a:r>
          </a:p>
          <a:p>
            <a:pPr lvl="1">
              <a:spcAft>
                <a:spcPts val="200"/>
              </a:spcAft>
              <a:buFont typeface="Arial" panose="020B0604020202020204" pitchFamily="34" charset="0"/>
              <a:buChar char="•"/>
            </a:pPr>
            <a:r>
              <a:rPr lang="en-US" sz="2800" dirty="0">
                <a:solidFill>
                  <a:schemeClr val="tx1"/>
                </a:solidFill>
                <a:latin typeface="+mj-lt"/>
              </a:rPr>
              <a:t>Overfitting – dropout regularization </a:t>
            </a:r>
          </a:p>
          <a:p>
            <a:pPr>
              <a:spcAft>
                <a:spcPts val="200"/>
              </a:spcAft>
              <a:buFont typeface="Arial" panose="020B0604020202020204" pitchFamily="34" charset="0"/>
              <a:buChar char="•"/>
            </a:pPr>
            <a:endParaRPr lang="en-US" sz="2800" dirty="0">
              <a:solidFill>
                <a:schemeClr val="tx1"/>
              </a:solidFill>
              <a:latin typeface="+mn-lt"/>
            </a:endParaRP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92366"/>
            <a:ext cx="7333989" cy="3992682"/>
          </a:xfrm>
          <a:prstGeom prst="rect">
            <a:avLst/>
          </a:prstGeom>
        </p:spPr>
      </p:pic>
      <p:sp>
        <p:nvSpPr>
          <p:cNvPr id="7" name="Text Placeholder 2">
            <a:extLst>
              <a:ext uri="{FF2B5EF4-FFF2-40B4-BE49-F238E27FC236}">
                <a16:creationId xmlns:a16="http://schemas.microsoft.com/office/drawing/2014/main" id="{6DA2E644-3EA4-40E9-8FDB-E9BBD52289BA}"/>
              </a:ext>
            </a:extLst>
          </p:cNvPr>
          <p:cNvSpPr txBox="1">
            <a:spLocks/>
          </p:cNvSpPr>
          <p:nvPr/>
        </p:nvSpPr>
        <p:spPr>
          <a:xfrm>
            <a:off x="454537" y="687781"/>
            <a:ext cx="11083365" cy="579145"/>
          </a:xfrm>
          <a:prstGeom prst="rect">
            <a:avLst/>
          </a:prstGeom>
        </p:spPr>
        <p:txBody>
          <a:bodyPr/>
          <a:lstStyle>
            <a:lvl1pPr marL="257154" indent="-257154" algn="l" defTabSz="914088" rtl="0" eaLnBrk="1" latinLnBrk="0" hangingPunct="1">
              <a:spcBef>
                <a:spcPts val="1200"/>
              </a:spcBef>
              <a:buFont typeface="Lucida Grande"/>
              <a:buChar char="&gt;"/>
              <a:defRPr sz="4320" b="0" i="0" kern="0" baseline="0">
                <a:solidFill>
                  <a:schemeClr val="accent4">
                    <a:lumMod val="10000"/>
                  </a:schemeClr>
                </a:solidFill>
                <a:latin typeface="Open Sans Light"/>
                <a:ea typeface="Segoe UI Light" panose="020B0502040204020203" pitchFamily="34" charset="0"/>
                <a:cs typeface="Open Sans Light"/>
              </a:defRPr>
            </a:lvl1pPr>
            <a:lvl2pPr marL="742698" indent="-285652" algn="l" defTabSz="914088" rtl="0" eaLnBrk="1" latinLnBrk="0" hangingPunct="1">
              <a:spcBef>
                <a:spcPts val="300"/>
              </a:spcBef>
              <a:spcAft>
                <a:spcPts val="300"/>
              </a:spcAft>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2pPr>
            <a:lvl3pPr marL="857182" indent="-171436" algn="l" defTabSz="914088" rtl="0" eaLnBrk="1" latinLnBrk="0" hangingPunct="1">
              <a:spcBef>
                <a:spcPts val="200"/>
              </a:spcBef>
              <a:spcAft>
                <a:spcPts val="200"/>
              </a:spcAft>
              <a:buSzPct val="100000"/>
              <a:buFont typeface="Lucida Grande"/>
              <a:buChar char="&gt;"/>
              <a:defRPr sz="3840" b="0" i="0" kern="0" baseline="0">
                <a:solidFill>
                  <a:srgbClr val="33006F"/>
                </a:solidFill>
                <a:latin typeface="Open Sans Light"/>
                <a:ea typeface="Segoe UI Light" panose="020B0502040204020203" pitchFamily="34" charset="0"/>
                <a:cs typeface="Open Sans Light"/>
              </a:defRPr>
            </a:lvl3pPr>
            <a:lvl4pPr marL="1599657" indent="-228522" algn="l" defTabSz="914088" rtl="0" eaLnBrk="1" latinLnBrk="0" hangingPunct="1">
              <a:spcBef>
                <a:spcPct val="20000"/>
              </a:spcBef>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4pPr>
            <a:lvl5pPr marL="1542926" indent="-171436" algn="l" defTabSz="914088" rtl="0" eaLnBrk="1" latinLnBrk="0" hangingPunct="1">
              <a:spcBef>
                <a:spcPct val="20000"/>
              </a:spcBef>
              <a:buFont typeface="Lucida Grande"/>
              <a:buChar char="&gt;"/>
              <a:defRPr sz="3840" b="0" i="0" kern="0" baseline="0">
                <a:solidFill>
                  <a:srgbClr val="33006F"/>
                </a:solidFill>
                <a:latin typeface="Open Sans Light"/>
                <a:ea typeface="Segoe UI Light" panose="020B0502040204020203" pitchFamily="34" charset="0"/>
                <a:cs typeface="Open Sans Light"/>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00"/>
              </a:spcAft>
              <a:buNone/>
            </a:pPr>
            <a:r>
              <a:rPr lang="en-US" sz="2800" dirty="0">
                <a:solidFill>
                  <a:schemeClr val="tx1"/>
                </a:solidFill>
                <a:latin typeface="+mn-lt"/>
              </a:rPr>
              <a:t>Try backpropagation to train deep NNs with larger number of layers:</a:t>
            </a:r>
          </a:p>
        </p:txBody>
      </p:sp>
      <p:sp>
        <p:nvSpPr>
          <p:cNvPr id="4" name="TextBox 3">
            <a:extLst>
              <a:ext uri="{FF2B5EF4-FFF2-40B4-BE49-F238E27FC236}">
                <a16:creationId xmlns:a16="http://schemas.microsoft.com/office/drawing/2014/main" id="{3FDF3154-9410-71E9-7E22-F3F329807F17}"/>
              </a:ext>
            </a:extLst>
          </p:cNvPr>
          <p:cNvSpPr txBox="1"/>
          <p:nvPr/>
        </p:nvSpPr>
        <p:spPr>
          <a:xfrm>
            <a:off x="2536504" y="5985048"/>
            <a:ext cx="2370161" cy="369332"/>
          </a:xfrm>
          <a:prstGeom prst="rect">
            <a:avLst/>
          </a:prstGeom>
          <a:noFill/>
        </p:spPr>
        <p:txBody>
          <a:bodyPr wrap="square" rtlCol="0">
            <a:spAutoFit/>
          </a:bodyPr>
          <a:lstStyle/>
          <a:p>
            <a:r>
              <a:rPr lang="en-US" dirty="0"/>
              <a:t>From </a:t>
            </a:r>
            <a:r>
              <a:rPr lang="en-US" dirty="0">
                <a:hlinkClick r:id="rId4"/>
              </a:rPr>
              <a:t>He, et.al., 2015</a:t>
            </a:r>
            <a:r>
              <a:rPr lang="en-US" dirty="0">
                <a:hlinkClick r:id="rId5"/>
              </a:rPr>
              <a:t> </a:t>
            </a:r>
            <a:endParaRPr lang="en-US" dirty="0"/>
          </a:p>
        </p:txBody>
      </p:sp>
    </p:spTree>
    <p:extLst>
      <p:ext uri="{BB962C8B-B14F-4D97-AF65-F5344CB8AC3E}">
        <p14:creationId xmlns:p14="http://schemas.microsoft.com/office/powerpoint/2010/main" val="81855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620000" y="2164079"/>
            <a:ext cx="4488329" cy="4553199"/>
          </a:xfrm>
        </p:spPr>
        <p:txBody>
          <a:bodyPr/>
          <a:lstStyle/>
          <a:p>
            <a:pPr>
              <a:spcAft>
                <a:spcPts val="200"/>
              </a:spcAft>
              <a:buFont typeface="Arial" panose="020B0604020202020204" pitchFamily="34" charset="0"/>
              <a:buChar char="•"/>
            </a:pPr>
            <a:r>
              <a:rPr lang="en-US" sz="2800" dirty="0">
                <a:solidFill>
                  <a:schemeClr val="tx1"/>
                </a:solidFill>
                <a:latin typeface="+mj-lt"/>
              </a:rPr>
              <a:t>Possible explanations for these results:</a:t>
            </a:r>
          </a:p>
          <a:p>
            <a:pPr>
              <a:spcAft>
                <a:spcPts val="200"/>
              </a:spcAft>
              <a:buFont typeface="Arial" panose="020B0604020202020204" pitchFamily="34" charset="0"/>
              <a:buChar char="•"/>
            </a:pPr>
            <a:r>
              <a:rPr lang="en-US" sz="2800" dirty="0">
                <a:solidFill>
                  <a:schemeClr val="tx1"/>
                </a:solidFill>
                <a:latin typeface="+mn-lt"/>
              </a:rPr>
              <a:t>The learning with backpropagation on stacked layers no longer learns useful features past a certain depth! </a:t>
            </a: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04896"/>
            <a:ext cx="7715624" cy="4147670"/>
          </a:xfrm>
          <a:prstGeom prst="rect">
            <a:avLst/>
          </a:prstGeom>
        </p:spPr>
      </p:pic>
      <p:sp>
        <p:nvSpPr>
          <p:cNvPr id="7" name="Text Placeholder 1">
            <a:extLst>
              <a:ext uri="{FF2B5EF4-FFF2-40B4-BE49-F238E27FC236}">
                <a16:creationId xmlns:a16="http://schemas.microsoft.com/office/drawing/2014/main" id="{82603C4A-D5C3-46B5-9C22-E1B482BE8D97}"/>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
        <p:nvSpPr>
          <p:cNvPr id="2" name="TextBox 1">
            <a:extLst>
              <a:ext uri="{FF2B5EF4-FFF2-40B4-BE49-F238E27FC236}">
                <a16:creationId xmlns:a16="http://schemas.microsoft.com/office/drawing/2014/main" id="{A8B621E2-3C1B-EEAF-C3E8-658B414BF4C8}"/>
              </a:ext>
            </a:extLst>
          </p:cNvPr>
          <p:cNvSpPr txBox="1"/>
          <p:nvPr/>
        </p:nvSpPr>
        <p:spPr>
          <a:xfrm>
            <a:off x="2536504" y="5985048"/>
            <a:ext cx="2370161" cy="369332"/>
          </a:xfrm>
          <a:prstGeom prst="rect">
            <a:avLst/>
          </a:prstGeom>
          <a:noFill/>
        </p:spPr>
        <p:txBody>
          <a:bodyPr wrap="square" rtlCol="0">
            <a:spAutoFit/>
          </a:bodyPr>
          <a:lstStyle/>
          <a:p>
            <a:r>
              <a:rPr lang="en-US" dirty="0"/>
              <a:t>From </a:t>
            </a:r>
            <a:r>
              <a:rPr lang="en-US" dirty="0">
                <a:hlinkClick r:id="rId4"/>
              </a:rPr>
              <a:t>He, et.al., 2015</a:t>
            </a:r>
            <a:r>
              <a:rPr lang="en-US" dirty="0">
                <a:hlinkClick r:id="rId5"/>
              </a:rPr>
              <a:t> </a:t>
            </a:r>
            <a:endParaRPr lang="en-US" dirty="0"/>
          </a:p>
        </p:txBody>
      </p:sp>
    </p:spTree>
    <p:extLst>
      <p:ext uri="{BB962C8B-B14F-4D97-AF65-F5344CB8AC3E}">
        <p14:creationId xmlns:p14="http://schemas.microsoft.com/office/powerpoint/2010/main" val="209955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5634038" y="1368612"/>
            <a:ext cx="6492873" cy="5420332"/>
          </a:xfrm>
        </p:spPr>
        <p:txBody>
          <a:bodyPr>
            <a:normAutofit/>
          </a:bodyPr>
          <a:lstStyle/>
          <a:p>
            <a:r>
              <a:rPr lang="en-GB" sz="2800" dirty="0">
                <a:latin typeface="Segoe UI" panose="020B0502040204020203" pitchFamily="34" charset="0"/>
                <a:ea typeface="Segoe UI" panose="020B0502040204020203" pitchFamily="34" charset="0"/>
                <a:cs typeface="Segoe UI" panose="020B0502040204020203" pitchFamily="34" charset="0"/>
              </a:rPr>
              <a:t>Ideally a subset of stacked layers learns a nonlinear function, </a:t>
            </a:r>
          </a:p>
          <a:p>
            <a:r>
              <a:rPr lang="en-GB" sz="2800" dirty="0">
                <a:latin typeface="Segoe UI" panose="020B0502040204020203" pitchFamily="34" charset="0"/>
                <a:ea typeface="Segoe UI" panose="020B0502040204020203" pitchFamily="34" charset="0"/>
                <a:cs typeface="Segoe UI" panose="020B0502040204020203" pitchFamily="34" charset="0"/>
              </a:rPr>
              <a:t>Alternatively, learn a </a:t>
            </a:r>
            <a:r>
              <a:rPr lang="en-GB" sz="2800" b="1" dirty="0">
                <a:latin typeface="Segoe UI" panose="020B0502040204020203" pitchFamily="34" charset="0"/>
                <a:ea typeface="Segoe UI" panose="020B0502040204020203" pitchFamily="34" charset="0"/>
                <a:cs typeface="Segoe UI" panose="020B0502040204020203" pitchFamily="34" charset="0"/>
              </a:rPr>
              <a:t>residual function</a:t>
            </a: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Rearrange terms to find the </a:t>
            </a:r>
            <a:r>
              <a:rPr lang="en-GB" sz="2800" b="1" dirty="0">
                <a:latin typeface="Segoe UI" panose="020B0502040204020203" pitchFamily="34" charset="0"/>
                <a:ea typeface="Segoe UI" panose="020B0502040204020203" pitchFamily="34" charset="0"/>
                <a:cs typeface="Segoe UI" panose="020B0502040204020203" pitchFamily="34" charset="0"/>
              </a:rPr>
              <a:t>residual mapping </a:t>
            </a:r>
            <a:r>
              <a:rPr lang="en-GB" sz="2800" dirty="0">
                <a:latin typeface="Segoe UI" panose="020B0502040204020203" pitchFamily="34" charset="0"/>
                <a:ea typeface="Segoe UI" panose="020B0502040204020203" pitchFamily="34" charset="0"/>
                <a:cs typeface="Segoe UI" panose="020B0502040204020203" pitchFamily="34" charset="0"/>
              </a:rPr>
              <a:t>function</a:t>
            </a:r>
          </a:p>
          <a:p>
            <a:r>
              <a:rPr lang="en-GB" sz="2800" dirty="0">
                <a:latin typeface="Segoe UI" panose="020B0502040204020203" pitchFamily="34" charset="0"/>
                <a:ea typeface="Segoe UI" panose="020B0502040204020203" pitchFamily="34" charset="0"/>
                <a:cs typeface="Segoe UI" panose="020B0502040204020203" pitchFamily="34" charset="0"/>
              </a:rPr>
              <a:t>Layers now have an </a:t>
            </a:r>
            <a:r>
              <a:rPr lang="en-GB" sz="2800" b="1" dirty="0">
                <a:latin typeface="Segoe UI" panose="020B0502040204020203" pitchFamily="34" charset="0"/>
                <a:ea typeface="Segoe UI" panose="020B0502040204020203" pitchFamily="34" charset="0"/>
                <a:cs typeface="Segoe UI" panose="020B0502040204020203" pitchFamily="34" charset="0"/>
              </a:rPr>
              <a:t>identity</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shortcut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3F64C90-F2C5-4784-933F-A0695E33A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83" y="1117236"/>
            <a:ext cx="3497858" cy="2422142"/>
          </a:xfrm>
          <a:prstGeom prst="rect">
            <a:avLst/>
          </a:prstGeom>
        </p:spPr>
      </p:pic>
      <p:pic>
        <p:nvPicPr>
          <p:cNvPr id="6" name="Picture 5">
            <a:extLst>
              <a:ext uri="{FF2B5EF4-FFF2-40B4-BE49-F238E27FC236}">
                <a16:creationId xmlns:a16="http://schemas.microsoft.com/office/drawing/2014/main" id="{847645B0-24D3-4828-B189-0666CB86388C}"/>
              </a:ext>
            </a:extLst>
          </p:cNvPr>
          <p:cNvPicPr>
            <a:picLocks noChangeAspect="1"/>
          </p:cNvPicPr>
          <p:nvPr/>
        </p:nvPicPr>
        <p:blipFill>
          <a:blip r:embed="rId4"/>
          <a:stretch>
            <a:fillRect/>
          </a:stretch>
        </p:blipFill>
        <p:spPr>
          <a:xfrm>
            <a:off x="10335176" y="1833283"/>
            <a:ext cx="857076" cy="420885"/>
          </a:xfrm>
          <a:prstGeom prst="rect">
            <a:avLst/>
          </a:prstGeom>
        </p:spPr>
      </p:pic>
      <p:pic>
        <p:nvPicPr>
          <p:cNvPr id="7" name="Picture 6">
            <a:extLst>
              <a:ext uri="{FF2B5EF4-FFF2-40B4-BE49-F238E27FC236}">
                <a16:creationId xmlns:a16="http://schemas.microsoft.com/office/drawing/2014/main" id="{B5BDFBBC-41FA-4D95-A71A-E9F8F6C645E1}"/>
              </a:ext>
            </a:extLst>
          </p:cNvPr>
          <p:cNvPicPr>
            <a:picLocks noChangeAspect="1"/>
          </p:cNvPicPr>
          <p:nvPr/>
        </p:nvPicPr>
        <p:blipFill>
          <a:blip r:embed="rId5"/>
          <a:stretch>
            <a:fillRect/>
          </a:stretch>
        </p:blipFill>
        <p:spPr>
          <a:xfrm>
            <a:off x="6457662" y="3386532"/>
            <a:ext cx="3252901" cy="485381"/>
          </a:xfrm>
          <a:prstGeom prst="rect">
            <a:avLst/>
          </a:prstGeom>
        </p:spPr>
      </p:pic>
      <p:pic>
        <p:nvPicPr>
          <p:cNvPr id="9" name="Picture 8">
            <a:extLst>
              <a:ext uri="{FF2B5EF4-FFF2-40B4-BE49-F238E27FC236}">
                <a16:creationId xmlns:a16="http://schemas.microsoft.com/office/drawing/2014/main" id="{047B0AE5-2837-4305-A343-971708F1EB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9" y="3695115"/>
            <a:ext cx="5507512" cy="3046069"/>
          </a:xfrm>
          <a:prstGeom prst="rect">
            <a:avLst/>
          </a:prstGeom>
        </p:spPr>
      </p:pic>
      <p:sp>
        <p:nvSpPr>
          <p:cNvPr id="13" name="Text Placeholder 1">
            <a:extLst>
              <a:ext uri="{FF2B5EF4-FFF2-40B4-BE49-F238E27FC236}">
                <a16:creationId xmlns:a16="http://schemas.microsoft.com/office/drawing/2014/main" id="{7657BE67-D806-498D-A07B-CE670D18BDDE}"/>
              </a:ext>
            </a:extLst>
          </p:cNvPr>
          <p:cNvSpPr txBox="1">
            <a:spLocks/>
          </p:cNvSpPr>
          <p:nvPr/>
        </p:nvSpPr>
        <p:spPr>
          <a:xfrm>
            <a:off x="505011" y="116816"/>
            <a:ext cx="11361519" cy="5791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a:latin typeface="Segoe UI" panose="020B0502040204020203" pitchFamily="34" charset="0"/>
                <a:cs typeface="Segoe UI" panose="020B0502040204020203" pitchFamily="34" charset="0"/>
              </a:rPr>
              <a:t>How Deep a Stack of Layers Can We Train?</a:t>
            </a:r>
          </a:p>
        </p:txBody>
      </p:sp>
      <p:sp>
        <p:nvSpPr>
          <p:cNvPr id="2" name="TextBox 1">
            <a:extLst>
              <a:ext uri="{FF2B5EF4-FFF2-40B4-BE49-F238E27FC236}">
                <a16:creationId xmlns:a16="http://schemas.microsoft.com/office/drawing/2014/main" id="{192FE858-86C7-7611-F0F9-F4E51DE9D02F}"/>
              </a:ext>
            </a:extLst>
          </p:cNvPr>
          <p:cNvSpPr txBox="1"/>
          <p:nvPr/>
        </p:nvSpPr>
        <p:spPr>
          <a:xfrm>
            <a:off x="5884755" y="6330791"/>
            <a:ext cx="2370161" cy="369332"/>
          </a:xfrm>
          <a:prstGeom prst="rect">
            <a:avLst/>
          </a:prstGeom>
          <a:noFill/>
        </p:spPr>
        <p:txBody>
          <a:bodyPr wrap="square" rtlCol="0">
            <a:spAutoFit/>
          </a:bodyPr>
          <a:lstStyle/>
          <a:p>
            <a:r>
              <a:rPr lang="en-US" dirty="0"/>
              <a:t>From </a:t>
            </a:r>
            <a:r>
              <a:rPr lang="en-US" dirty="0">
                <a:hlinkClick r:id="rId7"/>
              </a:rPr>
              <a:t>He, et.al., 2015</a:t>
            </a:r>
            <a:r>
              <a:rPr lang="en-US" dirty="0">
                <a:hlinkClick r:id="rId8"/>
              </a:rPr>
              <a:t> </a:t>
            </a:r>
            <a:endParaRPr lang="en-US" dirty="0"/>
          </a:p>
        </p:txBody>
      </p:sp>
    </p:spTree>
    <p:extLst>
      <p:ext uri="{BB962C8B-B14F-4D97-AF65-F5344CB8AC3E}">
        <p14:creationId xmlns:p14="http://schemas.microsoft.com/office/powerpoint/2010/main" val="163297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164226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latin typeface="+mn-lt"/>
                <a:ea typeface="Segoe UI" panose="020B0502040204020203" pitchFamily="34" charset="0"/>
                <a:cs typeface="Segoe UI" panose="020B0502040204020203" pitchFamily="34" charset="0"/>
              </a:rPr>
              <a:t>Start with VGG19 architecture</a:t>
            </a:r>
          </a:p>
          <a:p>
            <a:r>
              <a:rPr lang="en-GB" sz="2800" dirty="0">
                <a:latin typeface="+mn-lt"/>
                <a:ea typeface="Segoe UI" panose="020B0502040204020203" pitchFamily="34" charset="0"/>
                <a:cs typeface="Segoe UI" panose="020B0502040204020203" pitchFamily="34" charset="0"/>
              </a:rPr>
              <a:t>34 stacked layer network – poor training characteristics</a:t>
            </a:r>
          </a:p>
          <a:p>
            <a:r>
              <a:rPr lang="en-GB" sz="2800" dirty="0">
                <a:latin typeface="+mn-lt"/>
                <a:ea typeface="Segoe UI" panose="020B0502040204020203" pitchFamily="34" charset="0"/>
                <a:cs typeface="Segoe UI" panose="020B0502040204020203" pitchFamily="34" charset="0"/>
              </a:rPr>
              <a:t>34 layer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with </a:t>
            </a:r>
            <a:r>
              <a:rPr lang="en-GB" sz="2800" b="1" dirty="0">
                <a:latin typeface="+mn-lt"/>
                <a:ea typeface="Segoe UI" panose="020B0502040204020203" pitchFamily="34" charset="0"/>
                <a:cs typeface="Segoe UI" panose="020B0502040204020203" pitchFamily="34" charset="0"/>
              </a:rPr>
              <a:t>identity shortcuts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68437" y="-2531090"/>
            <a:ext cx="1564570" cy="11250011"/>
          </a:xfrm>
          <a:prstGeom prst="rect">
            <a:avLst/>
          </a:prstGeom>
        </p:spPr>
      </p:pic>
      <p:pic>
        <p:nvPicPr>
          <p:cNvPr id="8" name="Picture 7">
            <a:extLst>
              <a:ext uri="{FF2B5EF4-FFF2-40B4-BE49-F238E27FC236}">
                <a16:creationId xmlns:a16="http://schemas.microsoft.com/office/drawing/2014/main" id="{2C98E170-498C-489E-A81E-E7BD580F7CA9}"/>
              </a:ext>
            </a:extLst>
          </p:cNvPr>
          <p:cNvPicPr>
            <a:picLocks noChangeAspect="1"/>
          </p:cNvPicPr>
          <p:nvPr/>
        </p:nvPicPr>
        <p:blipFill>
          <a:blip r:embed="rId4"/>
          <a:stretch>
            <a:fillRect/>
          </a:stretch>
        </p:blipFill>
        <p:spPr>
          <a:xfrm rot="16200000">
            <a:off x="5280933" y="-1039412"/>
            <a:ext cx="1091060" cy="11291199"/>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5"/>
          <a:stretch>
            <a:fillRect/>
          </a:stretch>
        </p:blipFill>
        <p:spPr>
          <a:xfrm rot="16200000">
            <a:off x="5074314" y="421049"/>
            <a:ext cx="1607316" cy="11188181"/>
          </a:xfrm>
          <a:prstGeom prst="rect">
            <a:avLst/>
          </a:prstGeom>
        </p:spPr>
      </p:pic>
      <p:sp>
        <p:nvSpPr>
          <p:cNvPr id="3" name="TextBox 2">
            <a:extLst>
              <a:ext uri="{FF2B5EF4-FFF2-40B4-BE49-F238E27FC236}">
                <a16:creationId xmlns:a16="http://schemas.microsoft.com/office/drawing/2014/main" id="{10D5839D-54B1-D008-49E2-D4FA338460B1}"/>
              </a:ext>
            </a:extLst>
          </p:cNvPr>
          <p:cNvSpPr txBox="1"/>
          <p:nvPr/>
        </p:nvSpPr>
        <p:spPr>
          <a:xfrm>
            <a:off x="8198475" y="1904367"/>
            <a:ext cx="2370161" cy="369332"/>
          </a:xfrm>
          <a:prstGeom prst="rect">
            <a:avLst/>
          </a:prstGeom>
          <a:noFill/>
        </p:spPr>
        <p:txBody>
          <a:bodyPr wrap="square" rtlCol="0">
            <a:spAutoFit/>
          </a:bodyPr>
          <a:lstStyle/>
          <a:p>
            <a:r>
              <a:rPr lang="en-US" dirty="0"/>
              <a:t>From </a:t>
            </a:r>
            <a:r>
              <a:rPr lang="en-US" dirty="0">
                <a:hlinkClick r:id="rId6"/>
              </a:rPr>
              <a:t>He, et.al., 2015</a:t>
            </a:r>
            <a:r>
              <a:rPr lang="en-US" dirty="0">
                <a:hlinkClick r:id="rId7"/>
              </a:rPr>
              <a:t> </a:t>
            </a:r>
            <a:endParaRPr lang="en-US" dirty="0"/>
          </a:p>
        </p:txBody>
      </p:sp>
    </p:spTree>
    <p:extLst>
      <p:ext uri="{BB962C8B-B14F-4D97-AF65-F5344CB8AC3E}">
        <p14:creationId xmlns:p14="http://schemas.microsoft.com/office/powerpoint/2010/main" val="334019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29284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mj-lt"/>
                <a:ea typeface="Segoe UI" panose="020B0502040204020203" pitchFamily="34" charset="0"/>
                <a:cs typeface="Segoe UI" panose="020B0502040204020203" pitchFamily="34" charset="0"/>
              </a:rPr>
              <a:t>How does computational complexity compare? </a:t>
            </a:r>
            <a:endParaRPr lang="en-GB" sz="2800" dirty="0">
              <a:latin typeface="+mn-lt"/>
              <a:ea typeface="Segoe UI" panose="020B0502040204020203" pitchFamily="34" charset="0"/>
              <a:cs typeface="Segoe UI" panose="020B0502040204020203" pitchFamily="34" charset="0"/>
            </a:endParaRPr>
          </a:p>
          <a:p>
            <a:pPr>
              <a:spcBef>
                <a:spcPts val="600"/>
              </a:spcBef>
            </a:pPr>
            <a:r>
              <a:rPr lang="en-GB" sz="2800" dirty="0">
                <a:latin typeface="+mn-lt"/>
                <a:ea typeface="Segoe UI" panose="020B0502040204020203" pitchFamily="34" charset="0"/>
                <a:cs typeface="Segoe UI" panose="020B0502040204020203" pitchFamily="34" charset="0"/>
              </a:rPr>
              <a:t>Notice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has </a:t>
            </a:r>
            <a:r>
              <a:rPr lang="en-GB" sz="2800" b="1" dirty="0">
                <a:latin typeface="+mn-lt"/>
                <a:ea typeface="Segoe UI" panose="020B0502040204020203" pitchFamily="34" charset="0"/>
                <a:cs typeface="Segoe UI" panose="020B0502040204020203" pitchFamily="34" charset="0"/>
              </a:rPr>
              <a:t>only 2 max pooling filters</a:t>
            </a:r>
            <a:r>
              <a:rPr lang="en-GB" sz="2800" dirty="0">
                <a:latin typeface="+mn-lt"/>
                <a:ea typeface="Segoe UI" panose="020B0502040204020203" pitchFamily="34" charset="0"/>
                <a:cs typeface="Segoe UI" panose="020B0502040204020203" pitchFamily="34" charset="0"/>
              </a:rPr>
              <a:t>!</a:t>
            </a:r>
          </a:p>
          <a:p>
            <a:pPr>
              <a:spcBef>
                <a:spcPts val="600"/>
              </a:spcBef>
            </a:pPr>
            <a:r>
              <a:rPr lang="en-GB" sz="2800" dirty="0">
                <a:latin typeface="+mn-lt"/>
                <a:ea typeface="Segoe UI" panose="020B0502040204020203" pitchFamily="34" charset="0"/>
                <a:cs typeface="Segoe UI" panose="020B0502040204020203" pitchFamily="34" charset="0"/>
              </a:rPr>
              <a:t>Forward propagation with VGG19 requires 19.6 B Floating Point Operations (GFLOPs)</a:t>
            </a:r>
          </a:p>
          <a:p>
            <a:pPr>
              <a:spcBef>
                <a:spcPts val="600"/>
              </a:spcBef>
            </a:pPr>
            <a:r>
              <a:rPr lang="en-GB" sz="2800" dirty="0">
                <a:latin typeface="+mn-lt"/>
                <a:ea typeface="Segoe UI" panose="020B0502040204020203" pitchFamily="34" charset="0"/>
                <a:cs typeface="Segoe UI" panose="020B0502040204020203" pitchFamily="34" charset="0"/>
              </a:rPr>
              <a:t>Forward propagation with ResNet-34 requires 3.6 GFLOPs!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26602" y="-1555960"/>
            <a:ext cx="1564570" cy="11250011"/>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4"/>
          <a:stretch>
            <a:fillRect/>
          </a:stretch>
        </p:blipFill>
        <p:spPr>
          <a:xfrm rot="16200000">
            <a:off x="5074315" y="182289"/>
            <a:ext cx="1607316" cy="11188181"/>
          </a:xfrm>
          <a:prstGeom prst="rect">
            <a:avLst/>
          </a:prstGeom>
        </p:spPr>
      </p:pic>
      <p:sp>
        <p:nvSpPr>
          <p:cNvPr id="3" name="TextBox 2">
            <a:extLst>
              <a:ext uri="{FF2B5EF4-FFF2-40B4-BE49-F238E27FC236}">
                <a16:creationId xmlns:a16="http://schemas.microsoft.com/office/drawing/2014/main" id="{0852F209-0661-45C0-43D2-17F124AE68A0}"/>
              </a:ext>
            </a:extLst>
          </p:cNvPr>
          <p:cNvSpPr txBox="1"/>
          <p:nvPr/>
        </p:nvSpPr>
        <p:spPr>
          <a:xfrm>
            <a:off x="9765268" y="2672067"/>
            <a:ext cx="2370161" cy="369332"/>
          </a:xfrm>
          <a:prstGeom prst="rect">
            <a:avLst/>
          </a:prstGeom>
          <a:noFill/>
        </p:spPr>
        <p:txBody>
          <a:bodyPr wrap="square" rtlCol="0">
            <a:spAutoFit/>
          </a:bodyPr>
          <a:lstStyle/>
          <a:p>
            <a:r>
              <a:rPr lang="en-US" dirty="0"/>
              <a:t>From </a:t>
            </a:r>
            <a:r>
              <a:rPr lang="en-US" dirty="0">
                <a:hlinkClick r:id="rId5"/>
              </a:rPr>
              <a:t>He, et.al., 2015</a:t>
            </a:r>
            <a:r>
              <a:rPr lang="en-US" dirty="0">
                <a:hlinkClick r:id="rId6"/>
              </a:rPr>
              <a:t> </a:t>
            </a:r>
            <a:endParaRPr lang="en-US" dirty="0"/>
          </a:p>
        </p:txBody>
      </p:sp>
    </p:spTree>
    <p:extLst>
      <p:ext uri="{BB962C8B-B14F-4D97-AF65-F5344CB8AC3E}">
        <p14:creationId xmlns:p14="http://schemas.microsoft.com/office/powerpoint/2010/main" val="54608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Segoe UI" panose="020B0502040204020203" pitchFamily="34" charset="0"/>
                <a:ea typeface="Segoe UI" panose="020B0502040204020203" pitchFamily="34" charset="0"/>
                <a:cs typeface="Segoe UI" panose="020B0502040204020203" pitchFamily="34" charset="0"/>
              </a:rPr>
              <a:t>How well does </a:t>
            </a:r>
            <a:r>
              <a:rPr lang="en-GB" sz="2800" dirty="0" err="1">
                <a:latin typeface="Segoe UI" panose="020B0502040204020203" pitchFamily="34" charset="0"/>
                <a:ea typeface="Segoe UI" panose="020B0502040204020203" pitchFamily="34" charset="0"/>
                <a:cs typeface="Segoe UI" panose="020B0502040204020203" pitchFamily="34" charset="0"/>
              </a:rPr>
              <a:t>ResNet</a:t>
            </a:r>
            <a:r>
              <a:rPr lang="en-GB" sz="2800" dirty="0">
                <a:latin typeface="Segoe UI" panose="020B0502040204020203" pitchFamily="34" charset="0"/>
                <a:ea typeface="Segoe UI" panose="020B0502040204020203" pitchFamily="34" charset="0"/>
                <a:cs typeface="Segoe UI" panose="020B0502040204020203" pitchFamily="34" charset="0"/>
              </a:rPr>
              <a:t> work? </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layers stacked network performance</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3AC2AB4F-ADB8-44C5-A801-83E6DA9CEFEE}"/>
              </a:ext>
            </a:extLst>
          </p:cNvPr>
          <p:cNvPicPr>
            <a:picLocks noChangeAspect="1"/>
          </p:cNvPicPr>
          <p:nvPr/>
        </p:nvPicPr>
        <p:blipFill>
          <a:blip r:embed="rId3"/>
          <a:stretch>
            <a:fillRect/>
          </a:stretch>
        </p:blipFill>
        <p:spPr>
          <a:xfrm>
            <a:off x="415239" y="5903971"/>
            <a:ext cx="11361519" cy="786146"/>
          </a:xfrm>
          <a:prstGeom prst="rect">
            <a:avLst/>
          </a:prstGeom>
        </p:spPr>
      </p:pic>
      <p:pic>
        <p:nvPicPr>
          <p:cNvPr id="5" name="Picture 4">
            <a:extLst>
              <a:ext uri="{FF2B5EF4-FFF2-40B4-BE49-F238E27FC236}">
                <a16:creationId xmlns:a16="http://schemas.microsoft.com/office/drawing/2014/main" id="{CBDCB6A0-7F16-4BF4-99CD-2B10FDDDB1E8}"/>
              </a:ext>
            </a:extLst>
          </p:cNvPr>
          <p:cNvPicPr>
            <a:picLocks noChangeAspect="1"/>
          </p:cNvPicPr>
          <p:nvPr/>
        </p:nvPicPr>
        <p:blipFill>
          <a:blip r:embed="rId4"/>
          <a:stretch>
            <a:fillRect/>
          </a:stretch>
        </p:blipFill>
        <p:spPr>
          <a:xfrm>
            <a:off x="283881" y="2368377"/>
            <a:ext cx="5053723" cy="3482771"/>
          </a:xfrm>
          <a:prstGeom prst="rect">
            <a:avLst/>
          </a:prstGeom>
        </p:spPr>
      </p:pic>
      <p:pic>
        <p:nvPicPr>
          <p:cNvPr id="6" name="Picture 5">
            <a:extLst>
              <a:ext uri="{FF2B5EF4-FFF2-40B4-BE49-F238E27FC236}">
                <a16:creationId xmlns:a16="http://schemas.microsoft.com/office/drawing/2014/main" id="{F7381356-2884-4029-8D68-C30EFEA490C7}"/>
              </a:ext>
            </a:extLst>
          </p:cNvPr>
          <p:cNvPicPr>
            <a:picLocks noChangeAspect="1"/>
          </p:cNvPicPr>
          <p:nvPr/>
        </p:nvPicPr>
        <p:blipFill>
          <a:blip r:embed="rId5"/>
          <a:stretch>
            <a:fillRect/>
          </a:stretch>
        </p:blipFill>
        <p:spPr>
          <a:xfrm>
            <a:off x="6400801" y="2414494"/>
            <a:ext cx="4986804" cy="3436654"/>
          </a:xfrm>
          <a:prstGeom prst="rect">
            <a:avLst/>
          </a:prstGeom>
        </p:spPr>
      </p:pic>
      <p:sp>
        <p:nvSpPr>
          <p:cNvPr id="4" name="TextBox 3">
            <a:extLst>
              <a:ext uri="{FF2B5EF4-FFF2-40B4-BE49-F238E27FC236}">
                <a16:creationId xmlns:a16="http://schemas.microsoft.com/office/drawing/2014/main" id="{9CE4F188-8FA3-0289-630F-7F006CBC93AD}"/>
              </a:ext>
            </a:extLst>
          </p:cNvPr>
          <p:cNvSpPr txBox="1"/>
          <p:nvPr/>
        </p:nvSpPr>
        <p:spPr>
          <a:xfrm>
            <a:off x="5215720" y="6373608"/>
            <a:ext cx="2370161" cy="369332"/>
          </a:xfrm>
          <a:prstGeom prst="rect">
            <a:avLst/>
          </a:prstGeom>
          <a:noFill/>
        </p:spPr>
        <p:txBody>
          <a:bodyPr wrap="square" rtlCol="0">
            <a:spAutoFit/>
          </a:bodyPr>
          <a:lstStyle/>
          <a:p>
            <a:r>
              <a:rPr lang="en-US" dirty="0"/>
              <a:t>From </a:t>
            </a:r>
            <a:r>
              <a:rPr lang="en-US" dirty="0">
                <a:hlinkClick r:id="rId6"/>
              </a:rPr>
              <a:t>He, et.al., 2015</a:t>
            </a:r>
            <a:r>
              <a:rPr lang="en-US" dirty="0">
                <a:hlinkClick r:id="rId7"/>
              </a:rPr>
              <a:t> </a:t>
            </a:r>
            <a:endParaRPr lang="en-US" dirty="0"/>
          </a:p>
        </p:txBody>
      </p:sp>
    </p:spTree>
    <p:extLst>
      <p:ext uri="{BB962C8B-B14F-4D97-AF65-F5344CB8AC3E}">
        <p14:creationId xmlns:p14="http://schemas.microsoft.com/office/powerpoint/2010/main" val="386027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What are the limits of </a:t>
            </a:r>
            <a:r>
              <a:rPr lang="en-GB" sz="3000" dirty="0" err="1">
                <a:latin typeface="Segoe UI" panose="020B0502040204020203" pitchFamily="34" charset="0"/>
                <a:ea typeface="Segoe UI" panose="020B0502040204020203" pitchFamily="34" charset="0"/>
                <a:cs typeface="Segoe UI" panose="020B0502040204020203" pitchFamily="34" charset="0"/>
              </a:rPr>
              <a:t>ResNet</a:t>
            </a:r>
            <a:r>
              <a:rPr lang="en-GB" sz="3000" dirty="0">
                <a:latin typeface="Segoe UI" panose="020B0502040204020203" pitchFamily="34" charset="0"/>
                <a:ea typeface="Segoe UI" panose="020B0502040204020203" pitchFamily="34" charset="0"/>
                <a:cs typeface="Segoe UI" panose="020B0502040204020203" pitchFamily="34" charset="0"/>
              </a:rPr>
              <a:t> Learning? </a:t>
            </a:r>
          </a:p>
          <a:p>
            <a:pPr>
              <a:spcBef>
                <a:spcPts val="600"/>
              </a:spcBef>
            </a:pPr>
            <a:r>
              <a:rPr lang="en-GB" sz="3000" dirty="0">
                <a:latin typeface="Segoe UI" panose="020B0502040204020203" pitchFamily="34" charset="0"/>
                <a:ea typeface="Segoe UI" panose="020B0502040204020203" pitchFamily="34" charset="0"/>
                <a:cs typeface="Segoe UI" panose="020B0502040204020203" pitchFamily="34" charset="0"/>
              </a:rPr>
              <a:t>Compare stacked network performance drops past about 20 layers</a:t>
            </a:r>
          </a:p>
          <a:p>
            <a:pPr>
              <a:spcBef>
                <a:spcPts val="600"/>
              </a:spcBef>
            </a:pPr>
            <a:r>
              <a:rPr lang="en-GB" sz="3000" dirty="0" err="1">
                <a:latin typeface="Segoe UI" panose="020B0502040204020203" pitchFamily="34" charset="0"/>
                <a:ea typeface="Segoe UI" panose="020B0502040204020203" pitchFamily="34" charset="0"/>
                <a:cs typeface="Segoe UI" panose="020B0502040204020203" pitchFamily="34" charset="0"/>
              </a:rPr>
              <a:t>ResNets</a:t>
            </a:r>
            <a:r>
              <a:rPr lang="en-GB" sz="3000" dirty="0">
                <a:latin typeface="Segoe UI" panose="020B0502040204020203" pitchFamily="34" charset="0"/>
                <a:ea typeface="Segoe UI" panose="020B0502040204020203" pitchFamily="34" charset="0"/>
                <a:cs typeface="Segoe UI" panose="020B0502040204020203" pitchFamily="34" charset="0"/>
              </a:rPr>
              <a:t> allow greater depth and accuracy, but with limits!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62E8FF3-2F3F-4B3C-975A-3EC1A4F5AFBE}"/>
              </a:ext>
            </a:extLst>
          </p:cNvPr>
          <p:cNvPicPr>
            <a:picLocks noChangeAspect="1"/>
          </p:cNvPicPr>
          <p:nvPr/>
        </p:nvPicPr>
        <p:blipFill>
          <a:blip r:embed="rId3"/>
          <a:stretch>
            <a:fillRect/>
          </a:stretch>
        </p:blipFill>
        <p:spPr>
          <a:xfrm>
            <a:off x="283880" y="6182026"/>
            <a:ext cx="11492877" cy="497887"/>
          </a:xfrm>
          <a:prstGeom prst="rect">
            <a:avLst/>
          </a:prstGeom>
        </p:spPr>
      </p:pic>
      <p:pic>
        <p:nvPicPr>
          <p:cNvPr id="8" name="Picture 7">
            <a:extLst>
              <a:ext uri="{FF2B5EF4-FFF2-40B4-BE49-F238E27FC236}">
                <a16:creationId xmlns:a16="http://schemas.microsoft.com/office/drawing/2014/main" id="{1E496F10-4055-4A48-A45F-46239F782378}"/>
              </a:ext>
            </a:extLst>
          </p:cNvPr>
          <p:cNvPicPr>
            <a:picLocks noChangeAspect="1"/>
          </p:cNvPicPr>
          <p:nvPr/>
        </p:nvPicPr>
        <p:blipFill>
          <a:blip r:embed="rId4"/>
          <a:stretch>
            <a:fillRect/>
          </a:stretch>
        </p:blipFill>
        <p:spPr>
          <a:xfrm>
            <a:off x="0" y="2656536"/>
            <a:ext cx="4764124" cy="3135760"/>
          </a:xfrm>
          <a:prstGeom prst="rect">
            <a:avLst/>
          </a:prstGeom>
        </p:spPr>
      </p:pic>
      <p:pic>
        <p:nvPicPr>
          <p:cNvPr id="9" name="Picture 8">
            <a:extLst>
              <a:ext uri="{FF2B5EF4-FFF2-40B4-BE49-F238E27FC236}">
                <a16:creationId xmlns:a16="http://schemas.microsoft.com/office/drawing/2014/main" id="{82D39CF1-DFAE-4149-9A63-C6BB76DEE664}"/>
              </a:ext>
            </a:extLst>
          </p:cNvPr>
          <p:cNvPicPr>
            <a:picLocks noChangeAspect="1"/>
          </p:cNvPicPr>
          <p:nvPr/>
        </p:nvPicPr>
        <p:blipFill>
          <a:blip r:embed="rId5"/>
          <a:stretch>
            <a:fillRect/>
          </a:stretch>
        </p:blipFill>
        <p:spPr>
          <a:xfrm>
            <a:off x="4764124" y="2642804"/>
            <a:ext cx="7012633" cy="3094607"/>
          </a:xfrm>
          <a:prstGeom prst="rect">
            <a:avLst/>
          </a:prstGeom>
        </p:spPr>
      </p:pic>
      <p:sp>
        <p:nvSpPr>
          <p:cNvPr id="3" name="TextBox 2">
            <a:extLst>
              <a:ext uri="{FF2B5EF4-FFF2-40B4-BE49-F238E27FC236}">
                <a16:creationId xmlns:a16="http://schemas.microsoft.com/office/drawing/2014/main" id="{FF7BB53C-6576-1060-E204-25C5B377C6F8}"/>
              </a:ext>
            </a:extLst>
          </p:cNvPr>
          <p:cNvSpPr txBox="1"/>
          <p:nvPr/>
        </p:nvSpPr>
        <p:spPr>
          <a:xfrm>
            <a:off x="4347107" y="2343983"/>
            <a:ext cx="2370161" cy="369332"/>
          </a:xfrm>
          <a:prstGeom prst="rect">
            <a:avLst/>
          </a:prstGeom>
          <a:noFill/>
        </p:spPr>
        <p:txBody>
          <a:bodyPr wrap="square" rtlCol="0">
            <a:spAutoFit/>
          </a:bodyPr>
          <a:lstStyle/>
          <a:p>
            <a:r>
              <a:rPr lang="en-US" dirty="0"/>
              <a:t>From </a:t>
            </a:r>
            <a:r>
              <a:rPr lang="en-US" dirty="0">
                <a:hlinkClick r:id="rId6"/>
              </a:rPr>
              <a:t>He, et.al., 2015</a:t>
            </a:r>
            <a:r>
              <a:rPr lang="en-US" dirty="0">
                <a:hlinkClick r:id="rId7"/>
              </a:rPr>
              <a:t> </a:t>
            </a:r>
            <a:endParaRPr lang="en-US" dirty="0"/>
          </a:p>
        </p:txBody>
      </p:sp>
    </p:spTree>
    <p:extLst>
      <p:ext uri="{BB962C8B-B14F-4D97-AF65-F5344CB8AC3E}">
        <p14:creationId xmlns:p14="http://schemas.microsoft.com/office/powerpoint/2010/main" val="401223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mj-lt"/>
              </a:rPr>
              <a:t>Convolutional Neural Networks</a:t>
            </a:r>
          </a:p>
        </p:txBody>
      </p:sp>
    </p:spTree>
    <p:extLst>
      <p:ext uri="{BB962C8B-B14F-4D97-AF65-F5344CB8AC3E}">
        <p14:creationId xmlns:p14="http://schemas.microsoft.com/office/powerpoint/2010/main" val="12008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sz="4000" dirty="0">
                <a:solidFill>
                  <a:schemeClr val="tx1"/>
                </a:solidFill>
                <a:latin typeface="Segoe UI" panose="020B0502040204020203" pitchFamily="34" charset="0"/>
                <a:cs typeface="Segoe UI" panose="020B0502040204020203" pitchFamily="34" charset="0"/>
              </a:rPr>
              <a:t>Why do </a:t>
            </a:r>
            <a:r>
              <a:rPr lang="en-US" sz="4000" dirty="0" err="1">
                <a:solidFill>
                  <a:schemeClr val="tx1"/>
                </a:solidFill>
                <a:latin typeface="Segoe UI" panose="020B0502040204020203" pitchFamily="34" charset="0"/>
                <a:cs typeface="Segoe UI" panose="020B0502040204020203" pitchFamily="34" charset="0"/>
              </a:rPr>
              <a:t>ResNets</a:t>
            </a:r>
            <a:r>
              <a:rPr lang="en-US" sz="4000" dirty="0">
                <a:solidFill>
                  <a:schemeClr val="tx1"/>
                </a:solidFill>
                <a:latin typeface="Segoe UI" panose="020B0502040204020203" pitchFamily="34" charset="0"/>
                <a:cs typeface="Segoe UI" panose="020B0502040204020203" pitchFamily="34" charset="0"/>
              </a:rPr>
              <a:t> work?</a:t>
            </a:r>
          </a:p>
        </p:txBody>
      </p:sp>
      <p:pic>
        <p:nvPicPr>
          <p:cNvPr id="19" name="Picture 18">
            <a:extLst>
              <a:ext uri="{FF2B5EF4-FFF2-40B4-BE49-F238E27FC236}">
                <a16:creationId xmlns:a16="http://schemas.microsoft.com/office/drawing/2014/main" id="{37ABB8CD-762E-9447-B7CB-F0233477C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28" y="6030739"/>
            <a:ext cx="7234506" cy="689803"/>
          </a:xfrm>
          <a:prstGeom prst="rect">
            <a:avLst/>
          </a:prstGeom>
        </p:spPr>
      </p:pic>
      <p:pic>
        <p:nvPicPr>
          <p:cNvPr id="6" name="Picture 5">
            <a:extLst>
              <a:ext uri="{FF2B5EF4-FFF2-40B4-BE49-F238E27FC236}">
                <a16:creationId xmlns:a16="http://schemas.microsoft.com/office/drawing/2014/main" id="{75D9FF22-E501-4FEA-87CB-AB2BA99101EA}"/>
              </a:ext>
            </a:extLst>
          </p:cNvPr>
          <p:cNvPicPr>
            <a:picLocks noChangeAspect="1"/>
          </p:cNvPicPr>
          <p:nvPr/>
        </p:nvPicPr>
        <p:blipFill>
          <a:blip r:embed="rId4"/>
          <a:stretch>
            <a:fillRect/>
          </a:stretch>
        </p:blipFill>
        <p:spPr>
          <a:xfrm>
            <a:off x="3580559" y="2243764"/>
            <a:ext cx="2760636" cy="3494477"/>
          </a:xfrm>
          <a:prstGeom prst="rect">
            <a:avLst/>
          </a:prstGeom>
        </p:spPr>
      </p:pic>
      <p:pic>
        <p:nvPicPr>
          <p:cNvPr id="7" name="Picture 6">
            <a:extLst>
              <a:ext uri="{FF2B5EF4-FFF2-40B4-BE49-F238E27FC236}">
                <a16:creationId xmlns:a16="http://schemas.microsoft.com/office/drawing/2014/main" id="{0B96F891-ABC0-4C54-BB6A-BB90EB3477C5}"/>
              </a:ext>
            </a:extLst>
          </p:cNvPr>
          <p:cNvPicPr>
            <a:picLocks noChangeAspect="1"/>
          </p:cNvPicPr>
          <p:nvPr/>
        </p:nvPicPr>
        <p:blipFill>
          <a:blip r:embed="rId5"/>
          <a:stretch>
            <a:fillRect/>
          </a:stretch>
        </p:blipFill>
        <p:spPr>
          <a:xfrm>
            <a:off x="255525" y="1649305"/>
            <a:ext cx="3325034" cy="4301378"/>
          </a:xfrm>
          <a:prstGeom prst="rect">
            <a:avLst/>
          </a:prstGeom>
        </p:spPr>
      </p:pic>
      <p:sp>
        <p:nvSpPr>
          <p:cNvPr id="11" name="Content Placeholder 6">
            <a:extLst>
              <a:ext uri="{FF2B5EF4-FFF2-40B4-BE49-F238E27FC236}">
                <a16:creationId xmlns:a16="http://schemas.microsoft.com/office/drawing/2014/main" id="{A85C9E05-715E-4412-B72B-9C2E483A696C}"/>
              </a:ext>
            </a:extLst>
          </p:cNvPr>
          <p:cNvSpPr txBox="1">
            <a:spLocks/>
          </p:cNvSpPr>
          <p:nvPr/>
        </p:nvSpPr>
        <p:spPr>
          <a:xfrm>
            <a:off x="383439" y="1041399"/>
            <a:ext cx="11647823" cy="52785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What makes learning easier for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r>
              <a:rPr lang="en-GB" sz="2800" dirty="0">
                <a:latin typeface="Segoe UI" panose="020B0502040204020203" pitchFamily="34" charset="0"/>
                <a:ea typeface="Segoe UI" panose="020B0502040204020203" pitchFamily="34" charset="0"/>
                <a:cs typeface="Segoe UI" panose="020B0502040204020203" pitchFamily="34" charset="0"/>
              </a:rPr>
              <a:t>? </a:t>
            </a:r>
          </a:p>
        </p:txBody>
      </p:sp>
      <p:sp>
        <p:nvSpPr>
          <p:cNvPr id="12" name="Content Placeholder 6">
            <a:extLst>
              <a:ext uri="{FF2B5EF4-FFF2-40B4-BE49-F238E27FC236}">
                <a16:creationId xmlns:a16="http://schemas.microsoft.com/office/drawing/2014/main" id="{F08861CC-9675-48ED-8C28-674B3E48C273}"/>
              </a:ext>
            </a:extLst>
          </p:cNvPr>
          <p:cNvSpPr txBox="1">
            <a:spLocks/>
          </p:cNvSpPr>
          <p:nvPr/>
        </p:nvSpPr>
        <p:spPr>
          <a:xfrm>
            <a:off x="6430682" y="2344130"/>
            <a:ext cx="5701552" cy="4301378"/>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Start with </a:t>
            </a:r>
            <a:r>
              <a:rPr lang="en-GB" sz="2800" dirty="0" err="1">
                <a:solidFill>
                  <a:schemeClr val="tx1"/>
                </a:solidFill>
                <a:latin typeface="+mn-lt"/>
                <a:ea typeface="Segoe UI" panose="020B0502040204020203" pitchFamily="34" charset="0"/>
                <a:cs typeface="Segoe UI" panose="020B0502040204020203" pitchFamily="34" charset="0"/>
              </a:rPr>
              <a:t>ResNet</a:t>
            </a:r>
            <a:r>
              <a:rPr lang="en-GB" sz="2800" dirty="0">
                <a:solidFill>
                  <a:schemeClr val="tx1"/>
                </a:solidFill>
                <a:latin typeface="+mn-lt"/>
                <a:ea typeface="Segoe UI" panose="020B0502040204020203" pitchFamily="34" charset="0"/>
                <a:cs typeface="Segoe UI" panose="020B0502040204020203" pitchFamily="34" charset="0"/>
              </a:rPr>
              <a:t> feed-forward layers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Now, </a:t>
            </a:r>
            <a:r>
              <a:rPr lang="en-GB" sz="2800" b="1" dirty="0">
                <a:solidFill>
                  <a:schemeClr val="tx1"/>
                </a:solidFill>
                <a:latin typeface="+mn-lt"/>
                <a:ea typeface="Segoe UI" panose="020B0502040204020203" pitchFamily="34" charset="0"/>
                <a:cs typeface="Segoe UI" panose="020B0502040204020203" pitchFamily="34" charset="0"/>
              </a:rPr>
              <a:t>unroll the recurrence </a:t>
            </a:r>
            <a:r>
              <a:rPr lang="en-GB" sz="2800" dirty="0">
                <a:solidFill>
                  <a:schemeClr val="tx1"/>
                </a:solidFill>
                <a:latin typeface="+mn-lt"/>
                <a:ea typeface="Segoe UI" panose="020B0502040204020203" pitchFamily="34" charset="0"/>
                <a:cs typeface="Segoe UI" panose="020B0502040204020203" pitchFamily="34" charset="0"/>
              </a:rPr>
              <a:t>for several learning steps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Learning in the unrolled model resembles </a:t>
            </a:r>
            <a:r>
              <a:rPr lang="en-GB" sz="2800" b="1" dirty="0">
                <a:solidFill>
                  <a:schemeClr val="tx1"/>
                </a:solidFill>
                <a:latin typeface="+mn-lt"/>
                <a:ea typeface="Segoe UI" panose="020B0502040204020203" pitchFamily="34" charset="0"/>
                <a:cs typeface="Segoe UI" panose="020B0502040204020203" pitchFamily="34" charset="0"/>
              </a:rPr>
              <a:t>ensemble learning</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7379C34D-85A3-A37C-66C3-BF6B57BA0669}"/>
              </a:ext>
            </a:extLst>
          </p:cNvPr>
          <p:cNvSpPr txBox="1"/>
          <p:nvPr/>
        </p:nvSpPr>
        <p:spPr>
          <a:xfrm>
            <a:off x="7489821" y="5950683"/>
            <a:ext cx="2370161" cy="369332"/>
          </a:xfrm>
          <a:prstGeom prst="rect">
            <a:avLst/>
          </a:prstGeom>
          <a:noFill/>
        </p:spPr>
        <p:txBody>
          <a:bodyPr wrap="square" rtlCol="0">
            <a:spAutoFit/>
          </a:bodyPr>
          <a:lstStyle/>
          <a:p>
            <a:r>
              <a:rPr lang="en-US" dirty="0"/>
              <a:t>From </a:t>
            </a:r>
            <a:r>
              <a:rPr lang="en-US" dirty="0">
                <a:hlinkClick r:id="rId6"/>
              </a:rPr>
              <a:t>He, et.al., 2015</a:t>
            </a:r>
            <a:r>
              <a:rPr lang="en-US" dirty="0">
                <a:hlinkClick r:id="rId7"/>
              </a:rPr>
              <a:t> </a:t>
            </a:r>
            <a:endParaRPr lang="en-US" dirty="0"/>
          </a:p>
        </p:txBody>
      </p:sp>
    </p:spTree>
    <p:extLst>
      <p:ext uri="{BB962C8B-B14F-4D97-AF65-F5344CB8AC3E}">
        <p14:creationId xmlns:p14="http://schemas.microsoft.com/office/powerpoint/2010/main" val="9793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UI" panose="020B0502040204020203" pitchFamily="34" charset="0"/>
                <a:cs typeface="Segoe UI" panose="020B0502040204020203" pitchFamily="34" charset="0"/>
              </a:rPr>
              <a:t>Scaling and </a:t>
            </a:r>
            <a:r>
              <a:rPr lang="en-US" sz="4000" dirty="0" err="1">
                <a:latin typeface="Segoe UI" panose="020B0502040204020203" pitchFamily="34" charset="0"/>
                <a:cs typeface="Segoe UI" panose="020B0502040204020203" pitchFamily="34" charset="0"/>
              </a:rPr>
              <a:t>ResNets</a:t>
            </a:r>
            <a:endParaRPr lang="en-US" sz="4000" dirty="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4" name="Content Placeholder 6">
                <a:extLst>
                  <a:ext uri="{FF2B5EF4-FFF2-40B4-BE49-F238E27FC236}">
                    <a16:creationId xmlns:a16="http://schemas.microsoft.com/office/drawing/2014/main" id="{EA2C1258-16F0-4985-A1F0-AFE0AADF8039}"/>
                  </a:ext>
                </a:extLst>
              </p:cNvPr>
              <p:cNvSpPr txBox="1">
                <a:spLocks/>
              </p:cNvSpPr>
              <p:nvPr/>
            </p:nvSpPr>
            <p:spPr>
              <a:xfrm>
                <a:off x="283881" y="1045882"/>
                <a:ext cx="11647823" cy="5546164"/>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latin typeface="Segoe UI" panose="020B0502040204020203" pitchFamily="34" charset="0"/>
                    <a:ea typeface="Segoe UI" panose="020B0502040204020203" pitchFamily="34" charset="0"/>
                    <a:cs typeface="Segoe UI" panose="020B0502040204020203" pitchFamily="34" charset="0"/>
                  </a:rPr>
                  <a:t>How can shortcut connections work with different scales of layers? </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Zero pad</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Use </a:t>
                </a:r>
                <a:r>
                  <a:rPr lang="en-GB" sz="2400" b="1" dirty="0">
                    <a:latin typeface="Segoe UI" panose="020B0502040204020203" pitchFamily="34" charset="0"/>
                    <a:ea typeface="Segoe UI" panose="020B0502040204020203" pitchFamily="34" charset="0"/>
                    <a:cs typeface="Segoe UI" panose="020B0502040204020203" pitchFamily="34" charset="0"/>
                  </a:rPr>
                  <a:t>linear projection connection </a:t>
                </a:r>
                <a:r>
                  <a:rPr lang="en-GB" sz="2400" dirty="0">
                    <a:latin typeface="Segoe UI" panose="020B0502040204020203" pitchFamily="34" charset="0"/>
                    <a:ea typeface="Segoe UI" panose="020B0502040204020203" pitchFamily="34" charset="0"/>
                    <a:cs typeface="Segoe UI" panose="020B0502040204020203" pitchFamily="34" charset="0"/>
                  </a:rPr>
                  <a:t>to up or down sample </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Segoe UI" panose="020B0502040204020203" pitchFamily="34" charset="0"/>
                          <a:cs typeface="Segoe UI" panose="020B0502040204020203" pitchFamily="34" charset="0"/>
                        </a:rPr>
                        <m:t>𝑦</m:t>
                      </m:r>
                      <m:r>
                        <a:rPr lang="en-US" sz="2800" i="1">
                          <a:latin typeface="Cambria Math" panose="02040503050406030204" pitchFamily="18" charset="0"/>
                          <a:ea typeface="Segoe UI" panose="020B0502040204020203" pitchFamily="34" charset="0"/>
                          <a:cs typeface="Segoe UI" panose="020B0502040204020203" pitchFamily="34" charset="0"/>
                        </a:rPr>
                        <m:t>= </m:t>
                      </m:r>
                      <m:r>
                        <a:rPr lang="el-GR" sz="2800" i="1">
                          <a:latin typeface="Cambria Math" panose="02040503050406030204" pitchFamily="18" charset="0"/>
                          <a:ea typeface="Cambria Math" panose="02040503050406030204" pitchFamily="18" charset="0"/>
                          <a:cs typeface="Segoe UI" panose="020B0502040204020203" pitchFamily="34" charset="0"/>
                        </a:rPr>
                        <m:t>ℱ</m:t>
                      </m:r>
                      <m:d>
                        <m:dPr>
                          <m:ctrlPr>
                            <a:rPr lang="el-GR" sz="2800" i="1">
                              <a:latin typeface="Cambria Math" panose="02040503050406030204" pitchFamily="18" charset="0"/>
                              <a:ea typeface="Cambria Math" panose="02040503050406030204" pitchFamily="18" charset="0"/>
                              <a:cs typeface="Segoe UI" panose="020B0502040204020203" pitchFamily="34" charset="0"/>
                            </a:rPr>
                          </m:ctrlPr>
                        </m:dPr>
                        <m:e>
                          <m:r>
                            <a:rPr lang="en-US" sz="2800" i="1">
                              <a:latin typeface="Cambria Math" panose="02040503050406030204" pitchFamily="18" charset="0"/>
                              <a:ea typeface="Cambria Math" panose="02040503050406030204" pitchFamily="18" charset="0"/>
                              <a:cs typeface="Segoe UI" panose="020B0502040204020203" pitchFamily="34" charset="0"/>
                            </a:rPr>
                            <m:t>𝑥</m:t>
                          </m:r>
                          <m:r>
                            <a:rPr lang="en-US" sz="2800" i="1">
                              <a:latin typeface="Cambria Math" panose="02040503050406030204" pitchFamily="18" charset="0"/>
                              <a:ea typeface="Cambria Math" panose="02040503050406030204" pitchFamily="18" charset="0"/>
                              <a:cs typeface="Segoe UI" panose="020B0502040204020203" pitchFamily="34" charset="0"/>
                            </a:rPr>
                            <m:t>,</m:t>
                          </m:r>
                          <m:d>
                            <m:dPr>
                              <m:begChr m:val="{"/>
                              <m:endChr m:val="}"/>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𝑖</m:t>
                                  </m:r>
                                </m:sub>
                              </m:sSub>
                            </m:e>
                          </m:d>
                        </m:e>
                      </m:d>
                      <m:r>
                        <a:rPr lang="en-US" sz="2800" i="1">
                          <a:latin typeface="Cambria Math" panose="02040503050406030204" pitchFamily="18" charset="0"/>
                          <a:ea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𝑠</m:t>
                          </m:r>
                        </m:sub>
                      </m:sSub>
                      <m:r>
                        <a:rPr lang="en-US" sz="2800" i="1">
                          <a:latin typeface="Cambria Math" panose="02040503050406030204" pitchFamily="18" charset="0"/>
                          <a:ea typeface="Cambria Math" panose="02040503050406030204" pitchFamily="18" charset="0"/>
                          <a:cs typeface="Segoe UI" panose="020B0502040204020203" pitchFamily="34" charset="0"/>
                        </a:rPr>
                        <m:t>𝑥</m:t>
                      </m:r>
                    </m:oMath>
                  </m:oMathPara>
                </a14:m>
                <a:endParaRPr lang="en-GB"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Zero pad is nearly as good projection connection</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r>
                  <a:rPr lang="en-GB" sz="2400" dirty="0">
                    <a:latin typeface="Segoe UI" panose="020B0502040204020203" pitchFamily="34" charset="0"/>
                    <a:ea typeface="Segoe UI" panose="020B0502040204020203" pitchFamily="34" charset="0"/>
                    <a:cs typeface="Segoe UI" panose="020B0502040204020203" pitchFamily="34" charset="0"/>
                  </a:rPr>
                  <a:t>Many fewer weights to learn</a:t>
                </a:r>
              </a:p>
              <a:p>
                <a:pPr lvl="1"/>
                <a:r>
                  <a:rPr lang="en-GB" sz="2400" dirty="0">
                    <a:latin typeface="Segoe UI" panose="020B0502040204020203" pitchFamily="34" charset="0"/>
                    <a:ea typeface="Segoe UI" panose="020B0502040204020203" pitchFamily="34" charset="0"/>
                    <a:cs typeface="Segoe UI" panose="020B0502040204020203" pitchFamily="34" charset="0"/>
                  </a:rPr>
                  <a:t>Zero padding used in </a:t>
                </a:r>
                <a:r>
                  <a:rPr lang="en-GB" sz="2400" dirty="0" err="1">
                    <a:latin typeface="Segoe UI" panose="020B0502040204020203" pitchFamily="34" charset="0"/>
                    <a:ea typeface="Segoe UI" panose="020B0502040204020203" pitchFamily="34" charset="0"/>
                    <a:cs typeface="Segoe UI" panose="020B0502040204020203" pitchFamily="34" charset="0"/>
                  </a:rPr>
                  <a:t>ResNet</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4" name="Content Placeholder 6">
                <a:extLst>
                  <a:ext uri="{FF2B5EF4-FFF2-40B4-BE49-F238E27FC236}">
                    <a16:creationId xmlns:a16="http://schemas.microsoft.com/office/drawing/2014/main" id="{EA2C1258-16F0-4985-A1F0-AFE0AADF8039}"/>
                  </a:ext>
                </a:extLst>
              </p:cNvPr>
              <p:cNvSpPr txBox="1">
                <a:spLocks noRot="1" noChangeAspect="1" noMove="1" noResize="1" noEditPoints="1" noAdjustHandles="1" noChangeArrowheads="1" noChangeShapeType="1" noTextEdit="1"/>
              </p:cNvSpPr>
              <p:nvPr/>
            </p:nvSpPr>
            <p:spPr>
              <a:xfrm>
                <a:off x="283881" y="1045882"/>
                <a:ext cx="11647823" cy="5546164"/>
              </a:xfrm>
              <a:prstGeom prst="rect">
                <a:avLst/>
              </a:prstGeom>
              <a:blipFill>
                <a:blip r:embed="rId3"/>
                <a:stretch>
                  <a:fillRect l="-1361" t="-1430"/>
                </a:stretch>
              </a:blipFill>
            </p:spPr>
            <p:txBody>
              <a:bodyPr/>
              <a:lstStyle/>
              <a:p>
                <a:r>
                  <a:rPr lang="en-US">
                    <a:noFill/>
                  </a:rPr>
                  <a:t> </a:t>
                </a:r>
              </a:p>
            </p:txBody>
          </p:sp>
        </mc:Fallback>
      </mc:AlternateContent>
    </p:spTree>
    <p:extLst>
      <p:ext uri="{BB962C8B-B14F-4D97-AF65-F5344CB8AC3E}">
        <p14:creationId xmlns:p14="http://schemas.microsoft.com/office/powerpoint/2010/main" val="282307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Multi-Scale Architectures</a:t>
            </a:r>
          </a:p>
        </p:txBody>
      </p:sp>
    </p:spTree>
    <p:extLst>
      <p:ext uri="{BB962C8B-B14F-4D97-AF65-F5344CB8AC3E}">
        <p14:creationId xmlns:p14="http://schemas.microsoft.com/office/powerpoint/2010/main" val="18474724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Multi-Scale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How can convolutional layers be expanded to multiple scales</a:t>
            </a:r>
          </a:p>
          <a:p>
            <a:r>
              <a:rPr lang="en-GB" sz="2800" dirty="0">
                <a:latin typeface="+mn-lt"/>
                <a:ea typeface="Segoe UI" panose="020B0502040204020203" pitchFamily="34" charset="0"/>
                <a:cs typeface="Segoe UI" panose="020B0502040204020203" pitchFamily="34" charset="0"/>
              </a:rPr>
              <a:t>Single convolutional layers work at single scale</a:t>
            </a:r>
          </a:p>
          <a:p>
            <a:r>
              <a:rPr lang="en-GB" sz="2800" dirty="0">
                <a:latin typeface="+mn-lt"/>
                <a:ea typeface="Segoe UI" panose="020B0502040204020203" pitchFamily="34" charset="0"/>
                <a:cs typeface="Segoe UI" panose="020B0502040204020203" pitchFamily="34" charset="0"/>
              </a:rPr>
              <a:t>But, real-world images contain objects with different scales</a:t>
            </a:r>
          </a:p>
          <a:p>
            <a:r>
              <a:rPr lang="en-GB" sz="2800" dirty="0">
                <a:latin typeface="+mn-lt"/>
                <a:ea typeface="Segoe UI" panose="020B0502040204020203" pitchFamily="34" charset="0"/>
                <a:cs typeface="Segoe UI" panose="020B0502040204020203" pitchFamily="34" charset="0"/>
              </a:rPr>
              <a:t>Need architecture that supports multiple scales</a:t>
            </a:r>
          </a:p>
          <a:p>
            <a:pPr lvl="1"/>
            <a:r>
              <a:rPr lang="en-GB" sz="2400" dirty="0">
                <a:latin typeface="+mn-lt"/>
                <a:ea typeface="Segoe UI" panose="020B0502040204020203" pitchFamily="34" charset="0"/>
                <a:cs typeface="Segoe UI" panose="020B0502040204020203" pitchFamily="34" charset="0"/>
              </a:rPr>
              <a:t>CNN layers with different scales in parallel</a:t>
            </a:r>
          </a:p>
          <a:p>
            <a:pPr lvl="1"/>
            <a:r>
              <a:rPr lang="en-GB" sz="2400" dirty="0">
                <a:latin typeface="+mn-lt"/>
                <a:ea typeface="Segoe UI" panose="020B0502040204020203" pitchFamily="34" charset="0"/>
                <a:cs typeface="Segoe UI" panose="020B0502040204020203" pitchFamily="34" charset="0"/>
              </a:rPr>
              <a:t>Concatenate the results</a:t>
            </a:r>
          </a:p>
          <a:p>
            <a:r>
              <a:rPr lang="en-GB" sz="2800" dirty="0">
                <a:latin typeface="+mn-lt"/>
                <a:ea typeface="Segoe UI" panose="020B0502040204020203" pitchFamily="34" charset="0"/>
                <a:cs typeface="Segoe UI" panose="020B0502040204020203" pitchFamily="34" charset="0"/>
              </a:rPr>
              <a:t>Numerous pretrained models, using complex architectures, are now available</a:t>
            </a:r>
          </a:p>
          <a:p>
            <a:pPr lvl="1">
              <a:buFont typeface="Wingdings" panose="05000000000000000000" pitchFamily="2" charset="2"/>
              <a:buChar char="§"/>
            </a:pPr>
            <a:r>
              <a:rPr lang="en-GB" sz="2400" dirty="0">
                <a:latin typeface="+mn-lt"/>
                <a:ea typeface="Segoe UI" panose="020B0502040204020203" pitchFamily="34" charset="0"/>
                <a:cs typeface="Segoe UI" panose="020B0502040204020203" pitchFamily="34" charset="0"/>
              </a:rPr>
              <a:t>Trained on very large benchmark datasets</a:t>
            </a:r>
          </a:p>
          <a:p>
            <a:pPr lvl="1">
              <a:buFont typeface="Wingdings" panose="05000000000000000000" pitchFamily="2" charset="2"/>
              <a:buChar char="§"/>
            </a:pPr>
            <a:r>
              <a:rPr lang="en-GB" sz="2400" dirty="0">
                <a:latin typeface="+mn-lt"/>
                <a:ea typeface="Segoe UI" panose="020B0502040204020203" pitchFamily="34" charset="0"/>
                <a:cs typeface="Segoe UI" panose="020B0502040204020203" pitchFamily="34" charset="0"/>
              </a:rPr>
              <a:t>Built into deep learning frameworks; </a:t>
            </a:r>
            <a:r>
              <a:rPr lang="en-GB" sz="2400" dirty="0" err="1">
                <a:latin typeface="+mn-lt"/>
                <a:ea typeface="Segoe UI" panose="020B0502040204020203" pitchFamily="34" charset="0"/>
                <a:cs typeface="Segoe UI" panose="020B0502040204020203" pitchFamily="34" charset="0"/>
              </a:rPr>
              <a:t>Keras</a:t>
            </a:r>
            <a:r>
              <a:rPr lang="en-GB" sz="2400" dirty="0">
                <a:latin typeface="+mn-lt"/>
                <a:ea typeface="Segoe UI" panose="020B0502040204020203" pitchFamily="34" charset="0"/>
                <a:cs typeface="Segoe UI" panose="020B0502040204020203" pitchFamily="34" charset="0"/>
              </a:rPr>
              <a:t>, </a:t>
            </a:r>
            <a:r>
              <a:rPr lang="en-GB" sz="2400" dirty="0" err="1">
                <a:latin typeface="+mn-lt"/>
                <a:ea typeface="Segoe UI" panose="020B0502040204020203" pitchFamily="34" charset="0"/>
                <a:cs typeface="Segoe UI" panose="020B0502040204020203" pitchFamily="34" charset="0"/>
              </a:rPr>
              <a:t>PyTorch</a:t>
            </a:r>
            <a:r>
              <a:rPr lang="en-GB" sz="2400" dirty="0">
                <a:latin typeface="+mn-lt"/>
                <a:ea typeface="Segoe UI" panose="020B0502040204020203" pitchFamily="34" charset="0"/>
                <a:cs typeface="Segoe UI" panose="020B0502040204020203" pitchFamily="34" charset="0"/>
              </a:rPr>
              <a:t>, etc.</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47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Example: Multi-Scale Architecture</a:t>
            </a:r>
          </a:p>
        </p:txBody>
      </p:sp>
      <p:sp>
        <p:nvSpPr>
          <p:cNvPr id="6" name="Rectangle 5">
            <a:extLst>
              <a:ext uri="{FF2B5EF4-FFF2-40B4-BE49-F238E27FC236}">
                <a16:creationId xmlns:a16="http://schemas.microsoft.com/office/drawing/2014/main" id="{E431443F-41F0-4BC1-82E9-EF1F993D4536}"/>
              </a:ext>
            </a:extLst>
          </p:cNvPr>
          <p:cNvSpPr/>
          <p:nvPr/>
        </p:nvSpPr>
        <p:spPr>
          <a:xfrm>
            <a:off x="3966990" y="1006014"/>
            <a:ext cx="315658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Input tensor</a:t>
            </a:r>
          </a:p>
        </p:txBody>
      </p:sp>
      <p:sp>
        <p:nvSpPr>
          <p:cNvPr id="8" name="Rectangle 7">
            <a:extLst>
              <a:ext uri="{FF2B5EF4-FFF2-40B4-BE49-F238E27FC236}">
                <a16:creationId xmlns:a16="http://schemas.microsoft.com/office/drawing/2014/main" id="{2CF744FB-53A4-4C87-A624-B2EAF76C88AF}"/>
              </a:ext>
            </a:extLst>
          </p:cNvPr>
          <p:cNvSpPr/>
          <p:nvPr/>
        </p:nvSpPr>
        <p:spPr>
          <a:xfrm>
            <a:off x="524741" y="240515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9" name="Rectangle 8">
            <a:extLst>
              <a:ext uri="{FF2B5EF4-FFF2-40B4-BE49-F238E27FC236}">
                <a16:creationId xmlns:a16="http://schemas.microsoft.com/office/drawing/2014/main" id="{DD00C3F8-687E-4E39-A9B2-B0C6C9875E7C}"/>
              </a:ext>
            </a:extLst>
          </p:cNvPr>
          <p:cNvSpPr/>
          <p:nvPr/>
        </p:nvSpPr>
        <p:spPr>
          <a:xfrm>
            <a:off x="524741" y="351351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0" name="Rectangle 9">
            <a:extLst>
              <a:ext uri="{FF2B5EF4-FFF2-40B4-BE49-F238E27FC236}">
                <a16:creationId xmlns:a16="http://schemas.microsoft.com/office/drawing/2014/main" id="{97CB5CE0-E90F-45BC-BB10-71CDC1595954}"/>
              </a:ext>
            </a:extLst>
          </p:cNvPr>
          <p:cNvSpPr/>
          <p:nvPr/>
        </p:nvSpPr>
        <p:spPr>
          <a:xfrm>
            <a:off x="524741" y="4621876"/>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1" name="Rectangle 10">
            <a:extLst>
              <a:ext uri="{FF2B5EF4-FFF2-40B4-BE49-F238E27FC236}">
                <a16:creationId xmlns:a16="http://schemas.microsoft.com/office/drawing/2014/main" id="{F6F13CA3-5472-4AB8-B4B2-B7124D000CDC}"/>
              </a:ext>
            </a:extLst>
          </p:cNvPr>
          <p:cNvSpPr/>
          <p:nvPr/>
        </p:nvSpPr>
        <p:spPr>
          <a:xfrm>
            <a:off x="1988819" y="5848610"/>
            <a:ext cx="696814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Concatenated multi-scale feature map </a:t>
            </a:r>
          </a:p>
        </p:txBody>
      </p:sp>
      <p:cxnSp>
        <p:nvCxnSpPr>
          <p:cNvPr id="12" name="Straight Arrow Connector 11">
            <a:extLst>
              <a:ext uri="{FF2B5EF4-FFF2-40B4-BE49-F238E27FC236}">
                <a16:creationId xmlns:a16="http://schemas.microsoft.com/office/drawing/2014/main" id="{524A7ED0-19BB-46C8-9CEF-531E295F771D}"/>
              </a:ext>
            </a:extLst>
          </p:cNvPr>
          <p:cNvCxnSpPr>
            <a:stCxn id="6" idx="2"/>
            <a:endCxn id="8" idx="0"/>
          </p:cNvCxnSpPr>
          <p:nvPr/>
        </p:nvCxnSpPr>
        <p:spPr>
          <a:xfrm flipH="1">
            <a:off x="1575089" y="1731992"/>
            <a:ext cx="3970194" cy="6731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E943AA7-EF05-486B-9806-E01B4853E836}"/>
              </a:ext>
            </a:extLst>
          </p:cNvPr>
          <p:cNvCxnSpPr>
            <a:cxnSpLocks/>
            <a:stCxn id="8" idx="2"/>
            <a:endCxn id="9" idx="0"/>
          </p:cNvCxnSpPr>
          <p:nvPr/>
        </p:nvCxnSpPr>
        <p:spPr>
          <a:xfrm>
            <a:off x="1575089" y="313112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253C5D-1969-4F3D-B744-A42A2036AFA1}"/>
              </a:ext>
            </a:extLst>
          </p:cNvPr>
          <p:cNvCxnSpPr>
            <a:cxnSpLocks/>
            <a:stCxn id="9" idx="2"/>
            <a:endCxn id="10" idx="0"/>
          </p:cNvCxnSpPr>
          <p:nvPr/>
        </p:nvCxnSpPr>
        <p:spPr>
          <a:xfrm>
            <a:off x="1575089" y="4239491"/>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A00C32-2617-463B-BE3C-ED18EF6DDC15}"/>
              </a:ext>
            </a:extLst>
          </p:cNvPr>
          <p:cNvSpPr/>
          <p:nvPr/>
        </p:nvSpPr>
        <p:spPr>
          <a:xfrm>
            <a:off x="2922444" y="2430564"/>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Ave Pool</a:t>
            </a:r>
          </a:p>
        </p:txBody>
      </p:sp>
      <p:sp>
        <p:nvSpPr>
          <p:cNvPr id="21" name="Rectangle 20">
            <a:extLst>
              <a:ext uri="{FF2B5EF4-FFF2-40B4-BE49-F238E27FC236}">
                <a16:creationId xmlns:a16="http://schemas.microsoft.com/office/drawing/2014/main" id="{33E7C6A5-ED37-44FB-B867-BB076AF7DA1B}"/>
              </a:ext>
            </a:extLst>
          </p:cNvPr>
          <p:cNvSpPr/>
          <p:nvPr/>
        </p:nvSpPr>
        <p:spPr>
          <a:xfrm>
            <a:off x="2922444" y="3538927"/>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3" name="Straight Arrow Connector 22">
            <a:extLst>
              <a:ext uri="{FF2B5EF4-FFF2-40B4-BE49-F238E27FC236}">
                <a16:creationId xmlns:a16="http://schemas.microsoft.com/office/drawing/2014/main" id="{C0DC0C54-231B-459E-B78D-D087BBA86AE8}"/>
              </a:ext>
            </a:extLst>
          </p:cNvPr>
          <p:cNvCxnSpPr>
            <a:cxnSpLocks/>
            <a:stCxn id="20" idx="2"/>
            <a:endCxn id="21" idx="0"/>
          </p:cNvCxnSpPr>
          <p:nvPr/>
        </p:nvCxnSpPr>
        <p:spPr>
          <a:xfrm>
            <a:off x="3972792" y="3156542"/>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B297C4-BCC8-4BDA-A70C-B288279B13BA}"/>
              </a:ext>
            </a:extLst>
          </p:cNvPr>
          <p:cNvCxnSpPr>
            <a:cxnSpLocks/>
            <a:stCxn id="21" idx="2"/>
          </p:cNvCxnSpPr>
          <p:nvPr/>
        </p:nvCxnSpPr>
        <p:spPr>
          <a:xfrm>
            <a:off x="3972792" y="4264905"/>
            <a:ext cx="807893" cy="1593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56F699F-0A4D-4B95-B81E-F94382553DCA}"/>
              </a:ext>
            </a:extLst>
          </p:cNvPr>
          <p:cNvSpPr/>
          <p:nvPr/>
        </p:nvSpPr>
        <p:spPr>
          <a:xfrm>
            <a:off x="5416264" y="245797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26" name="Rectangle 25">
            <a:extLst>
              <a:ext uri="{FF2B5EF4-FFF2-40B4-BE49-F238E27FC236}">
                <a16:creationId xmlns:a16="http://schemas.microsoft.com/office/drawing/2014/main" id="{7B832632-6BD5-4A48-9CD4-81B96436A97F}"/>
              </a:ext>
            </a:extLst>
          </p:cNvPr>
          <p:cNvSpPr/>
          <p:nvPr/>
        </p:nvSpPr>
        <p:spPr>
          <a:xfrm>
            <a:off x="5416264" y="356633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8" name="Straight Arrow Connector 27">
            <a:extLst>
              <a:ext uri="{FF2B5EF4-FFF2-40B4-BE49-F238E27FC236}">
                <a16:creationId xmlns:a16="http://schemas.microsoft.com/office/drawing/2014/main" id="{F43F33AB-89C7-4C12-9A71-2A02B369F868}"/>
              </a:ext>
            </a:extLst>
          </p:cNvPr>
          <p:cNvCxnSpPr>
            <a:cxnSpLocks/>
            <a:stCxn id="25" idx="2"/>
            <a:endCxn id="26" idx="0"/>
          </p:cNvCxnSpPr>
          <p:nvPr/>
        </p:nvCxnSpPr>
        <p:spPr>
          <a:xfrm>
            <a:off x="6466612" y="318394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9AE8F4E-F2FE-493A-A75A-4A451F3F037A}"/>
              </a:ext>
            </a:extLst>
          </p:cNvPr>
          <p:cNvCxnSpPr>
            <a:cxnSpLocks/>
            <a:stCxn id="26" idx="2"/>
          </p:cNvCxnSpPr>
          <p:nvPr/>
        </p:nvCxnSpPr>
        <p:spPr>
          <a:xfrm flipH="1">
            <a:off x="5951397" y="4292311"/>
            <a:ext cx="515215" cy="15664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6A6926C-2860-4B1B-81AA-B901A83F132F}"/>
              </a:ext>
            </a:extLst>
          </p:cNvPr>
          <p:cNvSpPr/>
          <p:nvPr/>
        </p:nvSpPr>
        <p:spPr>
          <a:xfrm>
            <a:off x="7910084" y="248321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cxnSp>
        <p:nvCxnSpPr>
          <p:cNvPr id="33" name="Straight Arrow Connector 32">
            <a:extLst>
              <a:ext uri="{FF2B5EF4-FFF2-40B4-BE49-F238E27FC236}">
                <a16:creationId xmlns:a16="http://schemas.microsoft.com/office/drawing/2014/main" id="{A2E2F919-681F-450F-BDB1-8BE59A9483DA}"/>
              </a:ext>
            </a:extLst>
          </p:cNvPr>
          <p:cNvCxnSpPr>
            <a:cxnSpLocks/>
            <a:stCxn id="30" idx="2"/>
          </p:cNvCxnSpPr>
          <p:nvPr/>
        </p:nvCxnSpPr>
        <p:spPr>
          <a:xfrm flipH="1">
            <a:off x="7595235" y="3209188"/>
            <a:ext cx="1365197" cy="25972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C04C03E-7BA2-4762-9220-DD0BD019627D}"/>
              </a:ext>
            </a:extLst>
          </p:cNvPr>
          <p:cNvCxnSpPr>
            <a:cxnSpLocks/>
            <a:stCxn id="10" idx="2"/>
          </p:cNvCxnSpPr>
          <p:nvPr/>
        </p:nvCxnSpPr>
        <p:spPr>
          <a:xfrm>
            <a:off x="1575089" y="5347854"/>
            <a:ext cx="1659948" cy="5007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2FB872D-A8B5-48C3-89F9-825955775743}"/>
              </a:ext>
            </a:extLst>
          </p:cNvPr>
          <p:cNvCxnSpPr>
            <a:cxnSpLocks/>
            <a:stCxn id="6" idx="2"/>
            <a:endCxn id="20" idx="0"/>
          </p:cNvCxnSpPr>
          <p:nvPr/>
        </p:nvCxnSpPr>
        <p:spPr>
          <a:xfrm flipH="1">
            <a:off x="3972792" y="1731992"/>
            <a:ext cx="1572491" cy="6985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C645511-D9A5-4569-A929-D47D848896F7}"/>
              </a:ext>
            </a:extLst>
          </p:cNvPr>
          <p:cNvCxnSpPr>
            <a:cxnSpLocks/>
            <a:stCxn id="6" idx="2"/>
            <a:endCxn id="25" idx="0"/>
          </p:cNvCxnSpPr>
          <p:nvPr/>
        </p:nvCxnSpPr>
        <p:spPr>
          <a:xfrm>
            <a:off x="5545283" y="1731992"/>
            <a:ext cx="921329" cy="725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C9B7B43-2362-4C0B-BA64-5E0DA9BB856B}"/>
              </a:ext>
            </a:extLst>
          </p:cNvPr>
          <p:cNvCxnSpPr>
            <a:cxnSpLocks/>
            <a:stCxn id="6" idx="2"/>
            <a:endCxn id="30" idx="0"/>
          </p:cNvCxnSpPr>
          <p:nvPr/>
        </p:nvCxnSpPr>
        <p:spPr>
          <a:xfrm>
            <a:off x="5545283" y="1731992"/>
            <a:ext cx="3415149" cy="7512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ontent Placeholder 6">
            <a:extLst>
              <a:ext uri="{FF2B5EF4-FFF2-40B4-BE49-F238E27FC236}">
                <a16:creationId xmlns:a16="http://schemas.microsoft.com/office/drawing/2014/main" id="{73CE4081-445D-4551-9F66-B280B6422A2A}"/>
              </a:ext>
            </a:extLst>
          </p:cNvPr>
          <p:cNvSpPr txBox="1">
            <a:spLocks/>
          </p:cNvSpPr>
          <p:nvPr/>
        </p:nvSpPr>
        <p:spPr>
          <a:xfrm>
            <a:off x="8340695" y="709363"/>
            <a:ext cx="2878516" cy="1200129"/>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Xception</a:t>
            </a:r>
            <a:r>
              <a:rPr lang="en-GB"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Chollet</a:t>
            </a:r>
            <a:r>
              <a:rPr lang="en-GB" dirty="0">
                <a:latin typeface="Segoe UI" panose="020B0502040204020203" pitchFamily="34" charset="0"/>
                <a:ea typeface="Segoe UI" panose="020B0502040204020203" pitchFamily="34" charset="0"/>
                <a:cs typeface="Segoe UI" panose="020B0502040204020203" pitchFamily="34" charset="0"/>
              </a:rPr>
              <a:t>, 2017</a:t>
            </a:r>
          </a:p>
        </p:txBody>
      </p:sp>
    </p:spTree>
    <p:extLst>
      <p:ext uri="{BB962C8B-B14F-4D97-AF65-F5344CB8AC3E}">
        <p14:creationId xmlns:p14="http://schemas.microsoft.com/office/powerpoint/2010/main" val="217186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20" grpId="0" animBg="1"/>
      <p:bldP spid="21" grpId="0" animBg="1"/>
      <p:bldP spid="25" grpId="0" animBg="1"/>
      <p:bldP spid="26" grpId="0" animBg="1"/>
      <p:bldP spid="3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Interactions Between Channels</a:t>
            </a:r>
          </a:p>
          <a:p>
            <a:r>
              <a:rPr lang="en-US" sz="4400" b="1" dirty="0"/>
              <a:t>Squeeze and Expand Layers</a:t>
            </a:r>
          </a:p>
        </p:txBody>
      </p:sp>
    </p:spTree>
    <p:extLst>
      <p:ext uri="{BB962C8B-B14F-4D97-AF65-F5344CB8AC3E}">
        <p14:creationId xmlns:p14="http://schemas.microsoft.com/office/powerpoint/2010/main" val="18594071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Why Squeeze and Expand Layers?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In CNNs convolutional operators </a:t>
            </a:r>
            <a:r>
              <a:rPr lang="en-GB" sz="2800" b="1" dirty="0">
                <a:latin typeface="+mn-lt"/>
                <a:ea typeface="Segoe UI" panose="020B0502040204020203" pitchFamily="34" charset="0"/>
                <a:cs typeface="Segoe UI" panose="020B0502040204020203" pitchFamily="34" charset="0"/>
              </a:rPr>
              <a:t>applied independently </a:t>
            </a:r>
            <a:r>
              <a:rPr lang="en-GB" sz="2800" dirty="0">
                <a:latin typeface="+mn-lt"/>
                <a:ea typeface="Segoe UI" panose="020B0502040204020203" pitchFamily="34" charset="0"/>
                <a:cs typeface="Segoe UI" panose="020B0502040204020203" pitchFamily="34" charset="0"/>
              </a:rPr>
              <a:t>to channels</a:t>
            </a:r>
          </a:p>
          <a:p>
            <a:r>
              <a:rPr lang="en-GB" sz="2800" dirty="0">
                <a:latin typeface="+mn-lt"/>
                <a:ea typeface="Segoe UI" panose="020B0502040204020203" pitchFamily="34" charset="0"/>
                <a:cs typeface="Segoe UI" panose="020B0502040204020203" pitchFamily="34" charset="0"/>
              </a:rPr>
              <a:t>CNN model ignores possible interaction between feature maps in channels </a:t>
            </a:r>
          </a:p>
          <a:p>
            <a:r>
              <a:rPr lang="en-GB" sz="2800" b="1" dirty="0">
                <a:latin typeface="+mn-lt"/>
                <a:ea typeface="Segoe UI" panose="020B0502040204020203" pitchFamily="34" charset="0"/>
                <a:cs typeface="Segoe UI" panose="020B0502040204020203" pitchFamily="34" charset="0"/>
              </a:rPr>
              <a:t>Squeeze and excitation (SE) </a:t>
            </a:r>
            <a:r>
              <a:rPr lang="en-GB" sz="2800" dirty="0">
                <a:latin typeface="+mn-lt"/>
                <a:ea typeface="Segoe UI" panose="020B0502040204020203" pitchFamily="34" charset="0"/>
                <a:cs typeface="Segoe UI" panose="020B0502040204020203" pitchFamily="34" charset="0"/>
              </a:rPr>
              <a:t>layers model interactions between channels   </a:t>
            </a:r>
          </a:p>
          <a:p>
            <a:r>
              <a:rPr lang="en-GB" sz="2800" b="1" dirty="0">
                <a:latin typeface="+mn-lt"/>
                <a:ea typeface="Segoe UI" panose="020B0502040204020203" pitchFamily="34" charset="0"/>
                <a:cs typeface="Segoe UI" panose="020B0502040204020203" pitchFamily="34" charset="0"/>
              </a:rPr>
              <a:t>Squeeze</a:t>
            </a:r>
            <a:r>
              <a:rPr lang="en-GB" sz="2800" dirty="0">
                <a:latin typeface="+mn-lt"/>
                <a:ea typeface="Segoe UI" panose="020B0502040204020203" pitchFamily="34" charset="0"/>
                <a:cs typeface="Segoe UI" panose="020B0502040204020203" pitchFamily="34" charset="0"/>
              </a:rPr>
              <a:t> aggregates information from each channel of the feature map  </a:t>
            </a:r>
          </a:p>
          <a:p>
            <a:r>
              <a:rPr lang="en-GB" sz="2800" b="1" dirty="0">
                <a:latin typeface="+mn-lt"/>
                <a:ea typeface="Segoe UI" panose="020B0502040204020203" pitchFamily="34" charset="0"/>
                <a:cs typeface="Segoe UI" panose="020B0502040204020203" pitchFamily="34" charset="0"/>
              </a:rPr>
              <a:t>Excitation </a:t>
            </a:r>
            <a:r>
              <a:rPr lang="en-GB" sz="2800" dirty="0">
                <a:latin typeface="+mn-lt"/>
                <a:ea typeface="Segoe UI" panose="020B0502040204020203" pitchFamily="34" charset="0"/>
                <a:cs typeface="Segoe UI" panose="020B0502040204020203" pitchFamily="34" charset="0"/>
              </a:rPr>
              <a:t>creates weights to emphasize important aspects of the feature map</a:t>
            </a: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1840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Why Squeeze and Expand Layers?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674371"/>
          </a:xfrm>
        </p:spPr>
        <p:txBody>
          <a:bodyPr>
            <a:normAutofit/>
          </a:bodyPr>
          <a:lstStyle/>
          <a:p>
            <a:pPr marL="0" indent="0">
              <a:buNone/>
            </a:pPr>
            <a:r>
              <a:rPr lang="en-GB" sz="2800" b="1" dirty="0">
                <a:latin typeface="+mn-lt"/>
                <a:ea typeface="Segoe UI" panose="020B0502040204020203" pitchFamily="34" charset="0"/>
                <a:cs typeface="Segoe UI" panose="020B0502040204020203" pitchFamily="34" charset="0"/>
              </a:rPr>
              <a:t>Squeeze and expand (SE) </a:t>
            </a:r>
            <a:r>
              <a:rPr lang="en-GB" sz="2800" dirty="0">
                <a:latin typeface="+mn-lt"/>
                <a:ea typeface="Segoe UI" panose="020B0502040204020203" pitchFamily="34" charset="0"/>
                <a:cs typeface="Segoe UI" panose="020B0502040204020203" pitchFamily="34" charset="0"/>
              </a:rPr>
              <a:t>layers model interactions between channels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05B11362-BEA0-FD9F-55AC-9E6BD512DC8A}"/>
              </a:ext>
            </a:extLst>
          </p:cNvPr>
          <p:cNvPicPr>
            <a:picLocks noChangeAspect="1"/>
          </p:cNvPicPr>
          <p:nvPr/>
        </p:nvPicPr>
        <p:blipFill>
          <a:blip r:embed="rId3"/>
          <a:stretch>
            <a:fillRect/>
          </a:stretch>
        </p:blipFill>
        <p:spPr>
          <a:xfrm>
            <a:off x="843621" y="4405132"/>
            <a:ext cx="10702385" cy="2240376"/>
          </a:xfrm>
          <a:prstGeom prst="rect">
            <a:avLst/>
          </a:prstGeom>
        </p:spPr>
      </p:pic>
      <mc:AlternateContent xmlns:mc="http://schemas.openxmlformats.org/markup-compatibility/2006" xmlns:a14="http://schemas.microsoft.com/office/drawing/2010/main">
        <mc:Choice Requires="a14">
          <p:sp>
            <p:nvSpPr>
              <p:cNvPr id="5" name="Content Placeholder 6">
                <a:extLst>
                  <a:ext uri="{FF2B5EF4-FFF2-40B4-BE49-F238E27FC236}">
                    <a16:creationId xmlns:a16="http://schemas.microsoft.com/office/drawing/2014/main" id="{A4692FFD-1D2A-1DEC-D45A-F23F2FD36F05}"/>
                  </a:ext>
                </a:extLst>
              </p:cNvPr>
              <p:cNvSpPr txBox="1">
                <a:spLocks/>
              </p:cNvSpPr>
              <p:nvPr/>
            </p:nvSpPr>
            <p:spPr>
              <a:xfrm>
                <a:off x="333375" y="2115682"/>
                <a:ext cx="3228691" cy="2240376"/>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600" b="1" dirty="0">
                    <a:latin typeface="+mn-lt"/>
                    <a:ea typeface="Segoe UI" panose="020B0502040204020203" pitchFamily="34" charset="0"/>
                    <a:cs typeface="Segoe UI" panose="020B0502040204020203" pitchFamily="34" charset="0"/>
                  </a:rPr>
                  <a:t>Squeeze function</a:t>
                </a:r>
                <a:r>
                  <a:rPr lang="en-GB" sz="2600" dirty="0">
                    <a:latin typeface="+mn-lt"/>
                    <a:ea typeface="Segoe UI" panose="020B0502040204020203" pitchFamily="34" charset="0"/>
                    <a:cs typeface="Segoe UI" panose="020B0502040204020203" pitchFamily="34" charset="0"/>
                  </a:rPr>
                  <a:t>, </a:t>
                </a:r>
                <a14:m>
                  <m:oMath xmlns:m="http://schemas.openxmlformats.org/officeDocument/2006/math">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𝑧</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𝐹</m:t>
                        </m:r>
                      </m:e>
                      <m:sub>
                        <m:r>
                          <a:rPr lang="en-US" sz="2600" b="0" i="1" smtClean="0">
                            <a:latin typeface="Cambria Math" panose="02040503050406030204" pitchFamily="18" charset="0"/>
                            <a:cs typeface="Segoe UI" panose="020B0502040204020203" pitchFamily="34" charset="0"/>
                          </a:rPr>
                          <m:t>𝑠𝑞</m:t>
                        </m:r>
                      </m:sub>
                    </m:sSub>
                    <m:r>
                      <a:rPr lang="en-US" sz="2600" b="0" i="1" smtClean="0">
                        <a:latin typeface="Cambria Math" panose="02040503050406030204" pitchFamily="18" charset="0"/>
                        <a:cs typeface="Segoe UI" panose="020B0502040204020203" pitchFamily="34" charset="0"/>
                      </a:rPr>
                      <m:t>(</m:t>
                    </m:r>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𝑢</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oMath>
                </a14:m>
                <a:r>
                  <a:rPr lang="en-GB" sz="2600" b="1" dirty="0">
                    <a:latin typeface="Segoe UI" panose="020B0502040204020203" pitchFamily="34" charset="0"/>
                    <a:ea typeface="Segoe UI" panose="020B0502040204020203" pitchFamily="34" charset="0"/>
                    <a:cs typeface="Segoe UI" panose="020B0502040204020203" pitchFamily="34" charset="0"/>
                  </a:rPr>
                  <a:t>, </a:t>
                </a:r>
                <a:r>
                  <a:rPr lang="en-GB" sz="2600" dirty="0">
                    <a:latin typeface="+mn-lt"/>
                    <a:ea typeface="Segoe UI" panose="020B0502040204020203" pitchFamily="34" charset="0"/>
                    <a:cs typeface="Segoe UI" panose="020B0502040204020203" pitchFamily="34" charset="0"/>
                  </a:rPr>
                  <a:t>performs average pooling on the channels</a:t>
                </a:r>
                <a:r>
                  <a:rPr lang="en-GB" sz="2600" b="1" dirty="0">
                    <a:latin typeface="+mn-lt"/>
                    <a:ea typeface="Segoe UI" panose="020B0502040204020203" pitchFamily="34" charset="0"/>
                    <a:cs typeface="Segoe UI" panose="020B0502040204020203" pitchFamily="34" charset="0"/>
                  </a:rPr>
                  <a:t> </a:t>
                </a:r>
                <a:endParaRPr lang="en-GB" sz="2600" dirty="0">
                  <a:latin typeface="+mn-lt"/>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5" name="Content Placeholder 6">
                <a:extLst>
                  <a:ext uri="{FF2B5EF4-FFF2-40B4-BE49-F238E27FC236}">
                    <a16:creationId xmlns:a16="http://schemas.microsoft.com/office/drawing/2014/main" id="{A4692FFD-1D2A-1DEC-D45A-F23F2FD36F05}"/>
                  </a:ext>
                </a:extLst>
              </p:cNvPr>
              <p:cNvSpPr txBox="1">
                <a:spLocks noRot="1" noChangeAspect="1" noMove="1" noResize="1" noEditPoints="1" noAdjustHandles="1" noChangeArrowheads="1" noChangeShapeType="1" noTextEdit="1"/>
              </p:cNvSpPr>
              <p:nvPr/>
            </p:nvSpPr>
            <p:spPr>
              <a:xfrm>
                <a:off x="333375" y="2115682"/>
                <a:ext cx="3228691" cy="2240376"/>
              </a:xfrm>
              <a:prstGeom prst="rect">
                <a:avLst/>
              </a:prstGeom>
              <a:blipFill>
                <a:blip r:embed="rId4"/>
                <a:stretch>
                  <a:fillRect l="-3403" t="-2174" b="-1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6">
                <a:extLst>
                  <a:ext uri="{FF2B5EF4-FFF2-40B4-BE49-F238E27FC236}">
                    <a16:creationId xmlns:a16="http://schemas.microsoft.com/office/drawing/2014/main" id="{43E9F186-B2D9-C3D6-B5CB-43F7033D1B0A}"/>
                  </a:ext>
                </a:extLst>
              </p:cNvPr>
              <p:cNvSpPr txBox="1">
                <a:spLocks/>
              </p:cNvSpPr>
              <p:nvPr/>
            </p:nvSpPr>
            <p:spPr>
              <a:xfrm>
                <a:off x="8963309" y="1891587"/>
                <a:ext cx="3228691" cy="2240376"/>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600" b="1" dirty="0">
                    <a:latin typeface="+mn-lt"/>
                    <a:ea typeface="Segoe UI" panose="020B0502040204020203" pitchFamily="34" charset="0"/>
                    <a:cs typeface="Segoe UI" panose="020B0502040204020203" pitchFamily="34" charset="0"/>
                  </a:rPr>
                  <a:t>Scale function</a:t>
                </a:r>
                <a:r>
                  <a:rPr lang="en-GB" sz="2600" dirty="0">
                    <a:latin typeface="+mn-lt"/>
                    <a:ea typeface="Segoe UI" panose="020B0502040204020203" pitchFamily="34" charset="0"/>
                    <a:cs typeface="Segoe UI" panose="020B0502040204020203" pitchFamily="34" charset="0"/>
                  </a:rPr>
                  <a:t>, </a:t>
                </a:r>
                <a14:m>
                  <m:oMath xmlns:m="http://schemas.openxmlformats.org/officeDocument/2006/math">
                    <m:sSub>
                      <m:sSubPr>
                        <m:ctrlPr>
                          <a:rPr lang="en-GB" sz="2600" i="1" smtClean="0">
                            <a:latin typeface="Cambria Math" panose="02040503050406030204" pitchFamily="18" charset="0"/>
                            <a:cs typeface="Segoe UI" panose="020B0502040204020203" pitchFamily="34" charset="0"/>
                          </a:rPr>
                        </m:ctrlPr>
                      </m:sSubPr>
                      <m:e>
                        <m:acc>
                          <m:accPr>
                            <m:chr m:val="̃"/>
                            <m:ctrlPr>
                              <a:rPr lang="en-GB" sz="2600" i="1" smtClean="0">
                                <a:latin typeface="Cambria Math" panose="02040503050406030204" pitchFamily="18" charset="0"/>
                                <a:cs typeface="Segoe UI" panose="020B0502040204020203" pitchFamily="34" charset="0"/>
                              </a:rPr>
                            </m:ctrlPr>
                          </m:accPr>
                          <m:e>
                            <m:r>
                              <a:rPr lang="en-US" sz="2600" b="0" i="1" smtClean="0">
                                <a:latin typeface="Cambria Math" panose="02040503050406030204" pitchFamily="18" charset="0"/>
                                <a:cs typeface="Segoe UI" panose="020B0502040204020203" pitchFamily="34" charset="0"/>
                              </a:rPr>
                              <m:t>𝑋</m:t>
                            </m:r>
                          </m:e>
                        </m:acc>
                        <m:r>
                          <a:rPr lang="en-US" sz="2600" b="0" i="1" smtClean="0">
                            <a:latin typeface="Cambria Math" panose="02040503050406030204" pitchFamily="18" charset="0"/>
                            <a:cs typeface="Segoe UI" panose="020B0502040204020203" pitchFamily="34" charset="0"/>
                          </a:rPr>
                          <m:t>=</m:t>
                        </m:r>
                        <m:r>
                          <a:rPr lang="en-US" sz="2600" b="0" i="1" smtClean="0">
                            <a:latin typeface="Cambria Math" panose="02040503050406030204" pitchFamily="18" charset="0"/>
                            <a:cs typeface="Segoe UI" panose="020B0502040204020203" pitchFamily="34" charset="0"/>
                          </a:rPr>
                          <m:t>𝐹</m:t>
                        </m:r>
                      </m:e>
                      <m:sub>
                        <m:r>
                          <a:rPr lang="en-US" sz="2600" b="0" i="1" smtClean="0">
                            <a:latin typeface="Cambria Math" panose="02040503050406030204" pitchFamily="18" charset="0"/>
                            <a:cs typeface="Segoe UI" panose="020B0502040204020203" pitchFamily="34" charset="0"/>
                          </a:rPr>
                          <m:t>𝑠𝑐𝑎𝑙𝑒</m:t>
                        </m:r>
                      </m:sub>
                    </m:sSub>
                    <m:r>
                      <a:rPr lang="en-US" sz="2600" b="0" i="1" smtClean="0">
                        <a:latin typeface="Cambria Math" panose="02040503050406030204" pitchFamily="18" charset="0"/>
                        <a:cs typeface="Segoe UI" panose="020B0502040204020203" pitchFamily="34" charset="0"/>
                      </a:rPr>
                      <m:t>(</m:t>
                    </m:r>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𝑢</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𝑠</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oMath>
                </a14:m>
                <a:r>
                  <a:rPr lang="en-GB" sz="2600" b="1" dirty="0">
                    <a:latin typeface="Segoe UI" panose="020B0502040204020203" pitchFamily="34" charset="0"/>
                    <a:ea typeface="Segoe UI" panose="020B0502040204020203" pitchFamily="34" charset="0"/>
                    <a:cs typeface="Segoe UI" panose="020B0502040204020203" pitchFamily="34" charset="0"/>
                  </a:rPr>
                  <a:t>, </a:t>
                </a:r>
                <a:r>
                  <a:rPr lang="en-GB" sz="2600" dirty="0">
                    <a:latin typeface="+mn-lt"/>
                    <a:ea typeface="Segoe UI" panose="020B0502040204020203" pitchFamily="34" charset="0"/>
                    <a:cs typeface="Segoe UI" panose="020B0502040204020203" pitchFamily="34" charset="0"/>
                  </a:rPr>
                  <a:t>applies the excitation to the channels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6" name="Content Placeholder 6">
                <a:extLst>
                  <a:ext uri="{FF2B5EF4-FFF2-40B4-BE49-F238E27FC236}">
                    <a16:creationId xmlns:a16="http://schemas.microsoft.com/office/drawing/2014/main" id="{43E9F186-B2D9-C3D6-B5CB-43F7033D1B0A}"/>
                  </a:ext>
                </a:extLst>
              </p:cNvPr>
              <p:cNvSpPr txBox="1">
                <a:spLocks noRot="1" noChangeAspect="1" noMove="1" noResize="1" noEditPoints="1" noAdjustHandles="1" noChangeArrowheads="1" noChangeShapeType="1" noTextEdit="1"/>
              </p:cNvSpPr>
              <p:nvPr/>
            </p:nvSpPr>
            <p:spPr>
              <a:xfrm>
                <a:off x="8963309" y="1891587"/>
                <a:ext cx="3228691" cy="2240376"/>
              </a:xfrm>
              <a:prstGeom prst="rect">
                <a:avLst/>
              </a:prstGeom>
              <a:blipFill>
                <a:blip r:embed="rId5"/>
                <a:stretch>
                  <a:fillRect l="-3396" t="-2174" r="-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6">
                <a:extLst>
                  <a:ext uri="{FF2B5EF4-FFF2-40B4-BE49-F238E27FC236}">
                    <a16:creationId xmlns:a16="http://schemas.microsoft.com/office/drawing/2014/main" id="{B65B5703-6BC5-9BFD-5CB3-63ABC6AE8356}"/>
                  </a:ext>
                </a:extLst>
              </p:cNvPr>
              <p:cNvSpPr txBox="1">
                <a:spLocks/>
              </p:cNvSpPr>
              <p:nvPr/>
            </p:nvSpPr>
            <p:spPr>
              <a:xfrm>
                <a:off x="5057775" y="1582238"/>
                <a:ext cx="3228691" cy="2240376"/>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800" b="1" dirty="0">
                    <a:latin typeface="+mn-lt"/>
                    <a:ea typeface="Segoe UI" panose="020B0502040204020203" pitchFamily="34" charset="0"/>
                    <a:cs typeface="Segoe UI" panose="020B0502040204020203" pitchFamily="34" charset="0"/>
                  </a:rPr>
                  <a:t>Excitation function</a:t>
                </a:r>
                <a:r>
                  <a:rPr lang="en-GB" sz="2800" dirty="0">
                    <a:latin typeface="+mn-lt"/>
                    <a:ea typeface="Segoe UI" panose="020B0502040204020203" pitchFamily="34" charset="0"/>
                    <a:cs typeface="Segoe UI" panose="020B0502040204020203" pitchFamily="34" charset="0"/>
                  </a:rPr>
                  <a:t>, </a:t>
                </a:r>
                <a14:m>
                  <m:oMath xmlns:m="http://schemas.openxmlformats.org/officeDocument/2006/math">
                    <m:sSub>
                      <m:sSubPr>
                        <m:ctrlPr>
                          <a:rPr lang="en-GB"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𝑠</m:t>
                        </m:r>
                      </m:e>
                      <m:sub>
                        <m:r>
                          <a:rPr lang="en-US" sz="2800" b="0" i="1" smtClean="0">
                            <a:latin typeface="Cambria Math" panose="02040503050406030204" pitchFamily="18" charset="0"/>
                            <a:cs typeface="Segoe UI" panose="020B0502040204020203" pitchFamily="34" charset="0"/>
                          </a:rPr>
                          <m:t> </m:t>
                        </m:r>
                      </m:sub>
                    </m:sSub>
                    <m:r>
                      <a:rPr lang="en-US" sz="2800" b="0" i="1" smtClean="0">
                        <a:latin typeface="Cambria Math" panose="02040503050406030204" pitchFamily="18" charset="0"/>
                        <a:cs typeface="Segoe UI" panose="020B0502040204020203" pitchFamily="34" charset="0"/>
                      </a:rPr>
                      <m:t>=</m:t>
                    </m:r>
                    <m:sSub>
                      <m:sSubPr>
                        <m:ctrlPr>
                          <a:rPr lang="en-GB"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𝐹</m:t>
                        </m:r>
                      </m:e>
                      <m:sub>
                        <m:r>
                          <a:rPr lang="en-US" sz="2800" b="0" i="1" smtClean="0">
                            <a:latin typeface="Cambria Math" panose="02040503050406030204" pitchFamily="18" charset="0"/>
                            <a:cs typeface="Segoe UI" panose="020B0502040204020203" pitchFamily="34" charset="0"/>
                          </a:rPr>
                          <m:t>𝑠𝑞</m:t>
                        </m:r>
                      </m:sub>
                    </m:sSub>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𝑊</m:t>
                    </m:r>
                    <m:r>
                      <a:rPr lang="en-US" sz="2800" b="0" i="1" smtClean="0">
                        <a:latin typeface="Cambria Math" panose="02040503050406030204" pitchFamily="18" charset="0"/>
                        <a:cs typeface="Segoe UI" panose="020B0502040204020203" pitchFamily="34" charset="0"/>
                      </a:rPr>
                      <m:t>)</m:t>
                    </m:r>
                  </m:oMath>
                </a14:m>
                <a:r>
                  <a:rPr lang="en-GB" sz="2800" b="1" dirty="0">
                    <a:latin typeface="Segoe UI" panose="020B0502040204020203" pitchFamily="34" charset="0"/>
                    <a:ea typeface="Segoe UI" panose="020B0502040204020203" pitchFamily="34" charset="0"/>
                    <a:cs typeface="Segoe UI" panose="020B0502040204020203" pitchFamily="34" charset="0"/>
                  </a:rPr>
                  <a:t>, </a:t>
                </a:r>
                <a:r>
                  <a:rPr lang="en-GB" sz="2800" dirty="0">
                    <a:latin typeface="+mn-lt"/>
                    <a:ea typeface="Segoe UI" panose="020B0502040204020203" pitchFamily="34" charset="0"/>
                    <a:cs typeface="Segoe UI" panose="020B0502040204020203" pitchFamily="34" charset="0"/>
                  </a:rPr>
                  <a:t>computes the excitation for each channel</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9" name="Content Placeholder 6">
                <a:extLst>
                  <a:ext uri="{FF2B5EF4-FFF2-40B4-BE49-F238E27FC236}">
                    <a16:creationId xmlns:a16="http://schemas.microsoft.com/office/drawing/2014/main" id="{B65B5703-6BC5-9BFD-5CB3-63ABC6AE8356}"/>
                  </a:ext>
                </a:extLst>
              </p:cNvPr>
              <p:cNvSpPr txBox="1">
                <a:spLocks noRot="1" noChangeAspect="1" noMove="1" noResize="1" noEditPoints="1" noAdjustHandles="1" noChangeArrowheads="1" noChangeShapeType="1" noTextEdit="1"/>
              </p:cNvSpPr>
              <p:nvPr/>
            </p:nvSpPr>
            <p:spPr>
              <a:xfrm>
                <a:off x="5057775" y="1582238"/>
                <a:ext cx="3228691" cy="2240376"/>
              </a:xfrm>
              <a:prstGeom prst="rect">
                <a:avLst/>
              </a:prstGeom>
              <a:blipFill>
                <a:blip r:embed="rId6"/>
                <a:stretch>
                  <a:fillRect l="-3970" t="-4632" r="-945"/>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EDD7CA57-23B3-1688-FE80-3D09B6BBBA71}"/>
              </a:ext>
            </a:extLst>
          </p:cNvPr>
          <p:cNvCxnSpPr/>
          <p:nvPr/>
        </p:nvCxnSpPr>
        <p:spPr>
          <a:xfrm flipH="1">
            <a:off x="8916537" y="3976048"/>
            <a:ext cx="865638" cy="139207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AA551E8-AA65-8886-45DB-FF97A2A18C55}"/>
              </a:ext>
            </a:extLst>
          </p:cNvPr>
          <p:cNvCxnSpPr>
            <a:cxnSpLocks/>
            <a:stCxn id="9" idx="2"/>
          </p:cNvCxnSpPr>
          <p:nvPr/>
        </p:nvCxnSpPr>
        <p:spPr>
          <a:xfrm>
            <a:off x="6672121" y="3822614"/>
            <a:ext cx="425365" cy="67862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9705DA6-1FEE-D42F-5E86-8A0F5D0E37B9}"/>
              </a:ext>
            </a:extLst>
          </p:cNvPr>
          <p:cNvCxnSpPr>
            <a:cxnSpLocks/>
          </p:cNvCxnSpPr>
          <p:nvPr/>
        </p:nvCxnSpPr>
        <p:spPr>
          <a:xfrm>
            <a:off x="2764971" y="3851276"/>
            <a:ext cx="2411441" cy="82080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AEEF5AA-52A2-2275-6E7F-F9F4AFA46A40}"/>
              </a:ext>
            </a:extLst>
          </p:cNvPr>
          <p:cNvSpPr txBox="1"/>
          <p:nvPr/>
        </p:nvSpPr>
        <p:spPr>
          <a:xfrm>
            <a:off x="5547168" y="6424661"/>
            <a:ext cx="2370161" cy="369332"/>
          </a:xfrm>
          <a:prstGeom prst="rect">
            <a:avLst/>
          </a:prstGeom>
          <a:noFill/>
        </p:spPr>
        <p:txBody>
          <a:bodyPr wrap="square" rtlCol="0">
            <a:spAutoFit/>
          </a:bodyPr>
          <a:lstStyle/>
          <a:p>
            <a:r>
              <a:rPr lang="en-US" dirty="0"/>
              <a:t>From </a:t>
            </a:r>
            <a:r>
              <a:rPr lang="en-US" dirty="0">
                <a:hlinkClick r:id="rId7"/>
              </a:rPr>
              <a:t>Hu, et.al., 2019</a:t>
            </a:r>
            <a:r>
              <a:rPr lang="en-US" dirty="0">
                <a:hlinkClick r:id="rId8"/>
              </a:rPr>
              <a:t> </a:t>
            </a:r>
            <a:endParaRPr lang="en-US" dirty="0"/>
          </a:p>
        </p:txBody>
      </p:sp>
    </p:spTree>
    <p:extLst>
      <p:ext uri="{BB962C8B-B14F-4D97-AF65-F5344CB8AC3E}">
        <p14:creationId xmlns:p14="http://schemas.microsoft.com/office/powerpoint/2010/main" val="35046114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Why Squeeze and Expand Layers?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674371"/>
          </a:xfrm>
        </p:spPr>
        <p:txBody>
          <a:bodyPr>
            <a:normAutofit/>
          </a:bodyPr>
          <a:lstStyle/>
          <a:p>
            <a:pPr marL="0" indent="0">
              <a:buNone/>
            </a:pPr>
            <a:r>
              <a:rPr lang="en-GB" sz="2800" b="1" dirty="0">
                <a:latin typeface="+mn-lt"/>
                <a:ea typeface="Segoe UI" panose="020B0502040204020203" pitchFamily="34" charset="0"/>
                <a:cs typeface="Segoe UI" panose="020B0502040204020203" pitchFamily="34" charset="0"/>
              </a:rPr>
              <a:t>Squeeze and expand (SE) </a:t>
            </a:r>
            <a:r>
              <a:rPr lang="en-GB" sz="2800" dirty="0">
                <a:latin typeface="+mn-lt"/>
                <a:ea typeface="Segoe UI" panose="020B0502040204020203" pitchFamily="34" charset="0"/>
                <a:cs typeface="Segoe UI" panose="020B0502040204020203" pitchFamily="34" charset="0"/>
              </a:rPr>
              <a:t>layers model interactions between channels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05B11362-BEA0-FD9F-55AC-9E6BD512DC8A}"/>
              </a:ext>
            </a:extLst>
          </p:cNvPr>
          <p:cNvPicPr>
            <a:picLocks noChangeAspect="1"/>
          </p:cNvPicPr>
          <p:nvPr/>
        </p:nvPicPr>
        <p:blipFill>
          <a:blip r:embed="rId3"/>
          <a:stretch>
            <a:fillRect/>
          </a:stretch>
        </p:blipFill>
        <p:spPr>
          <a:xfrm>
            <a:off x="843621" y="4559807"/>
            <a:ext cx="10702385" cy="2240376"/>
          </a:xfrm>
          <a:prstGeom prst="rect">
            <a:avLst/>
          </a:prstGeom>
        </p:spPr>
      </p:pic>
      <mc:AlternateContent xmlns:mc="http://schemas.openxmlformats.org/markup-compatibility/2006" xmlns:a14="http://schemas.microsoft.com/office/drawing/2010/main">
        <mc:Choice Requires="a14">
          <p:sp>
            <p:nvSpPr>
              <p:cNvPr id="5" name="Content Placeholder 6">
                <a:extLst>
                  <a:ext uri="{FF2B5EF4-FFF2-40B4-BE49-F238E27FC236}">
                    <a16:creationId xmlns:a16="http://schemas.microsoft.com/office/drawing/2014/main" id="{A4692FFD-1D2A-1DEC-D45A-F23F2FD36F05}"/>
                  </a:ext>
                </a:extLst>
              </p:cNvPr>
              <p:cNvSpPr txBox="1">
                <a:spLocks/>
              </p:cNvSpPr>
              <p:nvPr/>
            </p:nvSpPr>
            <p:spPr>
              <a:xfrm>
                <a:off x="565386" y="1557324"/>
                <a:ext cx="11340011" cy="2884202"/>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600" b="1" dirty="0">
                    <a:latin typeface="+mn-lt"/>
                    <a:ea typeface="Segoe UI" panose="020B0502040204020203" pitchFamily="34" charset="0"/>
                    <a:cs typeface="Segoe UI" panose="020B0502040204020203" pitchFamily="34" charset="0"/>
                  </a:rPr>
                  <a:t>Squeeze function</a:t>
                </a:r>
                <a:r>
                  <a:rPr lang="en-GB" sz="2600" dirty="0">
                    <a:latin typeface="+mn-lt"/>
                    <a:ea typeface="Segoe UI" panose="020B0502040204020203" pitchFamily="34" charset="0"/>
                    <a:cs typeface="Segoe UI" panose="020B0502040204020203" pitchFamily="34" charset="0"/>
                  </a:rPr>
                  <a:t>,</a:t>
                </a:r>
                <a:r>
                  <a:rPr lang="en-GB" sz="2600" dirty="0">
                    <a:latin typeface="Segoe UI" panose="020B0502040204020203" pitchFamily="34" charset="0"/>
                    <a:ea typeface="Segoe UI" panose="020B0502040204020203" pitchFamily="34" charset="0"/>
                    <a:cs typeface="Segoe UI" panose="020B0502040204020203" pitchFamily="34" charset="0"/>
                  </a:rPr>
                  <a:t> </a:t>
                </a:r>
                <a14:m>
                  <m:oMath xmlns:m="http://schemas.openxmlformats.org/officeDocument/2006/math">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𝑧</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𝐹</m:t>
                        </m:r>
                      </m:e>
                      <m:sub>
                        <m:r>
                          <a:rPr lang="en-US" sz="2600" b="0" i="1" smtClean="0">
                            <a:latin typeface="Cambria Math" panose="02040503050406030204" pitchFamily="18" charset="0"/>
                            <a:cs typeface="Segoe UI" panose="020B0502040204020203" pitchFamily="34" charset="0"/>
                          </a:rPr>
                          <m:t>𝑠𝑞</m:t>
                        </m:r>
                      </m:sub>
                    </m:sSub>
                    <m:d>
                      <m:dPr>
                        <m:ctrlPr>
                          <a:rPr lang="en-US" sz="2600" b="0" i="1" smtClean="0">
                            <a:latin typeface="Cambria Math" panose="02040503050406030204" pitchFamily="18" charset="0"/>
                            <a:cs typeface="Segoe UI" panose="020B0502040204020203" pitchFamily="34" charset="0"/>
                          </a:rPr>
                        </m:ctrlPr>
                      </m:dPr>
                      <m:e>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𝑢</m:t>
                            </m:r>
                          </m:e>
                          <m:sub>
                            <m:r>
                              <a:rPr lang="en-US" sz="2600" b="0" i="1" smtClean="0">
                                <a:latin typeface="Cambria Math" panose="02040503050406030204" pitchFamily="18" charset="0"/>
                                <a:cs typeface="Segoe UI" panose="020B0502040204020203" pitchFamily="34" charset="0"/>
                              </a:rPr>
                              <m:t>𝑐</m:t>
                            </m:r>
                          </m:sub>
                        </m:sSub>
                      </m:e>
                    </m:d>
                    <m:r>
                      <a:rPr lang="en-US" sz="2600" b="0" i="1" smtClean="0">
                        <a:latin typeface="Cambria Math" panose="02040503050406030204" pitchFamily="18" charset="0"/>
                        <a:cs typeface="Segoe UI" panose="020B0502040204020203" pitchFamily="34" charset="0"/>
                      </a:rPr>
                      <m:t>=</m:t>
                    </m:r>
                    <m:f>
                      <m:fPr>
                        <m:ctrlPr>
                          <a:rPr lang="en-US" sz="2600" b="0" i="1" smtClean="0">
                            <a:latin typeface="Cambria Math" panose="02040503050406030204" pitchFamily="18" charset="0"/>
                            <a:cs typeface="Segoe UI" panose="020B0502040204020203" pitchFamily="34" charset="0"/>
                          </a:rPr>
                        </m:ctrlPr>
                      </m:fPr>
                      <m:num>
                        <m:r>
                          <a:rPr lang="en-US" sz="2600" b="0" i="1" smtClean="0">
                            <a:latin typeface="Cambria Math" panose="02040503050406030204" pitchFamily="18" charset="0"/>
                            <a:cs typeface="Segoe UI" panose="020B0502040204020203" pitchFamily="34" charset="0"/>
                          </a:rPr>
                          <m:t>1</m:t>
                        </m:r>
                      </m:num>
                      <m:den>
                        <m:r>
                          <a:rPr lang="en-US" sz="2600" b="0" i="1" smtClean="0">
                            <a:latin typeface="Cambria Math" panose="02040503050406030204" pitchFamily="18" charset="0"/>
                            <a:cs typeface="Segoe UI" panose="020B0502040204020203" pitchFamily="34" charset="0"/>
                          </a:rPr>
                          <m:t>𝐻</m:t>
                        </m:r>
                        <m:r>
                          <a:rPr lang="en-US" sz="2600" b="0" i="1" smtClean="0">
                            <a:latin typeface="Cambria Math" panose="02040503050406030204" pitchFamily="18" charset="0"/>
                            <a:ea typeface="Cambria Math" panose="02040503050406030204" pitchFamily="18" charset="0"/>
                            <a:cs typeface="Segoe UI" panose="020B0502040204020203" pitchFamily="34" charset="0"/>
                          </a:rPr>
                          <m:t>∙</m:t>
                        </m:r>
                        <m:r>
                          <a:rPr lang="en-US" sz="2600" b="0" i="1" smtClean="0">
                            <a:latin typeface="Cambria Math" panose="02040503050406030204" pitchFamily="18" charset="0"/>
                            <a:ea typeface="Cambria Math" panose="02040503050406030204" pitchFamily="18" charset="0"/>
                            <a:cs typeface="Segoe UI" panose="020B0502040204020203" pitchFamily="34" charset="0"/>
                          </a:rPr>
                          <m:t>𝑊</m:t>
                        </m:r>
                      </m:den>
                    </m:f>
                    <m:nary>
                      <m:naryPr>
                        <m:chr m:val="∑"/>
                        <m:ctrlPr>
                          <a:rPr lang="en-US" sz="2600" b="0" i="1" smtClean="0">
                            <a:latin typeface="Cambria Math" panose="02040503050406030204" pitchFamily="18" charset="0"/>
                            <a:cs typeface="Segoe UI" panose="020B0502040204020203" pitchFamily="34" charset="0"/>
                          </a:rPr>
                        </m:ctrlPr>
                      </m:naryPr>
                      <m:sub>
                        <m:r>
                          <m:rPr>
                            <m:brk m:alnAt="23"/>
                          </m:rPr>
                          <a:rPr lang="en-US" sz="2600" b="0" i="1" smtClean="0">
                            <a:latin typeface="Cambria Math" panose="02040503050406030204" pitchFamily="18" charset="0"/>
                            <a:cs typeface="Segoe UI" panose="020B0502040204020203" pitchFamily="34" charset="0"/>
                          </a:rPr>
                          <m:t>𝑖</m:t>
                        </m:r>
                        <m:r>
                          <a:rPr lang="en-US" sz="2600" b="0" i="1" smtClean="0">
                            <a:latin typeface="Cambria Math" panose="02040503050406030204" pitchFamily="18" charset="0"/>
                            <a:cs typeface="Segoe UI" panose="020B0502040204020203" pitchFamily="34" charset="0"/>
                          </a:rPr>
                          <m:t>=1</m:t>
                        </m:r>
                      </m:sub>
                      <m:sup>
                        <m:r>
                          <a:rPr lang="en-US" sz="2600" b="0" i="1" smtClean="0">
                            <a:latin typeface="Cambria Math" panose="02040503050406030204" pitchFamily="18" charset="0"/>
                            <a:cs typeface="Segoe UI" panose="020B0502040204020203" pitchFamily="34" charset="0"/>
                          </a:rPr>
                          <m:t>𝐻</m:t>
                        </m:r>
                      </m:sup>
                      <m:e>
                        <m:nary>
                          <m:naryPr>
                            <m:chr m:val="∑"/>
                            <m:ctrlPr>
                              <a:rPr lang="en-US" sz="2600" b="0" i="1" smtClean="0">
                                <a:latin typeface="Cambria Math" panose="02040503050406030204" pitchFamily="18" charset="0"/>
                                <a:cs typeface="Segoe UI" panose="020B0502040204020203" pitchFamily="34" charset="0"/>
                              </a:rPr>
                            </m:ctrlPr>
                          </m:naryPr>
                          <m:sub>
                            <m:r>
                              <m:rPr>
                                <m:brk m:alnAt="23"/>
                              </m:rPr>
                              <a:rPr lang="en-US" sz="2600" b="0" i="1" smtClean="0">
                                <a:latin typeface="Cambria Math" panose="02040503050406030204" pitchFamily="18" charset="0"/>
                                <a:cs typeface="Segoe UI" panose="020B0502040204020203" pitchFamily="34" charset="0"/>
                              </a:rPr>
                              <m:t>𝑗</m:t>
                            </m:r>
                            <m:r>
                              <a:rPr lang="en-US" sz="2600" b="0" i="1" smtClean="0">
                                <a:latin typeface="Cambria Math" panose="02040503050406030204" pitchFamily="18" charset="0"/>
                                <a:cs typeface="Segoe UI" panose="020B0502040204020203" pitchFamily="34" charset="0"/>
                              </a:rPr>
                              <m:t>=1</m:t>
                            </m:r>
                          </m:sub>
                          <m:sup>
                            <m:r>
                              <a:rPr lang="en-US" sz="2600" b="0" i="1" smtClean="0">
                                <a:latin typeface="Cambria Math" panose="02040503050406030204" pitchFamily="18" charset="0"/>
                                <a:cs typeface="Segoe UI" panose="020B0502040204020203" pitchFamily="34" charset="0"/>
                              </a:rPr>
                              <m:t>𝑊</m:t>
                            </m:r>
                          </m:sup>
                          <m:e>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𝑢</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r>
                              <a:rPr lang="en-US" sz="2600" b="0" i="1" smtClean="0">
                                <a:latin typeface="Cambria Math" panose="02040503050406030204" pitchFamily="18" charset="0"/>
                                <a:cs typeface="Segoe UI" panose="020B0502040204020203" pitchFamily="34" charset="0"/>
                              </a:rPr>
                              <m:t>𝑖</m:t>
                            </m:r>
                            <m:r>
                              <a:rPr lang="en-US" sz="2600" b="0" i="1" smtClean="0">
                                <a:latin typeface="Cambria Math" panose="02040503050406030204" pitchFamily="18" charset="0"/>
                                <a:cs typeface="Segoe UI" panose="020B0502040204020203" pitchFamily="34" charset="0"/>
                              </a:rPr>
                              <m:t>,</m:t>
                            </m:r>
                            <m:r>
                              <a:rPr lang="en-US" sz="2600" b="0" i="1" smtClean="0">
                                <a:latin typeface="Cambria Math" panose="02040503050406030204" pitchFamily="18" charset="0"/>
                                <a:cs typeface="Segoe UI" panose="020B0502040204020203" pitchFamily="34" charset="0"/>
                              </a:rPr>
                              <m:t>𝑗</m:t>
                            </m:r>
                            <m:r>
                              <a:rPr lang="en-US" sz="2600" b="0" i="1" smtClean="0">
                                <a:latin typeface="Cambria Math" panose="02040503050406030204" pitchFamily="18" charset="0"/>
                                <a:cs typeface="Segoe UI" panose="020B0502040204020203" pitchFamily="34" charset="0"/>
                              </a:rPr>
                              <m:t>)</m:t>
                            </m:r>
                          </m:e>
                        </m:nary>
                      </m:e>
                    </m:nary>
                  </m:oMath>
                </a14:m>
                <a:endParaRPr lang="en-GB" sz="26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600" b="1" dirty="0">
                    <a:latin typeface="+mn-lt"/>
                    <a:ea typeface="Segoe UI" panose="020B0502040204020203" pitchFamily="34" charset="0"/>
                    <a:cs typeface="Segoe UI" panose="020B0502040204020203" pitchFamily="34" charset="0"/>
                  </a:rPr>
                  <a:t>Excitation function</a:t>
                </a:r>
                <a:r>
                  <a:rPr lang="en-GB" sz="2600" dirty="0">
                    <a:latin typeface="+mn-lt"/>
                    <a:ea typeface="Segoe UI" panose="020B0502040204020203" pitchFamily="34" charset="0"/>
                    <a:cs typeface="Segoe UI" panose="020B0502040204020203" pitchFamily="34" charset="0"/>
                  </a:rPr>
                  <a:t>, </a:t>
                </a:r>
                <a14:m>
                  <m:oMath xmlns:m="http://schemas.openxmlformats.org/officeDocument/2006/math">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𝑠</m:t>
                        </m:r>
                      </m:e>
                      <m:sub>
                        <m:r>
                          <a:rPr lang="en-US" sz="2600" b="0" i="1" smtClean="0">
                            <a:latin typeface="Cambria Math" panose="02040503050406030204" pitchFamily="18" charset="0"/>
                            <a:cs typeface="Segoe UI" panose="020B0502040204020203" pitchFamily="34" charset="0"/>
                          </a:rPr>
                          <m:t> </m:t>
                        </m:r>
                      </m:sub>
                    </m:sSub>
                    <m:r>
                      <a:rPr lang="en-US" sz="2600" b="0" i="1" smtClean="0">
                        <a:latin typeface="Cambria Math" panose="02040503050406030204" pitchFamily="18" charset="0"/>
                        <a:cs typeface="Segoe UI" panose="020B0502040204020203" pitchFamily="34" charset="0"/>
                      </a:rPr>
                      <m:t>=</m:t>
                    </m:r>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𝐹</m:t>
                        </m:r>
                      </m:e>
                      <m:sub>
                        <m:r>
                          <a:rPr lang="en-US" sz="2600" b="0" i="1" smtClean="0">
                            <a:latin typeface="Cambria Math" panose="02040503050406030204" pitchFamily="18" charset="0"/>
                            <a:cs typeface="Segoe UI" panose="020B0502040204020203" pitchFamily="34" charset="0"/>
                          </a:rPr>
                          <m:t>𝑠𝑞</m:t>
                        </m:r>
                      </m:sub>
                    </m:sSub>
                    <m:d>
                      <m:dPr>
                        <m:ctrlPr>
                          <a:rPr lang="en-US" sz="2600" b="0" i="1" smtClean="0">
                            <a:latin typeface="Cambria Math" panose="02040503050406030204" pitchFamily="18" charset="0"/>
                            <a:cs typeface="Segoe UI" panose="020B0502040204020203" pitchFamily="34" charset="0"/>
                          </a:rPr>
                        </m:ctrlPr>
                      </m:dPr>
                      <m:e>
                        <m:r>
                          <a:rPr lang="en-US" sz="2600" b="0" i="1" smtClean="0">
                            <a:latin typeface="Cambria Math" panose="02040503050406030204" pitchFamily="18" charset="0"/>
                            <a:cs typeface="Segoe UI" panose="020B0502040204020203" pitchFamily="34" charset="0"/>
                          </a:rPr>
                          <m:t>𝑧</m:t>
                        </m:r>
                        <m:r>
                          <a:rPr lang="en-US" sz="2600" b="0" i="1" smtClean="0">
                            <a:latin typeface="Cambria Math" panose="02040503050406030204" pitchFamily="18" charset="0"/>
                            <a:cs typeface="Segoe UI" panose="020B0502040204020203" pitchFamily="34" charset="0"/>
                          </a:rPr>
                          <m:t>,</m:t>
                        </m:r>
                        <m:r>
                          <a:rPr lang="en-US" sz="2600" b="0" i="1" smtClean="0">
                            <a:latin typeface="Cambria Math" panose="02040503050406030204" pitchFamily="18" charset="0"/>
                            <a:cs typeface="Segoe UI" panose="020B0502040204020203" pitchFamily="34" charset="0"/>
                          </a:rPr>
                          <m:t>𝑊</m:t>
                        </m:r>
                      </m:e>
                    </m:d>
                    <m:r>
                      <a:rPr lang="en-US" sz="2600" b="0" i="1" smtClean="0">
                        <a:latin typeface="Cambria Math" panose="02040503050406030204" pitchFamily="18" charset="0"/>
                        <a:cs typeface="Segoe UI" panose="020B0502040204020203" pitchFamily="34" charset="0"/>
                      </a:rPr>
                      <m:t>=</m:t>
                    </m:r>
                    <m:r>
                      <a:rPr lang="en-US" sz="2600" b="0" i="1" smtClean="0">
                        <a:latin typeface="Cambria Math" panose="02040503050406030204" pitchFamily="18" charset="0"/>
                        <a:ea typeface="Cambria Math" panose="02040503050406030204" pitchFamily="18" charset="0"/>
                        <a:cs typeface="Segoe UI" panose="020B0502040204020203" pitchFamily="34" charset="0"/>
                      </a:rPr>
                      <m:t>𝜎</m:t>
                    </m:r>
                    <m:d>
                      <m:dPr>
                        <m:ctrlPr>
                          <a:rPr lang="en-US" sz="2600" b="0" i="1" smtClean="0">
                            <a:latin typeface="Cambria Math" panose="02040503050406030204" pitchFamily="18" charset="0"/>
                            <a:cs typeface="Segoe UI" panose="020B0502040204020203" pitchFamily="34" charset="0"/>
                          </a:rPr>
                        </m:ctrlPr>
                      </m:dPr>
                      <m:e>
                        <m:r>
                          <a:rPr lang="en-US" sz="2600" b="0" i="1" smtClean="0">
                            <a:latin typeface="Cambria Math" panose="02040503050406030204" pitchFamily="18" charset="0"/>
                            <a:cs typeface="Segoe UI" panose="020B0502040204020203" pitchFamily="34" charset="0"/>
                          </a:rPr>
                          <m:t> </m:t>
                        </m:r>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𝑊</m:t>
                            </m:r>
                          </m:e>
                          <m:sub>
                            <m:r>
                              <a:rPr lang="en-US" sz="2600" b="0" i="1" smtClean="0">
                                <a:latin typeface="Cambria Math" panose="02040503050406030204" pitchFamily="18" charset="0"/>
                                <a:cs typeface="Segoe UI" panose="020B0502040204020203" pitchFamily="34" charset="0"/>
                              </a:rPr>
                              <m:t>2</m:t>
                            </m:r>
                          </m:sub>
                        </m:sSub>
                        <m:r>
                          <a:rPr lang="en-US" sz="2600" b="0" i="1" smtClean="0">
                            <a:latin typeface="Cambria Math" panose="02040503050406030204" pitchFamily="18" charset="0"/>
                            <a:ea typeface="Cambria Math" panose="02040503050406030204" pitchFamily="18" charset="0"/>
                            <a:cs typeface="Segoe UI" panose="020B0502040204020203" pitchFamily="34" charset="0"/>
                          </a:rPr>
                          <m:t>𝛿</m:t>
                        </m:r>
                        <m:r>
                          <a:rPr lang="en-US" sz="2600" b="0" i="1" smtClean="0">
                            <a:latin typeface="Cambria Math" panose="02040503050406030204" pitchFamily="18" charset="0"/>
                            <a:ea typeface="Cambria Math" panose="02040503050406030204" pitchFamily="18" charset="0"/>
                            <a:cs typeface="Segoe UI" panose="020B0502040204020203" pitchFamily="34" charset="0"/>
                          </a:rPr>
                          <m:t>(</m:t>
                        </m:r>
                        <m:sSub>
                          <m:sSubPr>
                            <m:ctrlPr>
                              <a:rPr lang="en-US" sz="2600" b="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600" b="0" i="1" smtClean="0">
                                <a:latin typeface="Cambria Math" panose="02040503050406030204" pitchFamily="18" charset="0"/>
                                <a:ea typeface="Cambria Math" panose="02040503050406030204" pitchFamily="18" charset="0"/>
                                <a:cs typeface="Segoe UI" panose="020B0502040204020203" pitchFamily="34" charset="0"/>
                              </a:rPr>
                              <m:t>1</m:t>
                            </m:r>
                          </m:sub>
                        </m:sSub>
                        <m:r>
                          <a:rPr lang="en-US" sz="2600" b="0" i="1" smtClean="0">
                            <a:latin typeface="Cambria Math" panose="02040503050406030204" pitchFamily="18" charset="0"/>
                            <a:ea typeface="Cambria Math" panose="02040503050406030204" pitchFamily="18" charset="0"/>
                            <a:cs typeface="Segoe UI" panose="020B0502040204020203" pitchFamily="34" charset="0"/>
                          </a:rPr>
                          <m:t>𝑧</m:t>
                        </m:r>
                      </m:e>
                    </m:d>
                  </m:oMath>
                </a14:m>
                <a:r>
                  <a:rPr lang="en-GB" sz="2600" b="1"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sz="2600" b="1" dirty="0">
                    <a:latin typeface="Segoe UI" panose="020B0502040204020203" pitchFamily="34" charset="0"/>
                    <a:ea typeface="Segoe UI" panose="020B0502040204020203" pitchFamily="34" charset="0"/>
                    <a:cs typeface="Segoe UI" panose="020B0502040204020203" pitchFamily="34" charset="0"/>
                  </a:rPr>
                  <a:t>	</a:t>
                </a:r>
                <a14:m>
                  <m:oMath xmlns:m="http://schemas.openxmlformats.org/officeDocument/2006/math">
                    <m:sSub>
                      <m:sSubPr>
                        <m:ctrlPr>
                          <a:rPr lang="en-GB" sz="2200" b="1" i="1" smtClean="0">
                            <a:latin typeface="Cambria Math" panose="02040503050406030204" pitchFamily="18" charset="0"/>
                            <a:cs typeface="Segoe UI" panose="020B0502040204020203" pitchFamily="34" charset="0"/>
                          </a:rPr>
                        </m:ctrlPr>
                      </m:sSubPr>
                      <m:e>
                        <m:r>
                          <a:rPr lang="en-US" sz="2200" b="1" i="1" smtClean="0">
                            <a:latin typeface="Cambria Math" panose="02040503050406030204" pitchFamily="18" charset="0"/>
                            <a:cs typeface="Segoe UI" panose="020B0502040204020203" pitchFamily="34" charset="0"/>
                          </a:rPr>
                          <m:t>𝑾</m:t>
                        </m:r>
                      </m:e>
                      <m:sub>
                        <m:r>
                          <a:rPr lang="en-US" sz="2200" b="1" i="1" smtClean="0">
                            <a:latin typeface="Cambria Math" panose="02040503050406030204" pitchFamily="18" charset="0"/>
                            <a:cs typeface="Segoe UI" panose="020B0502040204020203" pitchFamily="34" charset="0"/>
                          </a:rPr>
                          <m:t>𝟏</m:t>
                        </m:r>
                      </m:sub>
                    </m:sSub>
                    <m:r>
                      <a:rPr lang="en-GB" sz="2200" b="1" i="1" smtClean="0">
                        <a:latin typeface="Cambria Math" panose="02040503050406030204" pitchFamily="18" charset="0"/>
                        <a:ea typeface="Cambria Math" panose="02040503050406030204" pitchFamily="18" charset="0"/>
                        <a:cs typeface="Segoe UI" panose="020B0502040204020203" pitchFamily="34" charset="0"/>
                      </a:rPr>
                      <m:t>∈</m:t>
                    </m:r>
                    <m:sSup>
                      <m:sSupPr>
                        <m:ctrlPr>
                          <a:rPr lang="en-GB" sz="2200" b="1" i="1" smtClean="0">
                            <a:latin typeface="Cambria Math" panose="02040503050406030204" pitchFamily="18" charset="0"/>
                            <a:ea typeface="Cambria Math" panose="02040503050406030204" pitchFamily="18" charset="0"/>
                            <a:cs typeface="Segoe UI" panose="020B0502040204020203" pitchFamily="34" charset="0"/>
                          </a:rPr>
                        </m:ctrlPr>
                      </m:sSupPr>
                      <m:e>
                        <m:r>
                          <a:rPr lang="en-GB" sz="2200" b="1" i="1" smtClean="0">
                            <a:latin typeface="Cambria Math" panose="02040503050406030204" pitchFamily="18" charset="0"/>
                            <a:ea typeface="Cambria Math" panose="02040503050406030204" pitchFamily="18" charset="0"/>
                            <a:cs typeface="Segoe UI" panose="020B0502040204020203" pitchFamily="34" charset="0"/>
                          </a:rPr>
                          <m:t>ℝ</m:t>
                        </m:r>
                      </m:e>
                      <m:sup>
                        <m:f>
                          <m:fPr>
                            <m:ctrlPr>
                              <a:rPr lang="en-GB" sz="2200" b="1" i="1" smtClean="0">
                                <a:latin typeface="Cambria Math" panose="02040503050406030204" pitchFamily="18" charset="0"/>
                                <a:ea typeface="Cambria Math" panose="02040503050406030204" pitchFamily="18" charset="0"/>
                                <a:cs typeface="Segoe UI" panose="020B0502040204020203" pitchFamily="34" charset="0"/>
                              </a:rPr>
                            </m:ctrlPr>
                          </m:fPr>
                          <m:num>
                            <m:r>
                              <a:rPr lang="en-US" sz="2200" b="1" i="1" smtClean="0">
                                <a:latin typeface="Cambria Math" panose="02040503050406030204" pitchFamily="18" charset="0"/>
                                <a:ea typeface="Cambria Math" panose="02040503050406030204" pitchFamily="18" charset="0"/>
                                <a:cs typeface="Segoe UI" panose="020B0502040204020203" pitchFamily="34" charset="0"/>
                              </a:rPr>
                              <m:t>𝑪</m:t>
                            </m:r>
                          </m:num>
                          <m:den>
                            <m:r>
                              <a:rPr lang="en-US" sz="2200" b="1" i="1" smtClean="0">
                                <a:latin typeface="Cambria Math" panose="02040503050406030204" pitchFamily="18" charset="0"/>
                                <a:ea typeface="Cambria Math" panose="02040503050406030204" pitchFamily="18" charset="0"/>
                                <a:cs typeface="Segoe UI" panose="020B0502040204020203" pitchFamily="34" charset="0"/>
                              </a:rPr>
                              <m:t>𝒓</m:t>
                            </m:r>
                          </m:den>
                        </m:f>
                        <m:r>
                          <a:rPr lang="en-GB" sz="2200" b="1" i="1" smtClean="0">
                            <a:latin typeface="Cambria Math" panose="02040503050406030204" pitchFamily="18" charset="0"/>
                            <a:ea typeface="Cambria Math" panose="02040503050406030204" pitchFamily="18" charset="0"/>
                            <a:cs typeface="Segoe UI" panose="020B0502040204020203" pitchFamily="34" charset="0"/>
                          </a:rPr>
                          <m:t>×</m:t>
                        </m:r>
                        <m:r>
                          <a:rPr lang="en-US" sz="2200" b="1" i="1" smtClean="0">
                            <a:latin typeface="Cambria Math" panose="02040503050406030204" pitchFamily="18" charset="0"/>
                            <a:ea typeface="Cambria Math" panose="02040503050406030204" pitchFamily="18" charset="0"/>
                            <a:cs typeface="Segoe UI" panose="020B0502040204020203" pitchFamily="34" charset="0"/>
                          </a:rPr>
                          <m:t>𝑪</m:t>
                        </m:r>
                      </m:sup>
                    </m:sSup>
                    <m:r>
                      <a:rPr lang="en-US" sz="2200" b="1" i="1" smtClean="0">
                        <a:latin typeface="Cambria Math" panose="02040503050406030204" pitchFamily="18" charset="0"/>
                        <a:ea typeface="Cambria Math" panose="02040503050406030204" pitchFamily="18" charset="0"/>
                        <a:cs typeface="Segoe UI" panose="020B0502040204020203" pitchFamily="34" charset="0"/>
                      </a:rPr>
                      <m:t>,</m:t>
                    </m:r>
                    <m:sSub>
                      <m:sSubPr>
                        <m:ctrlPr>
                          <a:rPr lang="en-GB" sz="2200" b="1" i="1">
                            <a:latin typeface="Cambria Math" panose="02040503050406030204" pitchFamily="18" charset="0"/>
                            <a:cs typeface="Segoe UI" panose="020B0502040204020203" pitchFamily="34" charset="0"/>
                          </a:rPr>
                        </m:ctrlPr>
                      </m:sSubPr>
                      <m:e>
                        <m:r>
                          <a:rPr lang="en-US" sz="2200" b="1" i="1">
                            <a:latin typeface="Cambria Math" panose="02040503050406030204" pitchFamily="18" charset="0"/>
                            <a:cs typeface="Segoe UI" panose="020B0502040204020203" pitchFamily="34" charset="0"/>
                          </a:rPr>
                          <m:t>𝑾</m:t>
                        </m:r>
                      </m:e>
                      <m:sub>
                        <m:r>
                          <a:rPr lang="en-US" sz="2200" b="1" i="1" smtClean="0">
                            <a:latin typeface="Cambria Math" panose="02040503050406030204" pitchFamily="18" charset="0"/>
                            <a:cs typeface="Segoe UI" panose="020B0502040204020203" pitchFamily="34" charset="0"/>
                          </a:rPr>
                          <m:t>𝟐</m:t>
                        </m:r>
                      </m:sub>
                    </m:sSub>
                    <m:r>
                      <a:rPr lang="en-GB" sz="2200" b="1" i="1">
                        <a:latin typeface="Cambria Math" panose="02040503050406030204" pitchFamily="18" charset="0"/>
                        <a:ea typeface="Cambria Math" panose="02040503050406030204" pitchFamily="18" charset="0"/>
                        <a:cs typeface="Segoe UI" panose="020B0502040204020203" pitchFamily="34" charset="0"/>
                      </a:rPr>
                      <m:t>∈</m:t>
                    </m:r>
                    <m:sSup>
                      <m:sSupPr>
                        <m:ctrlPr>
                          <a:rPr lang="en-GB" sz="2200" b="1" i="1">
                            <a:latin typeface="Cambria Math" panose="02040503050406030204" pitchFamily="18" charset="0"/>
                            <a:ea typeface="Cambria Math" panose="02040503050406030204" pitchFamily="18" charset="0"/>
                            <a:cs typeface="Segoe UI" panose="020B0502040204020203" pitchFamily="34" charset="0"/>
                          </a:rPr>
                        </m:ctrlPr>
                      </m:sSupPr>
                      <m:e>
                        <m:r>
                          <a:rPr lang="en-GB" sz="2200" b="1" i="1">
                            <a:latin typeface="Cambria Math" panose="02040503050406030204" pitchFamily="18" charset="0"/>
                            <a:ea typeface="Cambria Math" panose="02040503050406030204" pitchFamily="18" charset="0"/>
                            <a:cs typeface="Segoe UI" panose="020B0502040204020203" pitchFamily="34" charset="0"/>
                          </a:rPr>
                          <m:t>ℝ</m:t>
                        </m:r>
                      </m:e>
                      <m:sup>
                        <m:r>
                          <a:rPr lang="en-US" sz="2200" b="1" i="1" smtClean="0">
                            <a:latin typeface="Cambria Math" panose="02040503050406030204" pitchFamily="18" charset="0"/>
                            <a:ea typeface="Cambria Math" panose="02040503050406030204" pitchFamily="18" charset="0"/>
                            <a:cs typeface="Segoe UI" panose="020B0502040204020203" pitchFamily="34" charset="0"/>
                          </a:rPr>
                          <m:t>𝑪</m:t>
                        </m:r>
                        <m:r>
                          <a:rPr lang="en-US" sz="2200" b="1" i="1" smtClean="0">
                            <a:latin typeface="Cambria Math" panose="02040503050406030204" pitchFamily="18" charset="0"/>
                            <a:ea typeface="Cambria Math" panose="02040503050406030204" pitchFamily="18" charset="0"/>
                            <a:cs typeface="Segoe UI" panose="020B0502040204020203" pitchFamily="34" charset="0"/>
                          </a:rPr>
                          <m:t>×</m:t>
                        </m:r>
                        <m:f>
                          <m:fPr>
                            <m:ctrlPr>
                              <a:rPr lang="en-GB" sz="2200" b="1" i="1">
                                <a:latin typeface="Cambria Math" panose="02040503050406030204" pitchFamily="18" charset="0"/>
                                <a:ea typeface="Cambria Math" panose="02040503050406030204" pitchFamily="18" charset="0"/>
                                <a:cs typeface="Segoe UI" panose="020B0502040204020203" pitchFamily="34" charset="0"/>
                              </a:rPr>
                            </m:ctrlPr>
                          </m:fPr>
                          <m:num>
                            <m:r>
                              <a:rPr lang="en-US" sz="2200" b="1" i="1">
                                <a:latin typeface="Cambria Math" panose="02040503050406030204" pitchFamily="18" charset="0"/>
                                <a:ea typeface="Cambria Math" panose="02040503050406030204" pitchFamily="18" charset="0"/>
                                <a:cs typeface="Segoe UI" panose="020B0502040204020203" pitchFamily="34" charset="0"/>
                              </a:rPr>
                              <m:t>𝑪</m:t>
                            </m:r>
                          </m:num>
                          <m:den>
                            <m:r>
                              <a:rPr lang="en-US" sz="2200" b="1" i="1">
                                <a:latin typeface="Cambria Math" panose="02040503050406030204" pitchFamily="18" charset="0"/>
                                <a:ea typeface="Cambria Math" panose="02040503050406030204" pitchFamily="18" charset="0"/>
                                <a:cs typeface="Segoe UI" panose="020B0502040204020203" pitchFamily="34" charset="0"/>
                              </a:rPr>
                              <m:t>𝒓</m:t>
                            </m:r>
                          </m:den>
                        </m:f>
                      </m:sup>
                    </m:sSup>
                  </m:oMath>
                </a14:m>
                <a:r>
                  <a:rPr lang="en-GB" sz="2200" b="1" dirty="0">
                    <a:latin typeface="Segoe UI" panose="020B0502040204020203" pitchFamily="34" charset="0"/>
                    <a:ea typeface="Segoe UI" panose="020B0502040204020203" pitchFamily="34" charset="0"/>
                    <a:cs typeface="Segoe UI" panose="020B0502040204020203" pitchFamily="34" charset="0"/>
                  </a:rPr>
                  <a:t> </a:t>
                </a:r>
                <a:r>
                  <a:rPr lang="en-GB" sz="2200" dirty="0">
                    <a:latin typeface="+mn-lt"/>
                    <a:ea typeface="Segoe UI" panose="020B0502040204020203" pitchFamily="34" charset="0"/>
                    <a:cs typeface="Segoe UI" panose="020B0502040204020203" pitchFamily="34" charset="0"/>
                  </a:rPr>
                  <a:t>are learned weight tensors with dimension compression </a:t>
                </a:r>
                <a:r>
                  <a:rPr lang="en-GB" sz="2200" i="1" dirty="0">
                    <a:latin typeface="+mn-lt"/>
                    <a:ea typeface="Segoe UI" panose="020B0502040204020203" pitchFamily="34" charset="0"/>
                    <a:cs typeface="Segoe UI" panose="020B0502040204020203" pitchFamily="34" charset="0"/>
                  </a:rPr>
                  <a:t>r</a:t>
                </a:r>
              </a:p>
              <a:p>
                <a:pPr marL="0" indent="0">
                  <a:buNone/>
                </a:pPr>
                <a:r>
                  <a:rPr lang="en-GB" sz="2200" b="1" i="1" dirty="0">
                    <a:latin typeface="Segoe UI" panose="020B0502040204020203" pitchFamily="34" charset="0"/>
                    <a:ea typeface="Segoe UI" panose="020B0502040204020203" pitchFamily="34" charset="0"/>
                    <a:cs typeface="Segoe UI" panose="020B0502040204020203" pitchFamily="34" charset="0"/>
                  </a:rPr>
                  <a:t>	</a:t>
                </a:r>
                <a:r>
                  <a:rPr lang="en-GB" sz="2200" i="1" dirty="0">
                    <a:latin typeface="Symbol" panose="05050102010706020507" pitchFamily="18" charset="2"/>
                    <a:ea typeface="Segoe UI" panose="020B0502040204020203" pitchFamily="34" charset="0"/>
                    <a:cs typeface="Segoe UI" panose="020B0502040204020203" pitchFamily="34" charset="0"/>
                  </a:rPr>
                  <a:t>d</a:t>
                </a:r>
                <a:r>
                  <a:rPr lang="en-GB" sz="2200" i="1" dirty="0">
                    <a:latin typeface="Segoe UI" panose="020B0502040204020203" pitchFamily="34" charset="0"/>
                    <a:ea typeface="Segoe UI" panose="020B0502040204020203" pitchFamily="34" charset="0"/>
                    <a:cs typeface="Segoe UI" panose="020B0502040204020203" pitchFamily="34" charset="0"/>
                  </a:rPr>
                  <a:t> </a:t>
                </a:r>
                <a:r>
                  <a:rPr lang="en-GB" sz="2200" dirty="0">
                    <a:latin typeface="+mn-lt"/>
                    <a:ea typeface="Segoe UI" panose="020B0502040204020203" pitchFamily="34" charset="0"/>
                    <a:cs typeface="Segoe UI" panose="020B0502040204020203" pitchFamily="34" charset="0"/>
                  </a:rPr>
                  <a:t>is rectilinear activation, </a:t>
                </a:r>
                <a:r>
                  <a:rPr lang="en-GB" sz="2200" i="1" dirty="0">
                    <a:latin typeface="Symbol" panose="05050102010706020507" pitchFamily="18" charset="2"/>
                    <a:ea typeface="Segoe UI" panose="020B0502040204020203" pitchFamily="34" charset="0"/>
                    <a:cs typeface="Segoe UI" panose="020B0502040204020203" pitchFamily="34" charset="0"/>
                  </a:rPr>
                  <a:t>s</a:t>
                </a:r>
                <a:r>
                  <a:rPr lang="en-GB" sz="2200" dirty="0">
                    <a:latin typeface="Segoe UI" panose="020B0502040204020203" pitchFamily="34" charset="0"/>
                    <a:ea typeface="Segoe UI" panose="020B0502040204020203" pitchFamily="34" charset="0"/>
                    <a:cs typeface="Segoe UI" panose="020B0502040204020203" pitchFamily="34" charset="0"/>
                  </a:rPr>
                  <a:t> is sigmoidal activation   </a:t>
                </a:r>
                <a:endParaRPr lang="en-GB" sz="2200" b="1" i="1"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600" b="1" dirty="0">
                    <a:latin typeface="+mn-lt"/>
                    <a:ea typeface="Segoe UI" panose="020B0502040204020203" pitchFamily="34" charset="0"/>
                    <a:cs typeface="Segoe UI" panose="020B0502040204020203" pitchFamily="34" charset="0"/>
                  </a:rPr>
                  <a:t>Scale function</a:t>
                </a:r>
                <a:r>
                  <a:rPr lang="en-GB" sz="2600" dirty="0">
                    <a:latin typeface="+mn-lt"/>
                    <a:ea typeface="Segoe UI" panose="020B0502040204020203" pitchFamily="34" charset="0"/>
                    <a:cs typeface="Segoe UI" panose="020B0502040204020203" pitchFamily="34" charset="0"/>
                  </a:rPr>
                  <a:t>, </a:t>
                </a:r>
                <a14:m>
                  <m:oMath xmlns:m="http://schemas.openxmlformats.org/officeDocument/2006/math">
                    <m:sSub>
                      <m:sSubPr>
                        <m:ctrlPr>
                          <a:rPr lang="en-GB" sz="2600" i="1">
                            <a:latin typeface="Cambria Math" panose="02040503050406030204" pitchFamily="18" charset="0"/>
                            <a:cs typeface="Segoe UI" panose="020B0502040204020203" pitchFamily="34" charset="0"/>
                          </a:rPr>
                        </m:ctrlPr>
                      </m:sSubPr>
                      <m:e>
                        <m:acc>
                          <m:accPr>
                            <m:chr m:val="̃"/>
                            <m:ctrlPr>
                              <a:rPr lang="en-GB" sz="2600" i="1">
                                <a:latin typeface="Cambria Math" panose="02040503050406030204" pitchFamily="18" charset="0"/>
                                <a:cs typeface="Segoe UI" panose="020B0502040204020203" pitchFamily="34" charset="0"/>
                              </a:rPr>
                            </m:ctrlPr>
                          </m:accPr>
                          <m:e>
                            <m:r>
                              <a:rPr lang="en-US" sz="2600" i="1">
                                <a:latin typeface="Cambria Math" panose="02040503050406030204" pitchFamily="18" charset="0"/>
                                <a:cs typeface="Segoe UI" panose="020B0502040204020203" pitchFamily="34" charset="0"/>
                              </a:rPr>
                              <m:t>𝑋</m:t>
                            </m:r>
                          </m:e>
                        </m:acc>
                        <m:r>
                          <a:rPr lang="en-US" sz="2600" i="1">
                            <a:latin typeface="Cambria Math" panose="02040503050406030204" pitchFamily="18" charset="0"/>
                            <a:cs typeface="Segoe UI" panose="020B0502040204020203" pitchFamily="34" charset="0"/>
                          </a:rPr>
                          <m:t>=</m:t>
                        </m:r>
                        <m:r>
                          <a:rPr lang="en-US" sz="2600" i="1">
                            <a:latin typeface="Cambria Math" panose="02040503050406030204" pitchFamily="18" charset="0"/>
                            <a:cs typeface="Segoe UI" panose="020B0502040204020203" pitchFamily="34" charset="0"/>
                          </a:rPr>
                          <m:t>𝐹</m:t>
                        </m:r>
                      </m:e>
                      <m:sub>
                        <m:r>
                          <a:rPr lang="en-US" sz="2600" i="1">
                            <a:latin typeface="Cambria Math" panose="02040503050406030204" pitchFamily="18" charset="0"/>
                            <a:cs typeface="Segoe UI" panose="020B0502040204020203" pitchFamily="34" charset="0"/>
                          </a:rPr>
                          <m:t>𝑠𝑐𝑎𝑙𝑒</m:t>
                        </m:r>
                      </m:sub>
                    </m:sSub>
                    <m:d>
                      <m:dPr>
                        <m:ctrlPr>
                          <a:rPr lang="en-US" sz="2600" i="1">
                            <a:latin typeface="Cambria Math" panose="02040503050406030204" pitchFamily="18" charset="0"/>
                            <a:cs typeface="Segoe UI" panose="020B0502040204020203" pitchFamily="34" charset="0"/>
                          </a:rPr>
                        </m:ctrlPr>
                      </m:dPr>
                      <m:e>
                        <m:sSub>
                          <m:sSubPr>
                            <m:ctrlPr>
                              <a:rPr lang="en-US" sz="2600" i="1">
                                <a:latin typeface="Cambria Math" panose="02040503050406030204" pitchFamily="18" charset="0"/>
                                <a:cs typeface="Segoe UI" panose="020B0502040204020203" pitchFamily="34" charset="0"/>
                              </a:rPr>
                            </m:ctrlPr>
                          </m:sSubPr>
                          <m:e>
                            <m:r>
                              <a:rPr lang="en-US" sz="2600" i="1">
                                <a:latin typeface="Cambria Math" panose="02040503050406030204" pitchFamily="18" charset="0"/>
                                <a:cs typeface="Segoe UI" panose="020B0502040204020203" pitchFamily="34" charset="0"/>
                              </a:rPr>
                              <m:t>𝑢</m:t>
                            </m:r>
                          </m:e>
                          <m:sub>
                            <m:r>
                              <a:rPr lang="en-US" sz="2600" i="1">
                                <a:latin typeface="Cambria Math" panose="02040503050406030204" pitchFamily="18" charset="0"/>
                                <a:cs typeface="Segoe UI" panose="020B0502040204020203" pitchFamily="34" charset="0"/>
                              </a:rPr>
                              <m:t>𝑐</m:t>
                            </m:r>
                          </m:sub>
                        </m:sSub>
                        <m:r>
                          <a:rPr lang="en-US" sz="2600" i="1">
                            <a:latin typeface="Cambria Math" panose="02040503050406030204" pitchFamily="18" charset="0"/>
                            <a:cs typeface="Segoe UI" panose="020B0502040204020203" pitchFamily="34" charset="0"/>
                          </a:rPr>
                          <m:t>,</m:t>
                        </m:r>
                        <m:sSub>
                          <m:sSubPr>
                            <m:ctrlPr>
                              <a:rPr lang="en-US" sz="2600" i="1">
                                <a:latin typeface="Cambria Math" panose="02040503050406030204" pitchFamily="18" charset="0"/>
                                <a:cs typeface="Segoe UI" panose="020B0502040204020203" pitchFamily="34" charset="0"/>
                              </a:rPr>
                            </m:ctrlPr>
                          </m:sSubPr>
                          <m:e>
                            <m:r>
                              <a:rPr lang="en-US" sz="2600" i="1">
                                <a:latin typeface="Cambria Math" panose="02040503050406030204" pitchFamily="18" charset="0"/>
                                <a:cs typeface="Segoe UI" panose="020B0502040204020203" pitchFamily="34" charset="0"/>
                              </a:rPr>
                              <m:t>𝑠</m:t>
                            </m:r>
                          </m:e>
                          <m:sub>
                            <m:r>
                              <a:rPr lang="en-US" sz="2600" i="1">
                                <a:latin typeface="Cambria Math" panose="02040503050406030204" pitchFamily="18" charset="0"/>
                                <a:cs typeface="Segoe UI" panose="020B0502040204020203" pitchFamily="34" charset="0"/>
                              </a:rPr>
                              <m:t>𝑐</m:t>
                            </m:r>
                          </m:sub>
                        </m:sSub>
                      </m:e>
                    </m:d>
                    <m:r>
                      <a:rPr lang="en-US" sz="2600" b="0" i="1" smtClean="0">
                        <a:latin typeface="Cambria Math" panose="02040503050406030204" pitchFamily="18" charset="0"/>
                        <a:cs typeface="Segoe UI" panose="020B0502040204020203" pitchFamily="34" charset="0"/>
                      </a:rPr>
                      <m:t>=</m:t>
                    </m:r>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𝑠</m:t>
                        </m:r>
                      </m:e>
                      <m:sub>
                        <m:r>
                          <a:rPr lang="en-US" sz="2600" b="0" i="1" smtClean="0">
                            <a:latin typeface="Cambria Math" panose="02040503050406030204" pitchFamily="18" charset="0"/>
                            <a:cs typeface="Segoe UI" panose="020B0502040204020203" pitchFamily="34" charset="0"/>
                          </a:rPr>
                          <m:t>𝑐</m:t>
                        </m:r>
                      </m:sub>
                    </m:sSub>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𝑢</m:t>
                        </m:r>
                      </m:e>
                      <m:sub>
                        <m:r>
                          <a:rPr lang="en-US" sz="2600" b="0" i="1" smtClean="0">
                            <a:latin typeface="Cambria Math" panose="02040503050406030204" pitchFamily="18" charset="0"/>
                            <a:cs typeface="Segoe UI" panose="020B0502040204020203" pitchFamily="34" charset="0"/>
                          </a:rPr>
                          <m:t>𝑐</m:t>
                        </m:r>
                      </m:sub>
                    </m:sSub>
                  </m:oMath>
                </a14:m>
                <a:endParaRPr lang="en-GB" sz="2600"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5" name="Content Placeholder 6">
                <a:extLst>
                  <a:ext uri="{FF2B5EF4-FFF2-40B4-BE49-F238E27FC236}">
                    <a16:creationId xmlns:a16="http://schemas.microsoft.com/office/drawing/2014/main" id="{A4692FFD-1D2A-1DEC-D45A-F23F2FD36F05}"/>
                  </a:ext>
                </a:extLst>
              </p:cNvPr>
              <p:cNvSpPr txBox="1">
                <a:spLocks noRot="1" noChangeAspect="1" noMove="1" noResize="1" noEditPoints="1" noAdjustHandles="1" noChangeArrowheads="1" noChangeShapeType="1" noTextEdit="1"/>
              </p:cNvSpPr>
              <p:nvPr/>
            </p:nvSpPr>
            <p:spPr>
              <a:xfrm>
                <a:off x="565386" y="1557324"/>
                <a:ext cx="11340011" cy="2884202"/>
              </a:xfrm>
              <a:prstGeom prst="rect">
                <a:avLst/>
              </a:prstGeom>
              <a:blipFill>
                <a:blip r:embed="rId4"/>
                <a:stretch>
                  <a:fillRect l="-968" t="-211" b="-1899"/>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15558BDD-6366-9AF7-4E69-77D3A867E8D4}"/>
              </a:ext>
            </a:extLst>
          </p:cNvPr>
          <p:cNvSpPr txBox="1"/>
          <p:nvPr/>
        </p:nvSpPr>
        <p:spPr>
          <a:xfrm>
            <a:off x="5547168" y="6424661"/>
            <a:ext cx="2370161" cy="369332"/>
          </a:xfrm>
          <a:prstGeom prst="rect">
            <a:avLst/>
          </a:prstGeom>
          <a:noFill/>
        </p:spPr>
        <p:txBody>
          <a:bodyPr wrap="square" rtlCol="0">
            <a:spAutoFit/>
          </a:bodyPr>
          <a:lstStyle/>
          <a:p>
            <a:r>
              <a:rPr lang="en-US" dirty="0"/>
              <a:t>From </a:t>
            </a:r>
            <a:r>
              <a:rPr lang="en-US" dirty="0">
                <a:hlinkClick r:id="rId5"/>
              </a:rPr>
              <a:t>Hu, et.al., 2019</a:t>
            </a:r>
            <a:r>
              <a:rPr lang="en-US" dirty="0">
                <a:hlinkClick r:id="rId6"/>
              </a:rPr>
              <a:t> </a:t>
            </a:r>
            <a:endParaRPr lang="en-US" dirty="0"/>
          </a:p>
        </p:txBody>
      </p:sp>
    </p:spTree>
    <p:extLst>
      <p:ext uri="{BB962C8B-B14F-4D97-AF65-F5344CB8AC3E}">
        <p14:creationId xmlns:p14="http://schemas.microsoft.com/office/powerpoint/2010/main" val="40176722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sz="4000" dirty="0">
                <a:solidFill>
                  <a:schemeClr val="tx1"/>
                </a:solidFill>
                <a:latin typeface="Segoe UI" panose="020B0502040204020203" pitchFamily="34" charset="0"/>
                <a:cs typeface="Segoe UI" panose="020B0502040204020203" pitchFamily="34" charset="0"/>
              </a:rPr>
              <a:t>Integrate SE Layers with CNN Architectures</a:t>
            </a:r>
          </a:p>
        </p:txBody>
      </p:sp>
      <p:pic>
        <p:nvPicPr>
          <p:cNvPr id="5" name="Picture 4">
            <a:extLst>
              <a:ext uri="{FF2B5EF4-FFF2-40B4-BE49-F238E27FC236}">
                <a16:creationId xmlns:a16="http://schemas.microsoft.com/office/drawing/2014/main" id="{40A95642-41F0-594A-1C65-FFA66CC5DE4C}"/>
              </a:ext>
            </a:extLst>
          </p:cNvPr>
          <p:cNvPicPr>
            <a:picLocks noChangeAspect="1"/>
          </p:cNvPicPr>
          <p:nvPr/>
        </p:nvPicPr>
        <p:blipFill>
          <a:blip r:embed="rId3"/>
          <a:stretch>
            <a:fillRect/>
          </a:stretch>
        </p:blipFill>
        <p:spPr>
          <a:xfrm>
            <a:off x="200339" y="1148032"/>
            <a:ext cx="11862727" cy="4643168"/>
          </a:xfrm>
          <a:prstGeom prst="rect">
            <a:avLst/>
          </a:prstGeom>
        </p:spPr>
      </p:pic>
      <p:sp>
        <p:nvSpPr>
          <p:cNvPr id="6" name="TextBox 5">
            <a:extLst>
              <a:ext uri="{FF2B5EF4-FFF2-40B4-BE49-F238E27FC236}">
                <a16:creationId xmlns:a16="http://schemas.microsoft.com/office/drawing/2014/main" id="{AACF6646-8BFC-EE93-4403-E17CDD20D26B}"/>
              </a:ext>
            </a:extLst>
          </p:cNvPr>
          <p:cNvSpPr txBox="1"/>
          <p:nvPr/>
        </p:nvSpPr>
        <p:spPr>
          <a:xfrm>
            <a:off x="4910919" y="6060720"/>
            <a:ext cx="2370161" cy="369332"/>
          </a:xfrm>
          <a:prstGeom prst="rect">
            <a:avLst/>
          </a:prstGeom>
          <a:noFill/>
        </p:spPr>
        <p:txBody>
          <a:bodyPr wrap="square" rtlCol="0">
            <a:spAutoFit/>
          </a:bodyPr>
          <a:lstStyle/>
          <a:p>
            <a:r>
              <a:rPr lang="en-US" dirty="0"/>
              <a:t>From </a:t>
            </a:r>
            <a:r>
              <a:rPr lang="en-US" dirty="0">
                <a:hlinkClick r:id="rId4"/>
              </a:rPr>
              <a:t>Hu, et.al., 2019</a:t>
            </a:r>
            <a:r>
              <a:rPr lang="en-US" dirty="0">
                <a:hlinkClick r:id="rId5"/>
              </a:rPr>
              <a:t> </a:t>
            </a:r>
            <a:endParaRPr lang="en-US" dirty="0"/>
          </a:p>
        </p:txBody>
      </p:sp>
    </p:spTree>
    <p:extLst>
      <p:ext uri="{BB962C8B-B14F-4D97-AF65-F5344CB8AC3E}">
        <p14:creationId xmlns:p14="http://schemas.microsoft.com/office/powerpoint/2010/main" val="1191190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330" name="TextBox 329">
            <a:extLst>
              <a:ext uri="{FF2B5EF4-FFF2-40B4-BE49-F238E27FC236}">
                <a16:creationId xmlns:a16="http://schemas.microsoft.com/office/drawing/2014/main" id="{9DD1AA0F-B836-4A43-8754-72C9C4613480}"/>
              </a:ext>
            </a:extLst>
          </p:cNvPr>
          <p:cNvSpPr txBox="1"/>
          <p:nvPr/>
        </p:nvSpPr>
        <p:spPr>
          <a:xfrm>
            <a:off x="409876" y="1205070"/>
            <a:ext cx="10053043" cy="646331"/>
          </a:xfrm>
          <a:prstGeom prst="rect">
            <a:avLst/>
          </a:prstGeom>
          <a:noFill/>
        </p:spPr>
        <p:txBody>
          <a:bodyPr wrap="square" rtlCol="0">
            <a:spAutoFit/>
          </a:bodyPr>
          <a:lstStyle/>
          <a:p>
            <a:r>
              <a:rPr lang="en-US" sz="3600" dirty="0"/>
              <a:t>CNN creates feature map in inference pipeline</a:t>
            </a:r>
          </a:p>
        </p:txBody>
      </p:sp>
      <p:cxnSp>
        <p:nvCxnSpPr>
          <p:cNvPr id="155" name="Straight Connector 154">
            <a:extLst>
              <a:ext uri="{FF2B5EF4-FFF2-40B4-BE49-F238E27FC236}">
                <a16:creationId xmlns:a16="http://schemas.microsoft.com/office/drawing/2014/main" id="{D39B5BCD-556B-437F-A711-ABCE69377209}"/>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CAAC66B-3184-45CF-8DB4-FFD8E3AEC803}"/>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B3BCCC1-9A62-423F-B9B6-1EBDE787D5F0}"/>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F0F2F13-2929-4102-ABD3-1BEC4C1242D3}"/>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F7D485F-8843-4208-B958-4D0A8CAA8ABD}"/>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6CE6BE2-F6D7-47F9-8F8A-34EFFB336A9D}"/>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5D09382D-F1EC-45FE-8A03-7887C42295CB}"/>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7AB4D39-B808-4A9D-BBD7-ECB57BF4475F}"/>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3E33AC6-83FE-4B5F-A297-9D983E49D3AE}"/>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878BDD6-8E3A-4B42-B930-99361AE2D574}"/>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B000322-8CF2-4178-A3A0-0B252CC5525C}"/>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3981DB86-947C-4E43-8778-E2B9D6A811A8}"/>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AD2BF415-5ABD-4207-BE96-CC13CB63C5AE}"/>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6BA4736-D222-4B97-B5A3-79109AF793DC}"/>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D644C4C-B423-4C0C-A6C0-55D94F769D1C}"/>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7B2EFE1-9F0A-4C08-B8A4-EE5E20F97E5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404ABFC8-F296-49E7-8E91-0F3462553CAB}"/>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5B34466-6D4A-47B9-BE7E-C924567E815C}"/>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757393BD-9A9F-4959-A1F7-98C2146762D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69CF578-1783-4858-A846-E747EBC33A65}"/>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B933903-C5C7-41E6-A914-ECB8A403738E}"/>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076804B-322D-4635-A912-F4F63F9BD8A8}"/>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D70FD62-47D2-4949-88B9-5D7549615DEC}"/>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9EEC81F-757E-4DB3-BF8A-53D1A81D83DB}"/>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3EE66FC7-AED8-45A5-82D1-68D1EDF7BAFE}"/>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A7E4984-E8B9-47A8-AE4A-D35B2066E668}"/>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79D1806-6E95-4BFC-B731-86D0B5A6955B}"/>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90F8633-A6CE-4A05-9702-2231A897EA1B}"/>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BB3987A-E290-4364-AC4A-CCAAF12FDD03}"/>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FD629A2D-650C-4C5E-BC0A-9CA0FE8DC65C}"/>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77170C8-7D59-40BF-BB27-36242F4132C0}"/>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FAC963AD-8EA9-4393-8567-CC38A707BDB5}"/>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DE11F5F-B3BA-472A-BA02-AC77483760AA}"/>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17AA6B0-E635-4906-A4C6-327E304C50A7}"/>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2769227-67A4-4AFB-87C0-575E1442043B}"/>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A789D263-8015-4EB1-A9EA-BD6620EAFE5F}"/>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C10882D4-DD75-48FC-9292-172A8E31F0C1}"/>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6692997-CE66-44FD-9D3D-3F516487B147}"/>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23D6AE7-F40E-4959-89F6-3B7BD2C73595}"/>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A69A309-BE4D-451F-88F2-C704D4E349F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4FE29999-754A-428F-9B9D-37AEB4C0C87E}"/>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7B444A8E-AC7E-42EC-895B-0D44092DE2DA}"/>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B7085D4A-6595-4F32-932A-4FCF6555C9EB}"/>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97DBB43B-5F71-4C7B-8F0B-A196A8DF30F0}"/>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67ADAB2-215A-46BC-A841-F5BC9F144743}"/>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0F24C7B-1EEC-4248-8576-9EDD2ADE5C92}"/>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5DFDF6B6-8556-4294-B4CE-FACB7689FC9B}"/>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67DEF7F0-0E6C-4A04-A989-81E384701E7A}"/>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7EBA820-34EF-459F-92B2-2742168F14BB}"/>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0C6EC996-2D09-48FE-9070-322953BC1B01}"/>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254EE7E9-0525-4221-941A-4CFBAFE38FE7}"/>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124B4C3-EDEF-45F8-971C-5C30E853CCFB}"/>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61AB005D-85FE-42C0-BF6C-806CA80E3388}"/>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29641BF7-39D4-4B5F-AC4C-3F2804D9A3AA}"/>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32B3D9A0-8B74-49DC-9DD6-3924FFEE778F}"/>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9B58AAF6-6FA6-43F4-98A2-A381EEF5D474}"/>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CCA6CE3-F241-4AE7-B97F-8A07F6631A32}"/>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1F686C39-4117-45B3-AC46-05CAA4379F47}"/>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94051C88-2572-4270-8293-BE14FA37AE17}"/>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D4ADC5E7-F319-43B7-95CA-F6A7F231F6D4}"/>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CB524FB5-E8E7-4CD6-8AE0-0C75EA33C57B}"/>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815F889F-CA0B-4062-A460-012DBFE8721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AEEA2C88-1D32-4C91-9EBF-097B5B040771}"/>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0BA6E9A-2F44-410C-BE01-D89CD0024C53}"/>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660541E5-906D-43F9-A844-76A7664CD001}"/>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7C8908A8-3494-4862-914F-E62EA74A48B2}"/>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1D5AE197-2C36-49FC-BA9E-76DC478C25A8}"/>
              </a:ext>
            </a:extLst>
          </p:cNvPr>
          <p:cNvCxnSpPr>
            <a:cxnSpLocks/>
          </p:cNvCxnSpPr>
          <p:nvPr/>
        </p:nvCxnSpPr>
        <p:spPr>
          <a:xfrm>
            <a:off x="5599958" y="504621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98C21C6-9E37-41B0-9782-07654EC3C775}"/>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CB9EB90-56B5-4904-A7E7-0876523DCDEA}"/>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8C97BE4-E3F5-4E41-8AE5-BA61F4FAF1A4}"/>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5B2C4323-8FA1-44D3-B545-E64ADF24DD24}"/>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E8691DE8-EDE2-4103-AD51-1A9A79F4B07A}"/>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B1E57CD-A41C-4CE1-BDFB-C4E2A39AE2CD}"/>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FB74F5CE-5627-4A1F-B693-1773769E0749}"/>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20867DD-27C8-456E-B0FF-3201B7F289C4}"/>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E5B18D44-4F0B-4C99-AABB-290EFE09D9CA}"/>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D128537-F1CF-4441-A933-E11FA78616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2D48C8EE-46E8-4B00-8BB6-24ED3502DE78}"/>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5C9B73BB-23FA-4600-9CB0-A6CD99F8C46A}"/>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CB2D360-4145-4050-9545-5E2C9CA39308}"/>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C8CEFE4C-6022-4EFB-AB23-DA55466D36BE}"/>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45210C4-9140-493E-A932-B12E4B8848EF}"/>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C0D018F4-0525-45CD-8E2F-8B3F24524BE5}"/>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D366C4A0-194F-46BF-AA77-B577EF82E958}"/>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40E2D2D-41E2-4D18-8FBA-E3C9F64202CD}"/>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DBD5348-8963-4452-8C1F-B6EA87066ED8}"/>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48AFF1C-BCA4-4FCC-9D98-B208FF318780}"/>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0827C644-7221-401A-8B4E-1154F89CF8FE}"/>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87001971-625E-448E-91B5-48996F2B764C}"/>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63583208-A762-4356-AB19-FA8B1D0742D1}"/>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A5231676-8BDF-4089-A35A-325FF013577B}"/>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C3196697-3AD2-4ABC-912A-E7079DE08C35}"/>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44C38E8E-7A17-48A3-8670-FF170FAB4754}"/>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3E3FFD5-B53A-47D9-A947-1F0D305F56EC}"/>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DCC7011-A2C1-4E30-B073-2BD7F835F7A0}"/>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3275EF9C-024E-4DEF-B9C3-53506254BA0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AA2B7050-7CE3-4929-8ED1-7EED434C60A5}"/>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2936B149-CFDB-4433-8270-63CA257411C8}"/>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47BA4E7-CB8A-45A7-89D9-9F056A87480E}"/>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420BDE57-160C-4D4B-8F4F-51D87E8921A3}"/>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C3C09A33-C6DE-47E6-B5C6-0B9C01F27F84}"/>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99" name="TextBox 298">
            <a:extLst>
              <a:ext uri="{FF2B5EF4-FFF2-40B4-BE49-F238E27FC236}">
                <a16:creationId xmlns:a16="http://schemas.microsoft.com/office/drawing/2014/main" id="{9D1EBB7D-9DC5-4E73-92BB-B49AD298C346}"/>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300" name="Picture 299">
            <a:extLst>
              <a:ext uri="{FF2B5EF4-FFF2-40B4-BE49-F238E27FC236}">
                <a16:creationId xmlns:a16="http://schemas.microsoft.com/office/drawing/2014/main" id="{CD4C0CFB-A37C-432F-A872-421620C7C6EF}"/>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301" name="Rectangle 300">
            <a:extLst>
              <a:ext uri="{FF2B5EF4-FFF2-40B4-BE49-F238E27FC236}">
                <a16:creationId xmlns:a16="http://schemas.microsoft.com/office/drawing/2014/main" id="{A0622299-4F08-4E10-9E40-73AA93D80766}"/>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C5709FB2-C579-401E-98FF-15A2A1700B72}"/>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1133465E-16B6-4260-B297-56E62E50E1CA}"/>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93AE8ECC-6872-423C-8EB6-EE979A084060}"/>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TextBox 304">
            <a:extLst>
              <a:ext uri="{FF2B5EF4-FFF2-40B4-BE49-F238E27FC236}">
                <a16:creationId xmlns:a16="http://schemas.microsoft.com/office/drawing/2014/main" id="{262B697C-4E1E-4100-A092-2A1E563617DA}"/>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306" name="TextBox 305">
            <a:extLst>
              <a:ext uri="{FF2B5EF4-FFF2-40B4-BE49-F238E27FC236}">
                <a16:creationId xmlns:a16="http://schemas.microsoft.com/office/drawing/2014/main" id="{B90DA394-D367-42B7-8CEB-8E87844047B3}"/>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307" name="Group 306">
            <a:extLst>
              <a:ext uri="{FF2B5EF4-FFF2-40B4-BE49-F238E27FC236}">
                <a16:creationId xmlns:a16="http://schemas.microsoft.com/office/drawing/2014/main" id="{1B78CABC-FB5C-4A41-ADEE-B1FBE9295048}"/>
              </a:ext>
            </a:extLst>
          </p:cNvPr>
          <p:cNvGrpSpPr/>
          <p:nvPr/>
        </p:nvGrpSpPr>
        <p:grpSpPr>
          <a:xfrm rot="16200000">
            <a:off x="8319658" y="3219035"/>
            <a:ext cx="3052037" cy="1141576"/>
            <a:chOff x="1969698" y="2335789"/>
            <a:chExt cx="7926520" cy="2781454"/>
          </a:xfrm>
        </p:grpSpPr>
        <p:sp>
          <p:nvSpPr>
            <p:cNvPr id="308" name="Oval 307">
              <a:extLst>
                <a:ext uri="{FF2B5EF4-FFF2-40B4-BE49-F238E27FC236}">
                  <a16:creationId xmlns:a16="http://schemas.microsoft.com/office/drawing/2014/main" id="{D152F361-0F0C-406E-A790-32EC64149709}"/>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F4592EF7-8840-46EC-8E4B-EF8814ED89DC}"/>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CAD5AAA0-A086-4768-A13F-CC8815FFE26F}"/>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C4F367F6-41CA-48CF-A9E5-C1D96DD2D0C0}"/>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C01FF097-DB44-4A2D-9F69-87902ACB35CC}"/>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AA7DE24E-6340-49B5-9613-846B61FBE2EA}"/>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4C709DEC-D43A-416D-9D21-3B2912E8B8F8}"/>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D57531F4-39A2-42CA-8D57-F8E5F253C92F}"/>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C5F6B681-B339-4249-906C-61DF49622833}"/>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EA5BAE52-7D7A-4D64-B629-CB46E417603E}"/>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a:extLst>
                <a:ext uri="{FF2B5EF4-FFF2-40B4-BE49-F238E27FC236}">
                  <a16:creationId xmlns:a16="http://schemas.microsoft.com/office/drawing/2014/main" id="{A6D78D66-9961-496F-9163-25C8B7D04E7D}"/>
                </a:ext>
              </a:extLst>
            </p:cNvPr>
            <p:cNvCxnSpPr>
              <a:cxnSpLocks/>
              <a:stCxn id="313" idx="0"/>
              <a:endCxn id="30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13E8016E-D904-46F5-9D28-FCE564069C38}"/>
                </a:ext>
              </a:extLst>
            </p:cNvPr>
            <p:cNvCxnSpPr>
              <a:cxnSpLocks/>
              <a:stCxn id="31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D8FAAF57-3CEC-4226-A620-B4FBB27F8905}"/>
                </a:ext>
              </a:extLst>
            </p:cNvPr>
            <p:cNvCxnSpPr>
              <a:cxnSpLocks/>
              <a:stCxn id="31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05C6629C-7205-418C-8D1F-B0C44A0F4298}"/>
                </a:ext>
              </a:extLst>
            </p:cNvPr>
            <p:cNvCxnSpPr>
              <a:cxnSpLocks/>
              <a:stCxn id="31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203DDFB2-B116-4DE1-AE71-78FA39161629}"/>
                </a:ext>
              </a:extLst>
            </p:cNvPr>
            <p:cNvCxnSpPr>
              <a:cxnSpLocks/>
              <a:stCxn id="31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1AB10BE0-293C-4EE5-8BEC-B86C478395E0}"/>
                </a:ext>
              </a:extLst>
            </p:cNvPr>
            <p:cNvCxnSpPr>
              <a:cxnSpLocks/>
              <a:stCxn id="313" idx="0"/>
              <a:endCxn id="30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EED96D00-56CB-444B-A547-2012C4623A2E}"/>
                </a:ext>
              </a:extLst>
            </p:cNvPr>
            <p:cNvCxnSpPr>
              <a:cxnSpLocks/>
              <a:stCxn id="313" idx="0"/>
              <a:endCxn id="31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0ECA35A8-1E82-442A-AB4B-533B94B8937C}"/>
                </a:ext>
              </a:extLst>
            </p:cNvPr>
            <p:cNvCxnSpPr>
              <a:cxnSpLocks/>
              <a:stCxn id="313" idx="0"/>
              <a:endCxn id="31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E4EA5F2E-1B5A-4838-923E-6C9FCD955D85}"/>
                </a:ext>
              </a:extLst>
            </p:cNvPr>
            <p:cNvCxnSpPr>
              <a:cxnSpLocks/>
              <a:stCxn id="313" idx="7"/>
              <a:endCxn id="31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BD2CB0E4-74F0-4B96-BA5E-1B2875054990}"/>
                </a:ext>
              </a:extLst>
            </p:cNvPr>
            <p:cNvCxnSpPr>
              <a:cxnSpLocks/>
              <a:stCxn id="314" idx="0"/>
              <a:endCxn id="30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4107CD9D-8C9F-43ED-8051-5E0245E95680}"/>
                </a:ext>
              </a:extLst>
            </p:cNvPr>
            <p:cNvCxnSpPr>
              <a:cxnSpLocks/>
              <a:stCxn id="314" idx="0"/>
              <a:endCxn id="31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7229CFC1-01D6-4C98-9541-8B3E9A57C942}"/>
                </a:ext>
              </a:extLst>
            </p:cNvPr>
            <p:cNvCxnSpPr>
              <a:cxnSpLocks/>
              <a:stCxn id="314" idx="0"/>
              <a:endCxn id="31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E1CD8AF4-5BE3-43F4-9E12-3EA489EEF952}"/>
                </a:ext>
              </a:extLst>
            </p:cNvPr>
            <p:cNvCxnSpPr>
              <a:cxnSpLocks/>
              <a:stCxn id="314" idx="7"/>
              <a:endCxn id="31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6E4D1EB-1365-4DCC-BE87-58E330377293}"/>
                </a:ext>
              </a:extLst>
            </p:cNvPr>
            <p:cNvCxnSpPr>
              <a:cxnSpLocks/>
              <a:stCxn id="315" idx="0"/>
              <a:endCxn id="31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2935BB59-4F03-4BFD-B214-94865921CB24}"/>
                </a:ext>
              </a:extLst>
            </p:cNvPr>
            <p:cNvCxnSpPr>
              <a:cxnSpLocks/>
              <a:stCxn id="315" idx="0"/>
              <a:endCxn id="31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3C20F7F-D2F5-4C26-B7EB-6147FDE274B5}"/>
                </a:ext>
              </a:extLst>
            </p:cNvPr>
            <p:cNvCxnSpPr>
              <a:cxnSpLocks/>
              <a:stCxn id="315" idx="1"/>
              <a:endCxn id="30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B077AEBB-2168-4BD0-A981-ED55743BCC4D}"/>
                </a:ext>
              </a:extLst>
            </p:cNvPr>
            <p:cNvCxnSpPr>
              <a:cxnSpLocks/>
              <a:stCxn id="315" idx="0"/>
              <a:endCxn id="30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7BA5BF3-EB90-413C-A485-720BE02F1039}"/>
                </a:ext>
              </a:extLst>
            </p:cNvPr>
            <p:cNvCxnSpPr>
              <a:cxnSpLocks/>
              <a:stCxn id="316" idx="0"/>
              <a:endCxn id="31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194F5151-71FA-4A6F-A3F6-01E180F4B027}"/>
                </a:ext>
              </a:extLst>
            </p:cNvPr>
            <p:cNvCxnSpPr>
              <a:cxnSpLocks/>
              <a:stCxn id="316" idx="0"/>
              <a:endCxn id="30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E6F34ECE-F260-4D5D-AC0C-498CFF87DD85}"/>
                </a:ext>
              </a:extLst>
            </p:cNvPr>
            <p:cNvCxnSpPr>
              <a:cxnSpLocks/>
              <a:stCxn id="316" idx="1"/>
              <a:endCxn id="30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B4C9CAD7-4B0C-4968-830B-83553D5EE65D}"/>
                </a:ext>
              </a:extLst>
            </p:cNvPr>
            <p:cNvCxnSpPr>
              <a:cxnSpLocks/>
              <a:stCxn id="316" idx="0"/>
              <a:endCxn id="31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7C67A873-6D5B-490B-8027-6626B5DF39E0}"/>
                </a:ext>
              </a:extLst>
            </p:cNvPr>
            <p:cNvCxnSpPr>
              <a:cxnSpLocks/>
              <a:stCxn id="317" idx="0"/>
              <a:endCxn id="31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4F0307FA-FD73-4807-B211-E38FC2E2C4DA}"/>
                </a:ext>
              </a:extLst>
            </p:cNvPr>
            <p:cNvCxnSpPr>
              <a:cxnSpLocks/>
              <a:stCxn id="317" idx="1"/>
              <a:endCxn id="30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5AEEDEBE-E6AB-409A-88F3-E27D97BE4376}"/>
                </a:ext>
              </a:extLst>
            </p:cNvPr>
            <p:cNvCxnSpPr>
              <a:cxnSpLocks/>
              <a:stCxn id="317" idx="1"/>
              <a:endCxn id="30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3195459D-D7B3-49F9-AED0-09C769405A2F}"/>
                </a:ext>
              </a:extLst>
            </p:cNvPr>
            <p:cNvCxnSpPr>
              <a:cxnSpLocks/>
              <a:stCxn id="317" idx="0"/>
              <a:endCxn id="31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344" name="TextBox 343">
            <a:extLst>
              <a:ext uri="{FF2B5EF4-FFF2-40B4-BE49-F238E27FC236}">
                <a16:creationId xmlns:a16="http://schemas.microsoft.com/office/drawing/2014/main" id="{05EAE85B-C3D7-4AE4-BCD2-ED4A123A36ED}"/>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345" name="Arrow: Right 344">
            <a:extLst>
              <a:ext uri="{FF2B5EF4-FFF2-40B4-BE49-F238E27FC236}">
                <a16:creationId xmlns:a16="http://schemas.microsoft.com/office/drawing/2014/main" id="{E754818C-98AE-42C6-ADF2-2CF704A9C316}"/>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Arrow: Right 345">
            <a:extLst>
              <a:ext uri="{FF2B5EF4-FFF2-40B4-BE49-F238E27FC236}">
                <a16:creationId xmlns:a16="http://schemas.microsoft.com/office/drawing/2014/main" id="{77B7A9DF-A375-4BD3-AEE8-9D2B369D659C}"/>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Arrow: Right 346">
            <a:extLst>
              <a:ext uri="{FF2B5EF4-FFF2-40B4-BE49-F238E27FC236}">
                <a16:creationId xmlns:a16="http://schemas.microsoft.com/office/drawing/2014/main" id="{B9BC9476-D661-4EFD-A3B6-4062E466E0E5}"/>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Arrow: Right 347">
            <a:extLst>
              <a:ext uri="{FF2B5EF4-FFF2-40B4-BE49-F238E27FC236}">
                <a16:creationId xmlns:a16="http://schemas.microsoft.com/office/drawing/2014/main" id="{0818C0F0-3255-4888-B365-648FC3A68F2A}"/>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Arrow: Right 348">
            <a:extLst>
              <a:ext uri="{FF2B5EF4-FFF2-40B4-BE49-F238E27FC236}">
                <a16:creationId xmlns:a16="http://schemas.microsoft.com/office/drawing/2014/main" id="{507B0617-A3CD-4F8E-ADCD-05D81C1D9C68}"/>
              </a:ext>
            </a:extLst>
          </p:cNvPr>
          <p:cNvSpPr/>
          <p:nvPr/>
        </p:nvSpPr>
        <p:spPr>
          <a:xfrm>
            <a:off x="8024726"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5220C6F3-5D84-4C97-B958-4C7E5D72218E}"/>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
        <p:nvSpPr>
          <p:cNvPr id="351" name="TextBox 350">
            <a:extLst>
              <a:ext uri="{FF2B5EF4-FFF2-40B4-BE49-F238E27FC236}">
                <a16:creationId xmlns:a16="http://schemas.microsoft.com/office/drawing/2014/main" id="{C9FCC78E-464C-41CB-B784-A09675EADD64}"/>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Tree>
    <p:extLst>
      <p:ext uri="{BB962C8B-B14F-4D97-AF65-F5344CB8AC3E}">
        <p14:creationId xmlns:p14="http://schemas.microsoft.com/office/powerpoint/2010/main" val="386094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3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3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3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3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3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3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3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3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3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4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4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4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4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4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4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4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4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4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4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5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5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5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5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5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5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5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5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58"/>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59"/>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6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6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62"/>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63"/>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64"/>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6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66"/>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267"/>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68"/>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6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70"/>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7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72"/>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73"/>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7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75"/>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76"/>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277"/>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78"/>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79"/>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80"/>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281"/>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282"/>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83"/>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84"/>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85"/>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86"/>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87"/>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88"/>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89"/>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90"/>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291"/>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292"/>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293"/>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294"/>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95"/>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96"/>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9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298"/>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29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4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349"/>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350"/>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307"/>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347"/>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35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34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p:bldP spid="301" grpId="0" animBg="1"/>
      <p:bldP spid="302" grpId="0" animBg="1"/>
      <p:bldP spid="303" grpId="0" animBg="1"/>
      <p:bldP spid="304" grpId="0" animBg="1"/>
      <p:bldP spid="305" grpId="0"/>
      <p:bldP spid="306" grpId="0"/>
      <p:bldP spid="344" grpId="0"/>
      <p:bldP spid="345" grpId="0" animBg="1"/>
      <p:bldP spid="346" grpId="0" animBg="1"/>
      <p:bldP spid="347" grpId="0" animBg="1"/>
      <p:bldP spid="348" grpId="0" animBg="1"/>
      <p:bldP spid="349" grpId="0" animBg="1"/>
      <p:bldP spid="350" grpId="0" animBg="1"/>
      <p:bldP spid="35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sz="4000" dirty="0">
                <a:solidFill>
                  <a:schemeClr val="tx1"/>
                </a:solidFill>
                <a:latin typeface="Segoe UI" panose="020B0502040204020203" pitchFamily="34" charset="0"/>
                <a:cs typeface="Segoe UI" panose="020B0502040204020203" pitchFamily="34" charset="0"/>
              </a:rPr>
              <a:t>How Much Does SE Help? </a:t>
            </a:r>
          </a:p>
        </p:txBody>
      </p:sp>
      <p:pic>
        <p:nvPicPr>
          <p:cNvPr id="5" name="Picture 4">
            <a:extLst>
              <a:ext uri="{FF2B5EF4-FFF2-40B4-BE49-F238E27FC236}">
                <a16:creationId xmlns:a16="http://schemas.microsoft.com/office/drawing/2014/main" id="{2EA65B49-4F94-AFE9-C05D-ED3058B04E53}"/>
              </a:ext>
            </a:extLst>
          </p:cNvPr>
          <p:cNvPicPr>
            <a:picLocks noChangeAspect="1"/>
          </p:cNvPicPr>
          <p:nvPr/>
        </p:nvPicPr>
        <p:blipFill>
          <a:blip r:embed="rId3"/>
          <a:stretch>
            <a:fillRect/>
          </a:stretch>
        </p:blipFill>
        <p:spPr>
          <a:xfrm>
            <a:off x="162696" y="1438191"/>
            <a:ext cx="11930210" cy="3911732"/>
          </a:xfrm>
          <a:prstGeom prst="rect">
            <a:avLst/>
          </a:prstGeom>
        </p:spPr>
      </p:pic>
      <p:sp>
        <p:nvSpPr>
          <p:cNvPr id="8" name="TextBox 7">
            <a:extLst>
              <a:ext uri="{FF2B5EF4-FFF2-40B4-BE49-F238E27FC236}">
                <a16:creationId xmlns:a16="http://schemas.microsoft.com/office/drawing/2014/main" id="{2C5611A8-C47C-7FC1-FFD9-6B018DAFDAA2}"/>
              </a:ext>
            </a:extLst>
          </p:cNvPr>
          <p:cNvSpPr txBox="1"/>
          <p:nvPr/>
        </p:nvSpPr>
        <p:spPr>
          <a:xfrm>
            <a:off x="4910919" y="6060720"/>
            <a:ext cx="2370161" cy="369332"/>
          </a:xfrm>
          <a:prstGeom prst="rect">
            <a:avLst/>
          </a:prstGeom>
          <a:noFill/>
        </p:spPr>
        <p:txBody>
          <a:bodyPr wrap="square" rtlCol="0">
            <a:spAutoFit/>
          </a:bodyPr>
          <a:lstStyle/>
          <a:p>
            <a:r>
              <a:rPr lang="en-US" dirty="0"/>
              <a:t>From </a:t>
            </a:r>
            <a:r>
              <a:rPr lang="en-US" dirty="0">
                <a:hlinkClick r:id="rId4"/>
              </a:rPr>
              <a:t>Hu, et.al., 2019</a:t>
            </a:r>
            <a:r>
              <a:rPr lang="en-US" dirty="0">
                <a:hlinkClick r:id="rId5"/>
              </a:rPr>
              <a:t> </a:t>
            </a:r>
            <a:endParaRPr lang="en-US" dirty="0"/>
          </a:p>
        </p:txBody>
      </p:sp>
    </p:spTree>
    <p:extLst>
      <p:ext uri="{BB962C8B-B14F-4D97-AF65-F5344CB8AC3E}">
        <p14:creationId xmlns:p14="http://schemas.microsoft.com/office/powerpoint/2010/main" val="23819382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Scaling and </a:t>
            </a:r>
            <a:r>
              <a:rPr lang="en-US" sz="4400" b="1" dirty="0" err="1"/>
              <a:t>EfficientNet</a:t>
            </a:r>
            <a:endParaRPr lang="en-US" sz="4400" b="1" dirty="0"/>
          </a:p>
        </p:txBody>
      </p:sp>
    </p:spTree>
    <p:extLst>
      <p:ext uri="{BB962C8B-B14F-4D97-AF65-F5344CB8AC3E}">
        <p14:creationId xmlns:p14="http://schemas.microsoft.com/office/powerpoint/2010/main" val="41727608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lnSpcReduction="2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Are three dimensions we can scale CNN to improve accuracy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Width</a:t>
            </a:r>
            <a:r>
              <a:rPr lang="en-GB" sz="2600" dirty="0">
                <a:latin typeface="Segoe UI" panose="020B0502040204020203" pitchFamily="34" charset="0"/>
                <a:ea typeface="Segoe UI" panose="020B0502040204020203" pitchFamily="34" charset="0"/>
                <a:cs typeface="Segoe UI" panose="020B0502040204020203" pitchFamily="34" charset="0"/>
              </a:rPr>
              <a:t> – Channels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Depth</a:t>
            </a:r>
            <a:r>
              <a:rPr lang="en-GB" sz="2600" dirty="0">
                <a:latin typeface="Segoe UI" panose="020B0502040204020203" pitchFamily="34" charset="0"/>
                <a:ea typeface="Segoe UI" panose="020B0502040204020203" pitchFamily="34" charset="0"/>
                <a:cs typeface="Segoe UI" panose="020B0502040204020203" pitchFamily="34" charset="0"/>
              </a:rPr>
              <a:t> – number of layers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Resolution</a:t>
            </a:r>
            <a:r>
              <a:rPr lang="en-GB" sz="2600" dirty="0">
                <a:latin typeface="Segoe UI" panose="020B0502040204020203" pitchFamily="34" charset="0"/>
                <a:ea typeface="Segoe UI" panose="020B0502040204020203" pitchFamily="34" charset="0"/>
                <a:cs typeface="Segoe UI" panose="020B0502040204020203" pitchFamily="34" charset="0"/>
              </a:rPr>
              <a:t> – Hight and width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D7A2C543-50D7-501B-90E4-C29B142096F8}"/>
              </a:ext>
            </a:extLst>
          </p:cNvPr>
          <p:cNvPicPr>
            <a:picLocks noChangeAspect="1"/>
          </p:cNvPicPr>
          <p:nvPr/>
        </p:nvPicPr>
        <p:blipFill>
          <a:blip r:embed="rId3"/>
          <a:stretch>
            <a:fillRect/>
          </a:stretch>
        </p:blipFill>
        <p:spPr>
          <a:xfrm>
            <a:off x="60745" y="2270078"/>
            <a:ext cx="9821862" cy="4587922"/>
          </a:xfrm>
          <a:prstGeom prst="rect">
            <a:avLst/>
          </a:prstGeom>
        </p:spPr>
      </p:pic>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4"/>
              </a:rPr>
              <a:t>Tan and Le, 2020 </a:t>
            </a:r>
            <a:endParaRPr lang="en-US" dirty="0"/>
          </a:p>
        </p:txBody>
      </p:sp>
    </p:spTree>
    <p:extLst>
      <p:ext uri="{BB962C8B-B14F-4D97-AF65-F5344CB8AC3E}">
        <p14:creationId xmlns:p14="http://schemas.microsoft.com/office/powerpoint/2010/main" val="394712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lnSpcReduction="2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Are three dimensions we can scale CNN to improve accuracy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Width</a:t>
            </a:r>
            <a:r>
              <a:rPr lang="en-GB" sz="2600" dirty="0">
                <a:latin typeface="Segoe UI" panose="020B0502040204020203" pitchFamily="34" charset="0"/>
                <a:ea typeface="Segoe UI" panose="020B0502040204020203" pitchFamily="34" charset="0"/>
                <a:cs typeface="Segoe UI" panose="020B0502040204020203" pitchFamily="34" charset="0"/>
              </a:rPr>
              <a:t> – Channels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Depth</a:t>
            </a:r>
            <a:r>
              <a:rPr lang="en-GB" sz="2600" dirty="0">
                <a:latin typeface="Segoe UI" panose="020B0502040204020203" pitchFamily="34" charset="0"/>
                <a:ea typeface="Segoe UI" panose="020B0502040204020203" pitchFamily="34" charset="0"/>
                <a:cs typeface="Segoe UI" panose="020B0502040204020203" pitchFamily="34" charset="0"/>
              </a:rPr>
              <a:t> – number of layers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Resolution</a:t>
            </a:r>
            <a:r>
              <a:rPr lang="en-GB" sz="2600" dirty="0">
                <a:latin typeface="Segoe UI" panose="020B0502040204020203" pitchFamily="34" charset="0"/>
                <a:ea typeface="Segoe UI" panose="020B0502040204020203" pitchFamily="34" charset="0"/>
                <a:cs typeface="Segoe UI" panose="020B0502040204020203" pitchFamily="34" charset="0"/>
              </a:rPr>
              <a:t> – Hight and width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3"/>
              </a:rPr>
              <a:t>Tan and Le, 2020 </a:t>
            </a:r>
            <a:endParaRPr lang="en-US" dirty="0"/>
          </a:p>
        </p:txBody>
      </p:sp>
      <p:pic>
        <p:nvPicPr>
          <p:cNvPr id="4" name="Picture 3">
            <a:extLst>
              <a:ext uri="{FF2B5EF4-FFF2-40B4-BE49-F238E27FC236}">
                <a16:creationId xmlns:a16="http://schemas.microsoft.com/office/drawing/2014/main" id="{10D348D2-0BE6-68A1-C3E6-6B4A7CF15F86}"/>
              </a:ext>
            </a:extLst>
          </p:cNvPr>
          <p:cNvPicPr>
            <a:picLocks noChangeAspect="1"/>
          </p:cNvPicPr>
          <p:nvPr/>
        </p:nvPicPr>
        <p:blipFill>
          <a:blip r:embed="rId4"/>
          <a:stretch>
            <a:fillRect/>
          </a:stretch>
        </p:blipFill>
        <p:spPr>
          <a:xfrm>
            <a:off x="2487000" y="2620370"/>
            <a:ext cx="6247566" cy="4168160"/>
          </a:xfrm>
          <a:prstGeom prst="rect">
            <a:avLst/>
          </a:prstGeom>
        </p:spPr>
      </p:pic>
    </p:spTree>
    <p:extLst>
      <p:ext uri="{BB962C8B-B14F-4D97-AF65-F5344CB8AC3E}">
        <p14:creationId xmlns:p14="http://schemas.microsoft.com/office/powerpoint/2010/main" val="3645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lnSpcReduction="2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Limits on all 3 dimensions of scaling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Width</a:t>
            </a:r>
            <a:r>
              <a:rPr lang="en-GB" sz="2600" dirty="0">
                <a:latin typeface="Segoe UI" panose="020B0502040204020203" pitchFamily="34" charset="0"/>
                <a:ea typeface="Segoe UI" panose="020B0502040204020203" pitchFamily="34" charset="0"/>
                <a:cs typeface="Segoe UI" panose="020B0502040204020203" pitchFamily="34" charset="0"/>
              </a:rPr>
              <a:t> – Channels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Depth</a:t>
            </a:r>
            <a:r>
              <a:rPr lang="en-GB" sz="2600" dirty="0">
                <a:latin typeface="Segoe UI" panose="020B0502040204020203" pitchFamily="34" charset="0"/>
                <a:ea typeface="Segoe UI" panose="020B0502040204020203" pitchFamily="34" charset="0"/>
                <a:cs typeface="Segoe UI" panose="020B0502040204020203" pitchFamily="34" charset="0"/>
              </a:rPr>
              <a:t> – number of layers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Resolution</a:t>
            </a:r>
            <a:r>
              <a:rPr lang="en-GB" sz="2600" dirty="0">
                <a:latin typeface="Segoe UI" panose="020B0502040204020203" pitchFamily="34" charset="0"/>
                <a:ea typeface="Segoe UI" panose="020B0502040204020203" pitchFamily="34" charset="0"/>
                <a:cs typeface="Segoe UI" panose="020B0502040204020203" pitchFamily="34" charset="0"/>
              </a:rPr>
              <a:t> – Hight and width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08D9DA4E-40A0-17A7-7C3F-C1A60541C912}"/>
              </a:ext>
            </a:extLst>
          </p:cNvPr>
          <p:cNvSpPr txBox="1"/>
          <p:nvPr/>
        </p:nvSpPr>
        <p:spPr>
          <a:xfrm>
            <a:off x="4678260" y="6285666"/>
            <a:ext cx="2370161" cy="369332"/>
          </a:xfrm>
          <a:prstGeom prst="rect">
            <a:avLst/>
          </a:prstGeom>
          <a:noFill/>
        </p:spPr>
        <p:txBody>
          <a:bodyPr wrap="square" rtlCol="0">
            <a:spAutoFit/>
          </a:bodyPr>
          <a:lstStyle/>
          <a:p>
            <a:r>
              <a:rPr lang="en-US" dirty="0"/>
              <a:t>From </a:t>
            </a:r>
            <a:r>
              <a:rPr lang="en-US" dirty="0">
                <a:hlinkClick r:id="rId3"/>
              </a:rPr>
              <a:t>Tan and Le, 2020 </a:t>
            </a:r>
            <a:endParaRPr lang="en-US" dirty="0"/>
          </a:p>
        </p:txBody>
      </p:sp>
      <p:pic>
        <p:nvPicPr>
          <p:cNvPr id="5" name="Picture 4">
            <a:extLst>
              <a:ext uri="{FF2B5EF4-FFF2-40B4-BE49-F238E27FC236}">
                <a16:creationId xmlns:a16="http://schemas.microsoft.com/office/drawing/2014/main" id="{2AA0758B-6D8D-427D-4709-EEEC7709B4FC}"/>
              </a:ext>
            </a:extLst>
          </p:cNvPr>
          <p:cNvPicPr>
            <a:picLocks noChangeAspect="1"/>
          </p:cNvPicPr>
          <p:nvPr/>
        </p:nvPicPr>
        <p:blipFill>
          <a:blip r:embed="rId4"/>
          <a:stretch>
            <a:fillRect/>
          </a:stretch>
        </p:blipFill>
        <p:spPr>
          <a:xfrm>
            <a:off x="840858" y="2276410"/>
            <a:ext cx="10935900" cy="3965146"/>
          </a:xfrm>
          <a:prstGeom prst="rect">
            <a:avLst/>
          </a:prstGeom>
        </p:spPr>
      </p:pic>
    </p:spTree>
    <p:extLst>
      <p:ext uri="{BB962C8B-B14F-4D97-AF65-F5344CB8AC3E}">
        <p14:creationId xmlns:p14="http://schemas.microsoft.com/office/powerpoint/2010/main" val="125235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315725" y="1138294"/>
                <a:ext cx="11647823" cy="523066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How can </a:t>
                </a:r>
                <a:r>
                  <a:rPr lang="en-GB" sz="3000" dirty="0">
                    <a:latin typeface="+mn-lt"/>
                    <a:ea typeface="Segoe UI" panose="020B0502040204020203" pitchFamily="34" charset="0"/>
                    <a:cs typeface="Segoe UI" panose="020B0502040204020203" pitchFamily="34" charset="0"/>
                  </a:rPr>
                  <a:t>we scale all three dimensions? </a:t>
                </a:r>
              </a:p>
              <a:p>
                <a:pPr>
                  <a:spcBef>
                    <a:spcPts val="600"/>
                  </a:spcBef>
                </a:pPr>
                <a:r>
                  <a:rPr lang="en-GB" sz="2800" dirty="0" err="1">
                    <a:latin typeface="+mn-lt"/>
                    <a:ea typeface="Segoe UI" panose="020B0502040204020203" pitchFamily="34" charset="0"/>
                    <a:cs typeface="Segoe UI" panose="020B0502040204020203" pitchFamily="34" charset="0"/>
                  </a:rPr>
                  <a:t>MobileNet</a:t>
                </a:r>
                <a:r>
                  <a:rPr lang="en-GB" sz="2800" dirty="0">
                    <a:latin typeface="+mn-lt"/>
                    <a:ea typeface="Segoe UI" panose="020B0502040204020203" pitchFamily="34" charset="0"/>
                    <a:cs typeface="Segoe UI" panose="020B0502040204020203" pitchFamily="34" charset="0"/>
                  </a:rPr>
                  <a:t> model scales from a baseline model MobileNetB0 </a:t>
                </a:r>
              </a:p>
              <a:p>
                <a:pPr lvl="1">
                  <a:spcBef>
                    <a:spcPts val="600"/>
                  </a:spcBef>
                </a:pPr>
                <a:r>
                  <a:rPr lang="en-GB" sz="2400" dirty="0">
                    <a:latin typeface="+mn-lt"/>
                    <a:ea typeface="Segoe UI" panose="020B0502040204020203" pitchFamily="34" charset="0"/>
                    <a:cs typeface="Segoe UI" panose="020B0502040204020203" pitchFamily="34" charset="0"/>
                  </a:rPr>
                  <a:t>Define constants </a:t>
                </a:r>
                <a14:m>
                  <m:oMath xmlns:m="http://schemas.openxmlformats.org/officeDocument/2006/math">
                    <m:r>
                      <a:rPr lang="en-GB" sz="2400" i="1" smtClean="0">
                        <a:latin typeface="Cambria Math" panose="02040503050406030204" pitchFamily="18" charset="0"/>
                        <a:ea typeface="Cambria Math" panose="02040503050406030204" pitchFamily="18" charset="0"/>
                        <a:cs typeface="Segoe UI" panose="020B0502040204020203" pitchFamily="34" charset="0"/>
                      </a:rPr>
                      <m:t>𝛼</m:t>
                    </m:r>
                    <m:r>
                      <a:rPr lang="en-US" sz="2400" b="0" i="1" smtClean="0">
                        <a:latin typeface="Cambria Math" panose="02040503050406030204" pitchFamily="18" charset="0"/>
                        <a:ea typeface="Cambria Math" panose="02040503050406030204" pitchFamily="18" charset="0"/>
                        <a:cs typeface="Segoe UI" panose="020B0502040204020203" pitchFamily="34" charset="0"/>
                      </a:rPr>
                      <m:t>,</m:t>
                    </m:r>
                    <m:r>
                      <a:rPr lang="en-US" sz="2400" b="0" i="1" smtClean="0">
                        <a:latin typeface="Cambria Math" panose="02040503050406030204" pitchFamily="18" charset="0"/>
                        <a:ea typeface="Cambria Math" panose="02040503050406030204" pitchFamily="18" charset="0"/>
                        <a:cs typeface="Segoe UI" panose="020B0502040204020203" pitchFamily="34" charset="0"/>
                      </a:rPr>
                      <m:t>𝛽</m:t>
                    </m:r>
                    <m:r>
                      <a:rPr lang="en-US" sz="2400" b="0" i="1" smtClean="0">
                        <a:latin typeface="Cambria Math" panose="02040503050406030204" pitchFamily="18" charset="0"/>
                        <a:ea typeface="Cambria Math" panose="02040503050406030204" pitchFamily="18" charset="0"/>
                        <a:cs typeface="Segoe UI" panose="020B0502040204020203" pitchFamily="34" charset="0"/>
                      </a:rPr>
                      <m:t>,</m:t>
                    </m:r>
                    <m:r>
                      <a:rPr lang="en-US" sz="2400" b="0" i="1" smtClean="0">
                        <a:latin typeface="Cambria Math" panose="02040503050406030204" pitchFamily="18" charset="0"/>
                        <a:ea typeface="Cambria Math" panose="02040503050406030204" pitchFamily="18" charset="0"/>
                        <a:cs typeface="Segoe UI" panose="020B0502040204020203" pitchFamily="34" charset="0"/>
                      </a:rPr>
                      <m:t>𝛾</m:t>
                    </m:r>
                  </m:oMath>
                </a14:m>
                <a:r>
                  <a:rPr lang="en-GB" sz="2400" dirty="0">
                    <a:latin typeface="+mn-lt"/>
                    <a:ea typeface="Segoe UI" panose="020B0502040204020203" pitchFamily="34" charset="0"/>
                    <a:cs typeface="Segoe UI" panose="020B0502040204020203" pitchFamily="34" charset="0"/>
                  </a:rPr>
                  <a:t> for depth, width, and resolution     </a:t>
                </a: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𝑑𝑒𝑝𝑡h</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𝑑</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sSup>
                        <m:sSupPr>
                          <m:ctrlPr>
                            <a:rPr lang="en-US" sz="2600" b="0" i="1" smtClean="0">
                              <a:latin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𝛼</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𝜑</m:t>
                          </m:r>
                        </m:sup>
                      </m:sSup>
                    </m:oMath>
                  </m:oMathPara>
                </a14:m>
                <a:endParaRPr lang="en-US" sz="2600" b="0" dirty="0">
                  <a:latin typeface="+mn-lt"/>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𝑤𝑖𝑑𝑡h</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𝑤</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sSup>
                        <m:sSupPr>
                          <m:ctrlPr>
                            <a:rPr lang="en-US" sz="2600" b="0" i="1" smtClean="0">
                              <a:latin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𝛽</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𝜑</m:t>
                          </m:r>
                        </m:sup>
                      </m:sSup>
                    </m:oMath>
                  </m:oMathPara>
                </a14:m>
                <a:endParaRPr lang="en-US" sz="2600" b="0" dirty="0">
                  <a:latin typeface="+mn-lt"/>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𝑟𝑒𝑠𝑜𝑙𝑢𝑡𝑖𝑜𝑛</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𝑟</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sSup>
                        <m:sSupPr>
                          <m:ctrlPr>
                            <a:rPr lang="en-US" sz="2600" b="0" i="1" smtClean="0">
                              <a:latin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𝛾</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𝜑</m:t>
                          </m:r>
                        </m:sup>
                      </m:sSup>
                    </m:oMath>
                  </m:oMathPara>
                </a14:m>
                <a:endParaRPr lang="en-GB" sz="2600" dirty="0">
                  <a:latin typeface="+mn-lt"/>
                  <a:ea typeface="Segoe UI" panose="020B0502040204020203" pitchFamily="34" charset="0"/>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𝑠</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𝑡</m:t>
                      </m:r>
                      <m:r>
                        <a:rPr lang="en-US" sz="2600" b="0" i="1" smtClean="0">
                          <a:latin typeface="Cambria Math" panose="02040503050406030204" pitchFamily="18" charset="0"/>
                          <a:ea typeface="Segoe UI" panose="020B0502040204020203" pitchFamily="34" charset="0"/>
                          <a:cs typeface="Segoe UI" panose="020B0502040204020203" pitchFamily="34" charset="0"/>
                        </a:rPr>
                        <m:t>., </m:t>
                      </m:r>
                      <m:r>
                        <a:rPr lang="en-US" sz="2600" b="0" i="1" smtClean="0">
                          <a:latin typeface="Cambria Math" panose="02040503050406030204" pitchFamily="18" charset="0"/>
                          <a:ea typeface="Cambria Math" panose="02040503050406030204" pitchFamily="18" charset="0"/>
                          <a:cs typeface="Segoe UI" panose="020B0502040204020203" pitchFamily="34" charset="0"/>
                        </a:rPr>
                        <m:t>𝛼</m:t>
                      </m:r>
                      <m:r>
                        <a:rPr lang="en-US" sz="2600" b="0" i="1" smtClean="0">
                          <a:latin typeface="Cambria Math" panose="02040503050406030204" pitchFamily="18" charset="0"/>
                          <a:ea typeface="Cambria Math" panose="02040503050406030204" pitchFamily="18" charset="0"/>
                          <a:cs typeface="Segoe UI" panose="020B0502040204020203" pitchFamily="34" charset="0"/>
                        </a:rPr>
                        <m:t>∙</m:t>
                      </m:r>
                      <m:sSup>
                        <m:sSupPr>
                          <m:ctrlPr>
                            <a:rPr lang="en-US" sz="2600" b="0" i="1" smtClean="0">
                              <a:latin typeface="Cambria Math" panose="02040503050406030204" pitchFamily="18" charset="0"/>
                              <a:ea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𝛽</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2</m:t>
                          </m:r>
                        </m:sup>
                      </m:sSup>
                      <m:r>
                        <a:rPr lang="en-US" sz="2600" b="0" i="1" smtClean="0">
                          <a:latin typeface="Cambria Math" panose="02040503050406030204" pitchFamily="18" charset="0"/>
                          <a:ea typeface="Cambria Math" panose="02040503050406030204" pitchFamily="18" charset="0"/>
                          <a:cs typeface="Segoe UI" panose="020B0502040204020203" pitchFamily="34" charset="0"/>
                        </a:rPr>
                        <m:t>∙</m:t>
                      </m:r>
                      <m:sSup>
                        <m:sSupPr>
                          <m:ctrlPr>
                            <a:rPr lang="en-US" sz="2600" b="0" i="1" smtClean="0">
                              <a:latin typeface="Cambria Math" panose="02040503050406030204" pitchFamily="18" charset="0"/>
                              <a:ea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𝛾</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2</m:t>
                          </m:r>
                        </m:sup>
                      </m:sSup>
                      <m:r>
                        <a:rPr lang="en-US" sz="2600" b="0" i="1" smtClean="0">
                          <a:latin typeface="Cambria Math" panose="02040503050406030204" pitchFamily="18" charset="0"/>
                          <a:ea typeface="Cambria Math" panose="02040503050406030204" pitchFamily="18" charset="0"/>
                          <a:cs typeface="Segoe UI" panose="020B0502040204020203" pitchFamily="34" charset="0"/>
                        </a:rPr>
                        <m:t>~2</m:t>
                      </m:r>
                    </m:oMath>
                  </m:oMathPara>
                </a14:m>
                <a:endParaRPr lang="en-US" sz="2600" b="0" dirty="0">
                  <a:latin typeface="+mn-lt"/>
                  <a:ea typeface="Cambria Math" panose="02040503050406030204" pitchFamily="18" charset="0"/>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GB" sz="2600" i="1" smtClean="0">
                          <a:latin typeface="Cambria Math" panose="02040503050406030204" pitchFamily="18" charset="0"/>
                          <a:ea typeface="Cambria Math" panose="02040503050406030204" pitchFamily="18" charset="0"/>
                          <a:cs typeface="Segoe UI" panose="020B0502040204020203" pitchFamily="34" charset="0"/>
                        </a:rPr>
                        <m:t>𝛼</m:t>
                      </m:r>
                      <m:r>
                        <a:rPr lang="en-GB" sz="2600" i="1" smtClean="0">
                          <a:latin typeface="Cambria Math" panose="02040503050406030204" pitchFamily="18" charset="0"/>
                          <a:ea typeface="Cambria Math" panose="02040503050406030204" pitchFamily="18" charset="0"/>
                          <a:cs typeface="Segoe UI" panose="020B0502040204020203" pitchFamily="34" charset="0"/>
                        </a:rPr>
                        <m:t>≥1,</m:t>
                      </m:r>
                      <m:r>
                        <a:rPr lang="en-US" sz="2600" b="0" i="1" smtClean="0">
                          <a:latin typeface="Cambria Math" panose="02040503050406030204" pitchFamily="18" charset="0"/>
                          <a:ea typeface="Cambria Math" panose="02040503050406030204" pitchFamily="18" charset="0"/>
                          <a:cs typeface="Segoe UI" panose="020B0502040204020203" pitchFamily="34" charset="0"/>
                        </a:rPr>
                        <m:t>𝛽</m:t>
                      </m:r>
                      <m:r>
                        <a:rPr lang="en-US" sz="2600" b="0" i="1" smtClean="0">
                          <a:latin typeface="Cambria Math" panose="02040503050406030204" pitchFamily="18" charset="0"/>
                          <a:ea typeface="Cambria Math" panose="02040503050406030204" pitchFamily="18" charset="0"/>
                          <a:cs typeface="Segoe UI" panose="020B0502040204020203" pitchFamily="34" charset="0"/>
                        </a:rPr>
                        <m:t>≥1,</m:t>
                      </m:r>
                      <m:r>
                        <a:rPr lang="en-US" sz="2600" b="0" i="1" smtClean="0">
                          <a:latin typeface="Cambria Math" panose="02040503050406030204" pitchFamily="18" charset="0"/>
                          <a:ea typeface="Cambria Math" panose="02040503050406030204" pitchFamily="18" charset="0"/>
                          <a:cs typeface="Segoe UI" panose="020B0502040204020203" pitchFamily="34" charset="0"/>
                        </a:rPr>
                        <m:t>𝛾</m:t>
                      </m:r>
                      <m:r>
                        <a:rPr lang="en-US" sz="2600" b="0" i="1" smtClean="0">
                          <a:latin typeface="Cambria Math" panose="02040503050406030204" pitchFamily="18" charset="0"/>
                          <a:ea typeface="Cambria Math" panose="02040503050406030204" pitchFamily="18" charset="0"/>
                          <a:cs typeface="Segoe UI" panose="020B0502040204020203" pitchFamily="34" charset="0"/>
                        </a:rPr>
                        <m:t>≥1</m:t>
                      </m:r>
                    </m:oMath>
                  </m:oMathPara>
                </a14:m>
                <a:endParaRPr lang="en-GB" sz="2600" dirty="0">
                  <a:latin typeface="+mn-lt"/>
                  <a:ea typeface="Segoe UI" panose="020B0502040204020203" pitchFamily="34" charset="0"/>
                  <a:cs typeface="Segoe UI" panose="020B0502040204020203" pitchFamily="34" charset="0"/>
                </a:endParaRPr>
              </a:p>
              <a:p>
                <a14:m>
                  <m:oMath xmlns:m="http://schemas.openxmlformats.org/officeDocument/2006/math">
                    <m:r>
                      <a:rPr lang="en-GB" sz="2800" i="1" smtClean="0">
                        <a:latin typeface="Cambria Math" panose="02040503050406030204" pitchFamily="18" charset="0"/>
                        <a:ea typeface="Cambria Math" panose="02040503050406030204" pitchFamily="18" charset="0"/>
                        <a:cs typeface="Segoe UI" panose="020B0502040204020203" pitchFamily="34" charset="0"/>
                      </a:rPr>
                      <m:t>𝛼</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𝛽</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𝛾</m:t>
                    </m:r>
                  </m:oMath>
                </a14:m>
                <a:r>
                  <a:rPr lang="en-GB" sz="2800" dirty="0">
                    <a:latin typeface="+mn-lt"/>
                    <a:ea typeface="Segoe UI" panose="020B0502040204020203" pitchFamily="34" charset="0"/>
                    <a:cs typeface="Segoe UI" panose="020B0502040204020203" pitchFamily="34" charset="0"/>
                  </a:rPr>
                  <a:t> are found by hyperparameter grid search   </a:t>
                </a:r>
              </a:p>
              <a:p>
                <a:pPr lvl="1"/>
                <a:r>
                  <a:rPr lang="en-GB" sz="2400" dirty="0">
                    <a:latin typeface="+mn-lt"/>
                    <a:ea typeface="Segoe UI" panose="020B0502040204020203" pitchFamily="34" charset="0"/>
                    <a:cs typeface="Segoe UI" panose="020B0502040204020203" pitchFamily="34" charset="0"/>
                  </a:rPr>
                  <a:t>Limit GFLOPS</a:t>
                </a:r>
              </a:p>
              <a:p>
                <a:pPr lvl="1"/>
                <a:r>
                  <a:rPr lang="en-GB" sz="2400" dirty="0">
                    <a:latin typeface="+mn-lt"/>
                    <a:ea typeface="Segoe UI" panose="020B0502040204020203" pitchFamily="34" charset="0"/>
                    <a:cs typeface="Segoe UI" panose="020B0502040204020203" pitchFamily="34" charset="0"/>
                  </a:rPr>
                  <a:t>Find minimal classification error  </a:t>
                </a:r>
              </a:p>
              <a:p>
                <a:pPr>
                  <a:buFont typeface="Wingdings" panose="05000000000000000000" pitchFamily="2" charset="2"/>
                  <a:buChar char="§"/>
                </a:pPr>
                <a:endParaRPr lang="en-GB" sz="2800" dirty="0">
                  <a:latin typeface="+mn-lt"/>
                  <a:ea typeface="Segoe UI" panose="020B0502040204020203" pitchFamily="34" charset="0"/>
                  <a:cs typeface="Segoe UI" panose="020B0502040204020203" pitchFamily="34" charset="0"/>
                </a:endParaRPr>
              </a:p>
            </p:txBody>
          </p:sp>
        </mc:Choice>
        <mc:Fallback xmlns="">
          <p:sp>
            <p:nvSpPr>
              <p:cNvPr id="7" name="Content Placeholder 6">
                <a:extLst>
                  <a:ext uri="{FF2B5EF4-FFF2-40B4-BE49-F238E27FC236}">
                    <a16:creationId xmlns:a16="http://schemas.microsoft.com/office/drawing/2014/main" id="{8363B902-9F12-44AC-99B9-102D6F8A489E}"/>
                  </a:ext>
                </a:extLst>
              </p:cNvPr>
              <p:cNvSpPr txBox="1">
                <a:spLocks noRot="1" noChangeAspect="1" noMove="1" noResize="1" noEditPoints="1" noAdjustHandles="1" noChangeArrowheads="1" noChangeShapeType="1" noTextEdit="1"/>
              </p:cNvSpPr>
              <p:nvPr/>
            </p:nvSpPr>
            <p:spPr>
              <a:xfrm>
                <a:off x="315725" y="1138294"/>
                <a:ext cx="11647823" cy="5230661"/>
              </a:xfrm>
              <a:prstGeom prst="rect">
                <a:avLst/>
              </a:prstGeom>
              <a:blipFill>
                <a:blip r:embed="rId3"/>
                <a:stretch>
                  <a:fillRect l="-1256" t="-1748"/>
                </a:stretch>
              </a:blipFill>
            </p:spPr>
            <p:txBody>
              <a:bodyPr/>
              <a:lstStyle/>
              <a:p>
                <a:r>
                  <a:rPr lang="en-US">
                    <a:noFill/>
                  </a:rPr>
                  <a:t> </a:t>
                </a:r>
              </a:p>
            </p:txBody>
          </p:sp>
        </mc:Fallback>
      </mc:AlternateContent>
    </p:spTree>
    <p:extLst>
      <p:ext uri="{BB962C8B-B14F-4D97-AF65-F5344CB8AC3E}">
        <p14:creationId xmlns:p14="http://schemas.microsoft.com/office/powerpoint/2010/main" val="404295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72086" y="747059"/>
                <a:ext cx="11647823" cy="130010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mn-lt"/>
                    <a:ea typeface="Segoe UI" panose="020B0502040204020203" pitchFamily="34" charset="0"/>
                    <a:cs typeface="Segoe UI" panose="020B0502040204020203" pitchFamily="34" charset="0"/>
                  </a:rPr>
                  <a:t>Base MobileNetB0 architecture</a:t>
                </a:r>
              </a:p>
              <a:p>
                <a:pPr>
                  <a:spcBef>
                    <a:spcPts val="600"/>
                  </a:spcBef>
                </a:pPr>
                <a:r>
                  <a:rPr lang="en-GB" sz="2400" dirty="0">
                    <a:latin typeface="+mn-lt"/>
                    <a:ea typeface="Segoe UI" panose="020B0502040204020203" pitchFamily="34" charset="0"/>
                    <a:cs typeface="Segoe UI" panose="020B0502040204020203" pitchFamily="34" charset="0"/>
                  </a:rPr>
                  <a:t>Scale up for MobileNetB1 – MobileNetB7 with values of </a:t>
                </a:r>
                <a14:m>
                  <m:oMath xmlns:m="http://schemas.openxmlformats.org/officeDocument/2006/math">
                    <m:r>
                      <a:rPr lang="en-GB" sz="2400" i="1" smtClean="0">
                        <a:latin typeface="Cambria Math" panose="02040503050406030204" pitchFamily="18" charset="0"/>
                        <a:ea typeface="Cambria Math" panose="02040503050406030204" pitchFamily="18" charset="0"/>
                        <a:cs typeface="Segoe UI" panose="020B0502040204020203" pitchFamily="34" charset="0"/>
                      </a:rPr>
                      <m:t>𝜑</m:t>
                    </m:r>
                  </m:oMath>
                </a14:m>
                <a:endParaRPr lang="en-US" sz="2400" dirty="0">
                  <a:latin typeface="+mn-lt"/>
                  <a:ea typeface="Cambria Math" panose="02040503050406030204" pitchFamily="18" charset="0"/>
                  <a:cs typeface="Segoe UI" panose="020B0502040204020203" pitchFamily="34" charset="0"/>
                </a:endParaRPr>
              </a:p>
              <a:p>
                <a:pPr>
                  <a:spcBef>
                    <a:spcPts val="600"/>
                  </a:spcBef>
                </a:pPr>
                <a:r>
                  <a:rPr lang="en-GB" sz="2400">
                    <a:latin typeface="+mn-lt"/>
                    <a:ea typeface="Segoe UI" panose="020B0502040204020203" pitchFamily="34" charset="0"/>
                    <a:cs typeface="Segoe UI" panose="020B0502040204020203" pitchFamily="34" charset="0"/>
                  </a:rPr>
                  <a:t>Uses Squeeze </a:t>
                </a:r>
                <a:r>
                  <a:rPr lang="en-GB" sz="2400" dirty="0">
                    <a:latin typeface="+mn-lt"/>
                    <a:ea typeface="Segoe UI" panose="020B0502040204020203" pitchFamily="34" charset="0"/>
                    <a:cs typeface="Segoe UI" panose="020B0502040204020203" pitchFamily="34" charset="0"/>
                  </a:rPr>
                  <a:t>and Expand connections</a:t>
                </a:r>
              </a:p>
            </p:txBody>
          </p:sp>
        </mc:Choice>
        <mc:Fallback xmlns="">
          <p:sp>
            <p:nvSpPr>
              <p:cNvPr id="7" name="Content Placeholder 6">
                <a:extLst>
                  <a:ext uri="{FF2B5EF4-FFF2-40B4-BE49-F238E27FC236}">
                    <a16:creationId xmlns:a16="http://schemas.microsoft.com/office/drawing/2014/main" id="{8363B902-9F12-44AC-99B9-102D6F8A489E}"/>
                  </a:ext>
                </a:extLst>
              </p:cNvPr>
              <p:cNvSpPr txBox="1">
                <a:spLocks noRot="1" noChangeAspect="1" noMove="1" noResize="1" noEditPoints="1" noAdjustHandles="1" noChangeArrowheads="1" noChangeShapeType="1" noTextEdit="1"/>
              </p:cNvSpPr>
              <p:nvPr/>
            </p:nvSpPr>
            <p:spPr>
              <a:xfrm>
                <a:off x="272086" y="747059"/>
                <a:ext cx="11647823" cy="1300105"/>
              </a:xfrm>
              <a:prstGeom prst="rect">
                <a:avLst/>
              </a:prstGeom>
              <a:blipFill>
                <a:blip r:embed="rId3"/>
                <a:stretch>
                  <a:fillRect l="-1099" t="-7981" b="-9859"/>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4"/>
              </a:rPr>
              <a:t>Tan and Le, 2020 </a:t>
            </a:r>
            <a:endParaRPr lang="en-US" dirty="0"/>
          </a:p>
        </p:txBody>
      </p:sp>
      <p:pic>
        <p:nvPicPr>
          <p:cNvPr id="4" name="Picture 3">
            <a:extLst>
              <a:ext uri="{FF2B5EF4-FFF2-40B4-BE49-F238E27FC236}">
                <a16:creationId xmlns:a16="http://schemas.microsoft.com/office/drawing/2014/main" id="{1A8A6FB6-0F5C-0D59-2E0B-E0EB90229741}"/>
              </a:ext>
            </a:extLst>
          </p:cNvPr>
          <p:cNvPicPr>
            <a:picLocks noChangeAspect="1"/>
          </p:cNvPicPr>
          <p:nvPr/>
        </p:nvPicPr>
        <p:blipFill>
          <a:blip r:embed="rId5"/>
          <a:stretch>
            <a:fillRect/>
          </a:stretch>
        </p:blipFill>
        <p:spPr>
          <a:xfrm>
            <a:off x="1719616" y="2188191"/>
            <a:ext cx="7173683" cy="4515911"/>
          </a:xfrm>
          <a:prstGeom prst="rect">
            <a:avLst/>
          </a:prstGeom>
        </p:spPr>
      </p:pic>
    </p:spTree>
    <p:extLst>
      <p:ext uri="{BB962C8B-B14F-4D97-AF65-F5344CB8AC3E}">
        <p14:creationId xmlns:p14="http://schemas.microsoft.com/office/powerpoint/2010/main" val="414601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17727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err="1">
                <a:latin typeface="Segoe UI" panose="020B0502040204020203" pitchFamily="34" charset="0"/>
                <a:ea typeface="Segoe UI" panose="020B0502040204020203" pitchFamily="34" charset="0"/>
                <a:cs typeface="Segoe UI" panose="020B0502040204020203" pitchFamily="34" charset="0"/>
              </a:rPr>
              <a:t>EfficientNet</a:t>
            </a:r>
            <a:r>
              <a:rPr lang="en-GB" sz="3000" dirty="0">
                <a:latin typeface="Segoe UI" panose="020B0502040204020203" pitchFamily="34" charset="0"/>
                <a:ea typeface="Segoe UI" panose="020B0502040204020203" pitchFamily="34" charset="0"/>
                <a:cs typeface="Segoe UI" panose="020B0502040204020203" pitchFamily="34" charset="0"/>
              </a:rPr>
              <a:t> is a significant improvement in scaling CNNs  </a:t>
            </a:r>
          </a:p>
          <a:p>
            <a:pPr>
              <a:spcBef>
                <a:spcPts val="600"/>
              </a:spcBef>
            </a:pPr>
            <a:r>
              <a:rPr lang="en-GB" sz="2600" dirty="0">
                <a:latin typeface="Segoe UI" panose="020B0502040204020203" pitchFamily="34" charset="0"/>
                <a:ea typeface="Segoe UI" panose="020B0502040204020203" pitchFamily="34" charset="0"/>
                <a:cs typeface="Segoe UI" panose="020B0502040204020203" pitchFamily="34" charset="0"/>
              </a:rPr>
              <a:t>Compare to hand-engineered scaling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3"/>
              </a:rPr>
              <a:t>Tan and Le, 2020 </a:t>
            </a:r>
            <a:endParaRPr lang="en-US" dirty="0"/>
          </a:p>
        </p:txBody>
      </p:sp>
      <p:pic>
        <p:nvPicPr>
          <p:cNvPr id="5" name="Picture 4">
            <a:extLst>
              <a:ext uri="{FF2B5EF4-FFF2-40B4-BE49-F238E27FC236}">
                <a16:creationId xmlns:a16="http://schemas.microsoft.com/office/drawing/2014/main" id="{B43D6AE2-C102-536F-6D28-181BC62BBC65}"/>
              </a:ext>
            </a:extLst>
          </p:cNvPr>
          <p:cNvPicPr>
            <a:picLocks noChangeAspect="1"/>
          </p:cNvPicPr>
          <p:nvPr/>
        </p:nvPicPr>
        <p:blipFill>
          <a:blip r:embed="rId4"/>
          <a:stretch>
            <a:fillRect/>
          </a:stretch>
        </p:blipFill>
        <p:spPr>
          <a:xfrm>
            <a:off x="2109522" y="2133743"/>
            <a:ext cx="5383100" cy="4601618"/>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DA67576-0A2A-BA15-D5F3-2A3BB4EC9CA6}"/>
                  </a:ext>
                </a:extLst>
              </p:cNvPr>
              <p:cNvSpPr txBox="1"/>
              <p:nvPr/>
            </p:nvSpPr>
            <p:spPr>
              <a:xfrm>
                <a:off x="8839200" y="2242782"/>
                <a:ext cx="2119952" cy="923330"/>
              </a:xfrm>
              <a:prstGeom prst="rect">
                <a:avLst/>
              </a:prstGeom>
              <a:noFill/>
            </p:spPr>
            <p:txBody>
              <a:bodyPr wrap="square" rtlCol="0">
                <a:spAutoFit/>
              </a:bodyPr>
              <a:lstStyle/>
              <a:p>
                <a:r>
                  <a:rPr lang="en-US" dirty="0"/>
                  <a:t>GPIPE:</a:t>
                </a:r>
              </a:p>
              <a:p>
                <a:r>
                  <a:rPr lang="en-US" dirty="0"/>
                  <a:t>Accuracy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84.3</a:t>
                </a:r>
              </a:p>
              <a:p>
                <a:r>
                  <a:rPr lang="en-US" dirty="0"/>
                  <a:t>GFLOPS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160  </a:t>
                </a:r>
              </a:p>
            </p:txBody>
          </p:sp>
        </mc:Choice>
        <mc:Fallback xmlns="">
          <p:sp>
            <p:nvSpPr>
              <p:cNvPr id="3" name="TextBox 2">
                <a:extLst>
                  <a:ext uri="{FF2B5EF4-FFF2-40B4-BE49-F238E27FC236}">
                    <a16:creationId xmlns:a16="http://schemas.microsoft.com/office/drawing/2014/main" id="{2DA67576-0A2A-BA15-D5F3-2A3BB4EC9CA6}"/>
                  </a:ext>
                </a:extLst>
              </p:cNvPr>
              <p:cNvSpPr txBox="1">
                <a:spLocks noRot="1" noChangeAspect="1" noMove="1" noResize="1" noEditPoints="1" noAdjustHandles="1" noChangeArrowheads="1" noChangeShapeType="1" noTextEdit="1"/>
              </p:cNvSpPr>
              <p:nvPr/>
            </p:nvSpPr>
            <p:spPr>
              <a:xfrm>
                <a:off x="8839200" y="2242782"/>
                <a:ext cx="2119952" cy="923330"/>
              </a:xfrm>
              <a:prstGeom prst="rect">
                <a:avLst/>
              </a:prstGeom>
              <a:blipFill>
                <a:blip r:embed="rId5"/>
                <a:stretch>
                  <a:fillRect l="-2299" t="-3974" b="-9934"/>
                </a:stretch>
              </a:blipFill>
            </p:spPr>
            <p:txBody>
              <a:bodyPr/>
              <a:lstStyle/>
              <a:p>
                <a:r>
                  <a:rPr lang="en-US">
                    <a:noFill/>
                  </a:rPr>
                  <a:t> </a:t>
                </a:r>
              </a:p>
            </p:txBody>
          </p:sp>
        </mc:Fallback>
      </mc:AlternateContent>
      <p:sp>
        <p:nvSpPr>
          <p:cNvPr id="4" name="Arrow: Right 3">
            <a:extLst>
              <a:ext uri="{FF2B5EF4-FFF2-40B4-BE49-F238E27FC236}">
                <a16:creationId xmlns:a16="http://schemas.microsoft.com/office/drawing/2014/main" id="{82DDC3C0-E3F6-4C30-10AE-5C2A0FE9445D}"/>
              </a:ext>
            </a:extLst>
          </p:cNvPr>
          <p:cNvSpPr/>
          <p:nvPr/>
        </p:nvSpPr>
        <p:spPr>
          <a:xfrm>
            <a:off x="7351594" y="2601923"/>
            <a:ext cx="1319284" cy="2547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332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Transfer Learning</a:t>
            </a:r>
          </a:p>
        </p:txBody>
      </p:sp>
    </p:spTree>
    <p:extLst>
      <p:ext uri="{BB962C8B-B14F-4D97-AF65-F5344CB8AC3E}">
        <p14:creationId xmlns:p14="http://schemas.microsoft.com/office/powerpoint/2010/main" val="23372475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Transfer Learning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Transfer learning transfers the training of deep NNs from one problem to another</a:t>
            </a:r>
          </a:p>
          <a:p>
            <a:r>
              <a:rPr lang="en-GB" sz="2800" dirty="0">
                <a:latin typeface="+mn-lt"/>
                <a:ea typeface="Segoe UI" panose="020B0502040204020203" pitchFamily="34" charset="0"/>
                <a:cs typeface="Segoe UI" panose="020B0502040204020203" pitchFamily="34" charset="0"/>
              </a:rPr>
              <a:t>Large scale models are trained on massive data sets</a:t>
            </a:r>
          </a:p>
          <a:p>
            <a:pPr lvl="1"/>
            <a:r>
              <a:rPr lang="en-GB" sz="2400" dirty="0">
                <a:latin typeface="+mn-lt"/>
                <a:ea typeface="Segoe UI" panose="020B0502040204020203" pitchFamily="34" charset="0"/>
                <a:cs typeface="Segoe UI" panose="020B0502040204020203" pitchFamily="34" charset="0"/>
              </a:rPr>
              <a:t>For example see the </a:t>
            </a:r>
            <a:r>
              <a:rPr lang="en-GB" sz="2400" dirty="0">
                <a:latin typeface="+mn-lt"/>
                <a:ea typeface="Segoe UI" panose="020B0502040204020203" pitchFamily="34" charset="0"/>
                <a:cs typeface="Segoe UI" panose="020B0502040204020203" pitchFamily="34" charset="0"/>
                <a:hlinkClick r:id="rId3"/>
              </a:rPr>
              <a:t>pretrained models available in </a:t>
            </a:r>
            <a:r>
              <a:rPr lang="en-GB" sz="2400" dirty="0" err="1">
                <a:latin typeface="+mn-lt"/>
                <a:ea typeface="Segoe UI" panose="020B0502040204020203" pitchFamily="34" charset="0"/>
                <a:cs typeface="Segoe UI" panose="020B0502040204020203" pitchFamily="34" charset="0"/>
                <a:hlinkClick r:id="rId3"/>
              </a:rPr>
              <a:t>Keras</a:t>
            </a:r>
            <a:r>
              <a:rPr lang="en-GB" sz="2400" dirty="0">
                <a:latin typeface="+mn-lt"/>
                <a:ea typeface="Segoe UI" panose="020B0502040204020203" pitchFamily="34" charset="0"/>
                <a:cs typeface="Segoe UI" panose="020B0502040204020203" pitchFamily="34" charset="0"/>
              </a:rPr>
              <a:t>   </a:t>
            </a:r>
          </a:p>
          <a:p>
            <a:r>
              <a:rPr lang="en-GB" sz="2800" dirty="0">
                <a:latin typeface="+mn-lt"/>
                <a:ea typeface="Segoe UI" panose="020B0502040204020203" pitchFamily="34" charset="0"/>
                <a:cs typeface="Segoe UI" panose="020B0502040204020203" pitchFamily="34" charset="0"/>
              </a:rPr>
              <a:t>The pre-trained models often learn considerable general information which applies to other situations </a:t>
            </a:r>
          </a:p>
          <a:p>
            <a:pPr lvl="1"/>
            <a:r>
              <a:rPr lang="en-GB" sz="2400" dirty="0">
                <a:latin typeface="+mn-lt"/>
                <a:ea typeface="Segoe UI" panose="020B0502040204020203" pitchFamily="34" charset="0"/>
                <a:cs typeface="Segoe UI" panose="020B0502040204020203" pitchFamily="34" charset="0"/>
              </a:rPr>
              <a:t>Edges, corners, etc.</a:t>
            </a:r>
          </a:p>
          <a:p>
            <a:pPr lvl="1"/>
            <a:r>
              <a:rPr lang="en-GB" sz="2400" dirty="0">
                <a:latin typeface="+mn-lt"/>
                <a:ea typeface="Segoe UI" panose="020B0502040204020203" pitchFamily="34" charset="0"/>
                <a:cs typeface="Segoe UI" panose="020B0502040204020203" pitchFamily="34" charset="0"/>
              </a:rPr>
              <a:t>Textures and </a:t>
            </a:r>
            <a:r>
              <a:rPr lang="en-GB" sz="2400" dirty="0" err="1">
                <a:latin typeface="+mn-lt"/>
                <a:ea typeface="Segoe UI" panose="020B0502040204020203" pitchFamily="34" charset="0"/>
                <a:cs typeface="Segoe UI" panose="020B0502040204020203" pitchFamily="34" charset="0"/>
              </a:rPr>
              <a:t>colors</a:t>
            </a:r>
            <a:r>
              <a:rPr lang="en-GB" sz="2400" dirty="0">
                <a:latin typeface="+mn-lt"/>
                <a:ea typeface="Segoe UI" panose="020B0502040204020203" pitchFamily="34" charset="0"/>
                <a:cs typeface="Segoe UI" panose="020B0502040204020203" pitchFamily="34" charset="0"/>
              </a:rPr>
              <a:t> </a:t>
            </a:r>
          </a:p>
          <a:p>
            <a:r>
              <a:rPr lang="en-GB" sz="2400" dirty="0">
                <a:latin typeface="+mn-lt"/>
                <a:ea typeface="Segoe UI" panose="020B0502040204020203" pitchFamily="34" charset="0"/>
                <a:cs typeface="Segoe UI" panose="020B0502040204020203" pitchFamily="34" charset="0"/>
              </a:rPr>
              <a:t>An example of using a </a:t>
            </a:r>
            <a:r>
              <a:rPr lang="en-GB" sz="2400" dirty="0">
                <a:latin typeface="+mn-lt"/>
                <a:ea typeface="Segoe UI" panose="020B0502040204020203" pitchFamily="34" charset="0"/>
                <a:cs typeface="Segoe UI" panose="020B0502040204020203" pitchFamily="34" charset="0"/>
                <a:hlinkClick r:id="rId4"/>
              </a:rPr>
              <a:t>pretrained </a:t>
            </a:r>
            <a:r>
              <a:rPr lang="en-GB" sz="2400" dirty="0" err="1">
                <a:latin typeface="+mn-lt"/>
                <a:ea typeface="Segoe UI" panose="020B0502040204020203" pitchFamily="34" charset="0"/>
                <a:cs typeface="Segoe UI" panose="020B0502040204020203" pitchFamily="34" charset="0"/>
                <a:hlinkClick r:id="rId4"/>
              </a:rPr>
              <a:t>MobileNet</a:t>
            </a:r>
            <a:r>
              <a:rPr lang="en-GB" sz="2400" dirty="0">
                <a:latin typeface="+mn-lt"/>
                <a:ea typeface="Segoe UI" panose="020B0502040204020203" pitchFamily="34" charset="0"/>
                <a:cs typeface="Segoe UI" panose="020B0502040204020203" pitchFamily="34" charset="0"/>
                <a:hlinkClick r:id="rId4"/>
              </a:rPr>
              <a:t> model in </a:t>
            </a:r>
            <a:r>
              <a:rPr lang="en-GB" sz="2400" dirty="0" err="1">
                <a:latin typeface="+mn-lt"/>
                <a:ea typeface="Segoe UI" panose="020B0502040204020203" pitchFamily="34" charset="0"/>
                <a:cs typeface="Segoe UI" panose="020B0502040204020203" pitchFamily="34" charset="0"/>
                <a:hlinkClick r:id="rId4"/>
              </a:rPr>
              <a:t>Kares</a:t>
            </a:r>
            <a:r>
              <a:rPr lang="en-GB" sz="2400" dirty="0">
                <a:latin typeface="+mn-lt"/>
                <a:ea typeface="Segoe UI" panose="020B0502040204020203" pitchFamily="34" charset="0"/>
                <a:cs typeface="Segoe UI" panose="020B0502040204020203" pitchFamily="34" charset="0"/>
              </a:rPr>
              <a:t>, including data augmentation </a:t>
            </a:r>
          </a:p>
          <a:p>
            <a:r>
              <a:rPr lang="en-GB" sz="2400" dirty="0">
                <a:latin typeface="+mn-lt"/>
                <a:ea typeface="Segoe UI" panose="020B0502040204020203" pitchFamily="34" charset="0"/>
                <a:cs typeface="Segoe UI" panose="020B0502040204020203" pitchFamily="34" charset="0"/>
              </a:rPr>
              <a:t>Assignment 7 used pretraining on </a:t>
            </a:r>
            <a:r>
              <a:rPr lang="en-GB" sz="2400" dirty="0" err="1">
                <a:latin typeface="+mn-lt"/>
                <a:ea typeface="Segoe UI" panose="020B0502040204020203" pitchFamily="34" charset="0"/>
                <a:cs typeface="Segoe UI" panose="020B0502040204020203" pitchFamily="34" charset="0"/>
              </a:rPr>
              <a:t>EfficientNet</a:t>
            </a:r>
            <a:r>
              <a:rPr lang="en-GB" sz="2400" dirty="0">
                <a:latin typeface="+mn-lt"/>
                <a:ea typeface="Segoe UI" panose="020B0502040204020203" pitchFamily="34" charset="0"/>
                <a:cs typeface="Segoe UI" panose="020B0502040204020203" pitchFamily="34" charset="0"/>
              </a:rPr>
              <a:t> B0</a:t>
            </a: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0477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Convolution in 2 and higher dimensions</a:t>
            </a:r>
          </a:p>
        </p:txBody>
      </p:sp>
    </p:spTree>
    <p:extLst>
      <p:ext uri="{BB962C8B-B14F-4D97-AF65-F5344CB8AC3E}">
        <p14:creationId xmlns:p14="http://schemas.microsoft.com/office/powerpoint/2010/main" val="10243046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Transfer Learning</a:t>
            </a:r>
          </a:p>
        </p:txBody>
      </p:sp>
      <p:cxnSp>
        <p:nvCxnSpPr>
          <p:cNvPr id="19" name="Straight Connector 18">
            <a:extLst>
              <a:ext uri="{FF2B5EF4-FFF2-40B4-BE49-F238E27FC236}">
                <a16:creationId xmlns:a16="http://schemas.microsoft.com/office/drawing/2014/main" id="{C873FC35-7AEF-40CF-8C43-E417D2B7F87F}"/>
              </a:ext>
            </a:extLst>
          </p:cNvPr>
          <p:cNvCxnSpPr>
            <a:cxnSpLocks/>
          </p:cNvCxnSpPr>
          <p:nvPr/>
        </p:nvCxnSpPr>
        <p:spPr>
          <a:xfrm>
            <a:off x="5555958" y="317384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FEFA447-80FE-4993-8628-3859738BE368}"/>
              </a:ext>
            </a:extLst>
          </p:cNvPr>
          <p:cNvCxnSpPr>
            <a:cxnSpLocks/>
          </p:cNvCxnSpPr>
          <p:nvPr/>
        </p:nvCxnSpPr>
        <p:spPr>
          <a:xfrm>
            <a:off x="5555958" y="333577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21AF08E-73BA-4579-9615-8A4CBEAABC8E}"/>
              </a:ext>
            </a:extLst>
          </p:cNvPr>
          <p:cNvCxnSpPr>
            <a:cxnSpLocks/>
          </p:cNvCxnSpPr>
          <p:nvPr/>
        </p:nvCxnSpPr>
        <p:spPr>
          <a:xfrm>
            <a:off x="5079708" y="238803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855BE7-239F-404F-A16E-8DA2D1DBDBFE}"/>
              </a:ext>
            </a:extLst>
          </p:cNvPr>
          <p:cNvCxnSpPr>
            <a:cxnSpLocks/>
          </p:cNvCxnSpPr>
          <p:nvPr/>
        </p:nvCxnSpPr>
        <p:spPr>
          <a:xfrm>
            <a:off x="7246448" y="240355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D060CD7-BD2B-439F-B7B1-0F9E0992743A}"/>
              </a:ext>
            </a:extLst>
          </p:cNvPr>
          <p:cNvCxnSpPr>
            <a:cxnSpLocks/>
          </p:cNvCxnSpPr>
          <p:nvPr/>
        </p:nvCxnSpPr>
        <p:spPr>
          <a:xfrm>
            <a:off x="5036845" y="273569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9B79FB2-0172-4E0B-B3DE-8DF2A4876A82}"/>
              </a:ext>
            </a:extLst>
          </p:cNvPr>
          <p:cNvCxnSpPr>
            <a:cxnSpLocks/>
          </p:cNvCxnSpPr>
          <p:nvPr/>
        </p:nvCxnSpPr>
        <p:spPr>
          <a:xfrm>
            <a:off x="5036844" y="289762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7DEFAA-D2B2-46A5-B828-0AC0508C6E34}"/>
              </a:ext>
            </a:extLst>
          </p:cNvPr>
          <p:cNvCxnSpPr>
            <a:cxnSpLocks/>
          </p:cNvCxnSpPr>
          <p:nvPr/>
        </p:nvCxnSpPr>
        <p:spPr>
          <a:xfrm>
            <a:off x="7737548" y="318344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B7A7831-24B1-4C5A-9436-F1B41E342A6B}"/>
              </a:ext>
            </a:extLst>
          </p:cNvPr>
          <p:cNvCxnSpPr>
            <a:cxnSpLocks/>
          </p:cNvCxnSpPr>
          <p:nvPr/>
        </p:nvCxnSpPr>
        <p:spPr>
          <a:xfrm>
            <a:off x="5555957" y="31738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11D6457-5E10-44C8-8ED1-C8A655538509}"/>
              </a:ext>
            </a:extLst>
          </p:cNvPr>
          <p:cNvCxnSpPr>
            <a:cxnSpLocks/>
          </p:cNvCxnSpPr>
          <p:nvPr/>
        </p:nvCxnSpPr>
        <p:spPr>
          <a:xfrm>
            <a:off x="5036843" y="274998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9B5A01C-28CD-4EC2-8353-1233DD99D670}"/>
              </a:ext>
            </a:extLst>
          </p:cNvPr>
          <p:cNvCxnSpPr>
            <a:cxnSpLocks/>
          </p:cNvCxnSpPr>
          <p:nvPr/>
        </p:nvCxnSpPr>
        <p:spPr>
          <a:xfrm>
            <a:off x="5555957" y="299763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2D1A32A-F745-4AA9-8946-A6276731D7A0}"/>
              </a:ext>
            </a:extLst>
          </p:cNvPr>
          <p:cNvCxnSpPr>
            <a:cxnSpLocks/>
          </p:cNvCxnSpPr>
          <p:nvPr/>
        </p:nvCxnSpPr>
        <p:spPr>
          <a:xfrm>
            <a:off x="5555957" y="315955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4CCB982-4C66-4DFC-A966-26B46F6403FB}"/>
              </a:ext>
            </a:extLst>
          </p:cNvPr>
          <p:cNvCxnSpPr>
            <a:cxnSpLocks/>
          </p:cNvCxnSpPr>
          <p:nvPr/>
        </p:nvCxnSpPr>
        <p:spPr>
          <a:xfrm>
            <a:off x="5036844" y="255948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7E8627E-75B6-40EF-9354-91EB5FC472D3}"/>
              </a:ext>
            </a:extLst>
          </p:cNvPr>
          <p:cNvCxnSpPr>
            <a:cxnSpLocks/>
          </p:cNvCxnSpPr>
          <p:nvPr/>
        </p:nvCxnSpPr>
        <p:spPr>
          <a:xfrm>
            <a:off x="5036843" y="272140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533DA9D-F9DB-4FED-B7A7-A74F1F19A135}"/>
              </a:ext>
            </a:extLst>
          </p:cNvPr>
          <p:cNvCxnSpPr>
            <a:cxnSpLocks/>
          </p:cNvCxnSpPr>
          <p:nvPr/>
        </p:nvCxnSpPr>
        <p:spPr>
          <a:xfrm>
            <a:off x="7739583" y="301906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61D588-2498-42B2-9B36-89481DB23ED8}"/>
              </a:ext>
            </a:extLst>
          </p:cNvPr>
          <p:cNvCxnSpPr>
            <a:cxnSpLocks/>
          </p:cNvCxnSpPr>
          <p:nvPr/>
        </p:nvCxnSpPr>
        <p:spPr>
          <a:xfrm>
            <a:off x="5555956" y="29976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0C4693B-46B2-4DE5-B71F-E7FD4403D97B}"/>
              </a:ext>
            </a:extLst>
          </p:cNvPr>
          <p:cNvCxnSpPr>
            <a:cxnSpLocks/>
          </p:cNvCxnSpPr>
          <p:nvPr/>
        </p:nvCxnSpPr>
        <p:spPr>
          <a:xfrm>
            <a:off x="5036842" y="257377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07D63CC-B0A8-46B0-B960-97C77107CB45}"/>
              </a:ext>
            </a:extLst>
          </p:cNvPr>
          <p:cNvCxnSpPr>
            <a:cxnSpLocks/>
          </p:cNvCxnSpPr>
          <p:nvPr/>
        </p:nvCxnSpPr>
        <p:spPr>
          <a:xfrm>
            <a:off x="5555956" y="282142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C8B9DE8-E6B8-4D4C-8A04-DAAE2FD71F19}"/>
              </a:ext>
            </a:extLst>
          </p:cNvPr>
          <p:cNvCxnSpPr>
            <a:cxnSpLocks/>
          </p:cNvCxnSpPr>
          <p:nvPr/>
        </p:nvCxnSpPr>
        <p:spPr>
          <a:xfrm>
            <a:off x="5555956" y="298334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91311E4-37F1-43E6-8570-7E4F58868B30}"/>
              </a:ext>
            </a:extLst>
          </p:cNvPr>
          <p:cNvCxnSpPr>
            <a:cxnSpLocks/>
          </p:cNvCxnSpPr>
          <p:nvPr/>
        </p:nvCxnSpPr>
        <p:spPr>
          <a:xfrm>
            <a:off x="5036843" y="238327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CD7F29-D120-49F6-A7C1-6A896EEC4F89}"/>
              </a:ext>
            </a:extLst>
          </p:cNvPr>
          <p:cNvCxnSpPr>
            <a:cxnSpLocks/>
          </p:cNvCxnSpPr>
          <p:nvPr/>
        </p:nvCxnSpPr>
        <p:spPr>
          <a:xfrm>
            <a:off x="5036842" y="254519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D5BF85C-F830-4EF7-98AC-3659E5120A2C}"/>
              </a:ext>
            </a:extLst>
          </p:cNvPr>
          <p:cNvCxnSpPr>
            <a:cxnSpLocks/>
          </p:cNvCxnSpPr>
          <p:nvPr/>
        </p:nvCxnSpPr>
        <p:spPr>
          <a:xfrm>
            <a:off x="7737548" y="284285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DC120CD-9785-4E52-959F-F0939D663AAA}"/>
              </a:ext>
            </a:extLst>
          </p:cNvPr>
          <p:cNvCxnSpPr>
            <a:cxnSpLocks/>
          </p:cNvCxnSpPr>
          <p:nvPr/>
        </p:nvCxnSpPr>
        <p:spPr>
          <a:xfrm>
            <a:off x="5555955" y="282142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6A5D484-920C-4D61-B5B0-768F977A2168}"/>
              </a:ext>
            </a:extLst>
          </p:cNvPr>
          <p:cNvCxnSpPr>
            <a:cxnSpLocks/>
          </p:cNvCxnSpPr>
          <p:nvPr/>
        </p:nvCxnSpPr>
        <p:spPr>
          <a:xfrm>
            <a:off x="5036841" y="239755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7D1C7C8-B96A-4B5D-8B79-856D851F6F97}"/>
              </a:ext>
            </a:extLst>
          </p:cNvPr>
          <p:cNvCxnSpPr>
            <a:cxnSpLocks/>
          </p:cNvCxnSpPr>
          <p:nvPr/>
        </p:nvCxnSpPr>
        <p:spPr>
          <a:xfrm>
            <a:off x="5555955" y="367867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A8270D-B296-4B39-AC21-9E813F857B60}"/>
              </a:ext>
            </a:extLst>
          </p:cNvPr>
          <p:cNvCxnSpPr>
            <a:cxnSpLocks/>
          </p:cNvCxnSpPr>
          <p:nvPr/>
        </p:nvCxnSpPr>
        <p:spPr>
          <a:xfrm>
            <a:off x="5555955" y="384059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87A558B-B7D7-4BB7-A420-84EC679723F0}"/>
              </a:ext>
            </a:extLst>
          </p:cNvPr>
          <p:cNvCxnSpPr>
            <a:cxnSpLocks/>
          </p:cNvCxnSpPr>
          <p:nvPr/>
        </p:nvCxnSpPr>
        <p:spPr>
          <a:xfrm>
            <a:off x="5036842" y="324052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39A24D-A757-4593-9DB5-55B3CCF8CC01}"/>
              </a:ext>
            </a:extLst>
          </p:cNvPr>
          <p:cNvCxnSpPr>
            <a:cxnSpLocks/>
          </p:cNvCxnSpPr>
          <p:nvPr/>
        </p:nvCxnSpPr>
        <p:spPr>
          <a:xfrm>
            <a:off x="5036841" y="340244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655BD18-0022-4052-9778-9F0C11C10230}"/>
              </a:ext>
            </a:extLst>
          </p:cNvPr>
          <p:cNvCxnSpPr>
            <a:cxnSpLocks/>
          </p:cNvCxnSpPr>
          <p:nvPr/>
        </p:nvCxnSpPr>
        <p:spPr>
          <a:xfrm>
            <a:off x="7744125" y="36841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1B3FE54-8645-4887-9DB9-C06D0559042D}"/>
              </a:ext>
            </a:extLst>
          </p:cNvPr>
          <p:cNvCxnSpPr>
            <a:cxnSpLocks/>
          </p:cNvCxnSpPr>
          <p:nvPr/>
        </p:nvCxnSpPr>
        <p:spPr>
          <a:xfrm>
            <a:off x="5555954" y="36786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81EC206-28B8-4A54-A7DA-4788CD34E286}"/>
              </a:ext>
            </a:extLst>
          </p:cNvPr>
          <p:cNvCxnSpPr>
            <a:cxnSpLocks/>
          </p:cNvCxnSpPr>
          <p:nvPr/>
        </p:nvCxnSpPr>
        <p:spPr>
          <a:xfrm>
            <a:off x="5036840" y="325480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9198260-4313-4776-8346-4E0483003FCC}"/>
              </a:ext>
            </a:extLst>
          </p:cNvPr>
          <p:cNvCxnSpPr>
            <a:cxnSpLocks/>
          </p:cNvCxnSpPr>
          <p:nvPr/>
        </p:nvCxnSpPr>
        <p:spPr>
          <a:xfrm>
            <a:off x="5555954" y="350245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504DBF-240E-481E-9D5F-7FA07704B521}"/>
              </a:ext>
            </a:extLst>
          </p:cNvPr>
          <p:cNvCxnSpPr>
            <a:cxnSpLocks/>
          </p:cNvCxnSpPr>
          <p:nvPr/>
        </p:nvCxnSpPr>
        <p:spPr>
          <a:xfrm>
            <a:off x="5555954" y="366438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A668E44-788D-4F46-A07F-3EEBE90B5165}"/>
              </a:ext>
            </a:extLst>
          </p:cNvPr>
          <p:cNvCxnSpPr>
            <a:cxnSpLocks/>
          </p:cNvCxnSpPr>
          <p:nvPr/>
        </p:nvCxnSpPr>
        <p:spPr>
          <a:xfrm>
            <a:off x="5036841" y="306430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541C95-761B-4E2C-AE54-9EF3C18557F3}"/>
              </a:ext>
            </a:extLst>
          </p:cNvPr>
          <p:cNvCxnSpPr>
            <a:cxnSpLocks/>
          </p:cNvCxnSpPr>
          <p:nvPr/>
        </p:nvCxnSpPr>
        <p:spPr>
          <a:xfrm>
            <a:off x="5036840" y="322623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ADA84E5-98D4-4136-899D-984E1D442FFC}"/>
              </a:ext>
            </a:extLst>
          </p:cNvPr>
          <p:cNvCxnSpPr>
            <a:cxnSpLocks/>
          </p:cNvCxnSpPr>
          <p:nvPr/>
        </p:nvCxnSpPr>
        <p:spPr>
          <a:xfrm>
            <a:off x="7741485" y="350960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F709704-29AF-4ED2-9995-2C5848BF2F1E}"/>
              </a:ext>
            </a:extLst>
          </p:cNvPr>
          <p:cNvCxnSpPr>
            <a:cxnSpLocks/>
          </p:cNvCxnSpPr>
          <p:nvPr/>
        </p:nvCxnSpPr>
        <p:spPr>
          <a:xfrm>
            <a:off x="5555953" y="35024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4D20076-DB51-4244-BF71-35722AED7552}"/>
              </a:ext>
            </a:extLst>
          </p:cNvPr>
          <p:cNvCxnSpPr>
            <a:cxnSpLocks/>
          </p:cNvCxnSpPr>
          <p:nvPr/>
        </p:nvCxnSpPr>
        <p:spPr>
          <a:xfrm>
            <a:off x="5036839" y="307859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2891CD-5F2B-4033-A33A-944EA60A5848}"/>
              </a:ext>
            </a:extLst>
          </p:cNvPr>
          <p:cNvCxnSpPr>
            <a:cxnSpLocks/>
          </p:cNvCxnSpPr>
          <p:nvPr/>
        </p:nvCxnSpPr>
        <p:spPr>
          <a:xfrm>
            <a:off x="5555953" y="332624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0C28951-E358-4F53-9FC7-CB297B8A6168}"/>
              </a:ext>
            </a:extLst>
          </p:cNvPr>
          <p:cNvCxnSpPr>
            <a:cxnSpLocks/>
          </p:cNvCxnSpPr>
          <p:nvPr/>
        </p:nvCxnSpPr>
        <p:spPr>
          <a:xfrm>
            <a:off x="5555953" y="348817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3DFBC32-F9C9-47A7-9A5F-2A0824DDE563}"/>
              </a:ext>
            </a:extLst>
          </p:cNvPr>
          <p:cNvCxnSpPr>
            <a:cxnSpLocks/>
          </p:cNvCxnSpPr>
          <p:nvPr/>
        </p:nvCxnSpPr>
        <p:spPr>
          <a:xfrm>
            <a:off x="5036840" y="288809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946A38C-418A-4956-8A33-1F04495DCD94}"/>
              </a:ext>
            </a:extLst>
          </p:cNvPr>
          <p:cNvCxnSpPr>
            <a:cxnSpLocks/>
          </p:cNvCxnSpPr>
          <p:nvPr/>
        </p:nvCxnSpPr>
        <p:spPr>
          <a:xfrm>
            <a:off x="5036839" y="305002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2D4C53-FA6B-49B7-A40F-922B7DA43D21}"/>
              </a:ext>
            </a:extLst>
          </p:cNvPr>
          <p:cNvCxnSpPr>
            <a:cxnSpLocks/>
          </p:cNvCxnSpPr>
          <p:nvPr/>
        </p:nvCxnSpPr>
        <p:spPr>
          <a:xfrm>
            <a:off x="7737548" y="33579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2016085-93C3-418F-B851-C649A5A5C0A9}"/>
              </a:ext>
            </a:extLst>
          </p:cNvPr>
          <p:cNvCxnSpPr>
            <a:cxnSpLocks/>
          </p:cNvCxnSpPr>
          <p:nvPr/>
        </p:nvCxnSpPr>
        <p:spPr>
          <a:xfrm>
            <a:off x="5555952" y="332624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BB9F69-626F-4F22-97FE-4104E08952A3}"/>
              </a:ext>
            </a:extLst>
          </p:cNvPr>
          <p:cNvCxnSpPr>
            <a:cxnSpLocks/>
          </p:cNvCxnSpPr>
          <p:nvPr/>
        </p:nvCxnSpPr>
        <p:spPr>
          <a:xfrm>
            <a:off x="5036838" y="290238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C65ED5D-0AD1-443C-997F-3D9536CC336E}"/>
              </a:ext>
            </a:extLst>
          </p:cNvPr>
          <p:cNvCxnSpPr>
            <a:cxnSpLocks/>
          </p:cNvCxnSpPr>
          <p:nvPr/>
        </p:nvCxnSpPr>
        <p:spPr>
          <a:xfrm>
            <a:off x="5555952" y="418349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F70F520-369A-4E61-9E82-5B716B569F38}"/>
              </a:ext>
            </a:extLst>
          </p:cNvPr>
          <p:cNvCxnSpPr>
            <a:cxnSpLocks/>
          </p:cNvCxnSpPr>
          <p:nvPr/>
        </p:nvCxnSpPr>
        <p:spPr>
          <a:xfrm>
            <a:off x="5555952" y="434542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E815860-3D19-44C9-A896-E9EA6EC58A86}"/>
              </a:ext>
            </a:extLst>
          </p:cNvPr>
          <p:cNvCxnSpPr>
            <a:cxnSpLocks/>
          </p:cNvCxnSpPr>
          <p:nvPr/>
        </p:nvCxnSpPr>
        <p:spPr>
          <a:xfrm>
            <a:off x="5036839" y="37453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00EBADA-C269-4236-8165-D33364281750}"/>
              </a:ext>
            </a:extLst>
          </p:cNvPr>
          <p:cNvCxnSpPr>
            <a:cxnSpLocks/>
          </p:cNvCxnSpPr>
          <p:nvPr/>
        </p:nvCxnSpPr>
        <p:spPr>
          <a:xfrm>
            <a:off x="5036838" y="390727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3FA07F6-2DA2-4002-B3BF-3CF4C67918A3}"/>
              </a:ext>
            </a:extLst>
          </p:cNvPr>
          <p:cNvCxnSpPr>
            <a:cxnSpLocks/>
          </p:cNvCxnSpPr>
          <p:nvPr/>
        </p:nvCxnSpPr>
        <p:spPr>
          <a:xfrm>
            <a:off x="7744122" y="41890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139D141-0C44-48D6-9A81-1CC1F3737BCD}"/>
              </a:ext>
            </a:extLst>
          </p:cNvPr>
          <p:cNvCxnSpPr>
            <a:cxnSpLocks/>
          </p:cNvCxnSpPr>
          <p:nvPr/>
        </p:nvCxnSpPr>
        <p:spPr>
          <a:xfrm>
            <a:off x="5555951" y="41834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B5DA701-D2FF-4822-A508-56175943E6CC}"/>
              </a:ext>
            </a:extLst>
          </p:cNvPr>
          <p:cNvCxnSpPr>
            <a:cxnSpLocks/>
          </p:cNvCxnSpPr>
          <p:nvPr/>
        </p:nvCxnSpPr>
        <p:spPr>
          <a:xfrm>
            <a:off x="5036837" y="375963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4C1BAAD-88CD-41FD-B509-7F1DB48DCDB0}"/>
              </a:ext>
            </a:extLst>
          </p:cNvPr>
          <p:cNvCxnSpPr>
            <a:cxnSpLocks/>
          </p:cNvCxnSpPr>
          <p:nvPr/>
        </p:nvCxnSpPr>
        <p:spPr>
          <a:xfrm>
            <a:off x="5555951" y="400728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0D6984A-D290-4FD6-8880-0CA5B65F41E3}"/>
              </a:ext>
            </a:extLst>
          </p:cNvPr>
          <p:cNvCxnSpPr>
            <a:cxnSpLocks/>
          </p:cNvCxnSpPr>
          <p:nvPr/>
        </p:nvCxnSpPr>
        <p:spPr>
          <a:xfrm>
            <a:off x="5555951" y="416920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0B5D430-31F4-4B66-A7CB-AF002DD5F12D}"/>
              </a:ext>
            </a:extLst>
          </p:cNvPr>
          <p:cNvCxnSpPr>
            <a:cxnSpLocks/>
          </p:cNvCxnSpPr>
          <p:nvPr/>
        </p:nvCxnSpPr>
        <p:spPr>
          <a:xfrm>
            <a:off x="5036838" y="356913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3E1DEE7-5D4B-4977-AE47-C192F84FD074}"/>
              </a:ext>
            </a:extLst>
          </p:cNvPr>
          <p:cNvCxnSpPr>
            <a:cxnSpLocks/>
          </p:cNvCxnSpPr>
          <p:nvPr/>
        </p:nvCxnSpPr>
        <p:spPr>
          <a:xfrm>
            <a:off x="5036837" y="37310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76FEE5D-EBEB-410B-B078-917ABBF9F4AA}"/>
              </a:ext>
            </a:extLst>
          </p:cNvPr>
          <p:cNvCxnSpPr>
            <a:cxnSpLocks/>
          </p:cNvCxnSpPr>
          <p:nvPr/>
        </p:nvCxnSpPr>
        <p:spPr>
          <a:xfrm>
            <a:off x="7744121" y="401279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8E0C408-8839-4BF0-BC1D-765303654916}"/>
              </a:ext>
            </a:extLst>
          </p:cNvPr>
          <p:cNvCxnSpPr>
            <a:cxnSpLocks/>
          </p:cNvCxnSpPr>
          <p:nvPr/>
        </p:nvCxnSpPr>
        <p:spPr>
          <a:xfrm>
            <a:off x="5555950" y="40072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F46263E-33E3-46C1-86FD-A20E2E79D5DF}"/>
              </a:ext>
            </a:extLst>
          </p:cNvPr>
          <p:cNvCxnSpPr>
            <a:cxnSpLocks/>
          </p:cNvCxnSpPr>
          <p:nvPr/>
        </p:nvCxnSpPr>
        <p:spPr>
          <a:xfrm>
            <a:off x="5036836" y="358342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2CDE3EB-490E-4D13-884E-989BCC2C59F5}"/>
              </a:ext>
            </a:extLst>
          </p:cNvPr>
          <p:cNvCxnSpPr>
            <a:cxnSpLocks/>
          </p:cNvCxnSpPr>
          <p:nvPr/>
        </p:nvCxnSpPr>
        <p:spPr>
          <a:xfrm>
            <a:off x="5555950" y="383106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66760D6-29D0-4CFA-9B28-F0C910428825}"/>
              </a:ext>
            </a:extLst>
          </p:cNvPr>
          <p:cNvCxnSpPr>
            <a:cxnSpLocks/>
          </p:cNvCxnSpPr>
          <p:nvPr/>
        </p:nvCxnSpPr>
        <p:spPr>
          <a:xfrm>
            <a:off x="5555950" y="399299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B19F6C8-ACCB-4CCD-B1E1-463EFBDB33E1}"/>
              </a:ext>
            </a:extLst>
          </p:cNvPr>
          <p:cNvCxnSpPr>
            <a:cxnSpLocks/>
          </p:cNvCxnSpPr>
          <p:nvPr/>
        </p:nvCxnSpPr>
        <p:spPr>
          <a:xfrm>
            <a:off x="5036837" y="339291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6E615FF-C210-4400-874D-6A27EBFAFD56}"/>
              </a:ext>
            </a:extLst>
          </p:cNvPr>
          <p:cNvCxnSpPr>
            <a:cxnSpLocks/>
          </p:cNvCxnSpPr>
          <p:nvPr/>
        </p:nvCxnSpPr>
        <p:spPr>
          <a:xfrm>
            <a:off x="5036836" y="355484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C36F3CF-6EDA-4446-9340-5FEE0F720074}"/>
              </a:ext>
            </a:extLst>
          </p:cNvPr>
          <p:cNvCxnSpPr>
            <a:cxnSpLocks/>
          </p:cNvCxnSpPr>
          <p:nvPr/>
        </p:nvCxnSpPr>
        <p:spPr>
          <a:xfrm>
            <a:off x="7744120" y="383658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18E389C-A2FB-465E-BE9F-3A0420570932}"/>
              </a:ext>
            </a:extLst>
          </p:cNvPr>
          <p:cNvCxnSpPr>
            <a:cxnSpLocks/>
          </p:cNvCxnSpPr>
          <p:nvPr/>
        </p:nvCxnSpPr>
        <p:spPr>
          <a:xfrm>
            <a:off x="5555949" y="383106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298875F-8557-42D0-A842-C675D5CE314B}"/>
              </a:ext>
            </a:extLst>
          </p:cNvPr>
          <p:cNvCxnSpPr>
            <a:cxnSpLocks/>
          </p:cNvCxnSpPr>
          <p:nvPr/>
        </p:nvCxnSpPr>
        <p:spPr>
          <a:xfrm>
            <a:off x="5036835" y="340720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1D1BC1F-1881-4759-8AC3-6BE2FF6A4CED}"/>
              </a:ext>
            </a:extLst>
          </p:cNvPr>
          <p:cNvCxnSpPr>
            <a:cxnSpLocks/>
          </p:cNvCxnSpPr>
          <p:nvPr/>
        </p:nvCxnSpPr>
        <p:spPr>
          <a:xfrm>
            <a:off x="5555949" y="468831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E8BD9FE-A0F6-438B-A90D-B1D3AD72AA30}"/>
              </a:ext>
            </a:extLst>
          </p:cNvPr>
          <p:cNvCxnSpPr>
            <a:cxnSpLocks/>
          </p:cNvCxnSpPr>
          <p:nvPr/>
        </p:nvCxnSpPr>
        <p:spPr>
          <a:xfrm>
            <a:off x="5545521" y="485381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95A1DE7-3EA8-43B5-BAA6-6EFB431A0EBB}"/>
              </a:ext>
            </a:extLst>
          </p:cNvPr>
          <p:cNvCxnSpPr>
            <a:cxnSpLocks/>
          </p:cNvCxnSpPr>
          <p:nvPr/>
        </p:nvCxnSpPr>
        <p:spPr>
          <a:xfrm>
            <a:off x="5036836" y="425016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BDF5E0F-9DEC-4942-82E3-9924C972F8E1}"/>
              </a:ext>
            </a:extLst>
          </p:cNvPr>
          <p:cNvCxnSpPr>
            <a:cxnSpLocks/>
          </p:cNvCxnSpPr>
          <p:nvPr/>
        </p:nvCxnSpPr>
        <p:spPr>
          <a:xfrm>
            <a:off x="5036835" y="441209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E2C2A80-77FA-43B6-A485-A75599D883C2}"/>
              </a:ext>
            </a:extLst>
          </p:cNvPr>
          <p:cNvCxnSpPr>
            <a:cxnSpLocks/>
          </p:cNvCxnSpPr>
          <p:nvPr/>
        </p:nvCxnSpPr>
        <p:spPr>
          <a:xfrm>
            <a:off x="7741102" y="4605728"/>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63E524E-E143-4D5E-B443-E572EACD12C9}"/>
              </a:ext>
            </a:extLst>
          </p:cNvPr>
          <p:cNvCxnSpPr>
            <a:cxnSpLocks/>
          </p:cNvCxnSpPr>
          <p:nvPr/>
        </p:nvCxnSpPr>
        <p:spPr>
          <a:xfrm>
            <a:off x="5555948" y="468831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1D233E3-8D18-4004-94CE-BC943E45B573}"/>
              </a:ext>
            </a:extLst>
          </p:cNvPr>
          <p:cNvCxnSpPr>
            <a:cxnSpLocks/>
          </p:cNvCxnSpPr>
          <p:nvPr/>
        </p:nvCxnSpPr>
        <p:spPr>
          <a:xfrm>
            <a:off x="5036834" y="426445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39029A2-380C-4C63-83AE-21050211E4DE}"/>
              </a:ext>
            </a:extLst>
          </p:cNvPr>
          <p:cNvCxnSpPr>
            <a:cxnSpLocks/>
          </p:cNvCxnSpPr>
          <p:nvPr/>
        </p:nvCxnSpPr>
        <p:spPr>
          <a:xfrm>
            <a:off x="5555948" y="451210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F911DD8-BC06-481C-9601-55209F635E2B}"/>
              </a:ext>
            </a:extLst>
          </p:cNvPr>
          <p:cNvCxnSpPr>
            <a:cxnSpLocks/>
          </p:cNvCxnSpPr>
          <p:nvPr/>
        </p:nvCxnSpPr>
        <p:spPr>
          <a:xfrm>
            <a:off x="5555948" y="467403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B41A6DD-F1CE-4563-9773-B7E33C339127}"/>
              </a:ext>
            </a:extLst>
          </p:cNvPr>
          <p:cNvCxnSpPr>
            <a:cxnSpLocks/>
          </p:cNvCxnSpPr>
          <p:nvPr/>
        </p:nvCxnSpPr>
        <p:spPr>
          <a:xfrm>
            <a:off x="5036835" y="407395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666B481-D7B8-4CF9-A70C-E6D3D39E4CF2}"/>
              </a:ext>
            </a:extLst>
          </p:cNvPr>
          <p:cNvCxnSpPr>
            <a:cxnSpLocks/>
          </p:cNvCxnSpPr>
          <p:nvPr/>
        </p:nvCxnSpPr>
        <p:spPr>
          <a:xfrm>
            <a:off x="5036834" y="423588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C8649B8-8C22-4253-94DE-B94929C6981E}"/>
              </a:ext>
            </a:extLst>
          </p:cNvPr>
          <p:cNvCxnSpPr>
            <a:cxnSpLocks/>
          </p:cNvCxnSpPr>
          <p:nvPr/>
        </p:nvCxnSpPr>
        <p:spPr>
          <a:xfrm>
            <a:off x="7744118" y="45176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9BA34A5-7065-4703-82BA-493E663A7C33}"/>
              </a:ext>
            </a:extLst>
          </p:cNvPr>
          <p:cNvCxnSpPr>
            <a:cxnSpLocks/>
          </p:cNvCxnSpPr>
          <p:nvPr/>
        </p:nvCxnSpPr>
        <p:spPr>
          <a:xfrm>
            <a:off x="5555947" y="451210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7C49D1F-BB27-4879-A8A7-4D86D998E838}"/>
              </a:ext>
            </a:extLst>
          </p:cNvPr>
          <p:cNvCxnSpPr>
            <a:cxnSpLocks/>
          </p:cNvCxnSpPr>
          <p:nvPr/>
        </p:nvCxnSpPr>
        <p:spPr>
          <a:xfrm>
            <a:off x="5036833" y="408824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EB70127-168B-4C60-9275-353063AD2881}"/>
              </a:ext>
            </a:extLst>
          </p:cNvPr>
          <p:cNvCxnSpPr>
            <a:cxnSpLocks/>
          </p:cNvCxnSpPr>
          <p:nvPr/>
        </p:nvCxnSpPr>
        <p:spPr>
          <a:xfrm>
            <a:off x="5555947" y="433589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5E8D4DE-3509-4FC8-8F91-3F234C3401DD}"/>
              </a:ext>
            </a:extLst>
          </p:cNvPr>
          <p:cNvCxnSpPr>
            <a:cxnSpLocks/>
          </p:cNvCxnSpPr>
          <p:nvPr/>
        </p:nvCxnSpPr>
        <p:spPr>
          <a:xfrm>
            <a:off x="5555947" y="449781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49979B1-19CC-4983-B6B2-5EB4E680AD5B}"/>
              </a:ext>
            </a:extLst>
          </p:cNvPr>
          <p:cNvCxnSpPr>
            <a:cxnSpLocks/>
          </p:cNvCxnSpPr>
          <p:nvPr/>
        </p:nvCxnSpPr>
        <p:spPr>
          <a:xfrm>
            <a:off x="5036834" y="389774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AAE3A97-018F-41F2-9C7A-B30213BAD6C6}"/>
              </a:ext>
            </a:extLst>
          </p:cNvPr>
          <p:cNvCxnSpPr>
            <a:cxnSpLocks/>
          </p:cNvCxnSpPr>
          <p:nvPr/>
        </p:nvCxnSpPr>
        <p:spPr>
          <a:xfrm>
            <a:off x="5036833" y="405966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7E0D8DF-8128-41CB-988A-D20D7F2ED30E}"/>
              </a:ext>
            </a:extLst>
          </p:cNvPr>
          <p:cNvCxnSpPr>
            <a:cxnSpLocks/>
          </p:cNvCxnSpPr>
          <p:nvPr/>
        </p:nvCxnSpPr>
        <p:spPr>
          <a:xfrm>
            <a:off x="7744117" y="434140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9881CA0-58AC-4B86-A058-454001BC6805}"/>
              </a:ext>
            </a:extLst>
          </p:cNvPr>
          <p:cNvCxnSpPr>
            <a:cxnSpLocks/>
          </p:cNvCxnSpPr>
          <p:nvPr/>
        </p:nvCxnSpPr>
        <p:spPr>
          <a:xfrm>
            <a:off x="5555946" y="433589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46EB9D4-933C-44D7-BD53-CEC9139D1F8E}"/>
              </a:ext>
            </a:extLst>
          </p:cNvPr>
          <p:cNvCxnSpPr>
            <a:cxnSpLocks/>
          </p:cNvCxnSpPr>
          <p:nvPr/>
        </p:nvCxnSpPr>
        <p:spPr>
          <a:xfrm>
            <a:off x="5036832" y="391203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31122B6-4D8D-4B76-8A35-38530AD090D5}"/>
              </a:ext>
            </a:extLst>
          </p:cNvPr>
          <p:cNvCxnSpPr>
            <a:cxnSpLocks/>
          </p:cNvCxnSpPr>
          <p:nvPr/>
        </p:nvCxnSpPr>
        <p:spPr>
          <a:xfrm>
            <a:off x="5031219" y="239041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CA44D4A-8984-438F-A5DE-A8C8FF949D23}"/>
              </a:ext>
            </a:extLst>
          </p:cNvPr>
          <p:cNvCxnSpPr>
            <a:cxnSpLocks/>
          </p:cNvCxnSpPr>
          <p:nvPr/>
        </p:nvCxnSpPr>
        <p:spPr>
          <a:xfrm>
            <a:off x="7253838" y="24058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DE0A257-F1D3-4D56-B6BC-74FBB2860335}"/>
              </a:ext>
            </a:extLst>
          </p:cNvPr>
          <p:cNvCxnSpPr>
            <a:cxnSpLocks/>
          </p:cNvCxnSpPr>
          <p:nvPr/>
        </p:nvCxnSpPr>
        <p:spPr>
          <a:xfrm>
            <a:off x="5031222" y="274283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49734-1D9B-4EE5-9087-C3F22708CBD6}"/>
              </a:ext>
            </a:extLst>
          </p:cNvPr>
          <p:cNvCxnSpPr>
            <a:cxnSpLocks/>
          </p:cNvCxnSpPr>
          <p:nvPr/>
        </p:nvCxnSpPr>
        <p:spPr>
          <a:xfrm>
            <a:off x="5031221" y="25666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F00EE6A-F766-4681-AFE3-86EC6F37CB93}"/>
              </a:ext>
            </a:extLst>
          </p:cNvPr>
          <p:cNvCxnSpPr>
            <a:cxnSpLocks/>
          </p:cNvCxnSpPr>
          <p:nvPr/>
        </p:nvCxnSpPr>
        <p:spPr>
          <a:xfrm>
            <a:off x="5550335" y="28142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8AE804B-B53B-4E85-BE08-3260B5C7BD5E}"/>
              </a:ext>
            </a:extLst>
          </p:cNvPr>
          <p:cNvCxnSpPr>
            <a:cxnSpLocks/>
          </p:cNvCxnSpPr>
          <p:nvPr/>
        </p:nvCxnSpPr>
        <p:spPr>
          <a:xfrm>
            <a:off x="5031222" y="23761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371F659-17AE-4248-A9AC-EF073868ADD8}"/>
              </a:ext>
            </a:extLst>
          </p:cNvPr>
          <p:cNvCxnSpPr>
            <a:cxnSpLocks/>
          </p:cNvCxnSpPr>
          <p:nvPr/>
        </p:nvCxnSpPr>
        <p:spPr>
          <a:xfrm>
            <a:off x="5031220" y="23904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CF25020-6D71-4709-9901-08F7583FE75F}"/>
              </a:ext>
            </a:extLst>
          </p:cNvPr>
          <p:cNvCxnSpPr>
            <a:cxnSpLocks/>
          </p:cNvCxnSpPr>
          <p:nvPr/>
        </p:nvCxnSpPr>
        <p:spPr>
          <a:xfrm>
            <a:off x="5457092" y="2735689"/>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468CF14-AB44-4F99-9F36-F81360250F87}"/>
              </a:ext>
            </a:extLst>
          </p:cNvPr>
          <p:cNvCxnSpPr>
            <a:cxnSpLocks/>
          </p:cNvCxnSpPr>
          <p:nvPr/>
        </p:nvCxnSpPr>
        <p:spPr>
          <a:xfrm>
            <a:off x="5359843" y="2647588"/>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79971FA-06A0-440A-B1A0-04C5FC30EBF9}"/>
              </a:ext>
            </a:extLst>
          </p:cNvPr>
          <p:cNvCxnSpPr>
            <a:cxnSpLocks/>
          </p:cNvCxnSpPr>
          <p:nvPr/>
        </p:nvCxnSpPr>
        <p:spPr>
          <a:xfrm>
            <a:off x="5251558" y="255233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84208F3-0371-4594-8427-4508E50092EB}"/>
              </a:ext>
            </a:extLst>
          </p:cNvPr>
          <p:cNvCxnSpPr>
            <a:cxnSpLocks/>
          </p:cNvCxnSpPr>
          <p:nvPr/>
        </p:nvCxnSpPr>
        <p:spPr>
          <a:xfrm>
            <a:off x="5140762" y="245708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53A36E8-2E87-4610-858F-E5B00135930F}"/>
              </a:ext>
            </a:extLst>
          </p:cNvPr>
          <p:cNvCxnSpPr>
            <a:cxnSpLocks/>
          </p:cNvCxnSpPr>
          <p:nvPr/>
        </p:nvCxnSpPr>
        <p:spPr>
          <a:xfrm>
            <a:off x="5962472" y="2392784"/>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4AD516C-68EE-4EED-B590-CBF0A5E94F6F}"/>
              </a:ext>
            </a:extLst>
          </p:cNvPr>
          <p:cNvCxnSpPr>
            <a:cxnSpLocks/>
          </p:cNvCxnSpPr>
          <p:nvPr/>
        </p:nvCxnSpPr>
        <p:spPr>
          <a:xfrm>
            <a:off x="5506354" y="2390408"/>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7899DE6-AF0B-4132-9A61-652088505A52}"/>
              </a:ext>
            </a:extLst>
          </p:cNvPr>
          <p:cNvCxnSpPr>
            <a:cxnSpLocks/>
          </p:cNvCxnSpPr>
          <p:nvPr/>
        </p:nvCxnSpPr>
        <p:spPr>
          <a:xfrm>
            <a:off x="6489410" y="2392793"/>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B2FF28-8C1B-4064-B11C-5B983A0B26AA}"/>
              </a:ext>
            </a:extLst>
          </p:cNvPr>
          <p:cNvCxnSpPr>
            <a:cxnSpLocks/>
          </p:cNvCxnSpPr>
          <p:nvPr/>
        </p:nvCxnSpPr>
        <p:spPr>
          <a:xfrm>
            <a:off x="6992872" y="2383268"/>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27C74B35-80A6-4246-811F-7CDC750DEBAE}"/>
              </a:ext>
            </a:extLst>
          </p:cNvPr>
          <p:cNvSpPr txBox="1"/>
          <p:nvPr/>
        </p:nvSpPr>
        <p:spPr>
          <a:xfrm>
            <a:off x="4877467" y="5055028"/>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4" name="Picture 3">
            <a:extLst>
              <a:ext uri="{FF2B5EF4-FFF2-40B4-BE49-F238E27FC236}">
                <a16:creationId xmlns:a16="http://schemas.microsoft.com/office/drawing/2014/main" id="{6B2ED78D-7B1E-4DEF-8D38-9F7AC440D180}"/>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694" y="2902931"/>
            <a:ext cx="1483778" cy="1217092"/>
          </a:xfrm>
          <a:prstGeom prst="rect">
            <a:avLst/>
          </a:prstGeom>
        </p:spPr>
      </p:pic>
      <p:sp>
        <p:nvSpPr>
          <p:cNvPr id="5" name="Rectangle 4">
            <a:extLst>
              <a:ext uri="{FF2B5EF4-FFF2-40B4-BE49-F238E27FC236}">
                <a16:creationId xmlns:a16="http://schemas.microsoft.com/office/drawing/2014/main" id="{D324D70A-B876-4CD7-B78E-9C2008F71E24}"/>
              </a:ext>
            </a:extLst>
          </p:cNvPr>
          <p:cNvSpPr/>
          <p:nvPr/>
        </p:nvSpPr>
        <p:spPr>
          <a:xfrm>
            <a:off x="2246268" y="2376373"/>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DE06B20A-BD3A-4E56-868A-0C881ED3EBE4}"/>
              </a:ext>
            </a:extLst>
          </p:cNvPr>
          <p:cNvSpPr/>
          <p:nvPr/>
        </p:nvSpPr>
        <p:spPr>
          <a:xfrm>
            <a:off x="2398668" y="2528773"/>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E6999D86-5B0B-43F5-ABC6-8445C2EDE1B2}"/>
              </a:ext>
            </a:extLst>
          </p:cNvPr>
          <p:cNvSpPr/>
          <p:nvPr/>
        </p:nvSpPr>
        <p:spPr>
          <a:xfrm>
            <a:off x="2551068" y="2681173"/>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77BDE5A9-84A7-4187-BE66-4F190CAAE32D}"/>
              </a:ext>
            </a:extLst>
          </p:cNvPr>
          <p:cNvSpPr/>
          <p:nvPr/>
        </p:nvSpPr>
        <p:spPr>
          <a:xfrm>
            <a:off x="2088873" y="2263689"/>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1DB3BFB3-53B0-490B-89DB-4E684188DAAB}"/>
              </a:ext>
            </a:extLst>
          </p:cNvPr>
          <p:cNvSpPr txBox="1"/>
          <p:nvPr/>
        </p:nvSpPr>
        <p:spPr>
          <a:xfrm>
            <a:off x="2476634" y="3333262"/>
            <a:ext cx="1660733" cy="461665"/>
          </a:xfrm>
          <a:prstGeom prst="rect">
            <a:avLst/>
          </a:prstGeom>
          <a:noFill/>
        </p:spPr>
        <p:txBody>
          <a:bodyPr wrap="square" rtlCol="0">
            <a:spAutoFit/>
          </a:bodyPr>
          <a:lstStyle/>
          <a:p>
            <a:pPr algn="ctr"/>
            <a:r>
              <a:rPr lang="en-US" sz="2400" dirty="0"/>
              <a:t>CNN</a:t>
            </a:r>
          </a:p>
        </p:txBody>
      </p:sp>
      <p:sp>
        <p:nvSpPr>
          <p:cNvPr id="186" name="TextBox 185">
            <a:extLst>
              <a:ext uri="{FF2B5EF4-FFF2-40B4-BE49-F238E27FC236}">
                <a16:creationId xmlns:a16="http://schemas.microsoft.com/office/drawing/2014/main" id="{BDC018D2-272E-418C-A487-4EF0DAA45435}"/>
              </a:ext>
            </a:extLst>
          </p:cNvPr>
          <p:cNvSpPr txBox="1"/>
          <p:nvPr/>
        </p:nvSpPr>
        <p:spPr>
          <a:xfrm>
            <a:off x="318242" y="4210339"/>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187" name="Group 186">
            <a:extLst>
              <a:ext uri="{FF2B5EF4-FFF2-40B4-BE49-F238E27FC236}">
                <a16:creationId xmlns:a16="http://schemas.microsoft.com/office/drawing/2014/main" id="{70952F12-48B5-4B42-BE9F-CC4F1E75B8C9}"/>
              </a:ext>
            </a:extLst>
          </p:cNvPr>
          <p:cNvGrpSpPr/>
          <p:nvPr/>
        </p:nvGrpSpPr>
        <p:grpSpPr>
          <a:xfrm rot="16200000">
            <a:off x="7545108" y="3098612"/>
            <a:ext cx="3052037" cy="1141576"/>
            <a:chOff x="1969698" y="2335789"/>
            <a:chExt cx="7926520" cy="2781454"/>
          </a:xfrm>
        </p:grpSpPr>
        <p:sp>
          <p:nvSpPr>
            <p:cNvPr id="188" name="Oval 187">
              <a:extLst>
                <a:ext uri="{FF2B5EF4-FFF2-40B4-BE49-F238E27FC236}">
                  <a16:creationId xmlns:a16="http://schemas.microsoft.com/office/drawing/2014/main" id="{8A4C8FB2-31B4-4573-AE27-37AA990D5312}"/>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C961CCAA-A29C-4783-99E4-E9D8B4194258}"/>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40048309-1090-43D8-AD43-E1C7D8B6B8B5}"/>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AD68016-3B6F-4732-B79B-A3186C32079B}"/>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A0CA6A71-3EDC-4C94-9205-EE0A378D3212}"/>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91EB5773-5A17-4D39-8121-23BDEE8BEB68}"/>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1BAB6439-1A27-4FF6-AC1A-A6C9C4D9B746}"/>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4BD0FDF5-7468-483F-9F0C-A8889D13D654}"/>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D1386223-67B7-4AD4-9A06-5505DF3798F5}"/>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3154ACBE-797D-426E-83A7-30F81E38EFF5}"/>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Straight Arrow Connector 197">
              <a:extLst>
                <a:ext uri="{FF2B5EF4-FFF2-40B4-BE49-F238E27FC236}">
                  <a16:creationId xmlns:a16="http://schemas.microsoft.com/office/drawing/2014/main" id="{19231EB6-E97E-4827-9287-0F532BA4F5C3}"/>
                </a:ext>
              </a:extLst>
            </p:cNvPr>
            <p:cNvCxnSpPr>
              <a:cxnSpLocks/>
              <a:stCxn id="193" idx="0"/>
              <a:endCxn id="18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0722172A-B19F-424C-B0F0-4B58CA554DB9}"/>
                </a:ext>
              </a:extLst>
            </p:cNvPr>
            <p:cNvCxnSpPr>
              <a:cxnSpLocks/>
              <a:stCxn id="19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1273EA86-6D91-4ACD-B644-9630CAB52BFF}"/>
                </a:ext>
              </a:extLst>
            </p:cNvPr>
            <p:cNvCxnSpPr>
              <a:cxnSpLocks/>
              <a:stCxn id="19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59E1DDF4-5347-4822-84B2-4E448A63CC33}"/>
                </a:ext>
              </a:extLst>
            </p:cNvPr>
            <p:cNvCxnSpPr>
              <a:cxnSpLocks/>
              <a:stCxn id="19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76779BC3-8DD9-4100-8DC1-63274327FA6D}"/>
                </a:ext>
              </a:extLst>
            </p:cNvPr>
            <p:cNvCxnSpPr>
              <a:cxnSpLocks/>
              <a:stCxn id="19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FE73F774-0D8B-45A8-9BC0-6D7601E9F83B}"/>
                </a:ext>
              </a:extLst>
            </p:cNvPr>
            <p:cNvCxnSpPr>
              <a:cxnSpLocks/>
              <a:stCxn id="193" idx="0"/>
              <a:endCxn id="18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5A130A5E-07FB-41FF-AEC9-D228E5F04E39}"/>
                </a:ext>
              </a:extLst>
            </p:cNvPr>
            <p:cNvCxnSpPr>
              <a:cxnSpLocks/>
              <a:stCxn id="193" idx="0"/>
              <a:endCxn id="19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46FE2F93-AD58-42F3-A27F-853096C44118}"/>
                </a:ext>
              </a:extLst>
            </p:cNvPr>
            <p:cNvCxnSpPr>
              <a:cxnSpLocks/>
              <a:stCxn id="193" idx="0"/>
              <a:endCxn id="19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1C53B4C2-0474-4267-A362-277B167A355F}"/>
                </a:ext>
              </a:extLst>
            </p:cNvPr>
            <p:cNvCxnSpPr>
              <a:cxnSpLocks/>
              <a:stCxn id="193" idx="7"/>
              <a:endCxn id="19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08BC735-3C15-45E7-99BE-783F911A64CD}"/>
                </a:ext>
              </a:extLst>
            </p:cNvPr>
            <p:cNvCxnSpPr>
              <a:cxnSpLocks/>
              <a:stCxn id="194" idx="0"/>
              <a:endCxn id="18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74569F06-8909-44BD-BDB8-A0C481F93384}"/>
                </a:ext>
              </a:extLst>
            </p:cNvPr>
            <p:cNvCxnSpPr>
              <a:cxnSpLocks/>
              <a:stCxn id="194" idx="0"/>
              <a:endCxn id="19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E19284CC-4F2F-46D4-BB07-DD011D894B0A}"/>
                </a:ext>
              </a:extLst>
            </p:cNvPr>
            <p:cNvCxnSpPr>
              <a:cxnSpLocks/>
              <a:stCxn id="194" idx="0"/>
              <a:endCxn id="19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F7EDA4BC-129E-4CC1-BDBA-8CA835653CA8}"/>
                </a:ext>
              </a:extLst>
            </p:cNvPr>
            <p:cNvCxnSpPr>
              <a:cxnSpLocks/>
              <a:stCxn id="194" idx="7"/>
              <a:endCxn id="19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D3D1851-E337-487E-B874-D363087220A0}"/>
                </a:ext>
              </a:extLst>
            </p:cNvPr>
            <p:cNvCxnSpPr>
              <a:cxnSpLocks/>
              <a:stCxn id="195" idx="0"/>
              <a:endCxn id="19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D5703AFA-3F1E-43E9-B2DA-F20129763329}"/>
                </a:ext>
              </a:extLst>
            </p:cNvPr>
            <p:cNvCxnSpPr>
              <a:cxnSpLocks/>
              <a:stCxn id="195" idx="0"/>
              <a:endCxn id="19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5087D8-4EA7-40FC-9171-0303011A6CA6}"/>
                </a:ext>
              </a:extLst>
            </p:cNvPr>
            <p:cNvCxnSpPr>
              <a:cxnSpLocks/>
              <a:stCxn id="195" idx="1"/>
              <a:endCxn id="18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18E3C8D8-7AF9-4ED1-A3FB-1166DAB66BA7}"/>
                </a:ext>
              </a:extLst>
            </p:cNvPr>
            <p:cNvCxnSpPr>
              <a:cxnSpLocks/>
              <a:stCxn id="195" idx="0"/>
              <a:endCxn id="18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44B2A4BE-E1B7-46CE-AC8A-96E5AD5123F6}"/>
                </a:ext>
              </a:extLst>
            </p:cNvPr>
            <p:cNvCxnSpPr>
              <a:cxnSpLocks/>
              <a:stCxn id="196" idx="0"/>
              <a:endCxn id="19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1E1006CE-15A6-4F49-8C08-6DFBBD065BB5}"/>
                </a:ext>
              </a:extLst>
            </p:cNvPr>
            <p:cNvCxnSpPr>
              <a:cxnSpLocks/>
              <a:stCxn id="196" idx="0"/>
              <a:endCxn id="18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E9B7DDC9-A921-4294-BCC3-C09E03C949D7}"/>
                </a:ext>
              </a:extLst>
            </p:cNvPr>
            <p:cNvCxnSpPr>
              <a:cxnSpLocks/>
              <a:stCxn id="196" idx="1"/>
              <a:endCxn id="18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070B4C4-4ECC-43D5-8361-33E3C080EB4C}"/>
                </a:ext>
              </a:extLst>
            </p:cNvPr>
            <p:cNvCxnSpPr>
              <a:cxnSpLocks/>
              <a:stCxn id="196" idx="0"/>
              <a:endCxn id="19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DA19EA10-0F18-4D1C-B970-7DC3F9CC13FF}"/>
                </a:ext>
              </a:extLst>
            </p:cNvPr>
            <p:cNvCxnSpPr>
              <a:cxnSpLocks/>
              <a:stCxn id="197" idx="0"/>
              <a:endCxn id="19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EC006FC0-ED0E-4FE8-A1F3-D05C8FB683EA}"/>
                </a:ext>
              </a:extLst>
            </p:cNvPr>
            <p:cNvCxnSpPr>
              <a:cxnSpLocks/>
              <a:stCxn id="197" idx="1"/>
              <a:endCxn id="18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723AC386-35E4-4AFF-A1A7-1250D0736B5B}"/>
                </a:ext>
              </a:extLst>
            </p:cNvPr>
            <p:cNvCxnSpPr>
              <a:cxnSpLocks/>
              <a:stCxn id="197" idx="1"/>
              <a:endCxn id="18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3CD74707-9E08-4FB5-B78B-DA3BC1A10CE3}"/>
                </a:ext>
              </a:extLst>
            </p:cNvPr>
            <p:cNvCxnSpPr>
              <a:cxnSpLocks/>
              <a:stCxn id="197" idx="0"/>
              <a:endCxn id="19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23" name="TextBox 222">
            <a:extLst>
              <a:ext uri="{FF2B5EF4-FFF2-40B4-BE49-F238E27FC236}">
                <a16:creationId xmlns:a16="http://schemas.microsoft.com/office/drawing/2014/main" id="{0E719211-A056-4304-B892-6E94FFB79AF1}"/>
              </a:ext>
            </a:extLst>
          </p:cNvPr>
          <p:cNvSpPr txBox="1"/>
          <p:nvPr/>
        </p:nvSpPr>
        <p:spPr>
          <a:xfrm>
            <a:off x="7929364" y="5165948"/>
            <a:ext cx="3447337" cy="1569660"/>
          </a:xfrm>
          <a:prstGeom prst="rect">
            <a:avLst/>
          </a:prstGeom>
          <a:noFill/>
        </p:spPr>
        <p:txBody>
          <a:bodyPr wrap="square" rtlCol="0">
            <a:spAutoFit/>
          </a:bodyPr>
          <a:lstStyle/>
          <a:p>
            <a:pPr marL="342900" indent="-342900">
              <a:buFontTx/>
              <a:buChar char="-"/>
            </a:pPr>
            <a:r>
              <a:rPr lang="en-US" sz="2400" dirty="0"/>
              <a:t>Classification</a:t>
            </a:r>
          </a:p>
          <a:p>
            <a:pPr marL="342900" indent="-342900">
              <a:buFontTx/>
              <a:buChar char="-"/>
            </a:pPr>
            <a:r>
              <a:rPr lang="en-US" sz="2400" dirty="0"/>
              <a:t>Object detection</a:t>
            </a:r>
          </a:p>
          <a:p>
            <a:pPr marL="342900" indent="-342900">
              <a:buFontTx/>
              <a:buChar char="-"/>
            </a:pPr>
            <a:r>
              <a:rPr lang="en-US" sz="2400" dirty="0"/>
              <a:t>Semantic segmentation</a:t>
            </a:r>
          </a:p>
          <a:p>
            <a:pPr marL="342900" indent="-342900">
              <a:buFontTx/>
              <a:buChar char="-"/>
            </a:pPr>
            <a:r>
              <a:rPr lang="en-US" sz="2400" dirty="0"/>
              <a:t>Etc.</a:t>
            </a:r>
          </a:p>
        </p:txBody>
      </p:sp>
      <p:sp>
        <p:nvSpPr>
          <p:cNvPr id="224" name="TextBox 223">
            <a:extLst>
              <a:ext uri="{FF2B5EF4-FFF2-40B4-BE49-F238E27FC236}">
                <a16:creationId xmlns:a16="http://schemas.microsoft.com/office/drawing/2014/main" id="{8BDE0684-F5A0-4A14-9A5F-43FABDF263B8}"/>
              </a:ext>
            </a:extLst>
          </p:cNvPr>
          <p:cNvSpPr txBox="1"/>
          <p:nvPr/>
        </p:nvSpPr>
        <p:spPr>
          <a:xfrm>
            <a:off x="9929309" y="3431884"/>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225" name="Arrow: Right 224">
            <a:extLst>
              <a:ext uri="{FF2B5EF4-FFF2-40B4-BE49-F238E27FC236}">
                <a16:creationId xmlns:a16="http://schemas.microsoft.com/office/drawing/2014/main" id="{6115168A-B385-4829-9522-93F08F5A3D57}"/>
              </a:ext>
            </a:extLst>
          </p:cNvPr>
          <p:cNvSpPr/>
          <p:nvPr/>
        </p:nvSpPr>
        <p:spPr>
          <a:xfrm>
            <a:off x="1802938" y="325315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Arrow: Right 225">
            <a:extLst>
              <a:ext uri="{FF2B5EF4-FFF2-40B4-BE49-F238E27FC236}">
                <a16:creationId xmlns:a16="http://schemas.microsoft.com/office/drawing/2014/main" id="{CEB21306-9141-4F81-96CA-5DDE209ACDD7}"/>
              </a:ext>
            </a:extLst>
          </p:cNvPr>
          <p:cNvSpPr/>
          <p:nvPr/>
        </p:nvSpPr>
        <p:spPr>
          <a:xfrm>
            <a:off x="4675411" y="330650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Arrow: Right 226">
            <a:extLst>
              <a:ext uri="{FF2B5EF4-FFF2-40B4-BE49-F238E27FC236}">
                <a16:creationId xmlns:a16="http://schemas.microsoft.com/office/drawing/2014/main" id="{91CBBC8F-61E0-40AC-B82E-0A2A30AC213E}"/>
              </a:ext>
            </a:extLst>
          </p:cNvPr>
          <p:cNvSpPr/>
          <p:nvPr/>
        </p:nvSpPr>
        <p:spPr>
          <a:xfrm>
            <a:off x="8034622" y="3468464"/>
            <a:ext cx="397523"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Arrow: Right 227">
            <a:extLst>
              <a:ext uri="{FF2B5EF4-FFF2-40B4-BE49-F238E27FC236}">
                <a16:creationId xmlns:a16="http://schemas.microsoft.com/office/drawing/2014/main" id="{67945CF7-D032-406B-B0E1-A1540E12E44E}"/>
              </a:ext>
            </a:extLst>
          </p:cNvPr>
          <p:cNvSpPr/>
          <p:nvPr/>
        </p:nvSpPr>
        <p:spPr>
          <a:xfrm>
            <a:off x="9742335" y="3448561"/>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TextBox 329">
            <a:extLst>
              <a:ext uri="{FF2B5EF4-FFF2-40B4-BE49-F238E27FC236}">
                <a16:creationId xmlns:a16="http://schemas.microsoft.com/office/drawing/2014/main" id="{9DD1AA0F-B836-4A43-8754-72C9C4613480}"/>
              </a:ext>
            </a:extLst>
          </p:cNvPr>
          <p:cNvSpPr txBox="1"/>
          <p:nvPr/>
        </p:nvSpPr>
        <p:spPr>
          <a:xfrm>
            <a:off x="2037916" y="814188"/>
            <a:ext cx="5679102" cy="830997"/>
          </a:xfrm>
          <a:prstGeom prst="rect">
            <a:avLst/>
          </a:prstGeom>
          <a:noFill/>
        </p:spPr>
        <p:txBody>
          <a:bodyPr wrap="square" rtlCol="0">
            <a:spAutoFit/>
          </a:bodyPr>
          <a:lstStyle/>
          <a:p>
            <a:pPr algn="ctr"/>
            <a:r>
              <a:rPr lang="en-US" sz="2400" dirty="0"/>
              <a:t>Pretrained </a:t>
            </a:r>
            <a:r>
              <a:rPr lang="en-US" sz="2400" b="1" dirty="0"/>
              <a:t>backbone network </a:t>
            </a:r>
          </a:p>
          <a:p>
            <a:pPr algn="ctr"/>
            <a:r>
              <a:rPr lang="en-US" sz="2400" dirty="0"/>
              <a:t>creates feature map</a:t>
            </a:r>
          </a:p>
        </p:txBody>
      </p:sp>
      <p:sp>
        <p:nvSpPr>
          <p:cNvPr id="155" name="Left Brace 154">
            <a:extLst>
              <a:ext uri="{FF2B5EF4-FFF2-40B4-BE49-F238E27FC236}">
                <a16:creationId xmlns:a16="http://schemas.microsoft.com/office/drawing/2014/main" id="{AEE8D5AB-2850-4D74-917B-FA215F6EC0DF}"/>
              </a:ext>
            </a:extLst>
          </p:cNvPr>
          <p:cNvSpPr/>
          <p:nvPr/>
        </p:nvSpPr>
        <p:spPr>
          <a:xfrm rot="5400000">
            <a:off x="4659479" y="-973837"/>
            <a:ext cx="514034" cy="565524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Left Brace 155">
            <a:extLst>
              <a:ext uri="{FF2B5EF4-FFF2-40B4-BE49-F238E27FC236}">
                <a16:creationId xmlns:a16="http://schemas.microsoft.com/office/drawing/2014/main" id="{CA1A581E-E2DD-4F8B-8E1E-FD163406B2EC}"/>
              </a:ext>
            </a:extLst>
          </p:cNvPr>
          <p:cNvSpPr/>
          <p:nvPr/>
        </p:nvSpPr>
        <p:spPr>
          <a:xfrm rot="5400000">
            <a:off x="8818435" y="1195818"/>
            <a:ext cx="514034" cy="1508880"/>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TextBox 157">
            <a:extLst>
              <a:ext uri="{FF2B5EF4-FFF2-40B4-BE49-F238E27FC236}">
                <a16:creationId xmlns:a16="http://schemas.microsoft.com/office/drawing/2014/main" id="{4AA85116-6B0A-4BC1-97C2-C562018CC5B8}"/>
              </a:ext>
            </a:extLst>
          </p:cNvPr>
          <p:cNvSpPr txBox="1"/>
          <p:nvPr/>
        </p:nvSpPr>
        <p:spPr>
          <a:xfrm>
            <a:off x="7575072" y="1088000"/>
            <a:ext cx="2732034" cy="461665"/>
          </a:xfrm>
          <a:prstGeom prst="rect">
            <a:avLst/>
          </a:prstGeom>
          <a:noFill/>
        </p:spPr>
        <p:txBody>
          <a:bodyPr wrap="square" rtlCol="0">
            <a:spAutoFit/>
          </a:bodyPr>
          <a:lstStyle/>
          <a:p>
            <a:pPr algn="ctr"/>
            <a:r>
              <a:rPr lang="en-US" sz="2400" b="1" dirty="0"/>
              <a:t>Task-specific head</a:t>
            </a:r>
          </a:p>
        </p:txBody>
      </p:sp>
    </p:spTree>
    <p:extLst>
      <p:ext uri="{BB962C8B-B14F-4D97-AF65-F5344CB8AC3E}">
        <p14:creationId xmlns:p14="http://schemas.microsoft.com/office/powerpoint/2010/main" val="18637350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Transfer Learning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Transfer learning work flow</a:t>
            </a:r>
          </a:p>
          <a:p>
            <a:pPr marL="514350" indent="-514350">
              <a:buFont typeface="+mj-lt"/>
              <a:buAutoNum type="arabicPeriod"/>
            </a:pPr>
            <a:r>
              <a:rPr lang="en-GB" sz="2800" dirty="0">
                <a:latin typeface="+mn-lt"/>
                <a:ea typeface="Segoe UI" panose="020B0502040204020203" pitchFamily="34" charset="0"/>
                <a:cs typeface="Segoe UI" panose="020B0502040204020203" pitchFamily="34" charset="0"/>
              </a:rPr>
              <a:t>Start with pre-trained backbone with frozen weights </a:t>
            </a:r>
          </a:p>
          <a:p>
            <a:pPr marL="914265" lvl="1" indent="-514350"/>
            <a:r>
              <a:rPr lang="en-GB" sz="2400" dirty="0">
                <a:latin typeface="+mn-lt"/>
                <a:ea typeface="Segoe UI" panose="020B0502040204020203" pitchFamily="34" charset="0"/>
                <a:cs typeface="Segoe UI" panose="020B0502040204020203" pitchFamily="34" charset="0"/>
              </a:rPr>
              <a:t>Trained on </a:t>
            </a:r>
            <a:r>
              <a:rPr lang="en-GB" sz="2400">
                <a:latin typeface="+mn-lt"/>
                <a:ea typeface="Segoe UI" panose="020B0502040204020203" pitchFamily="34" charset="0"/>
                <a:cs typeface="Segoe UI" panose="020B0502040204020203" pitchFamily="34" charset="0"/>
              </a:rPr>
              <a:t>large datasets       </a:t>
            </a:r>
            <a:endParaRPr lang="en-GB" sz="2400" dirty="0">
              <a:latin typeface="+mn-lt"/>
              <a:ea typeface="Segoe UI" panose="020B0502040204020203" pitchFamily="34" charset="0"/>
              <a:cs typeface="Segoe UI" panose="020B0502040204020203" pitchFamily="34" charset="0"/>
            </a:endParaRPr>
          </a:p>
          <a:p>
            <a:pPr marL="514350" indent="-514350">
              <a:buFont typeface="+mj-lt"/>
              <a:buAutoNum type="arabicPeriod"/>
            </a:pPr>
            <a:r>
              <a:rPr lang="en-GB" sz="2800" dirty="0">
                <a:latin typeface="+mn-lt"/>
                <a:ea typeface="Segoe UI" panose="020B0502040204020203" pitchFamily="34" charset="0"/>
                <a:cs typeface="Segoe UI" panose="020B0502040204020203" pitchFamily="34" charset="0"/>
              </a:rPr>
              <a:t>Add untrained task-specific head  (top) </a:t>
            </a:r>
          </a:p>
          <a:p>
            <a:pPr marL="514350" indent="-514350">
              <a:buFont typeface="+mj-lt"/>
              <a:buAutoNum type="arabicPeriod"/>
            </a:pPr>
            <a:r>
              <a:rPr lang="en-GB" sz="2800" dirty="0">
                <a:latin typeface="+mn-lt"/>
                <a:ea typeface="Segoe UI" panose="020B0502040204020203" pitchFamily="34" charset="0"/>
                <a:cs typeface="Segoe UI" panose="020B0502040204020203" pitchFamily="34" charset="0"/>
              </a:rPr>
              <a:t>Train task-specific head using task-specific dataset  </a:t>
            </a:r>
          </a:p>
          <a:p>
            <a:pPr marL="914265" lvl="1" indent="-514350"/>
            <a:r>
              <a:rPr lang="en-GB" sz="2400" dirty="0">
                <a:latin typeface="+mn-lt"/>
                <a:ea typeface="Segoe UI" panose="020B0502040204020203" pitchFamily="34" charset="0"/>
                <a:cs typeface="Segoe UI" panose="020B0502040204020203" pitchFamily="34" charset="0"/>
              </a:rPr>
              <a:t>Feature map from pre-trained backbone </a:t>
            </a:r>
          </a:p>
          <a:p>
            <a:pPr marL="514350" indent="-514350">
              <a:buFont typeface="+mj-lt"/>
              <a:buAutoNum type="arabicPeriod"/>
            </a:pPr>
            <a:r>
              <a:rPr lang="en-GB" sz="2800" dirty="0">
                <a:latin typeface="+mn-lt"/>
                <a:ea typeface="Segoe UI" panose="020B0502040204020203" pitchFamily="34" charset="0"/>
                <a:cs typeface="Segoe UI" panose="020B0502040204020203" pitchFamily="34" charset="0"/>
              </a:rPr>
              <a:t>Unfreeze backbone weights and fine-tune all weights using task-specific dataset  </a:t>
            </a:r>
          </a:p>
          <a:p>
            <a:pPr marL="914265" lvl="1" indent="-514350"/>
            <a:r>
              <a:rPr lang="en-GB" sz="2400" dirty="0">
                <a:latin typeface="+mn-lt"/>
                <a:ea typeface="Segoe UI" panose="020B0502040204020203" pitchFamily="34" charset="0"/>
                <a:cs typeface="Segoe UI" panose="020B0502040204020203" pitchFamily="34" charset="0"/>
              </a:rPr>
              <a:t>Both backbone and head weights fine-tuned </a:t>
            </a:r>
          </a:p>
          <a:p>
            <a:pPr marL="914265" lvl="1" indent="-514350"/>
            <a:r>
              <a:rPr lang="en-GB" sz="2400" dirty="0">
                <a:latin typeface="+mn-lt"/>
                <a:ea typeface="Segoe UI" panose="020B0502040204020203" pitchFamily="34" charset="0"/>
                <a:cs typeface="Segoe UI" panose="020B0502040204020203" pitchFamily="34" charset="0"/>
              </a:rPr>
              <a:t>Feature map can become more task-specific  </a:t>
            </a:r>
          </a:p>
          <a:p>
            <a:pPr marL="514350" indent="-514350">
              <a:buFont typeface="+mj-lt"/>
              <a:buAutoNum type="arabicPeriod"/>
            </a:pPr>
            <a:endParaRPr lang="en-GB" sz="2800" dirty="0">
              <a:latin typeface="+mn-lt"/>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951785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2" y="1043655"/>
            <a:ext cx="11360313" cy="1213310"/>
          </a:xfrm>
        </p:spPr>
        <p:txBody>
          <a:bodyPr/>
          <a:lstStyle/>
          <a:p>
            <a:pPr>
              <a:buFont typeface="Arial" panose="020B0604020202020204" pitchFamily="34" charset="0"/>
              <a:buChar char="•"/>
            </a:pPr>
            <a:r>
              <a:rPr lang="en-US" sz="2800" b="1" dirty="0">
                <a:latin typeface="+mn-lt"/>
              </a:rPr>
              <a:t>Transfer learning </a:t>
            </a:r>
            <a:r>
              <a:rPr lang="en-US" sz="2800" dirty="0">
                <a:latin typeface="+mn-lt"/>
              </a:rPr>
              <a:t>exploits learning of backbone trained with similar data</a:t>
            </a:r>
          </a:p>
          <a:p>
            <a:pPr>
              <a:buFont typeface="Arial" panose="020B0604020202020204" pitchFamily="34" charset="0"/>
              <a:buChar char="•"/>
            </a:pPr>
            <a:r>
              <a:rPr lang="en-US" sz="2800" dirty="0">
                <a:latin typeface="+mn-lt"/>
              </a:rPr>
              <a:t>Transfer learning can greatly speed learning for specific solutions</a:t>
            </a:r>
          </a:p>
          <a:p>
            <a:endParaRPr lang="en-US" sz="2400" dirty="0">
              <a:latin typeface="+mn-lt"/>
            </a:endParaRPr>
          </a:p>
        </p:txBody>
      </p:sp>
      <p:cxnSp>
        <p:nvCxnSpPr>
          <p:cNvPr id="4" name="Straight Connector 3">
            <a:extLst>
              <a:ext uri="{FF2B5EF4-FFF2-40B4-BE49-F238E27FC236}">
                <a16:creationId xmlns:a16="http://schemas.microsoft.com/office/drawing/2014/main" id="{7BB25D34-972D-E54E-A7B5-5A1C42278178}"/>
              </a:ext>
            </a:extLst>
          </p:cNvPr>
          <p:cNvCxnSpPr>
            <a:cxnSpLocks/>
          </p:cNvCxnSpPr>
          <p:nvPr/>
        </p:nvCxnSpPr>
        <p:spPr>
          <a:xfrm>
            <a:off x="3089749" y="2438400"/>
            <a:ext cx="46208" cy="3635826"/>
          </a:xfrm>
          <a:prstGeom prst="line">
            <a:avLst/>
          </a:prstGeom>
          <a:ln w="762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21BB01EC-5D95-6649-9C27-FB9348399BD1}"/>
              </a:ext>
            </a:extLst>
          </p:cNvPr>
          <p:cNvCxnSpPr>
            <a:cxnSpLocks/>
          </p:cNvCxnSpPr>
          <p:nvPr/>
        </p:nvCxnSpPr>
        <p:spPr>
          <a:xfrm flipH="1">
            <a:off x="3135959" y="6052213"/>
            <a:ext cx="7520088" cy="0"/>
          </a:xfrm>
          <a:prstGeom prst="line">
            <a:avLst/>
          </a:prstGeom>
          <a:ln w="76200">
            <a:head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EA1484A-65C8-AF4E-8349-9639BE5FC00A}"/>
              </a:ext>
            </a:extLst>
          </p:cNvPr>
          <p:cNvCxnSpPr>
            <a:cxnSpLocks/>
          </p:cNvCxnSpPr>
          <p:nvPr/>
        </p:nvCxnSpPr>
        <p:spPr>
          <a:xfrm>
            <a:off x="6622846" y="2414726"/>
            <a:ext cx="0" cy="3479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87A77B-59BD-BF4E-97CA-B9588C2B6A93}"/>
              </a:ext>
            </a:extLst>
          </p:cNvPr>
          <p:cNvCxnSpPr>
            <a:cxnSpLocks/>
          </p:cNvCxnSpPr>
          <p:nvPr/>
        </p:nvCxnSpPr>
        <p:spPr>
          <a:xfrm flipV="1">
            <a:off x="3358260" y="3937506"/>
            <a:ext cx="6236434" cy="21667"/>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847D153-BD91-A64C-8938-2DF2FA662F4B}"/>
              </a:ext>
            </a:extLst>
          </p:cNvPr>
          <p:cNvSpPr txBox="1"/>
          <p:nvPr/>
        </p:nvSpPr>
        <p:spPr>
          <a:xfrm>
            <a:off x="3553695" y="4183570"/>
            <a:ext cx="2177199" cy="1692771"/>
          </a:xfrm>
          <a:prstGeom prst="rect">
            <a:avLst/>
          </a:prstGeom>
          <a:noFill/>
        </p:spPr>
        <p:txBody>
          <a:bodyPr wrap="none" rtlCol="0">
            <a:spAutoFit/>
          </a:bodyPr>
          <a:lstStyle/>
          <a:p>
            <a:r>
              <a:rPr lang="en-US" sz="2800" dirty="0"/>
              <a:t>Train Model</a:t>
            </a:r>
          </a:p>
          <a:p>
            <a:r>
              <a:rPr lang="en-US" sz="2800" dirty="0"/>
              <a:t>From Scratch,</a:t>
            </a:r>
          </a:p>
          <a:p>
            <a:r>
              <a:rPr lang="en-US" sz="2400" dirty="0"/>
              <a:t>Expect limited </a:t>
            </a:r>
          </a:p>
          <a:p>
            <a:r>
              <a:rPr lang="en-US" sz="2400" dirty="0"/>
              <a:t>results </a:t>
            </a:r>
          </a:p>
        </p:txBody>
      </p:sp>
      <p:sp>
        <p:nvSpPr>
          <p:cNvPr id="9" name="TextBox 8">
            <a:extLst>
              <a:ext uri="{FF2B5EF4-FFF2-40B4-BE49-F238E27FC236}">
                <a16:creationId xmlns:a16="http://schemas.microsoft.com/office/drawing/2014/main" id="{A2EA3654-DCBC-A147-B296-DFEC53147168}"/>
              </a:ext>
            </a:extLst>
          </p:cNvPr>
          <p:cNvSpPr txBox="1"/>
          <p:nvPr/>
        </p:nvSpPr>
        <p:spPr>
          <a:xfrm>
            <a:off x="7016139" y="4522754"/>
            <a:ext cx="3629199" cy="954107"/>
          </a:xfrm>
          <a:prstGeom prst="rect">
            <a:avLst/>
          </a:prstGeom>
          <a:noFill/>
        </p:spPr>
        <p:txBody>
          <a:bodyPr wrap="none" rtlCol="0">
            <a:spAutoFit/>
          </a:bodyPr>
          <a:lstStyle/>
          <a:p>
            <a:r>
              <a:rPr lang="en-US" sz="2800" dirty="0"/>
              <a:t>Train task specific head </a:t>
            </a:r>
          </a:p>
          <a:p>
            <a:r>
              <a:rPr lang="en-US" sz="2800" dirty="0"/>
              <a:t>Fine tune backbone</a:t>
            </a:r>
          </a:p>
        </p:txBody>
      </p:sp>
      <p:sp>
        <p:nvSpPr>
          <p:cNvPr id="10" name="TextBox 9">
            <a:extLst>
              <a:ext uri="{FF2B5EF4-FFF2-40B4-BE49-F238E27FC236}">
                <a16:creationId xmlns:a16="http://schemas.microsoft.com/office/drawing/2014/main" id="{A73D3EFC-0A51-8444-B432-27E7A8496F26}"/>
              </a:ext>
            </a:extLst>
          </p:cNvPr>
          <p:cNvSpPr txBox="1"/>
          <p:nvPr/>
        </p:nvSpPr>
        <p:spPr>
          <a:xfrm>
            <a:off x="7016139" y="2301835"/>
            <a:ext cx="2578555" cy="954107"/>
          </a:xfrm>
          <a:prstGeom prst="rect">
            <a:avLst/>
          </a:prstGeom>
          <a:noFill/>
        </p:spPr>
        <p:txBody>
          <a:bodyPr wrap="square" rtlCol="0">
            <a:spAutoFit/>
          </a:bodyPr>
          <a:lstStyle/>
          <a:p>
            <a:r>
              <a:rPr lang="en-US" sz="2800" dirty="0"/>
              <a:t>Train task specific head</a:t>
            </a:r>
          </a:p>
        </p:txBody>
      </p:sp>
      <p:sp>
        <p:nvSpPr>
          <p:cNvPr id="11" name="TextBox 10">
            <a:extLst>
              <a:ext uri="{FF2B5EF4-FFF2-40B4-BE49-F238E27FC236}">
                <a16:creationId xmlns:a16="http://schemas.microsoft.com/office/drawing/2014/main" id="{37CF6655-4E10-3B43-B933-75849A89B29B}"/>
              </a:ext>
            </a:extLst>
          </p:cNvPr>
          <p:cNvSpPr txBox="1"/>
          <p:nvPr/>
        </p:nvSpPr>
        <p:spPr>
          <a:xfrm>
            <a:off x="3612087" y="2198489"/>
            <a:ext cx="2218877" cy="1384995"/>
          </a:xfrm>
          <a:prstGeom prst="rect">
            <a:avLst/>
          </a:prstGeom>
          <a:noFill/>
        </p:spPr>
        <p:txBody>
          <a:bodyPr wrap="none" rtlCol="0">
            <a:spAutoFit/>
          </a:bodyPr>
          <a:lstStyle/>
          <a:p>
            <a:r>
              <a:rPr lang="en-US" sz="2800" dirty="0"/>
              <a:t>Fine tune not </a:t>
            </a:r>
          </a:p>
          <a:p>
            <a:r>
              <a:rPr lang="en-US" sz="2800" dirty="0"/>
              <a:t>just head but </a:t>
            </a:r>
          </a:p>
          <a:p>
            <a:r>
              <a:rPr lang="en-US" sz="2800" dirty="0"/>
              <a:t>backbone</a:t>
            </a:r>
          </a:p>
        </p:txBody>
      </p:sp>
      <p:sp>
        <p:nvSpPr>
          <p:cNvPr id="12" name="TextBox 11">
            <a:extLst>
              <a:ext uri="{FF2B5EF4-FFF2-40B4-BE49-F238E27FC236}">
                <a16:creationId xmlns:a16="http://schemas.microsoft.com/office/drawing/2014/main" id="{86DAEAC4-10D2-2E4D-809E-B2600E694B75}"/>
              </a:ext>
            </a:extLst>
          </p:cNvPr>
          <p:cNvSpPr txBox="1"/>
          <p:nvPr/>
        </p:nvSpPr>
        <p:spPr>
          <a:xfrm rot="16200000">
            <a:off x="1776020" y="4037943"/>
            <a:ext cx="1880900" cy="523220"/>
          </a:xfrm>
          <a:prstGeom prst="rect">
            <a:avLst/>
          </a:prstGeom>
          <a:noFill/>
        </p:spPr>
        <p:txBody>
          <a:bodyPr wrap="none" rtlCol="0">
            <a:spAutoFit/>
          </a:bodyPr>
          <a:lstStyle/>
          <a:p>
            <a:r>
              <a:rPr lang="en-US" sz="2800" dirty="0"/>
              <a:t>Size of Data</a:t>
            </a:r>
          </a:p>
        </p:txBody>
      </p:sp>
      <p:sp>
        <p:nvSpPr>
          <p:cNvPr id="13" name="TextBox 12">
            <a:extLst>
              <a:ext uri="{FF2B5EF4-FFF2-40B4-BE49-F238E27FC236}">
                <a16:creationId xmlns:a16="http://schemas.microsoft.com/office/drawing/2014/main" id="{FA538BD8-9027-5343-BE75-CBBE1CF7CC7C}"/>
              </a:ext>
            </a:extLst>
          </p:cNvPr>
          <p:cNvSpPr txBox="1"/>
          <p:nvPr/>
        </p:nvSpPr>
        <p:spPr>
          <a:xfrm>
            <a:off x="6096000" y="6228086"/>
            <a:ext cx="2300951" cy="523220"/>
          </a:xfrm>
          <a:prstGeom prst="rect">
            <a:avLst/>
          </a:prstGeom>
          <a:noFill/>
        </p:spPr>
        <p:txBody>
          <a:bodyPr wrap="none" rtlCol="0">
            <a:spAutoFit/>
          </a:bodyPr>
          <a:lstStyle/>
          <a:p>
            <a:r>
              <a:rPr lang="en-US" sz="2800" dirty="0"/>
              <a:t>Data Similarity</a:t>
            </a:r>
          </a:p>
        </p:txBody>
      </p:sp>
    </p:spTree>
    <p:extLst>
      <p:ext uri="{BB962C8B-B14F-4D97-AF65-F5344CB8AC3E}">
        <p14:creationId xmlns:p14="http://schemas.microsoft.com/office/powerpoint/2010/main" val="428744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12" grpId="0"/>
      <p:bldP spid="13"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3" y="1043654"/>
            <a:ext cx="4555548" cy="5642594"/>
          </a:xfrm>
        </p:spPr>
        <p:txBody>
          <a:bodyPr/>
          <a:lstStyle/>
          <a:p>
            <a:pPr marL="0" indent="0">
              <a:buNone/>
            </a:pPr>
            <a:r>
              <a:rPr lang="en-US" sz="2800" dirty="0">
                <a:latin typeface="+mn-lt"/>
              </a:rPr>
              <a:t>One possible transfer learning workflow</a:t>
            </a:r>
          </a:p>
          <a:p>
            <a:pPr>
              <a:buFont typeface="Arial" panose="020B0604020202020204" pitchFamily="34" charset="0"/>
              <a:buChar char="•"/>
            </a:pPr>
            <a:r>
              <a:rPr lang="en-US" sz="2800" dirty="0">
                <a:latin typeface="+mn-lt"/>
              </a:rPr>
              <a:t>Workflow must fit problem!</a:t>
            </a:r>
          </a:p>
          <a:p>
            <a:pPr>
              <a:buFont typeface="Arial" panose="020B0604020202020204" pitchFamily="34" charset="0"/>
              <a:buChar char="•"/>
            </a:pPr>
            <a:r>
              <a:rPr lang="en-US" sz="2800" dirty="0">
                <a:latin typeface="+mn-lt"/>
              </a:rPr>
              <a:t>First test is model is adequate as is</a:t>
            </a:r>
          </a:p>
          <a:p>
            <a:pPr>
              <a:buFont typeface="Arial" panose="020B0604020202020204" pitchFamily="34" charset="0"/>
              <a:buChar char="•"/>
            </a:pPr>
            <a:r>
              <a:rPr lang="en-US" sz="2800" dirty="0">
                <a:latin typeface="+mn-lt"/>
              </a:rPr>
              <a:t>If not, try tuning the classifier alone – feature map frozen </a:t>
            </a:r>
          </a:p>
          <a:p>
            <a:pPr>
              <a:buFont typeface="Arial" panose="020B0604020202020204" pitchFamily="34" charset="0"/>
              <a:buChar char="•"/>
            </a:pPr>
            <a:r>
              <a:rPr lang="en-US" sz="2800" dirty="0">
                <a:latin typeface="+mn-lt"/>
              </a:rPr>
              <a:t>Finally tune convolutional and classifier layers together if required </a:t>
            </a:r>
          </a:p>
          <a:p>
            <a:pPr marL="0" indent="0">
              <a:buNone/>
            </a:pPr>
            <a:endParaRPr lang="en-US" sz="2400" dirty="0">
              <a:latin typeface="+mn-lt"/>
            </a:endParaRPr>
          </a:p>
        </p:txBody>
      </p:sp>
      <p:sp>
        <p:nvSpPr>
          <p:cNvPr id="15" name="Flowchart: Process 14">
            <a:extLst>
              <a:ext uri="{FF2B5EF4-FFF2-40B4-BE49-F238E27FC236}">
                <a16:creationId xmlns:a16="http://schemas.microsoft.com/office/drawing/2014/main" id="{CFA5EE59-2B99-4DD5-A05C-A0797354D93D}"/>
              </a:ext>
            </a:extLst>
          </p:cNvPr>
          <p:cNvSpPr/>
          <p:nvPr/>
        </p:nvSpPr>
        <p:spPr>
          <a:xfrm>
            <a:off x="6210111" y="3407722"/>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classifier weights</a:t>
            </a:r>
          </a:p>
        </p:txBody>
      </p:sp>
      <p:sp>
        <p:nvSpPr>
          <p:cNvPr id="16" name="Flowchart: Preparation 15">
            <a:extLst>
              <a:ext uri="{FF2B5EF4-FFF2-40B4-BE49-F238E27FC236}">
                <a16:creationId xmlns:a16="http://schemas.microsoft.com/office/drawing/2014/main" id="{BB5E87FF-20F3-401D-B297-471E379DD391}"/>
              </a:ext>
            </a:extLst>
          </p:cNvPr>
          <p:cNvSpPr/>
          <p:nvPr/>
        </p:nvSpPr>
        <p:spPr>
          <a:xfrm>
            <a:off x="5761863" y="665860"/>
            <a:ext cx="4015619" cy="374203"/>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Freeze weights</a:t>
            </a:r>
          </a:p>
        </p:txBody>
      </p:sp>
      <p:cxnSp>
        <p:nvCxnSpPr>
          <p:cNvPr id="17" name="Straight Connector 16">
            <a:extLst>
              <a:ext uri="{FF2B5EF4-FFF2-40B4-BE49-F238E27FC236}">
                <a16:creationId xmlns:a16="http://schemas.microsoft.com/office/drawing/2014/main" id="{2AE52CC4-D80F-4964-AE20-6AAED74F0D40}"/>
              </a:ext>
            </a:extLst>
          </p:cNvPr>
          <p:cNvCxnSpPr>
            <a:cxnSpLocks/>
            <a:stCxn id="21" idx="0"/>
            <a:endCxn id="16" idx="2"/>
          </p:cNvCxnSpPr>
          <p:nvPr/>
        </p:nvCxnSpPr>
        <p:spPr>
          <a:xfrm flipV="1">
            <a:off x="7769673" y="1040063"/>
            <a:ext cx="0" cy="18169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21" name="Flowchart: Decision 20">
            <a:extLst>
              <a:ext uri="{FF2B5EF4-FFF2-40B4-BE49-F238E27FC236}">
                <a16:creationId xmlns:a16="http://schemas.microsoft.com/office/drawing/2014/main" id="{E4A1A236-B0E1-4C90-A707-19CFB51565E4}"/>
              </a:ext>
            </a:extLst>
          </p:cNvPr>
          <p:cNvSpPr/>
          <p:nvPr/>
        </p:nvSpPr>
        <p:spPr>
          <a:xfrm>
            <a:off x="5665413" y="1221755"/>
            <a:ext cx="4208520" cy="103854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22" name="Flowchart: Terminator 21">
            <a:extLst>
              <a:ext uri="{FF2B5EF4-FFF2-40B4-BE49-F238E27FC236}">
                <a16:creationId xmlns:a16="http://schemas.microsoft.com/office/drawing/2014/main" id="{F47124E1-D01F-40AA-ABBF-504175A43C7E}"/>
              </a:ext>
            </a:extLst>
          </p:cNvPr>
          <p:cNvSpPr/>
          <p:nvPr/>
        </p:nvSpPr>
        <p:spPr>
          <a:xfrm>
            <a:off x="10731796" y="1436226"/>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23" name="Straight Connector 22">
            <a:extLst>
              <a:ext uri="{FF2B5EF4-FFF2-40B4-BE49-F238E27FC236}">
                <a16:creationId xmlns:a16="http://schemas.microsoft.com/office/drawing/2014/main" id="{22449635-B747-462E-A864-1FD141AEA4ED}"/>
              </a:ext>
            </a:extLst>
          </p:cNvPr>
          <p:cNvCxnSpPr>
            <a:cxnSpLocks/>
            <a:stCxn id="54" idx="0"/>
            <a:endCxn id="21" idx="2"/>
          </p:cNvCxnSpPr>
          <p:nvPr/>
        </p:nvCxnSpPr>
        <p:spPr>
          <a:xfrm flipV="1">
            <a:off x="7769673" y="2260297"/>
            <a:ext cx="0" cy="24073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C5A8299-F80F-44A1-B5B7-311585EEA137}"/>
              </a:ext>
            </a:extLst>
          </p:cNvPr>
          <p:cNvCxnSpPr>
            <a:cxnSpLocks/>
            <a:stCxn id="22" idx="1"/>
            <a:endCxn id="21" idx="3"/>
          </p:cNvCxnSpPr>
          <p:nvPr/>
        </p:nvCxnSpPr>
        <p:spPr>
          <a:xfrm flipH="1">
            <a:off x="9873933" y="1741026"/>
            <a:ext cx="857863"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1817D82C-631F-471D-A923-7CA399C25CB8}"/>
              </a:ext>
            </a:extLst>
          </p:cNvPr>
          <p:cNvSpPr txBox="1"/>
          <p:nvPr/>
        </p:nvSpPr>
        <p:spPr>
          <a:xfrm>
            <a:off x="9839617" y="1311759"/>
            <a:ext cx="803124" cy="461665"/>
          </a:xfrm>
          <a:prstGeom prst="rect">
            <a:avLst/>
          </a:prstGeom>
          <a:noFill/>
        </p:spPr>
        <p:txBody>
          <a:bodyPr wrap="square" rtlCol="0">
            <a:spAutoFit/>
          </a:bodyPr>
          <a:lstStyle/>
          <a:p>
            <a:pPr algn="ctr"/>
            <a:r>
              <a:rPr lang="en-US" sz="2400" dirty="0"/>
              <a:t>Yes</a:t>
            </a:r>
          </a:p>
        </p:txBody>
      </p:sp>
      <p:sp>
        <p:nvSpPr>
          <p:cNvPr id="54" name="Flowchart: Preparation 53">
            <a:extLst>
              <a:ext uri="{FF2B5EF4-FFF2-40B4-BE49-F238E27FC236}">
                <a16:creationId xmlns:a16="http://schemas.microsoft.com/office/drawing/2014/main" id="{03FED4A0-5665-4A07-B273-40FE431AE116}"/>
              </a:ext>
            </a:extLst>
          </p:cNvPr>
          <p:cNvSpPr/>
          <p:nvPr/>
        </p:nvSpPr>
        <p:spPr>
          <a:xfrm>
            <a:off x="5322212" y="2501036"/>
            <a:ext cx="4894922" cy="711197"/>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weights classifier weights only </a:t>
            </a:r>
          </a:p>
        </p:txBody>
      </p:sp>
      <p:cxnSp>
        <p:nvCxnSpPr>
          <p:cNvPr id="57" name="Straight Connector 56">
            <a:extLst>
              <a:ext uri="{FF2B5EF4-FFF2-40B4-BE49-F238E27FC236}">
                <a16:creationId xmlns:a16="http://schemas.microsoft.com/office/drawing/2014/main" id="{21057775-288B-4EA3-9323-4B5CD3F063A2}"/>
              </a:ext>
            </a:extLst>
          </p:cNvPr>
          <p:cNvCxnSpPr>
            <a:cxnSpLocks/>
            <a:stCxn id="15" idx="0"/>
            <a:endCxn id="54" idx="2"/>
          </p:cNvCxnSpPr>
          <p:nvPr/>
        </p:nvCxnSpPr>
        <p:spPr>
          <a:xfrm flipV="1">
            <a:off x="7769672" y="3212233"/>
            <a:ext cx="1" cy="19548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0" name="Flowchart: Process 59">
            <a:extLst>
              <a:ext uri="{FF2B5EF4-FFF2-40B4-BE49-F238E27FC236}">
                <a16:creationId xmlns:a16="http://schemas.microsoft.com/office/drawing/2014/main" id="{B102E4DE-87C1-49B1-A7FE-DADCBE3E9681}"/>
              </a:ext>
            </a:extLst>
          </p:cNvPr>
          <p:cNvSpPr/>
          <p:nvPr/>
        </p:nvSpPr>
        <p:spPr>
          <a:xfrm>
            <a:off x="6210110" y="5966804"/>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model</a:t>
            </a:r>
          </a:p>
        </p:txBody>
      </p:sp>
      <p:cxnSp>
        <p:nvCxnSpPr>
          <p:cNvPr id="61" name="Straight Connector 60">
            <a:extLst>
              <a:ext uri="{FF2B5EF4-FFF2-40B4-BE49-F238E27FC236}">
                <a16:creationId xmlns:a16="http://schemas.microsoft.com/office/drawing/2014/main" id="{25B0C02C-C57B-4614-958A-38153602F4BA}"/>
              </a:ext>
            </a:extLst>
          </p:cNvPr>
          <p:cNvCxnSpPr>
            <a:cxnSpLocks/>
            <a:stCxn id="62" idx="0"/>
            <a:endCxn id="15" idx="2"/>
          </p:cNvCxnSpPr>
          <p:nvPr/>
        </p:nvCxnSpPr>
        <p:spPr>
          <a:xfrm flipH="1" flipV="1">
            <a:off x="7769672" y="3877018"/>
            <a:ext cx="1" cy="211637"/>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2" name="Flowchart: Decision 61">
            <a:extLst>
              <a:ext uri="{FF2B5EF4-FFF2-40B4-BE49-F238E27FC236}">
                <a16:creationId xmlns:a16="http://schemas.microsoft.com/office/drawing/2014/main" id="{6DE1D37D-3E90-4963-96B1-B8BFCAB76D94}"/>
              </a:ext>
            </a:extLst>
          </p:cNvPr>
          <p:cNvSpPr/>
          <p:nvPr/>
        </p:nvSpPr>
        <p:spPr>
          <a:xfrm>
            <a:off x="5665413" y="4088655"/>
            <a:ext cx="4208520" cy="107950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63" name="Flowchart: Terminator 62">
            <a:extLst>
              <a:ext uri="{FF2B5EF4-FFF2-40B4-BE49-F238E27FC236}">
                <a16:creationId xmlns:a16="http://schemas.microsoft.com/office/drawing/2014/main" id="{45C5413B-C930-418E-9E3C-753E9313A321}"/>
              </a:ext>
            </a:extLst>
          </p:cNvPr>
          <p:cNvSpPr/>
          <p:nvPr/>
        </p:nvSpPr>
        <p:spPr>
          <a:xfrm>
            <a:off x="10598749" y="4323609"/>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64" name="Straight Connector 63">
            <a:extLst>
              <a:ext uri="{FF2B5EF4-FFF2-40B4-BE49-F238E27FC236}">
                <a16:creationId xmlns:a16="http://schemas.microsoft.com/office/drawing/2014/main" id="{82AF340F-EAC1-4B46-B67C-DC5A3A8A4D1C}"/>
              </a:ext>
            </a:extLst>
          </p:cNvPr>
          <p:cNvCxnSpPr>
            <a:cxnSpLocks/>
            <a:stCxn id="67" idx="0"/>
            <a:endCxn id="62" idx="2"/>
          </p:cNvCxnSpPr>
          <p:nvPr/>
        </p:nvCxnSpPr>
        <p:spPr>
          <a:xfrm flipV="1">
            <a:off x="7769671" y="5168164"/>
            <a:ext cx="2"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A66A19B-A0A6-494A-9C2D-CF5E8CF209A2}"/>
              </a:ext>
            </a:extLst>
          </p:cNvPr>
          <p:cNvCxnSpPr>
            <a:cxnSpLocks/>
            <a:stCxn id="63" idx="1"/>
            <a:endCxn id="62" idx="3"/>
          </p:cNvCxnSpPr>
          <p:nvPr/>
        </p:nvCxnSpPr>
        <p:spPr>
          <a:xfrm flipH="1">
            <a:off x="9873933" y="4628409"/>
            <a:ext cx="724816" cy="1"/>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6B7A8E40-FF6B-4C93-8E3A-145AA25B577E}"/>
              </a:ext>
            </a:extLst>
          </p:cNvPr>
          <p:cNvSpPr txBox="1"/>
          <p:nvPr/>
        </p:nvSpPr>
        <p:spPr>
          <a:xfrm>
            <a:off x="9757061" y="4134904"/>
            <a:ext cx="803124" cy="461665"/>
          </a:xfrm>
          <a:prstGeom prst="rect">
            <a:avLst/>
          </a:prstGeom>
          <a:noFill/>
        </p:spPr>
        <p:txBody>
          <a:bodyPr wrap="square" rtlCol="0">
            <a:spAutoFit/>
          </a:bodyPr>
          <a:lstStyle/>
          <a:p>
            <a:pPr algn="ctr"/>
            <a:r>
              <a:rPr lang="en-US" sz="2400" dirty="0"/>
              <a:t>Yes</a:t>
            </a:r>
          </a:p>
        </p:txBody>
      </p:sp>
      <p:sp>
        <p:nvSpPr>
          <p:cNvPr id="67" name="Flowchart: Preparation 66">
            <a:extLst>
              <a:ext uri="{FF2B5EF4-FFF2-40B4-BE49-F238E27FC236}">
                <a16:creationId xmlns:a16="http://schemas.microsoft.com/office/drawing/2014/main" id="{F4599E8C-959D-41CF-8575-FE298B329A3F}"/>
              </a:ext>
            </a:extLst>
          </p:cNvPr>
          <p:cNvSpPr/>
          <p:nvPr/>
        </p:nvSpPr>
        <p:spPr>
          <a:xfrm>
            <a:off x="5322210" y="5365766"/>
            <a:ext cx="4894922" cy="403436"/>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all weights</a:t>
            </a:r>
          </a:p>
        </p:txBody>
      </p:sp>
      <p:cxnSp>
        <p:nvCxnSpPr>
          <p:cNvPr id="68" name="Straight Connector 67">
            <a:extLst>
              <a:ext uri="{FF2B5EF4-FFF2-40B4-BE49-F238E27FC236}">
                <a16:creationId xmlns:a16="http://schemas.microsoft.com/office/drawing/2014/main" id="{0273B0C5-A2CB-4188-9FE2-2D93AC55BBF4}"/>
              </a:ext>
            </a:extLst>
          </p:cNvPr>
          <p:cNvCxnSpPr>
            <a:cxnSpLocks/>
            <a:stCxn id="60" idx="0"/>
            <a:endCxn id="67" idx="2"/>
          </p:cNvCxnSpPr>
          <p:nvPr/>
        </p:nvCxnSpPr>
        <p:spPr>
          <a:xfrm flipV="1">
            <a:off x="7769671" y="5769202"/>
            <a:ext cx="0"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102" name="Flowchart: Terminator 101">
            <a:extLst>
              <a:ext uri="{FF2B5EF4-FFF2-40B4-BE49-F238E27FC236}">
                <a16:creationId xmlns:a16="http://schemas.microsoft.com/office/drawing/2014/main" id="{3934B4AE-C95F-4B67-BDF2-AE37C5D7EFEF}"/>
              </a:ext>
            </a:extLst>
          </p:cNvPr>
          <p:cNvSpPr/>
          <p:nvPr/>
        </p:nvSpPr>
        <p:spPr>
          <a:xfrm>
            <a:off x="10598749" y="5896652"/>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103" name="Straight Connector 102">
            <a:extLst>
              <a:ext uri="{FF2B5EF4-FFF2-40B4-BE49-F238E27FC236}">
                <a16:creationId xmlns:a16="http://schemas.microsoft.com/office/drawing/2014/main" id="{F5B9ED73-2C39-4D7D-8B0A-BB6E537304F5}"/>
              </a:ext>
            </a:extLst>
          </p:cNvPr>
          <p:cNvCxnSpPr>
            <a:cxnSpLocks/>
            <a:stCxn id="102" idx="1"/>
            <a:endCxn id="60" idx="3"/>
          </p:cNvCxnSpPr>
          <p:nvPr/>
        </p:nvCxnSpPr>
        <p:spPr>
          <a:xfrm flipH="1">
            <a:off x="9329231" y="6201452"/>
            <a:ext cx="1269518"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46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1" grpId="0" animBg="1"/>
      <p:bldP spid="22" grpId="0" animBg="1"/>
      <p:bldP spid="38" grpId="0"/>
      <p:bldP spid="54" grpId="0" animBg="1"/>
      <p:bldP spid="60" grpId="0" animBg="1"/>
      <p:bldP spid="62" grpId="0" animBg="1"/>
      <p:bldP spid="63" grpId="0" animBg="1"/>
      <p:bldP spid="66" grpId="0"/>
      <p:bldP spid="67" grpId="0" animBg="1"/>
      <p:bldP spid="10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300251" y="1043654"/>
            <a:ext cx="11614245" cy="5502722"/>
          </a:xfrm>
        </p:spPr>
        <p:txBody>
          <a:bodyPr/>
          <a:lstStyle/>
          <a:p>
            <a:pPr marL="0" indent="0">
              <a:buNone/>
            </a:pPr>
            <a:r>
              <a:rPr lang="en-US" sz="2800" b="1" dirty="0">
                <a:latin typeface="+mn-lt"/>
              </a:rPr>
              <a:t>Transfer learning: </a:t>
            </a:r>
            <a:r>
              <a:rPr lang="en-US" sz="2800" dirty="0">
                <a:latin typeface="+mn-lt"/>
                <a:hlinkClick r:id="rId3"/>
              </a:rPr>
              <a:t>example</a:t>
            </a:r>
            <a:r>
              <a:rPr lang="en-US" sz="2800" b="1" dirty="0">
                <a:latin typeface="+mn-lt"/>
                <a:hlinkClick r:id="rId3"/>
              </a:rPr>
              <a:t> </a:t>
            </a:r>
            <a:r>
              <a:rPr lang="en-US" sz="2800" dirty="0">
                <a:latin typeface="+mn-lt"/>
                <a:hlinkClick r:id="rId3"/>
              </a:rPr>
              <a:t>using learned feature map</a:t>
            </a:r>
            <a:endParaRPr lang="en-US" sz="2800" dirty="0">
              <a:latin typeface="+mn-lt"/>
            </a:endParaRPr>
          </a:p>
          <a:p>
            <a:pPr marL="0" indent="0">
              <a:spcBef>
                <a:spcPts val="0"/>
              </a:spcBef>
              <a:buNone/>
            </a:pPr>
            <a:endParaRPr lang="en-US" sz="2000" dirty="0">
              <a:latin typeface="Courier New" panose="02070309020205020404" pitchFamily="49" charset="0"/>
              <a:cs typeface="Courier New" panose="02070309020205020404" pitchFamily="49" charset="0"/>
            </a:endParaRPr>
          </a:p>
          <a:p>
            <a:pPr marL="0" indent="0">
              <a:spcBef>
                <a:spcPts val="0"/>
              </a:spcBef>
              <a:buNone/>
            </a:pPr>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tensorflow.keras.applications</a:t>
            </a:r>
            <a:r>
              <a:rPr lang="en-US" sz="2000" dirty="0">
                <a:latin typeface="Courier New" panose="02070309020205020404" pitchFamily="49" charset="0"/>
                <a:cs typeface="Courier New" panose="02070309020205020404" pitchFamily="49" charset="0"/>
              </a:rPr>
              <a:t> import EfficientNetB0</a:t>
            </a:r>
          </a:p>
          <a:p>
            <a:pPr marL="0" indent="0">
              <a:spcBef>
                <a:spcPts val="0"/>
              </a:spcBef>
              <a:buNone/>
            </a:pPr>
            <a:r>
              <a:rPr lang="en-US" sz="2000" dirty="0">
                <a:latin typeface="Courier New" panose="02070309020205020404" pitchFamily="49" charset="0"/>
                <a:cs typeface="Courier New" panose="02070309020205020404" pitchFamily="49" charset="0"/>
              </a:rPr>
              <a:t>inputs = </a:t>
            </a:r>
            <a:r>
              <a:rPr lang="en-US" sz="2000" dirty="0" err="1">
                <a:latin typeface="Courier New" panose="02070309020205020404" pitchFamily="49" charset="0"/>
                <a:cs typeface="Courier New" panose="02070309020205020404" pitchFamily="49" charset="0"/>
              </a:rPr>
              <a:t>layers.Input</a:t>
            </a:r>
            <a:r>
              <a:rPr lang="en-US" sz="2000" dirty="0">
                <a:latin typeface="Courier New" panose="02070309020205020404" pitchFamily="49" charset="0"/>
                <a:cs typeface="Courier New" panose="02070309020205020404" pitchFamily="49" charset="0"/>
              </a:rPr>
              <a:t>(shape=(IMG_SIZE, IMG_SIZE, 3))</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img_augmentation</a:t>
            </a:r>
            <a:r>
              <a:rPr lang="en-US" sz="2000" dirty="0">
                <a:latin typeface="Courier New" panose="02070309020205020404" pitchFamily="49" charset="0"/>
                <a:cs typeface="Courier New" panose="02070309020205020404" pitchFamily="49" charset="0"/>
              </a:rPr>
              <a:t>(inputs)</a:t>
            </a:r>
          </a:p>
          <a:p>
            <a:pPr marL="0" indent="0">
              <a:spcBef>
                <a:spcPts val="0"/>
              </a:spcBef>
              <a:buNone/>
            </a:pPr>
            <a:r>
              <a:rPr lang="en-US" sz="2000" dirty="0">
                <a:latin typeface="Courier New" panose="02070309020205020404" pitchFamily="49" charset="0"/>
                <a:cs typeface="Courier New" panose="02070309020205020404" pitchFamily="49" charset="0"/>
              </a:rPr>
              <a:t>model = EfficientNetB0(</a:t>
            </a:r>
            <a:r>
              <a:rPr lang="en-US" sz="2000" dirty="0" err="1">
                <a:latin typeface="Courier New" panose="02070309020205020404" pitchFamily="49" charset="0"/>
                <a:cs typeface="Courier New" panose="02070309020205020404" pitchFamily="49" charset="0"/>
              </a:rPr>
              <a:t>include_top</a:t>
            </a:r>
            <a:r>
              <a:rPr lang="en-US" sz="2000" dirty="0">
                <a:latin typeface="Courier New" panose="02070309020205020404" pitchFamily="49" charset="0"/>
                <a:cs typeface="Courier New" panose="02070309020205020404" pitchFamily="49" charset="0"/>
              </a:rPr>
              <a:t>=False, </a:t>
            </a:r>
            <a:r>
              <a:rPr lang="en-US" sz="2000" dirty="0" err="1">
                <a:latin typeface="Courier New" panose="02070309020205020404" pitchFamily="49" charset="0"/>
                <a:cs typeface="Courier New" panose="02070309020205020404" pitchFamily="49" charset="0"/>
              </a:rPr>
              <a:t>input_tensor</a:t>
            </a:r>
            <a:r>
              <a:rPr lang="en-US" sz="2000" dirty="0">
                <a:latin typeface="Courier New" panose="02070309020205020404" pitchFamily="49" charset="0"/>
                <a:cs typeface="Courier New" panose="02070309020205020404" pitchFamily="49" charset="0"/>
              </a:rPr>
              <a:t>=x, </a:t>
            </a:r>
          </a:p>
          <a:p>
            <a:pPr marL="0" indent="0">
              <a:spcBef>
                <a:spcPts val="0"/>
              </a:spcBef>
              <a:buNone/>
            </a:pPr>
            <a:r>
              <a:rPr lang="en-US" sz="2000" dirty="0">
                <a:latin typeface="Courier New" panose="02070309020205020404" pitchFamily="49" charset="0"/>
                <a:cs typeface="Courier New" panose="02070309020205020404" pitchFamily="49" charset="0"/>
              </a:rPr>
              <a:t>                       weights="</a:t>
            </a:r>
            <a:r>
              <a:rPr lang="en-US" sz="2000" dirty="0" err="1">
                <a:latin typeface="Courier New" panose="02070309020205020404" pitchFamily="49" charset="0"/>
                <a:cs typeface="Courier New" panose="02070309020205020404" pitchFamily="49" charset="0"/>
              </a:rPr>
              <a:t>imagenet</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endParaRPr lang="en-US" sz="2000" dirty="0">
              <a:latin typeface="Courier New" panose="02070309020205020404" pitchFamily="49" charset="0"/>
              <a:cs typeface="Courier New" panose="02070309020205020404" pitchFamily="49" charset="0"/>
            </a:endParaRPr>
          </a:p>
          <a:p>
            <a:pPr marL="0" indent="0">
              <a:spcBef>
                <a:spcPts val="0"/>
              </a:spcBef>
              <a:buNone/>
            </a:pPr>
            <a:r>
              <a:rPr lang="en-US" sz="2000" dirty="0">
                <a:latin typeface="Courier New" panose="02070309020205020404" pitchFamily="49" charset="0"/>
                <a:cs typeface="Courier New" panose="02070309020205020404" pitchFamily="49" charset="0"/>
              </a:rPr>
              <a:t># Freeze the pretrained feature map</a:t>
            </a:r>
          </a:p>
          <a:p>
            <a:pPr marL="0" indent="0">
              <a:spcBef>
                <a:spcPts val="0"/>
              </a:spcBef>
              <a:buNone/>
            </a:pPr>
            <a:r>
              <a:rPr lang="en-US" sz="2000" dirty="0" err="1">
                <a:latin typeface="Courier New" panose="02070309020205020404" pitchFamily="49" charset="0"/>
                <a:cs typeface="Courier New" panose="02070309020205020404" pitchFamily="49" charset="0"/>
              </a:rPr>
              <a:t>model.trainable</a:t>
            </a:r>
            <a:r>
              <a:rPr lang="en-US" sz="2000" dirty="0">
                <a:latin typeface="Courier New" panose="02070309020205020404" pitchFamily="49" charset="0"/>
                <a:cs typeface="Courier New" panose="02070309020205020404" pitchFamily="49" charset="0"/>
              </a:rPr>
              <a:t> = False</a:t>
            </a:r>
          </a:p>
          <a:p>
            <a:pPr marL="0" indent="0">
              <a:spcBef>
                <a:spcPts val="0"/>
              </a:spcBef>
              <a:buNone/>
            </a:pPr>
            <a:r>
              <a:rPr lang="en-US" sz="2000" dirty="0">
                <a:latin typeface="Courier New" panose="02070309020205020404" pitchFamily="49" charset="0"/>
                <a:cs typeface="Courier New" panose="02070309020205020404" pitchFamily="49" charset="0"/>
              </a:rPr>
              <a:t> </a:t>
            </a:r>
          </a:p>
          <a:p>
            <a:pPr marL="0" indent="0">
              <a:spcBef>
                <a:spcPts val="0"/>
              </a:spcBef>
              <a:buNone/>
            </a:pPr>
            <a:r>
              <a:rPr lang="en-US" sz="2000" dirty="0">
                <a:latin typeface="Courier New" panose="02070309020205020404" pitchFamily="49" charset="0"/>
                <a:cs typeface="Courier New" panose="02070309020205020404" pitchFamily="49" charset="0"/>
              </a:rPr>
              <a:t># Rebuild top by training output classifier layers on specific dataset</a:t>
            </a:r>
          </a:p>
          <a:p>
            <a:pPr marL="0" indent="0">
              <a:spcBef>
                <a:spcPts val="0"/>
              </a:spcBef>
              <a:buNone/>
            </a:pPr>
            <a:r>
              <a:rPr lang="en-US" sz="2000" dirty="0">
                <a:latin typeface="Courier New" panose="02070309020205020404" pitchFamily="49" charset="0"/>
                <a:cs typeface="Courier New" panose="02070309020205020404" pitchFamily="49" charset="0"/>
              </a:rPr>
              <a:t>x = layers.GlobalAveragePooling2D(name="</a:t>
            </a:r>
            <a:r>
              <a:rPr lang="en-US" sz="2000" dirty="0" err="1">
                <a:latin typeface="Courier New" panose="02070309020205020404" pitchFamily="49" charset="0"/>
                <a:cs typeface="Courier New" panose="02070309020205020404" pitchFamily="49" charset="0"/>
              </a:rPr>
              <a:t>avg_pool</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model.output</a:t>
            </a:r>
            <a:r>
              <a:rPr lang="en-US" sz="2000" dirty="0">
                <a:latin typeface="Courier New" panose="02070309020205020404" pitchFamily="49" charset="0"/>
                <a:cs typeface="Courier New" panose="02070309020205020404" pitchFamily="49" charset="0"/>
              </a:rPr>
              <a:t>)</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layers.BatchNormalization</a:t>
            </a:r>
            <a:r>
              <a:rPr lang="en-US" sz="2000" dirty="0">
                <a:latin typeface="Courier New" panose="02070309020205020404" pitchFamily="49" charset="0"/>
                <a:cs typeface="Courier New" panose="02070309020205020404" pitchFamily="49" charset="0"/>
              </a:rPr>
              <a:t>()(x)</a:t>
            </a:r>
          </a:p>
          <a:p>
            <a:pPr marL="0" indent="0">
              <a:spcBef>
                <a:spcPts val="0"/>
              </a:spcBef>
              <a:buNone/>
            </a:pPr>
            <a:r>
              <a:rPr lang="en-US" sz="2000" dirty="0" err="1">
                <a:latin typeface="Courier New" panose="02070309020205020404" pitchFamily="49" charset="0"/>
                <a:cs typeface="Courier New" panose="02070309020205020404" pitchFamily="49" charset="0"/>
              </a:rPr>
              <a:t>top_dropout_rate</a:t>
            </a:r>
            <a:r>
              <a:rPr lang="en-US" sz="2000" dirty="0">
                <a:latin typeface="Courier New" panose="02070309020205020404" pitchFamily="49" charset="0"/>
                <a:cs typeface="Courier New" panose="02070309020205020404" pitchFamily="49" charset="0"/>
              </a:rPr>
              <a:t> = 0.2</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layers.Dropout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top_dropout_rate</a:t>
            </a:r>
            <a:r>
              <a:rPr lang="en-US" sz="2000" dirty="0">
                <a:latin typeface="Courier New" panose="02070309020205020404" pitchFamily="49" charset="0"/>
                <a:cs typeface="Courier New" panose="02070309020205020404" pitchFamily="49" charset="0"/>
              </a:rPr>
              <a:t>, name="</a:t>
            </a:r>
            <a:r>
              <a:rPr lang="en-US" sz="2000" dirty="0" err="1">
                <a:latin typeface="Courier New" panose="02070309020205020404" pitchFamily="49" charset="0"/>
                <a:cs typeface="Courier New" panose="02070309020205020404" pitchFamily="49" charset="0"/>
              </a:rPr>
              <a:t>top_dropout</a:t>
            </a:r>
            <a:r>
              <a:rPr lang="en-US" sz="2000" dirty="0">
                <a:latin typeface="Courier New" panose="02070309020205020404" pitchFamily="49" charset="0"/>
                <a:cs typeface="Courier New" panose="02070309020205020404" pitchFamily="49" charset="0"/>
              </a:rPr>
              <a:t>")(x)</a:t>
            </a:r>
          </a:p>
          <a:p>
            <a:pPr marL="0" indent="0">
              <a:spcBef>
                <a:spcPts val="0"/>
              </a:spcBef>
              <a:buNone/>
            </a:pPr>
            <a:r>
              <a:rPr lang="en-US" sz="2000" dirty="0">
                <a:latin typeface="Courier New" panose="02070309020205020404" pitchFamily="49" charset="0"/>
                <a:cs typeface="Courier New" panose="02070309020205020404" pitchFamily="49" charset="0"/>
              </a:rPr>
              <a:t>outputs = </a:t>
            </a:r>
            <a:r>
              <a:rPr lang="en-US" sz="2000" dirty="0" err="1">
                <a:latin typeface="Courier New" panose="02070309020205020404" pitchFamily="49" charset="0"/>
                <a:cs typeface="Courier New" panose="02070309020205020404" pitchFamily="49" charset="0"/>
              </a:rPr>
              <a:t>layers.Dense</a:t>
            </a:r>
            <a:r>
              <a:rPr lang="en-US" sz="2000" dirty="0">
                <a:latin typeface="Courier New" panose="02070309020205020404" pitchFamily="49" charset="0"/>
                <a:cs typeface="Courier New" panose="02070309020205020404" pitchFamily="49" charset="0"/>
              </a:rPr>
              <a:t>(NUM_CLASSES, activation="</a:t>
            </a:r>
            <a:r>
              <a:rPr lang="en-US" sz="2000" dirty="0" err="1">
                <a:latin typeface="Courier New" panose="02070309020205020404" pitchFamily="49" charset="0"/>
                <a:cs typeface="Courier New" panose="02070309020205020404" pitchFamily="49" charset="0"/>
              </a:rPr>
              <a:t>softmax</a:t>
            </a:r>
            <a:r>
              <a:rPr lang="en-US" sz="2000" dirty="0">
                <a:latin typeface="Courier New" panose="02070309020205020404" pitchFamily="49" charset="0"/>
                <a:cs typeface="Courier New" panose="02070309020205020404" pitchFamily="49" charset="0"/>
              </a:rPr>
              <a:t>", name="pred")(x)</a:t>
            </a:r>
          </a:p>
          <a:p>
            <a:pPr marL="0" indent="0">
              <a:spcBef>
                <a:spcPts val="0"/>
              </a:spcBef>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434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Data Augmentation</a:t>
            </a:r>
          </a:p>
        </p:txBody>
      </p:sp>
    </p:spTree>
    <p:extLst>
      <p:ext uri="{BB962C8B-B14F-4D97-AF65-F5344CB8AC3E}">
        <p14:creationId xmlns:p14="http://schemas.microsoft.com/office/powerpoint/2010/main" val="25473910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Data Augmentation applies a collection of methods to the generation of new labelled training examples </a:t>
            </a:r>
          </a:p>
          <a:p>
            <a:r>
              <a:rPr lang="en-GB" sz="2800" dirty="0">
                <a:latin typeface="+mn-lt"/>
                <a:ea typeface="Segoe UI" panose="020B0502040204020203" pitchFamily="34" charset="0"/>
                <a:cs typeface="Segoe UI" panose="020B0502040204020203" pitchFamily="34" charset="0"/>
              </a:rPr>
              <a:t>Generative models create new cases given randomized input</a:t>
            </a:r>
          </a:p>
          <a:p>
            <a:pPr lvl="1"/>
            <a:r>
              <a:rPr lang="en-GB" sz="2400" dirty="0">
                <a:latin typeface="+mn-lt"/>
                <a:ea typeface="Segoe UI" panose="020B0502040204020203" pitchFamily="34" charset="0"/>
                <a:cs typeface="Segoe UI" panose="020B0502040204020203" pitchFamily="34" charset="0"/>
              </a:rPr>
              <a:t>Generate completely new cases with known labels </a:t>
            </a:r>
          </a:p>
          <a:p>
            <a:pPr lvl="1"/>
            <a:r>
              <a:rPr lang="en-GB" sz="2400" dirty="0">
                <a:latin typeface="+mn-lt"/>
                <a:ea typeface="Segoe UI" panose="020B0502040204020203" pitchFamily="34" charset="0"/>
                <a:cs typeface="Segoe UI" panose="020B0502040204020203" pitchFamily="34" charset="0"/>
              </a:rPr>
              <a:t>Complex to create and evaluate</a:t>
            </a:r>
          </a:p>
          <a:p>
            <a:r>
              <a:rPr lang="en-GB" sz="2800" dirty="0">
                <a:latin typeface="+mn-lt"/>
                <a:ea typeface="Segoe UI" panose="020B0502040204020203" pitchFamily="34" charset="0"/>
                <a:cs typeface="Segoe UI" panose="020B0502040204020203" pitchFamily="34" charset="0"/>
              </a:rPr>
              <a:t>Transformation of existing cases   </a:t>
            </a:r>
          </a:p>
          <a:p>
            <a:pPr lvl="1"/>
            <a:r>
              <a:rPr lang="en-GB" sz="2400" dirty="0">
                <a:latin typeface="+mn-lt"/>
                <a:ea typeface="Segoe UI" panose="020B0502040204020203" pitchFamily="34" charset="0"/>
                <a:cs typeface="Segoe UI" panose="020B0502040204020203" pitchFamily="34" charset="0"/>
              </a:rPr>
              <a:t>Can apply one or more transformations to create unique cases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688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A few image transformation examples </a:t>
            </a:r>
          </a:p>
          <a:p>
            <a:r>
              <a:rPr lang="en-GB" sz="2800" dirty="0">
                <a:latin typeface="+mn-lt"/>
                <a:ea typeface="Segoe UI" panose="020B0502040204020203" pitchFamily="34" charset="0"/>
                <a:cs typeface="Segoe UI" panose="020B0502040204020203" pitchFamily="34" charset="0"/>
              </a:rPr>
              <a:t>Projective transforms: rotation, translation, scale..</a:t>
            </a:r>
          </a:p>
          <a:p>
            <a:r>
              <a:rPr lang="en-GB" sz="2800" dirty="0">
                <a:latin typeface="+mn-lt"/>
                <a:ea typeface="Segoe UI" panose="020B0502040204020203" pitchFamily="34" charset="0"/>
                <a:cs typeface="Segoe UI" panose="020B0502040204020203" pitchFamily="34" charset="0"/>
              </a:rPr>
              <a:t>Resampling and cropping – random patches, crop left, crop right</a:t>
            </a:r>
          </a:p>
          <a:p>
            <a:r>
              <a:rPr lang="en-GB" sz="2800" dirty="0">
                <a:latin typeface="+mn-lt"/>
                <a:ea typeface="Segoe UI" panose="020B0502040204020203" pitchFamily="34" charset="0"/>
                <a:cs typeface="Segoe UI" panose="020B0502040204020203" pitchFamily="34" charset="0"/>
              </a:rPr>
              <a:t>Flip image right to left – mirror images</a:t>
            </a:r>
          </a:p>
          <a:p>
            <a:r>
              <a:rPr lang="en-GB" sz="2800" dirty="0">
                <a:latin typeface="+mn-lt"/>
                <a:ea typeface="Segoe UI" panose="020B0502040204020203" pitchFamily="34" charset="0"/>
                <a:cs typeface="Segoe UI" panose="020B0502040204020203" pitchFamily="34" charset="0"/>
              </a:rPr>
              <a:t>Blurring filters – e.g. Gaussian filter </a:t>
            </a:r>
          </a:p>
          <a:p>
            <a:r>
              <a:rPr lang="en-GB" sz="2800" dirty="0" err="1">
                <a:latin typeface="+mn-lt"/>
                <a:ea typeface="Segoe UI" panose="020B0502040204020203" pitchFamily="34" charset="0"/>
                <a:cs typeface="Segoe UI" panose="020B0502040204020203" pitchFamily="34" charset="0"/>
              </a:rPr>
              <a:t>Color</a:t>
            </a:r>
            <a:r>
              <a:rPr lang="en-GB" sz="2800" dirty="0">
                <a:latin typeface="+mn-lt"/>
                <a:ea typeface="Segoe UI" panose="020B0502040204020203" pitchFamily="34" charset="0"/>
                <a:cs typeface="Segoe UI" panose="020B0502040204020203" pitchFamily="34" charset="0"/>
              </a:rPr>
              <a:t> – Change intensity ratio of </a:t>
            </a:r>
            <a:r>
              <a:rPr lang="en-GB" sz="2800" dirty="0" err="1">
                <a:latin typeface="+mn-lt"/>
                <a:ea typeface="Segoe UI" panose="020B0502040204020203" pitchFamily="34" charset="0"/>
                <a:cs typeface="Segoe UI" panose="020B0502040204020203" pitchFamily="34" charset="0"/>
              </a:rPr>
              <a:t>color</a:t>
            </a:r>
            <a:r>
              <a:rPr lang="en-GB" sz="2800" dirty="0">
                <a:latin typeface="+mn-lt"/>
                <a:ea typeface="Segoe UI" panose="020B0502040204020203" pitchFamily="34" charset="0"/>
                <a:cs typeface="Segoe UI" panose="020B0502040204020203" pitchFamily="34" charset="0"/>
              </a:rPr>
              <a:t> channels </a:t>
            </a:r>
          </a:p>
          <a:p>
            <a:r>
              <a:rPr lang="en-GB" sz="2800" dirty="0">
                <a:latin typeface="+mn-lt"/>
                <a:ea typeface="Segoe UI" panose="020B0502040204020203" pitchFamily="34" charset="0"/>
                <a:cs typeface="Segoe UI" panose="020B0502040204020203" pitchFamily="34" charset="0"/>
              </a:rPr>
              <a:t>Random noise – add random noise to one or more </a:t>
            </a:r>
            <a:r>
              <a:rPr lang="en-GB" sz="2800" dirty="0" err="1">
                <a:latin typeface="+mn-lt"/>
                <a:ea typeface="Segoe UI" panose="020B0502040204020203" pitchFamily="34" charset="0"/>
                <a:cs typeface="Segoe UI" panose="020B0502040204020203" pitchFamily="34" charset="0"/>
              </a:rPr>
              <a:t>color</a:t>
            </a:r>
            <a:r>
              <a:rPr lang="en-GB" sz="2800" dirty="0">
                <a:latin typeface="+mn-lt"/>
                <a:ea typeface="Segoe UI" panose="020B0502040204020203" pitchFamily="34" charset="0"/>
                <a:cs typeface="Segoe UI" panose="020B0502040204020203" pitchFamily="34" charset="0"/>
              </a:rPr>
              <a:t> channels</a:t>
            </a:r>
          </a:p>
          <a:p>
            <a:r>
              <a:rPr lang="en-GB" sz="2800" dirty="0">
                <a:latin typeface="+mn-lt"/>
                <a:ea typeface="Segoe UI" panose="020B0502040204020203" pitchFamily="34" charset="0"/>
                <a:cs typeface="Segoe UI" panose="020B0502040204020203" pitchFamily="34" charset="0"/>
              </a:rPr>
              <a:t>Combine several of the above….</a:t>
            </a:r>
          </a:p>
          <a:p>
            <a:r>
              <a:rPr lang="en-GB" sz="2800" dirty="0">
                <a:latin typeface="+mn-lt"/>
                <a:ea typeface="Segoe UI" panose="020B0502040204020203" pitchFamily="34" charset="0"/>
                <a:cs typeface="Segoe UI" panose="020B0502040204020203" pitchFamily="34" charset="0"/>
              </a:rPr>
              <a:t>Etc….</a:t>
            </a: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7383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4" y="944048"/>
            <a:ext cx="11858625" cy="5701459"/>
          </a:xfrm>
        </p:spPr>
        <p:txBody>
          <a:bodyPr>
            <a:normAutofit/>
          </a:bodyPr>
          <a:lstStyle/>
          <a:p>
            <a:pPr marL="0" indent="0">
              <a:buNone/>
            </a:pPr>
            <a:r>
              <a:rPr lang="en-GB" sz="2800" dirty="0" err="1">
                <a:latin typeface="Segoe UI" panose="020B0502040204020203" pitchFamily="34" charset="0"/>
                <a:ea typeface="Segoe UI" panose="020B0502040204020203" pitchFamily="34" charset="0"/>
                <a:cs typeface="Segoe UI" panose="020B0502040204020203" pitchFamily="34" charset="0"/>
              </a:rPr>
              <a:t>Keras</a:t>
            </a:r>
            <a:r>
              <a:rPr lang="en-GB" sz="2800" dirty="0">
                <a:latin typeface="Segoe UI" panose="020B0502040204020203" pitchFamily="34" charset="0"/>
                <a:ea typeface="Segoe UI" panose="020B0502040204020203" pitchFamily="34" charset="0"/>
                <a:cs typeface="Segoe UI" panose="020B0502040204020203" pitchFamily="34" charset="0"/>
              </a:rPr>
              <a:t>/TensorFlow </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supports data augmentation </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hlinkClick r:id="rId4"/>
              </a:rPr>
              <a:t>Example, of augmentation</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from </a:t>
            </a:r>
            <a:r>
              <a:rPr lang="en-GB" sz="2000" dirty="0" err="1">
                <a:latin typeface="Courier New" panose="02070309020205020404" pitchFamily="49" charset="0"/>
                <a:ea typeface="Segoe UI" panose="020B0502040204020203" pitchFamily="34" charset="0"/>
                <a:cs typeface="Courier New" panose="02070309020205020404" pitchFamily="49" charset="0"/>
              </a:rPr>
              <a:t>tensorflow.keras.models</a:t>
            </a:r>
            <a:r>
              <a:rPr lang="en-GB" sz="2000" dirty="0">
                <a:latin typeface="Courier New" panose="02070309020205020404" pitchFamily="49" charset="0"/>
                <a:ea typeface="Segoe UI" panose="020B0502040204020203" pitchFamily="34" charset="0"/>
                <a:cs typeface="Courier New" panose="02070309020205020404" pitchFamily="49" charset="0"/>
              </a:rPr>
              <a:t> import Sequential</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from </a:t>
            </a:r>
            <a:r>
              <a:rPr lang="en-GB" sz="2000" dirty="0" err="1">
                <a:latin typeface="Courier New" panose="02070309020205020404" pitchFamily="49" charset="0"/>
                <a:ea typeface="Segoe UI" panose="020B0502040204020203" pitchFamily="34" charset="0"/>
                <a:cs typeface="Courier New" panose="02070309020205020404" pitchFamily="49" charset="0"/>
              </a:rPr>
              <a:t>tensorflow.keras</a:t>
            </a:r>
            <a:r>
              <a:rPr lang="en-GB" sz="2000" dirty="0">
                <a:latin typeface="Courier New" panose="02070309020205020404" pitchFamily="49" charset="0"/>
                <a:ea typeface="Segoe UI" panose="020B0502040204020203" pitchFamily="34" charset="0"/>
                <a:cs typeface="Courier New" panose="02070309020205020404" pitchFamily="49" charset="0"/>
              </a:rPr>
              <a:t> import layers</a:t>
            </a:r>
          </a:p>
          <a:p>
            <a:pPr marL="0" indent="0">
              <a:spcBef>
                <a:spcPts val="0"/>
              </a:spcBef>
              <a:buNone/>
            </a:pPr>
            <a:endParaRPr lang="en-GB" sz="2000" dirty="0">
              <a:latin typeface="Courier New" panose="02070309020205020404" pitchFamily="49" charset="0"/>
              <a:ea typeface="Segoe UI" panose="020B0502040204020203" pitchFamily="34" charset="0"/>
              <a:cs typeface="Courier New" panose="02070309020205020404" pitchFamily="49" charset="0"/>
            </a:endParaRPr>
          </a:p>
          <a:p>
            <a:pPr marL="0" indent="0">
              <a:spcBef>
                <a:spcPts val="0"/>
              </a:spcBef>
              <a:buNone/>
            </a:pPr>
            <a:r>
              <a:rPr lang="en-GB" sz="2000" dirty="0" err="1">
                <a:latin typeface="Courier New" panose="02070309020205020404" pitchFamily="49" charset="0"/>
                <a:ea typeface="Segoe UI" panose="020B0502040204020203" pitchFamily="34" charset="0"/>
                <a:cs typeface="Courier New" panose="02070309020205020404" pitchFamily="49" charset="0"/>
              </a:rPr>
              <a:t>img_augmentation</a:t>
            </a:r>
            <a:r>
              <a:rPr lang="en-GB" sz="2000" dirty="0">
                <a:latin typeface="Courier New" panose="02070309020205020404" pitchFamily="49" charset="0"/>
                <a:ea typeface="Segoe UI" panose="020B0502040204020203" pitchFamily="34" charset="0"/>
                <a:cs typeface="Courier New" panose="02070309020205020404" pitchFamily="49" charset="0"/>
              </a:rPr>
              <a:t> = Sequential([</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layers.RandomRotation</a:t>
            </a:r>
            <a:r>
              <a:rPr lang="en-GB" sz="2000" dirty="0">
                <a:latin typeface="Courier New" panose="02070309020205020404" pitchFamily="49" charset="0"/>
                <a:ea typeface="Segoe UI" panose="020B0502040204020203" pitchFamily="34" charset="0"/>
                <a:cs typeface="Courier New" panose="02070309020205020404" pitchFamily="49" charset="0"/>
              </a:rPr>
              <a:t>(factor=0.15),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layers.RandomTranslation</a:t>
            </a:r>
            <a:r>
              <a:rPr lang="en-GB" sz="2000" dirty="0">
                <a:latin typeface="Courier New" panose="02070309020205020404" pitchFamily="49" charset="0"/>
                <a:ea typeface="Segoe UI" panose="020B0502040204020203" pitchFamily="34" charset="0"/>
                <a:cs typeface="Courier New" panose="02070309020205020404" pitchFamily="49" charset="0"/>
              </a:rPr>
              <a:t>(</a:t>
            </a:r>
            <a:r>
              <a:rPr lang="en-GB" sz="2000" dirty="0" err="1">
                <a:latin typeface="Courier New" panose="02070309020205020404" pitchFamily="49" charset="0"/>
                <a:ea typeface="Segoe UI" panose="020B0502040204020203" pitchFamily="34" charset="0"/>
                <a:cs typeface="Courier New" panose="02070309020205020404" pitchFamily="49" charset="0"/>
              </a:rPr>
              <a:t>height_factor</a:t>
            </a:r>
            <a:r>
              <a:rPr lang="en-GB" sz="2000" dirty="0">
                <a:latin typeface="Courier New" panose="02070309020205020404" pitchFamily="49" charset="0"/>
                <a:ea typeface="Segoe UI" panose="020B0502040204020203" pitchFamily="34" charset="0"/>
                <a:cs typeface="Courier New" panose="02070309020205020404" pitchFamily="49" charset="0"/>
              </a:rPr>
              <a:t>=0.1,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width_factor</a:t>
            </a:r>
            <a:r>
              <a:rPr lang="en-GB" sz="2000" dirty="0">
                <a:latin typeface="Courier New" panose="02070309020205020404" pitchFamily="49" charset="0"/>
                <a:ea typeface="Segoe UI" panose="020B0502040204020203" pitchFamily="34" charset="0"/>
                <a:cs typeface="Courier New" panose="02070309020205020404" pitchFamily="49" charset="0"/>
              </a:rPr>
              <a:t>=0.1),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layers.RandomFlip</a:t>
            </a:r>
            <a:r>
              <a:rPr lang="en-GB" sz="2000" dirty="0">
                <a:latin typeface="Courier New" panose="02070309020205020404" pitchFamily="49" charset="0"/>
                <a:ea typeface="Segoe UI" panose="020B0502040204020203" pitchFamily="34" charset="0"/>
                <a:cs typeface="Courier New" panose="02070309020205020404" pitchFamily="49" charset="0"/>
              </a:rPr>
              <a:t>(),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layers.RandomContrast</a:t>
            </a:r>
            <a:r>
              <a:rPr lang="en-GB" sz="2000" dirty="0">
                <a:latin typeface="Courier New" panose="02070309020205020404" pitchFamily="49" charset="0"/>
                <a:ea typeface="Segoe UI" panose="020B0502040204020203" pitchFamily="34" charset="0"/>
                <a:cs typeface="Courier New" panose="02070309020205020404" pitchFamily="49" charset="0"/>
              </a:rPr>
              <a:t>(factor=0.1),</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name="</a:t>
            </a:r>
            <a:r>
              <a:rPr lang="en-GB" sz="2000" dirty="0" err="1">
                <a:latin typeface="Courier New" panose="02070309020205020404" pitchFamily="49" charset="0"/>
                <a:ea typeface="Segoe UI" panose="020B0502040204020203" pitchFamily="34" charset="0"/>
                <a:cs typeface="Courier New" panose="02070309020205020404" pitchFamily="49" charset="0"/>
              </a:rPr>
              <a:t>img_augmentation</a:t>
            </a:r>
            <a:r>
              <a:rPr lang="en-GB" sz="2000" dirty="0">
                <a:latin typeface="Courier New" panose="02070309020205020404" pitchFamily="49" charset="0"/>
                <a:ea typeface="Segoe UI" panose="020B0502040204020203" pitchFamily="34" charset="0"/>
                <a:cs typeface="Courier New" panose="02070309020205020404" pitchFamily="49" charset="0"/>
              </a:rPr>
              <a: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27813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r>
              <a:rPr lang="en-GB" sz="2800" dirty="0">
                <a:latin typeface="Segoe UI" panose="020B0502040204020203" pitchFamily="34" charset="0"/>
                <a:ea typeface="Segoe UI" panose="020B0502040204020203" pitchFamily="34" charset="0"/>
                <a:cs typeface="Segoe UI" panose="020B0502040204020203" pitchFamily="34" charset="0"/>
              </a:rPr>
              <a:t>Speed training with </a:t>
            </a:r>
            <a:r>
              <a:rPr lang="en-GB" sz="2800">
                <a:latin typeface="Segoe UI" panose="020B0502040204020203" pitchFamily="34" charset="0"/>
                <a:ea typeface="Segoe UI" panose="020B0502040204020203" pitchFamily="34" charset="0"/>
                <a:cs typeface="Segoe UI" panose="020B0502040204020203" pitchFamily="34" charset="0"/>
              </a:rPr>
              <a:t>transfer learning</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a:latin typeface="+mj-lt"/>
              </a:rPr>
              <a:t>Summary</a:t>
            </a:r>
            <a:endParaRPr lang="en-US" sz="4000" dirty="0">
              <a:latin typeface="+mj-lt"/>
            </a:endParaRPr>
          </a:p>
        </p:txBody>
      </p:sp>
    </p:spTree>
    <p:extLst>
      <p:ext uri="{BB962C8B-B14F-4D97-AF65-F5344CB8AC3E}">
        <p14:creationId xmlns:p14="http://schemas.microsoft.com/office/powerpoint/2010/main" val="173476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33" name="Rectangle 32">
            <a:extLst>
              <a:ext uri="{FF2B5EF4-FFF2-40B4-BE49-F238E27FC236}">
                <a16:creationId xmlns:a16="http://schemas.microsoft.com/office/drawing/2014/main" id="{FB42E5F8-1065-4DB3-AA71-8806DBB342C3}"/>
              </a:ext>
            </a:extLst>
          </p:cNvPr>
          <p:cNvSpPr/>
          <p:nvPr/>
        </p:nvSpPr>
        <p:spPr>
          <a:xfrm>
            <a:off x="3238500" y="3806928"/>
            <a:ext cx="1500188" cy="1319212"/>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B1B3FFD-2FB2-4B62-99BC-0F8D39B50AF3}"/>
              </a:ext>
            </a:extLst>
          </p:cNvPr>
          <p:cNvSpPr/>
          <p:nvPr/>
        </p:nvSpPr>
        <p:spPr>
          <a:xfrm>
            <a:off x="3826667" y="387836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82F618C-AEB6-4A1F-AB7A-5C2DB86FDA6E}"/>
              </a:ext>
            </a:extLst>
          </p:cNvPr>
          <p:cNvSpPr/>
          <p:nvPr/>
        </p:nvSpPr>
        <p:spPr>
          <a:xfrm>
            <a:off x="3333750"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8A7E6F7-A6A1-4FCD-89B4-46BC2E7C64F9}"/>
              </a:ext>
            </a:extLst>
          </p:cNvPr>
          <p:cNvSpPr/>
          <p:nvPr/>
        </p:nvSpPr>
        <p:spPr>
          <a:xfrm>
            <a:off x="4319584"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4F1834C8-2EB9-47F0-BCD0-454867BF7E0E}"/>
              </a:ext>
            </a:extLst>
          </p:cNvPr>
          <p:cNvSpPr/>
          <p:nvPr/>
        </p:nvSpPr>
        <p:spPr>
          <a:xfrm>
            <a:off x="4812501"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E63AF38-EDB9-469E-9C64-A710E2421EA7}"/>
              </a:ext>
            </a:extLst>
          </p:cNvPr>
          <p:cNvSpPr/>
          <p:nvPr/>
        </p:nvSpPr>
        <p:spPr>
          <a:xfrm>
            <a:off x="3826667" y="432127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B54C8E0-AC07-4884-B63B-513C65487D8A}"/>
              </a:ext>
            </a:extLst>
          </p:cNvPr>
          <p:cNvSpPr/>
          <p:nvPr/>
        </p:nvSpPr>
        <p:spPr>
          <a:xfrm>
            <a:off x="3333750"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1746C518-F968-4FF0-8243-E141BE0B8F58}"/>
              </a:ext>
            </a:extLst>
          </p:cNvPr>
          <p:cNvSpPr/>
          <p:nvPr/>
        </p:nvSpPr>
        <p:spPr>
          <a:xfrm>
            <a:off x="4319584"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08336D4-F830-4029-9EEC-D9484B361384}"/>
              </a:ext>
            </a:extLst>
          </p:cNvPr>
          <p:cNvSpPr/>
          <p:nvPr/>
        </p:nvSpPr>
        <p:spPr>
          <a:xfrm>
            <a:off x="4812501"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AAA02D4-71FA-4D04-927C-9DC3E39C2AAE}"/>
              </a:ext>
            </a:extLst>
          </p:cNvPr>
          <p:cNvSpPr/>
          <p:nvPr/>
        </p:nvSpPr>
        <p:spPr>
          <a:xfrm>
            <a:off x="3826667" y="476418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FBF1F93-DA2B-43E7-AB74-D34AA6000793}"/>
              </a:ext>
            </a:extLst>
          </p:cNvPr>
          <p:cNvSpPr/>
          <p:nvPr/>
        </p:nvSpPr>
        <p:spPr>
          <a:xfrm>
            <a:off x="3333750"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3DB64BD-60D3-42C0-8660-82DA5307B8F3}"/>
              </a:ext>
            </a:extLst>
          </p:cNvPr>
          <p:cNvSpPr/>
          <p:nvPr/>
        </p:nvSpPr>
        <p:spPr>
          <a:xfrm>
            <a:off x="4319584"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8CC73C3-1FF9-4E7C-88CA-875EFBF94B25}"/>
              </a:ext>
            </a:extLst>
          </p:cNvPr>
          <p:cNvSpPr/>
          <p:nvPr/>
        </p:nvSpPr>
        <p:spPr>
          <a:xfrm>
            <a:off x="4812501"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2A700A8-BA02-4325-A43D-833A73E2BB94}"/>
              </a:ext>
            </a:extLst>
          </p:cNvPr>
          <p:cNvSpPr/>
          <p:nvPr/>
        </p:nvSpPr>
        <p:spPr>
          <a:xfrm>
            <a:off x="3826667" y="5207101"/>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DA4BCB6-5B8F-4547-B6BC-896D80D0702B}"/>
              </a:ext>
            </a:extLst>
          </p:cNvPr>
          <p:cNvSpPr/>
          <p:nvPr/>
        </p:nvSpPr>
        <p:spPr>
          <a:xfrm>
            <a:off x="3333750"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13AEA56-AA6D-4D68-810A-1450011BF19C}"/>
              </a:ext>
            </a:extLst>
          </p:cNvPr>
          <p:cNvSpPr/>
          <p:nvPr/>
        </p:nvSpPr>
        <p:spPr>
          <a:xfrm>
            <a:off x="4319584"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38694564-A6B4-4DC6-9C0F-AE1B72BA83B3}"/>
              </a:ext>
            </a:extLst>
          </p:cNvPr>
          <p:cNvSpPr/>
          <p:nvPr/>
        </p:nvSpPr>
        <p:spPr>
          <a:xfrm>
            <a:off x="4812501"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9BB696E0-4285-4D40-A680-F09EB5E3CC9C}"/>
              </a:ext>
            </a:extLst>
          </p:cNvPr>
          <p:cNvSpPr/>
          <p:nvPr/>
        </p:nvSpPr>
        <p:spPr>
          <a:xfrm>
            <a:off x="7689054" y="4316515"/>
            <a:ext cx="328613" cy="300037"/>
          </a:xfrm>
          <a:prstGeom prst="rect">
            <a:avLst/>
          </a:prstGeom>
          <a:solidFill>
            <a:srgbClr val="C0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86AF9C9-8C75-4087-8CAE-E35EDEF4EB22}"/>
              </a:ext>
            </a:extLst>
          </p:cNvPr>
          <p:cNvSpPr/>
          <p:nvPr/>
        </p:nvSpPr>
        <p:spPr>
          <a:xfrm>
            <a:off x="8181971" y="4311753"/>
            <a:ext cx="328613" cy="300037"/>
          </a:xfrm>
          <a:prstGeom prst="rect">
            <a:avLst/>
          </a:prstGeom>
          <a:solidFill>
            <a:srgbClr val="FFFF00"/>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14CA191-9AFB-4BFF-AB7A-212EEC26BB14}"/>
              </a:ext>
            </a:extLst>
          </p:cNvPr>
          <p:cNvSpPr/>
          <p:nvPr/>
        </p:nvSpPr>
        <p:spPr>
          <a:xfrm>
            <a:off x="7689054" y="4759427"/>
            <a:ext cx="328613" cy="300037"/>
          </a:xfrm>
          <a:prstGeom prst="rect">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C4358BE6-DB06-4F83-8991-9E3561686522}"/>
              </a:ext>
            </a:extLst>
          </p:cNvPr>
          <p:cNvSpPr/>
          <p:nvPr/>
        </p:nvSpPr>
        <p:spPr>
          <a:xfrm>
            <a:off x="8181971" y="4754665"/>
            <a:ext cx="328613" cy="300037"/>
          </a:xfrm>
          <a:prstGeom prst="rect">
            <a:avLst/>
          </a:prstGeom>
          <a:solidFill>
            <a:srgbClr val="00B050"/>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5AD1F6E-2B47-49D2-9A87-C719B45A8DCC}"/>
              </a:ext>
            </a:extLst>
          </p:cNvPr>
          <p:cNvSpPr/>
          <p:nvPr/>
        </p:nvSpPr>
        <p:spPr>
          <a:xfrm>
            <a:off x="3757613" y="3806928"/>
            <a:ext cx="1500188" cy="1319212"/>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07E198B-D4E5-46D7-B182-0408FE6E9193}"/>
              </a:ext>
            </a:extLst>
          </p:cNvPr>
          <p:cNvSpPr/>
          <p:nvPr/>
        </p:nvSpPr>
        <p:spPr>
          <a:xfrm>
            <a:off x="3757613" y="4249839"/>
            <a:ext cx="1500188" cy="1319212"/>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BD7AF2F-8720-406D-A49C-645137A722A9}"/>
              </a:ext>
            </a:extLst>
          </p:cNvPr>
          <p:cNvSpPr/>
          <p:nvPr/>
        </p:nvSpPr>
        <p:spPr>
          <a:xfrm>
            <a:off x="3238500" y="4249839"/>
            <a:ext cx="1500188" cy="1319212"/>
          </a:xfrm>
          <a:prstGeom prst="rect">
            <a:avLst/>
          </a:prstGeom>
          <a:noFill/>
          <a:ln w="38100">
            <a:solidFill>
              <a:schemeClr val="tx1">
                <a:lumMod val="85000"/>
                <a:lumOff val="1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1CDB0FF5-B57B-4232-81A6-53D2D7AB8F79}"/>
              </a:ext>
            </a:extLst>
          </p:cNvPr>
          <p:cNvSpPr txBox="1"/>
          <p:nvPr/>
        </p:nvSpPr>
        <p:spPr>
          <a:xfrm>
            <a:off x="3102952" y="6011962"/>
            <a:ext cx="2104656" cy="461665"/>
          </a:xfrm>
          <a:prstGeom prst="rect">
            <a:avLst/>
          </a:prstGeom>
          <a:noFill/>
        </p:spPr>
        <p:txBody>
          <a:bodyPr wrap="square" rtlCol="0">
            <a:spAutoFit/>
          </a:bodyPr>
          <a:lstStyle/>
          <a:p>
            <a:pPr algn="ctr"/>
            <a:r>
              <a:rPr lang="en-US" sz="2400" dirty="0"/>
              <a:t>Input</a:t>
            </a:r>
          </a:p>
        </p:txBody>
      </p:sp>
      <p:sp>
        <p:nvSpPr>
          <p:cNvPr id="58" name="TextBox 57">
            <a:extLst>
              <a:ext uri="{FF2B5EF4-FFF2-40B4-BE49-F238E27FC236}">
                <a16:creationId xmlns:a16="http://schemas.microsoft.com/office/drawing/2014/main" id="{851DC950-07B0-4A3F-ABB8-027D9C488683}"/>
              </a:ext>
            </a:extLst>
          </p:cNvPr>
          <p:cNvSpPr txBox="1"/>
          <p:nvPr/>
        </p:nvSpPr>
        <p:spPr>
          <a:xfrm>
            <a:off x="7129643" y="6011962"/>
            <a:ext cx="2104656" cy="461665"/>
          </a:xfrm>
          <a:prstGeom prst="rect">
            <a:avLst/>
          </a:prstGeom>
          <a:noFill/>
        </p:spPr>
        <p:txBody>
          <a:bodyPr wrap="square" rtlCol="0">
            <a:spAutoFit/>
          </a:bodyPr>
          <a:lstStyle/>
          <a:p>
            <a:pPr algn="ctr"/>
            <a:r>
              <a:rPr lang="en-US" sz="2400" dirty="0"/>
              <a:t>Output</a:t>
            </a:r>
          </a:p>
        </p:txBody>
      </p:sp>
      <p:sp>
        <p:nvSpPr>
          <p:cNvPr id="59" name="Arc 58">
            <a:extLst>
              <a:ext uri="{FF2B5EF4-FFF2-40B4-BE49-F238E27FC236}">
                <a16:creationId xmlns:a16="http://schemas.microsoft.com/office/drawing/2014/main" id="{BB1AC9FD-1977-4CAF-AAC2-93434C25A8F2}"/>
              </a:ext>
            </a:extLst>
          </p:cNvPr>
          <p:cNvSpPr/>
          <p:nvPr/>
        </p:nvSpPr>
        <p:spPr>
          <a:xfrm rot="18919361">
            <a:off x="3051712" y="3756632"/>
            <a:ext cx="5449628" cy="4972323"/>
          </a:xfrm>
          <a:prstGeom prst="arc">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B2D91EC2-6F88-429C-8B8A-02C40691414B}"/>
              </a:ext>
            </a:extLst>
          </p:cNvPr>
          <p:cNvSpPr/>
          <p:nvPr/>
        </p:nvSpPr>
        <p:spPr>
          <a:xfrm rot="18919361">
            <a:off x="3522576" y="3756632"/>
            <a:ext cx="5449628" cy="4972323"/>
          </a:xfrm>
          <a:prstGeom prst="arc">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Arc 60">
            <a:extLst>
              <a:ext uri="{FF2B5EF4-FFF2-40B4-BE49-F238E27FC236}">
                <a16:creationId xmlns:a16="http://schemas.microsoft.com/office/drawing/2014/main" id="{CB56AB75-B7FC-46C7-BFC4-66A1B05AD72D}"/>
              </a:ext>
            </a:extLst>
          </p:cNvPr>
          <p:cNvSpPr/>
          <p:nvPr/>
        </p:nvSpPr>
        <p:spPr>
          <a:xfrm rot="2622678" flipV="1">
            <a:off x="2921673" y="642790"/>
            <a:ext cx="5527785" cy="4948530"/>
          </a:xfrm>
          <a:prstGeom prst="arc">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a:extLst>
              <a:ext uri="{FF2B5EF4-FFF2-40B4-BE49-F238E27FC236}">
                <a16:creationId xmlns:a16="http://schemas.microsoft.com/office/drawing/2014/main" id="{399184DC-ECCB-494E-BE8A-3338F1CFC8E2}"/>
              </a:ext>
            </a:extLst>
          </p:cNvPr>
          <p:cNvSpPr/>
          <p:nvPr/>
        </p:nvSpPr>
        <p:spPr>
          <a:xfrm rot="2622678" flipV="1">
            <a:off x="3494513" y="685342"/>
            <a:ext cx="5527785" cy="4948530"/>
          </a:xfrm>
          <a:prstGeom prst="arc">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Content Placeholder 6">
            <a:extLst>
              <a:ext uri="{FF2B5EF4-FFF2-40B4-BE49-F238E27FC236}">
                <a16:creationId xmlns:a16="http://schemas.microsoft.com/office/drawing/2014/main" id="{D35CFB13-0443-4FAD-9484-2C209B316FA7}"/>
              </a:ext>
            </a:extLst>
          </p:cNvPr>
          <p:cNvSpPr>
            <a:spLocks noGrp="1"/>
          </p:cNvSpPr>
          <p:nvPr>
            <p:ph sz="quarter" idx="10"/>
          </p:nvPr>
        </p:nvSpPr>
        <p:spPr>
          <a:xfrm>
            <a:off x="333375" y="944050"/>
            <a:ext cx="11525250" cy="1999412"/>
          </a:xfrm>
        </p:spPr>
        <p:txBody>
          <a:bodyPr>
            <a:normAutofit fontScale="92500" lnSpcReduction="2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Example:</a:t>
            </a:r>
          </a:p>
          <a:p>
            <a:r>
              <a:rPr lang="en-US" sz="2800" dirty="0">
                <a:latin typeface="Segoe UI" panose="020B0502040204020203" pitchFamily="34" charset="0"/>
                <a:ea typeface="Segoe UI" panose="020B0502040204020203" pitchFamily="34" charset="0"/>
                <a:cs typeface="Segoe UI" panose="020B0502040204020203" pitchFamily="34" charset="0"/>
              </a:rPr>
              <a:t>4 x 4 input tensor</a:t>
            </a:r>
          </a:p>
          <a:p>
            <a:r>
              <a:rPr lang="en-US" sz="2800" dirty="0">
                <a:latin typeface="Segoe UI" panose="020B0502040204020203" pitchFamily="34" charset="0"/>
                <a:ea typeface="Segoe UI" panose="020B0502040204020203" pitchFamily="34" charset="0"/>
                <a:cs typeface="Segoe UI" panose="020B0502040204020203" pitchFamily="34" charset="0"/>
              </a:rPr>
              <a:t>3 x 3 convolution operator</a:t>
            </a:r>
          </a:p>
          <a:p>
            <a:r>
              <a:rPr lang="en-US" sz="2800" dirty="0">
                <a:latin typeface="Segoe UI" panose="020B0502040204020203" pitchFamily="34" charset="0"/>
                <a:ea typeface="Segoe UI" panose="020B0502040204020203" pitchFamily="34" charset="0"/>
                <a:cs typeface="Segoe UI" panose="020B0502040204020203" pitchFamily="34" charset="0"/>
              </a:rPr>
              <a:t>2 x 2 output tensor</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485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p:bldP spid="58" grpId="0"/>
      <p:bldP spid="59" grpId="0" animBg="1"/>
      <p:bldP spid="60" grpId="0" animBg="1"/>
      <p:bldP spid="61" grpId="0" animBg="1"/>
      <p:bldP spid="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1061915"/>
          </a:xfrm>
        </p:spPr>
        <p:txBody>
          <a:bodyPr>
            <a:normAutofit/>
          </a:bodyPr>
          <a:lstStyle/>
          <a:p>
            <a:r>
              <a:rPr lang="en-US" sz="2800" dirty="0">
                <a:latin typeface="Segoe UI" panose="020B0502040204020203" pitchFamily="34" charset="0"/>
                <a:ea typeface="Segoe UI" panose="020B0502040204020203" pitchFamily="34" charset="0"/>
                <a:cs typeface="Segoe UI" panose="020B0502040204020203" pitchFamily="34" charset="0"/>
              </a:rPr>
              <a:t>Mathematically, we express 2-d convolution as a weighted sum over a discrete rectangular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5" name="Content Placeholder 6">
            <a:extLst>
              <a:ext uri="{FF2B5EF4-FFF2-40B4-BE49-F238E27FC236}">
                <a16:creationId xmlns:a16="http://schemas.microsoft.com/office/drawing/2014/main" id="{A8AFBCDB-2D9C-4ACF-908E-008963553B7D}"/>
              </a:ext>
            </a:extLst>
          </p:cNvPr>
          <p:cNvSpPr txBox="1">
            <a:spLocks/>
          </p:cNvSpPr>
          <p:nvPr/>
        </p:nvSpPr>
        <p:spPr>
          <a:xfrm>
            <a:off x="333375" y="3670900"/>
            <a:ext cx="11525250" cy="251844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ea typeface="Segoe UI" panose="020B0502040204020203" pitchFamily="34" charset="0"/>
                <a:cs typeface="Segoe UI" panose="020B0502040204020203" pitchFamily="34" charset="0"/>
              </a:rPr>
              <a:t>Where S, I and K are tensors:</a:t>
            </a:r>
          </a:p>
          <a:p>
            <a:pPr lvl="1"/>
            <a:r>
              <a:rPr lang="en-US" sz="2400" i="1" dirty="0">
                <a:latin typeface="Segoe UI" panose="020B0502040204020203" pitchFamily="34" charset="0"/>
                <a:ea typeface="Segoe UI" panose="020B0502040204020203" pitchFamily="34" charset="0"/>
                <a:cs typeface="Segoe UI" panose="020B0502040204020203" pitchFamily="34" charset="0"/>
              </a:rPr>
              <a:t>I</a:t>
            </a:r>
            <a:r>
              <a:rPr lang="en-US" sz="2400" dirty="0">
                <a:latin typeface="Segoe UI" panose="020B0502040204020203" pitchFamily="34" charset="0"/>
                <a:ea typeface="Segoe UI" panose="020B0502040204020203" pitchFamily="34" charset="0"/>
                <a:cs typeface="Segoe UI" panose="020B0502040204020203" pitchFamily="34" charset="0"/>
              </a:rPr>
              <a:t> is the image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K</a:t>
            </a:r>
            <a:r>
              <a:rPr lang="en-US" sz="2400" dirty="0">
                <a:latin typeface="Segoe UI" panose="020B0502040204020203" pitchFamily="34" charset="0"/>
                <a:ea typeface="Segoe UI" panose="020B0502040204020203" pitchFamily="34" charset="0"/>
                <a:cs typeface="Segoe UI" panose="020B0502040204020203" pitchFamily="34" charset="0"/>
              </a:rPr>
              <a:t> is the convolutional kernel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S</a:t>
            </a:r>
            <a:r>
              <a:rPr lang="en-US" sz="2400" dirty="0">
                <a:latin typeface="Segoe UI" panose="020B0502040204020203" pitchFamily="34" charset="0"/>
                <a:ea typeface="Segoe UI" panose="020B0502040204020203" pitchFamily="34" charset="0"/>
                <a:cs typeface="Segoe UI" panose="020B0502040204020203" pitchFamily="34" charset="0"/>
              </a:rPr>
              <a:t> is the output tensor of the convolution operation</a:t>
            </a:r>
            <a:endParaRPr lang="en-US" sz="20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45949C52-0348-4A47-96E0-372A779F933B}"/>
              </a:ext>
            </a:extLst>
          </p:cNvPr>
          <p:cNvPicPr>
            <a:picLocks noChangeAspect="1"/>
          </p:cNvPicPr>
          <p:nvPr/>
        </p:nvPicPr>
        <p:blipFill>
          <a:blip r:embed="rId3"/>
          <a:stretch>
            <a:fillRect/>
          </a:stretch>
        </p:blipFill>
        <p:spPr>
          <a:xfrm>
            <a:off x="1919287" y="2005097"/>
            <a:ext cx="7804291" cy="1136283"/>
          </a:xfrm>
          <a:prstGeom prst="rect">
            <a:avLst/>
          </a:prstGeom>
        </p:spPr>
      </p:pic>
    </p:spTree>
    <p:extLst>
      <p:ext uri="{BB962C8B-B14F-4D97-AF65-F5344CB8AC3E}">
        <p14:creationId xmlns:p14="http://schemas.microsoft.com/office/powerpoint/2010/main" val="227071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21894</TotalTime>
  <Words>3413</Words>
  <Application>Microsoft Office PowerPoint</Application>
  <PresentationFormat>Widescreen</PresentationFormat>
  <Paragraphs>621</Paragraphs>
  <Slides>79</Slides>
  <Notes>62</Notes>
  <HiddenSlides>3</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79</vt:i4>
      </vt:variant>
    </vt:vector>
  </HeadingPairs>
  <TitlesOfParts>
    <vt:vector size="92" baseType="lpstr">
      <vt:lpstr>Arial</vt:lpstr>
      <vt:lpstr>Calibri</vt:lpstr>
      <vt:lpstr>Cambria Math</vt:lpstr>
      <vt:lpstr>Courier New</vt:lpstr>
      <vt:lpstr>Encode Sans Normal Black</vt:lpstr>
      <vt:lpstr>Lucida Grande</vt:lpstr>
      <vt:lpstr>Open Sans Light</vt:lpstr>
      <vt:lpstr>Segoe</vt:lpstr>
      <vt:lpstr>Segoe UI</vt:lpstr>
      <vt:lpstr>Segoe UI Light</vt:lpstr>
      <vt:lpstr>Symbol</vt:lpstr>
      <vt:lpstr>Wingdings</vt:lpstr>
      <vt:lpstr>1_Office Theme</vt:lpstr>
      <vt:lpstr>CSCI E-25 Computer Vision</vt:lpstr>
      <vt:lpstr>Convolutional Neural Networks</vt:lpstr>
      <vt:lpstr>Convolutional Neural Networks</vt:lpstr>
      <vt:lpstr>Convolutional Neural Networks</vt:lpstr>
      <vt:lpstr>Convolutional Neural Networks</vt:lpstr>
      <vt:lpstr>Convolutional Neural Networks</vt:lpstr>
      <vt:lpstr>PowerPoint Presentation</vt:lpstr>
      <vt:lpstr>2-D Convolution</vt:lpstr>
      <vt:lpstr>2-D Convolution</vt:lpstr>
      <vt:lpstr>2-D Convolution</vt:lpstr>
      <vt:lpstr>Convolution in Higher Dimensions</vt:lpstr>
      <vt:lpstr>Convolution in Higher Dimensions</vt:lpstr>
      <vt:lpstr>Convolution in Higher Dimensions</vt:lpstr>
      <vt:lpstr>PowerPoint Presentation</vt:lpstr>
      <vt:lpstr>Parameter Sharing</vt:lpstr>
      <vt:lpstr>Parameter Sharing</vt:lpstr>
      <vt:lpstr>Parameter Sharing</vt:lpstr>
      <vt:lpstr>PowerPoint Presentation</vt:lpstr>
      <vt:lpstr>Pooling and Invariance</vt:lpstr>
      <vt:lpstr>Pooling and Invariance</vt:lpstr>
      <vt:lpstr>Pooling and Invariance</vt:lpstr>
      <vt:lpstr>PowerPoint Presentation</vt:lpstr>
      <vt:lpstr>LeNet-5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Deeper Architectures</vt:lpstr>
      <vt:lpstr>PowerPoint Presentation</vt:lpstr>
      <vt:lpstr>Deep and Multi-Scale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Scaling and ResNets</vt:lpstr>
      <vt:lpstr>PowerPoint Presentation</vt:lpstr>
      <vt:lpstr>Multi-Scale Architectures</vt:lpstr>
      <vt:lpstr>Example: Multi-Scale Architecture</vt:lpstr>
      <vt:lpstr>PowerPoint Presentation</vt:lpstr>
      <vt:lpstr>Why Squeeze and Expand Layers?</vt:lpstr>
      <vt:lpstr>Why Squeeze and Expand Layers?</vt:lpstr>
      <vt:lpstr>Why Squeeze and Expand Layers?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Transfer Learning</vt:lpstr>
      <vt:lpstr>Transfer Learning</vt:lpstr>
      <vt:lpstr>Transfer Learning</vt:lpstr>
      <vt:lpstr>PowerPoint Presentation</vt:lpstr>
      <vt:lpstr>PowerPoint Presentation</vt:lpstr>
      <vt:lpstr>PowerPoint Presentation</vt:lpstr>
      <vt:lpstr>PowerPoint Presentation</vt:lpstr>
      <vt:lpstr>Data Augmentation</vt:lpstr>
      <vt:lpstr>Data Augmentation</vt:lpstr>
      <vt:lpstr>Data Augmentation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Stephen Elston</cp:lastModifiedBy>
  <cp:revision>720</cp:revision>
  <cp:lastPrinted>2019-03-15T21:07:42Z</cp:lastPrinted>
  <dcterms:created xsi:type="dcterms:W3CDTF">2013-02-15T23:12:42Z</dcterms:created>
  <dcterms:modified xsi:type="dcterms:W3CDTF">2023-03-09T02:05:04Z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