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8" r:id="rId2"/>
    <p:sldId id="259" r:id="rId3"/>
    <p:sldId id="260" r:id="rId4"/>
    <p:sldId id="262" r:id="rId5"/>
    <p:sldId id="263" r:id="rId6"/>
    <p:sldId id="265" r:id="rId7"/>
    <p:sldId id="292" r:id="rId8"/>
    <p:sldId id="291" r:id="rId9"/>
    <p:sldId id="294" r:id="rId10"/>
    <p:sldId id="293" r:id="rId11"/>
    <p:sldId id="295" r:id="rId12"/>
    <p:sldId id="261" r:id="rId13"/>
    <p:sldId id="288" r:id="rId14"/>
    <p:sldId id="285" r:id="rId15"/>
    <p:sldId id="289" r:id="rId16"/>
    <p:sldId id="290" r:id="rId17"/>
    <p:sldId id="282" r:id="rId18"/>
    <p:sldId id="280" r:id="rId19"/>
    <p:sldId id="281" r:id="rId20"/>
    <p:sldId id="287" r:id="rId21"/>
    <p:sldId id="269" r:id="rId22"/>
    <p:sldId id="284" r:id="rId23"/>
    <p:sldId id="286" r:id="rId24"/>
    <p:sldId id="272" r:id="rId25"/>
    <p:sldId id="267" r:id="rId26"/>
    <p:sldId id="271" r:id="rId27"/>
    <p:sldId id="273" r:id="rId28"/>
    <p:sldId id="277" r:id="rId29"/>
    <p:sldId id="278" r:id="rId30"/>
    <p:sldId id="279" r:id="rId31"/>
    <p:sldId id="268" r:id="rId32"/>
    <p:sldId id="274" r:id="rId33"/>
    <p:sldId id="283" r:id="rId34"/>
    <p:sldId id="275" r:id="rId35"/>
    <p:sldId id="266" r:id="rId36"/>
    <p:sldId id="276" r:id="rId37"/>
    <p:sldId id="298" r:id="rId38"/>
    <p:sldId id="297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052" autoAdjust="0"/>
  </p:normalViewPr>
  <p:slideViewPr>
    <p:cSldViewPr snapToGrid="0">
      <p:cViewPr varScale="1">
        <p:scale>
          <a:sx n="67" d="100"/>
          <a:sy n="67" d="100"/>
        </p:scale>
        <p:origin x="12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189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214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&gt;g3287.t1 gene=g3287 CDS=1-651</a:t>
            </a:r>
          </a:p>
          <a:p>
            <a:r>
              <a:rPr lang="en-US" altLang="zh-TW" dirty="0"/>
              <a:t>ATGTCACGTCAACGTCAGCGGCACGTCAGCGTCAACGTCAGCGTCACGTC</a:t>
            </a:r>
          </a:p>
          <a:p>
            <a:r>
              <a:rPr lang="en-US" altLang="zh-TW" dirty="0"/>
              <a:t>AGCGTCAACGTTAGCGTCACGTCAACGTCGCGCCAGCGTCAGCGTCGCAT</a:t>
            </a:r>
          </a:p>
          <a:p>
            <a:r>
              <a:rPr lang="en-US" altLang="zh-TW" dirty="0"/>
              <a:t>CAACGTCAGCATCACGTCAGCGTCACGTCAGCGTCACGTCAACGTCAGCG</a:t>
            </a:r>
          </a:p>
          <a:p>
            <a:r>
              <a:rPr lang="en-US" altLang="zh-TW" dirty="0"/>
              <a:t>TCACGTCAACGTCAGCGTCACGTCAACGTCGCGCCAGCGTCAGCGTCGCA</a:t>
            </a:r>
          </a:p>
          <a:p>
            <a:r>
              <a:rPr lang="en-US" altLang="zh-TW" dirty="0"/>
              <a:t>TCAACGTCAGCGTCACGTCAGCGTCAACGTCAGCGTCACGTCAACGTCGC</a:t>
            </a:r>
          </a:p>
          <a:p>
            <a:r>
              <a:rPr lang="en-US" altLang="zh-TW" dirty="0"/>
              <a:t>GCCAGCGTCAGCGCTGCATCAACGTCAGCGTCACGTCAGCGTCAACGTCA</a:t>
            </a:r>
          </a:p>
          <a:p>
            <a:r>
              <a:rPr lang="en-US" altLang="zh-TW" dirty="0"/>
              <a:t>GCGTCACGTCAACGTCGCGTCAGCGTCAATGTCGCGTCAACGTCAACGTC</a:t>
            </a:r>
          </a:p>
          <a:p>
            <a:r>
              <a:rPr lang="en-US" altLang="zh-TW" dirty="0"/>
              <a:t>AGTGTCAACGTCAACGTCAGCGTCACGTCAACGTCGCGTCAACGTCGCGTCAACGTCAGCGTCAGCGTCGCATCAACGTCAGCGTCACGTCAGCGTCAACGTCAGCATCACGTCAACGTCGCGTCGTCTCCACGAAGAAGAAGCAACGCGTCGCCCGGCGTCGTTCCACTGTGACACACGCAGCTCTGTGGAGGCGGGGCTCGGCGTGCGGCATCGAACGCGGAACCAGAAACCACGAAGAAGAAGCAGTCACCATGACGATTGCCACTTTAATGAGCCGCAGAAAGCTGCTGAGGAATGA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0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390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688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2025/7/16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1879600" y="1805899"/>
            <a:ext cx="971296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29183" y="128423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30123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8489873" y="1621235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9478754" y="1621235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37925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3012323" y="2036790"/>
            <a:ext cx="202597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1749785" y="2096088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g20403: 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21097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10294915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9270474" y="2074564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g20411: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 rot="10800000">
            <a:off x="540128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7692551" y="1170574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2534678" y="1240918"/>
            <a:ext cx="1799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g20404: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5401283" y="209608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264308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3745" y="821162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1879600" y="3891807"/>
            <a:ext cx="986536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59341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2109749" y="371597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1572855" y="4072675"/>
            <a:ext cx="1545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jg22438: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3012324" y="370714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2926778" y="4072675"/>
            <a:ext cx="225709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jg22440: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3726718" y="370714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 rot="10800000">
            <a:off x="5401284" y="3715973"/>
            <a:ext cx="54864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10294915" y="370714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370384" y="3715974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977446" y="3715974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8392125" y="3339926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9201257" y="3082916"/>
            <a:ext cx="1901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jg22450: CHIO-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</a:rPr>
              <a:t>Ib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9607571" y="4072675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jg22451: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5330384" y="4072675"/>
            <a:ext cx="2868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jg22442: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2630324" y="3350970"/>
            <a:ext cx="1630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jg22439: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CHI-A</a:t>
            </a:r>
            <a:endParaRPr lang="zh-TW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E18397-DDC0-2074-0AB1-DE5CACD4AA4D}"/>
              </a:ext>
            </a:extLst>
          </p:cNvPr>
          <p:cNvSpPr txBox="1"/>
          <p:nvPr/>
        </p:nvSpPr>
        <p:spPr>
          <a:xfrm>
            <a:off x="6062536" y="3082726"/>
            <a:ext cx="17321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jg22444: CHIO-I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72751-4993-5AB4-628A-DEBFC5F86E8D}"/>
              </a:ext>
            </a:extLst>
          </p:cNvPr>
          <p:cNvSpPr txBox="1"/>
          <p:nvPr/>
        </p:nvSpPr>
        <p:spPr>
          <a:xfrm>
            <a:off x="5401283" y="3416295"/>
            <a:ext cx="16300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jg12213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 : CHIO-I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6D5306-241C-9406-84B2-9D28407473AE}"/>
              </a:ext>
            </a:extLst>
          </p:cNvPr>
          <p:cNvSpPr txBox="1"/>
          <p:nvPr/>
        </p:nvSpPr>
        <p:spPr>
          <a:xfrm>
            <a:off x="9270474" y="1173399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g20410: CHIO-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</a:rPr>
              <a:t>Ib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82BD292C-0815-0859-2534-E3EAD976CBC4}"/>
              </a:ext>
            </a:extLst>
          </p:cNvPr>
          <p:cNvSpPr/>
          <p:nvPr/>
        </p:nvSpPr>
        <p:spPr>
          <a:xfrm>
            <a:off x="8584507" y="3715974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992B4BF2-BCF1-2554-79DC-BFB4001E13A1}"/>
              </a:ext>
            </a:extLst>
          </p:cNvPr>
          <p:cNvSpPr/>
          <p:nvPr/>
        </p:nvSpPr>
        <p:spPr>
          <a:xfrm>
            <a:off x="9478754" y="3715974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A25960-40BE-2C33-484E-9FCAA13C0117}"/>
              </a:ext>
            </a:extLst>
          </p:cNvPr>
          <p:cNvSpPr txBox="1"/>
          <p:nvPr/>
        </p:nvSpPr>
        <p:spPr>
          <a:xfrm>
            <a:off x="7436697" y="3068026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jg22448: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0224029-9A9C-095C-C579-4680579ED911}"/>
              </a:ext>
            </a:extLst>
          </p:cNvPr>
          <p:cNvSpPr txBox="1"/>
          <p:nvPr/>
        </p:nvSpPr>
        <p:spPr>
          <a:xfrm>
            <a:off x="6817974" y="3374126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jg22447: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E2C3D0A-6547-8590-D34E-2E5A9BF4C915}"/>
              </a:ext>
            </a:extLst>
          </p:cNvPr>
          <p:cNvSpPr/>
          <p:nvPr/>
        </p:nvSpPr>
        <p:spPr>
          <a:xfrm>
            <a:off x="6763322" y="3707142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5D4E3EBB-B78A-FE6B-8124-CDF360FDD72F}"/>
              </a:ext>
            </a:extLst>
          </p:cNvPr>
          <p:cNvSpPr/>
          <p:nvPr/>
        </p:nvSpPr>
        <p:spPr>
          <a:xfrm>
            <a:off x="6156260" y="3707142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F54801B-E6E8-A392-DDAC-9985FBC46394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3CA8787C-A9AF-6F8D-C177-F2B8550616FD}"/>
              </a:ext>
            </a:extLst>
          </p:cNvPr>
          <p:cNvCxnSpPr>
            <a:cxnSpLocks/>
          </p:cNvCxnSpPr>
          <p:nvPr/>
        </p:nvCxnSpPr>
        <p:spPr>
          <a:xfrm>
            <a:off x="1885294" y="5737723"/>
            <a:ext cx="986536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582CB424-76B6-8CA8-7FA4-81092DAC5D92}"/>
              </a:ext>
            </a:extLst>
          </p:cNvPr>
          <p:cNvSpPr/>
          <p:nvPr/>
        </p:nvSpPr>
        <p:spPr>
          <a:xfrm rot="10800000">
            <a:off x="3012323" y="555305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F420CEE-D164-E5D8-031E-07ADEF4A0699}"/>
              </a:ext>
            </a:extLst>
          </p:cNvPr>
          <p:cNvSpPr txBox="1"/>
          <p:nvPr/>
        </p:nvSpPr>
        <p:spPr>
          <a:xfrm>
            <a:off x="2619326" y="5153411"/>
            <a:ext cx="1630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g10459 :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CHI-A</a:t>
            </a:r>
            <a:endParaRPr lang="zh-TW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14BECD5D-CCD1-F1B6-8C09-CBD4C90EFB83}"/>
              </a:ext>
            </a:extLst>
          </p:cNvPr>
          <p:cNvSpPr/>
          <p:nvPr/>
        </p:nvSpPr>
        <p:spPr>
          <a:xfrm>
            <a:off x="2109749" y="555305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03189C7-0CD8-FD92-C00F-31AAC1731430}"/>
              </a:ext>
            </a:extLst>
          </p:cNvPr>
          <p:cNvSpPr txBox="1"/>
          <p:nvPr/>
        </p:nvSpPr>
        <p:spPr>
          <a:xfrm>
            <a:off x="1640317" y="5922891"/>
            <a:ext cx="1545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g10458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4E6F9759-5BCF-8EE0-9FD2-11156FF04BF3}"/>
              </a:ext>
            </a:extLst>
          </p:cNvPr>
          <p:cNvSpPr/>
          <p:nvPr/>
        </p:nvSpPr>
        <p:spPr>
          <a:xfrm>
            <a:off x="3726718" y="555305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FDB5E5A5-8FCC-32FC-199C-8335AAC3B891}"/>
              </a:ext>
            </a:extLst>
          </p:cNvPr>
          <p:cNvSpPr txBox="1"/>
          <p:nvPr/>
        </p:nvSpPr>
        <p:spPr>
          <a:xfrm>
            <a:off x="3303248" y="5949248"/>
            <a:ext cx="15456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g10460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2356F68B-E60D-283A-5852-D147D5D5D62B}"/>
              </a:ext>
            </a:extLst>
          </p:cNvPr>
          <p:cNvSpPr/>
          <p:nvPr/>
        </p:nvSpPr>
        <p:spPr>
          <a:xfrm rot="10800000">
            <a:off x="4638334" y="3707142"/>
            <a:ext cx="54864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33724258-737F-8BBE-B89A-6FEDD4D36773}"/>
              </a:ext>
            </a:extLst>
          </p:cNvPr>
          <p:cNvSpPr txBox="1"/>
          <p:nvPr/>
        </p:nvSpPr>
        <p:spPr>
          <a:xfrm>
            <a:off x="4753763" y="4531292"/>
            <a:ext cx="2868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Jg22441: lamina-associated polypeptide 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箭號: 向左 65">
            <a:extLst>
              <a:ext uri="{FF2B5EF4-FFF2-40B4-BE49-F238E27FC236}">
                <a16:creationId xmlns:a16="http://schemas.microsoft.com/office/drawing/2014/main" id="{AFA1D9B2-E3B8-1594-A214-F7035C2496FE}"/>
              </a:ext>
            </a:extLst>
          </p:cNvPr>
          <p:cNvSpPr/>
          <p:nvPr/>
        </p:nvSpPr>
        <p:spPr>
          <a:xfrm rot="10800000">
            <a:off x="4608161" y="1611722"/>
            <a:ext cx="54864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C45D15F-865A-D96E-D45D-E7ADAFB94090}"/>
              </a:ext>
            </a:extLst>
          </p:cNvPr>
          <p:cNvSpPr txBox="1"/>
          <p:nvPr/>
        </p:nvSpPr>
        <p:spPr>
          <a:xfrm>
            <a:off x="4340765" y="874190"/>
            <a:ext cx="2868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G20406&amp;g20407: lamina-associated polypeptide 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075F4FCC-3715-9A84-4E24-8B866E41FFB5}"/>
              </a:ext>
            </a:extLst>
          </p:cNvPr>
          <p:cNvSpPr/>
          <p:nvPr/>
        </p:nvSpPr>
        <p:spPr>
          <a:xfrm rot="10800000">
            <a:off x="5401284" y="5553058"/>
            <a:ext cx="54864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861426E1-EF3B-38BD-9736-EDEC55347790}"/>
              </a:ext>
            </a:extLst>
          </p:cNvPr>
          <p:cNvSpPr txBox="1"/>
          <p:nvPr/>
        </p:nvSpPr>
        <p:spPr>
          <a:xfrm>
            <a:off x="5330384" y="5917964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g10461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箭號: 向左 69">
            <a:extLst>
              <a:ext uri="{FF2B5EF4-FFF2-40B4-BE49-F238E27FC236}">
                <a16:creationId xmlns:a16="http://schemas.microsoft.com/office/drawing/2014/main" id="{5BD39C18-513C-8D05-C55D-41AE201F41F9}"/>
              </a:ext>
            </a:extLst>
          </p:cNvPr>
          <p:cNvSpPr/>
          <p:nvPr/>
        </p:nvSpPr>
        <p:spPr>
          <a:xfrm>
            <a:off x="6269451" y="5553059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67E9C03-4F4B-466E-9FEF-541A03604915}"/>
              </a:ext>
            </a:extLst>
          </p:cNvPr>
          <p:cNvSpPr txBox="1"/>
          <p:nvPr/>
        </p:nvSpPr>
        <p:spPr>
          <a:xfrm>
            <a:off x="6156260" y="5230570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G10462: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4" name="箭號: 向左 73">
            <a:extLst>
              <a:ext uri="{FF2B5EF4-FFF2-40B4-BE49-F238E27FC236}">
                <a16:creationId xmlns:a16="http://schemas.microsoft.com/office/drawing/2014/main" id="{3EDAC522-209C-6A79-B848-FF599E811D6D}"/>
              </a:ext>
            </a:extLst>
          </p:cNvPr>
          <p:cNvSpPr/>
          <p:nvPr/>
        </p:nvSpPr>
        <p:spPr>
          <a:xfrm>
            <a:off x="8584507" y="5553059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8DC723C-6861-56BB-1790-B95B20517C10}"/>
              </a:ext>
            </a:extLst>
          </p:cNvPr>
          <p:cNvSpPr txBox="1"/>
          <p:nvPr/>
        </p:nvSpPr>
        <p:spPr>
          <a:xfrm>
            <a:off x="8104778" y="5240998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G10463: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53D117A3-A609-4AF8-15C7-C3EE59FAAEEF}"/>
              </a:ext>
            </a:extLst>
          </p:cNvPr>
          <p:cNvSpPr/>
          <p:nvPr/>
        </p:nvSpPr>
        <p:spPr>
          <a:xfrm>
            <a:off x="9478754" y="5553059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FEE7E8C-0163-6B5E-5C5B-17AA7113E487}"/>
              </a:ext>
            </a:extLst>
          </p:cNvPr>
          <p:cNvSpPr txBox="1"/>
          <p:nvPr/>
        </p:nvSpPr>
        <p:spPr>
          <a:xfrm>
            <a:off x="9260817" y="5006775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G10464: CHIO-</a:t>
            </a:r>
            <a:r>
              <a:rPr lang="en-US" altLang="zh-TW" sz="1600" dirty="0" err="1">
                <a:solidFill>
                  <a:schemeClr val="accent1">
                    <a:lumMod val="50000"/>
                  </a:schemeClr>
                </a:solidFill>
              </a:rPr>
              <a:t>Ib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8" name="箭號: 向左 77">
            <a:extLst>
              <a:ext uri="{FF2B5EF4-FFF2-40B4-BE49-F238E27FC236}">
                <a16:creationId xmlns:a16="http://schemas.microsoft.com/office/drawing/2014/main" id="{5181C037-39EB-DD87-D948-55828BDAF1F5}"/>
              </a:ext>
            </a:extLst>
          </p:cNvPr>
          <p:cNvSpPr/>
          <p:nvPr/>
        </p:nvSpPr>
        <p:spPr>
          <a:xfrm>
            <a:off x="10294915" y="555305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BA3B146-8EB9-1C03-C173-2F68412F6D58}"/>
              </a:ext>
            </a:extLst>
          </p:cNvPr>
          <p:cNvSpPr txBox="1"/>
          <p:nvPr/>
        </p:nvSpPr>
        <p:spPr>
          <a:xfrm>
            <a:off x="9939335" y="605967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g10465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電腦圖示 的圖片&#10;&#10;AI 產生的內容可能不正確。">
            <a:extLst>
              <a:ext uri="{FF2B5EF4-FFF2-40B4-BE49-F238E27FC236}">
                <a16:creationId xmlns:a16="http://schemas.microsoft.com/office/drawing/2014/main" id="{A360F58E-474B-DABC-E831-80A2B2C9A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9" y="719855"/>
            <a:ext cx="12025402" cy="541829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3259FB0-178D-A25E-2805-EDF5290491F3}"/>
              </a:ext>
            </a:extLst>
          </p:cNvPr>
          <p:cNvSpPr txBox="1"/>
          <p:nvPr/>
        </p:nvSpPr>
        <p:spPr>
          <a:xfrm>
            <a:off x="670560" y="5657671"/>
            <a:ext cx="858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Very limited matches with </a:t>
            </a:r>
            <a:r>
              <a:rPr lang="en-US" altLang="zh-TW" sz="3600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Core nucleotide BLAST database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63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8CBDF91-3D20-80CE-3235-F5EE6A5EC23A}"/>
              </a:ext>
            </a:extLst>
          </p:cNvPr>
          <p:cNvSpPr txBox="1"/>
          <p:nvPr/>
        </p:nvSpPr>
        <p:spPr>
          <a:xfrm>
            <a:off x="152400" y="1563191"/>
            <a:ext cx="858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Suspicion:</a:t>
            </a:r>
          </a:p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The old annotation was incorrect.</a:t>
            </a:r>
          </a:p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It could be a </a:t>
            </a:r>
            <a:r>
              <a:rPr lang="en-US" altLang="zh-TW" sz="3600" dirty="0" err="1">
                <a:solidFill>
                  <a:schemeClr val="accent1">
                    <a:lumMod val="75000"/>
                  </a:schemeClr>
                </a:solidFill>
              </a:rPr>
              <a:t>misassembly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18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560439" y="2205122"/>
            <a:ext cx="470964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5118720" y="1195214"/>
            <a:ext cx="26139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26779" y="2606660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5468891" y="3109482"/>
            <a:ext cx="20486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334296" y="3673356"/>
            <a:ext cx="501936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348869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34886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34886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7549300" y="2205122"/>
            <a:ext cx="439689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8725651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9505914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8283868" y="1617120"/>
            <a:ext cx="16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6884739" y="242376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7702253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9261032" y="2399308"/>
            <a:ext cx="324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7509217" y="3948660"/>
            <a:ext cx="468278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8685568" y="376399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8171212" y="3763994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2728614" y="3086970"/>
            <a:ext cx="210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869160" y="3922785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894723" y="3909620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7839079" y="3362274"/>
            <a:ext cx="184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6606806" y="4215674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A35D0F-817B-400E-EAED-3208758589EC}"/>
              </a:ext>
            </a:extLst>
          </p:cNvPr>
          <p:cNvSpPr txBox="1"/>
          <p:nvPr/>
        </p:nvSpPr>
        <p:spPr>
          <a:xfrm>
            <a:off x="6405027" y="4678332"/>
            <a:ext cx="2789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jg27194.t1: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D133781-65EC-1E0E-A592-DCD987944EB9}"/>
              </a:ext>
            </a:extLst>
          </p:cNvPr>
          <p:cNvSpPr/>
          <p:nvPr/>
        </p:nvSpPr>
        <p:spPr>
          <a:xfrm rot="10800000">
            <a:off x="7702254" y="3763994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F6F52-6980-8020-66A0-6E44EDED0636}"/>
              </a:ext>
            </a:extLst>
          </p:cNvPr>
          <p:cNvSpPr txBox="1"/>
          <p:nvPr/>
        </p:nvSpPr>
        <p:spPr>
          <a:xfrm>
            <a:off x="8779822" y="4254896"/>
            <a:ext cx="3022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jg27197.t1: PI-PLC X domain-containing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DA62D-9AC8-D128-216A-E74F5B5D9918}"/>
              </a:ext>
            </a:extLst>
          </p:cNvPr>
          <p:cNvSpPr txBox="1"/>
          <p:nvPr/>
        </p:nvSpPr>
        <p:spPr>
          <a:xfrm>
            <a:off x="9060700" y="4803975"/>
            <a:ext cx="3344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jg27200.t1: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FB5E5CF-D2FD-35B0-B85C-7205DB4E25C8}"/>
              </a:ext>
            </a:extLst>
          </p:cNvPr>
          <p:cNvSpPr/>
          <p:nvPr/>
        </p:nvSpPr>
        <p:spPr>
          <a:xfrm rot="10800000">
            <a:off x="9418339" y="3763994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64DFC802-888C-F151-AFC0-474CCB4B69A3}"/>
              </a:ext>
            </a:extLst>
          </p:cNvPr>
          <p:cNvSpPr/>
          <p:nvPr/>
        </p:nvSpPr>
        <p:spPr>
          <a:xfrm rot="10800000">
            <a:off x="9778086" y="3761707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17F4CF4-0FE2-FCCE-EC3D-4DD15144D202}"/>
              </a:ext>
            </a:extLst>
          </p:cNvPr>
          <p:cNvSpPr/>
          <p:nvPr/>
        </p:nvSpPr>
        <p:spPr>
          <a:xfrm rot="10800000">
            <a:off x="10140041" y="3743075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B79BEE98-C8A7-EFB9-2A2C-60AE6A2D10FD}"/>
              </a:ext>
            </a:extLst>
          </p:cNvPr>
          <p:cNvSpPr/>
          <p:nvPr/>
        </p:nvSpPr>
        <p:spPr>
          <a:xfrm rot="10800000">
            <a:off x="10499215" y="3743075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B7915BD-ED87-BE00-7FA1-B5F3E9B12254}"/>
              </a:ext>
            </a:extLst>
          </p:cNvPr>
          <p:cNvSpPr txBox="1"/>
          <p:nvPr/>
        </p:nvSpPr>
        <p:spPr>
          <a:xfrm>
            <a:off x="-5519" y="4656546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C28C5B41-F142-7214-3892-9439DB2AC702}"/>
              </a:ext>
            </a:extLst>
          </p:cNvPr>
          <p:cNvCxnSpPr>
            <a:cxnSpLocks/>
          </p:cNvCxnSpPr>
          <p:nvPr/>
        </p:nvCxnSpPr>
        <p:spPr>
          <a:xfrm>
            <a:off x="640505" y="5764281"/>
            <a:ext cx="47867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21D4D59A-7E69-34AE-EFB5-7C9EC6CB4722}"/>
              </a:ext>
            </a:extLst>
          </p:cNvPr>
          <p:cNvSpPr/>
          <p:nvPr/>
        </p:nvSpPr>
        <p:spPr>
          <a:xfrm rot="10800000">
            <a:off x="3580756" y="55796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262C8CA-BEAA-D0E1-D39A-92BC652F1849}"/>
              </a:ext>
            </a:extLst>
          </p:cNvPr>
          <p:cNvSpPr/>
          <p:nvPr/>
        </p:nvSpPr>
        <p:spPr>
          <a:xfrm rot="10800000">
            <a:off x="4361019" y="55796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B2FFF75-2A4A-3134-FCE3-3C2A10768E8E}"/>
              </a:ext>
            </a:extLst>
          </p:cNvPr>
          <p:cNvSpPr txBox="1"/>
          <p:nvPr/>
        </p:nvSpPr>
        <p:spPr>
          <a:xfrm>
            <a:off x="3173275" y="5176279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g10092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AFA6DB7-349D-9EC9-6DE2-E81D2519DDBB}"/>
              </a:ext>
            </a:extLst>
          </p:cNvPr>
          <p:cNvSpPr txBox="1"/>
          <p:nvPr/>
        </p:nvSpPr>
        <p:spPr>
          <a:xfrm>
            <a:off x="3898519" y="5958467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G10093: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E0FFA837-2368-D78E-595B-D6105A0C78F5}"/>
              </a:ext>
            </a:extLst>
          </p:cNvPr>
          <p:cNvSpPr/>
          <p:nvPr/>
        </p:nvSpPr>
        <p:spPr>
          <a:xfrm rot="10800000" flipH="1">
            <a:off x="1134417" y="200106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1D1AD6F2-C475-BDFE-D69A-9195F9D5F64E}"/>
              </a:ext>
            </a:extLst>
          </p:cNvPr>
          <p:cNvSpPr txBox="1"/>
          <p:nvPr/>
        </p:nvSpPr>
        <p:spPr>
          <a:xfrm>
            <a:off x="640505" y="1741290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3D02C714-708B-CDF3-2BF7-B72C5B65D667}"/>
              </a:ext>
            </a:extLst>
          </p:cNvPr>
          <p:cNvSpPr/>
          <p:nvPr/>
        </p:nvSpPr>
        <p:spPr>
          <a:xfrm rot="10800000" flipH="1">
            <a:off x="1018744" y="351360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052C23A-78A3-3E7A-479E-64E4EABC25F9}"/>
              </a:ext>
            </a:extLst>
          </p:cNvPr>
          <p:cNvSpPr txBox="1"/>
          <p:nvPr/>
        </p:nvSpPr>
        <p:spPr>
          <a:xfrm>
            <a:off x="524832" y="3253824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DED3BDBC-4759-813F-8687-020E924D0A70}"/>
              </a:ext>
            </a:extLst>
          </p:cNvPr>
          <p:cNvSpPr/>
          <p:nvPr/>
        </p:nvSpPr>
        <p:spPr>
          <a:xfrm rot="10800000" flipH="1">
            <a:off x="1150936" y="557496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5F7EEFA0-D34D-A46A-A5E1-D1728D76FB7D}"/>
              </a:ext>
            </a:extLst>
          </p:cNvPr>
          <p:cNvSpPr txBox="1"/>
          <p:nvPr/>
        </p:nvSpPr>
        <p:spPr>
          <a:xfrm>
            <a:off x="657024" y="5315187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g10091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8E7CAC6A-9DCF-0BDC-4163-C3902D391B43}"/>
              </a:ext>
            </a:extLst>
          </p:cNvPr>
          <p:cNvCxnSpPr>
            <a:cxnSpLocks/>
          </p:cNvCxnSpPr>
          <p:nvPr/>
        </p:nvCxnSpPr>
        <p:spPr>
          <a:xfrm>
            <a:off x="7517535" y="5887997"/>
            <a:ext cx="455647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BDD8F2C-6836-F818-819D-A8A2EF453CF1}"/>
              </a:ext>
            </a:extLst>
          </p:cNvPr>
          <p:cNvSpPr txBox="1"/>
          <p:nvPr/>
        </p:nvSpPr>
        <p:spPr>
          <a:xfrm>
            <a:off x="8296321" y="5353054"/>
            <a:ext cx="4623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Missing pga1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3AC02236-FDDD-8405-57E6-B0B726972955}"/>
              </a:ext>
            </a:extLst>
          </p:cNvPr>
          <p:cNvSpPr/>
          <p:nvPr/>
        </p:nvSpPr>
        <p:spPr>
          <a:xfrm rot="10800000">
            <a:off x="7702254" y="5662786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7933F5B9-031E-0BD5-A9A6-4233F8554722}"/>
              </a:ext>
            </a:extLst>
          </p:cNvPr>
          <p:cNvSpPr txBox="1"/>
          <p:nvPr/>
        </p:nvSpPr>
        <p:spPr>
          <a:xfrm>
            <a:off x="7131768" y="6069698"/>
            <a:ext cx="2789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g8859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E20B10E8-5BBB-EABC-C02C-B8D6CD6D382F}"/>
              </a:ext>
            </a:extLst>
          </p:cNvPr>
          <p:cNvSpPr/>
          <p:nvPr/>
        </p:nvSpPr>
        <p:spPr>
          <a:xfrm rot="10800000">
            <a:off x="11231006" y="20010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0093265-1AA7-97A5-33D4-A295F008A248}"/>
              </a:ext>
            </a:extLst>
          </p:cNvPr>
          <p:cNvSpPr txBox="1"/>
          <p:nvPr/>
        </p:nvSpPr>
        <p:spPr>
          <a:xfrm>
            <a:off x="10785140" y="1494009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箭號: 向左 58">
            <a:extLst>
              <a:ext uri="{FF2B5EF4-FFF2-40B4-BE49-F238E27FC236}">
                <a16:creationId xmlns:a16="http://schemas.microsoft.com/office/drawing/2014/main" id="{858EC049-F6CD-1C42-D8B5-FD0C7742B915}"/>
              </a:ext>
            </a:extLst>
          </p:cNvPr>
          <p:cNvSpPr/>
          <p:nvPr/>
        </p:nvSpPr>
        <p:spPr>
          <a:xfrm rot="10800000">
            <a:off x="11231006" y="37508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4923B50-4253-5666-6C1B-0340DD443AD2}"/>
              </a:ext>
            </a:extLst>
          </p:cNvPr>
          <p:cNvSpPr txBox="1"/>
          <p:nvPr/>
        </p:nvSpPr>
        <p:spPr>
          <a:xfrm>
            <a:off x="10883831" y="3351953"/>
            <a:ext cx="1585259" cy="317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7" name="箭號: 向左 86">
            <a:extLst>
              <a:ext uri="{FF2B5EF4-FFF2-40B4-BE49-F238E27FC236}">
                <a16:creationId xmlns:a16="http://schemas.microsoft.com/office/drawing/2014/main" id="{52B6E141-A0B4-B5AA-E378-0EFC56116D4A}"/>
              </a:ext>
            </a:extLst>
          </p:cNvPr>
          <p:cNvSpPr/>
          <p:nvPr/>
        </p:nvSpPr>
        <p:spPr>
          <a:xfrm rot="10800000">
            <a:off x="11231006" y="572705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A1903DB-5B67-46E9-F302-0BB8D24A1B52}"/>
              </a:ext>
            </a:extLst>
          </p:cNvPr>
          <p:cNvSpPr txBox="1"/>
          <p:nvPr/>
        </p:nvSpPr>
        <p:spPr>
          <a:xfrm>
            <a:off x="11004863" y="6090295"/>
            <a:ext cx="324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g8864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37160D3D-49E5-70BB-C3C7-616149D1FF7D}"/>
              </a:ext>
            </a:extLst>
          </p:cNvPr>
          <p:cNvSpPr txBox="1"/>
          <p:nvPr/>
        </p:nvSpPr>
        <p:spPr>
          <a:xfrm>
            <a:off x="9567321" y="3211458"/>
            <a:ext cx="3022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jg27198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F40983A4-D6E5-FC38-7F30-EC52BE04BA3C}"/>
              </a:ext>
            </a:extLst>
          </p:cNvPr>
          <p:cNvSpPr/>
          <p:nvPr/>
        </p:nvSpPr>
        <p:spPr>
          <a:xfrm rot="10800000">
            <a:off x="9892159" y="5707518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50B394C5-B099-7DBE-1DC2-BE0EAACA9ABD}"/>
              </a:ext>
            </a:extLst>
          </p:cNvPr>
          <p:cNvSpPr txBox="1"/>
          <p:nvPr/>
        </p:nvSpPr>
        <p:spPr>
          <a:xfrm>
            <a:off x="9769379" y="6282755"/>
            <a:ext cx="3022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g8860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49A004E-A21A-4109-E1AF-AECE66F94F6E}"/>
              </a:ext>
            </a:extLst>
          </p:cNvPr>
          <p:cNvSpPr txBox="1"/>
          <p:nvPr/>
        </p:nvSpPr>
        <p:spPr>
          <a:xfrm>
            <a:off x="5538346" y="5469075"/>
            <a:ext cx="15714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Seg437 &amp; </a:t>
            </a:r>
          </a:p>
          <a:p>
            <a:r>
              <a:rPr lang="en-US" altLang="zh-TW" sz="2000" dirty="0"/>
              <a:t>seg 437</a:t>
            </a: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行, 數字, 字型 的圖片&#10;&#10;AI 產生的內容可能不正確。">
            <a:extLst>
              <a:ext uri="{FF2B5EF4-FFF2-40B4-BE49-F238E27FC236}">
                <a16:creationId xmlns:a16="http://schemas.microsoft.com/office/drawing/2014/main" id="{101571EC-5BAB-64E3-C9DE-7D014F77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371"/>
            <a:ext cx="12192000" cy="3461747"/>
          </a:xfrm>
          <a:prstGeom prst="rect">
            <a:avLst/>
          </a:prstGeom>
        </p:spPr>
      </p:pic>
      <p:sp>
        <p:nvSpPr>
          <p:cNvPr id="4" name="箭號: 向上 3">
            <a:extLst>
              <a:ext uri="{FF2B5EF4-FFF2-40B4-BE49-F238E27FC236}">
                <a16:creationId xmlns:a16="http://schemas.microsoft.com/office/drawing/2014/main" id="{FD04CFEB-7878-A35B-F635-564243C80697}"/>
              </a:ext>
            </a:extLst>
          </p:cNvPr>
          <p:cNvSpPr/>
          <p:nvPr/>
        </p:nvSpPr>
        <p:spPr>
          <a:xfrm>
            <a:off x="6371303" y="3805084"/>
            <a:ext cx="1150374" cy="1681316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96BF2F-8B86-4B7F-B1E2-493941E8B162}"/>
              </a:ext>
            </a:extLst>
          </p:cNvPr>
          <p:cNvSpPr txBox="1"/>
          <p:nvPr/>
        </p:nvSpPr>
        <p:spPr>
          <a:xfrm>
            <a:off x="678426" y="5373329"/>
            <a:ext cx="1163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CV. The existence of pga1 conflicted between old and new assembly.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5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數字, 行 的圖片&#10;&#10;AI 產生的內容可能不正確。">
            <a:extLst>
              <a:ext uri="{FF2B5EF4-FFF2-40B4-BE49-F238E27FC236}">
                <a16:creationId xmlns:a16="http://schemas.microsoft.com/office/drawing/2014/main" id="{672285C2-964E-CA50-2EF8-9AB827D1E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695"/>
            <a:ext cx="12192000" cy="603861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3E3D119-F7C1-CD41-1BC3-4E8ED3E4F2C5}"/>
              </a:ext>
            </a:extLst>
          </p:cNvPr>
          <p:cNvSpPr txBox="1"/>
          <p:nvPr/>
        </p:nvSpPr>
        <p:spPr>
          <a:xfrm>
            <a:off x="0" y="0"/>
            <a:ext cx="11631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CV. </a:t>
            </a: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RNA seq coverage between g8859 &amp; g8860, where pga1 should be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0D4947-9627-8FA9-467B-BCFD6F0203CB}"/>
              </a:ext>
            </a:extLst>
          </p:cNvPr>
          <p:cNvSpPr/>
          <p:nvPr/>
        </p:nvSpPr>
        <p:spPr>
          <a:xfrm>
            <a:off x="4611329" y="1435510"/>
            <a:ext cx="2418736" cy="50127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186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行, 數字, 字型 的圖片&#10;&#10;AI 產生的內容可能不正確。">
            <a:extLst>
              <a:ext uri="{FF2B5EF4-FFF2-40B4-BE49-F238E27FC236}">
                <a16:creationId xmlns:a16="http://schemas.microsoft.com/office/drawing/2014/main" id="{942BC900-3E53-A4B7-C0EE-F2413D14D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556"/>
            <a:ext cx="12192000" cy="411488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876B36C-7289-4140-725E-A97E8CAEDA8E}"/>
              </a:ext>
            </a:extLst>
          </p:cNvPr>
          <p:cNvSpPr/>
          <p:nvPr/>
        </p:nvSpPr>
        <p:spPr>
          <a:xfrm>
            <a:off x="6587612" y="2153266"/>
            <a:ext cx="511277" cy="2684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08D3CD-D1D6-7975-CB05-5B94D57568B5}"/>
              </a:ext>
            </a:extLst>
          </p:cNvPr>
          <p:cNvSpPr txBox="1"/>
          <p:nvPr/>
        </p:nvSpPr>
        <p:spPr>
          <a:xfrm>
            <a:off x="6451343" y="4977290"/>
            <a:ext cx="120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pga1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51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691E993B-759D-C2FA-DAAC-44D7CFEB1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04" y="1817230"/>
            <a:ext cx="11430991" cy="322353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CEBAE49-A8BF-9CAF-E449-D51DF05B0094}"/>
              </a:ext>
            </a:extLst>
          </p:cNvPr>
          <p:cNvSpPr/>
          <p:nvPr/>
        </p:nvSpPr>
        <p:spPr>
          <a:xfrm>
            <a:off x="2585883" y="2251589"/>
            <a:ext cx="314633" cy="26842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3F1F13-8437-38BD-B44A-70347AA833A9}"/>
              </a:ext>
            </a:extLst>
          </p:cNvPr>
          <p:cNvSpPr/>
          <p:nvPr/>
        </p:nvSpPr>
        <p:spPr>
          <a:xfrm>
            <a:off x="2969342" y="2356563"/>
            <a:ext cx="8842153" cy="268420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B55DD2-2A44-2E63-FCED-AFE2B91C548F}"/>
              </a:ext>
            </a:extLst>
          </p:cNvPr>
          <p:cNvSpPr txBox="1"/>
          <p:nvPr/>
        </p:nvSpPr>
        <p:spPr>
          <a:xfrm>
            <a:off x="4513006" y="5256936"/>
            <a:ext cx="5270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Messy on the right side.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F1B26D-B3FD-D668-EE71-A54ED52231EC}"/>
              </a:ext>
            </a:extLst>
          </p:cNvPr>
          <p:cNvSpPr txBox="1"/>
          <p:nvPr/>
        </p:nvSpPr>
        <p:spPr>
          <a:xfrm>
            <a:off x="2016998" y="4964188"/>
            <a:ext cx="78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pga1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6AFF6C9-B3F1-10F7-DB92-B55E3B5E5186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5730366" y="1477531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6906717" y="129286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 flipH="1">
            <a:off x="7686980" y="12928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6499237" y="889529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g15024: 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5040145" y="1714552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6042624" y="12928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7241766" y="1671717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5841456" y="33292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7017807" y="31445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 flipH="1">
            <a:off x="7798070" y="31445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6153714" y="31445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6092302" y="2742836"/>
            <a:ext cx="2469972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4A2F9A-9C1C-8B9C-3B2D-98946A8D68DF}"/>
              </a:ext>
            </a:extLst>
          </p:cNvPr>
          <p:cNvSpPr txBox="1"/>
          <p:nvPr/>
        </p:nvSpPr>
        <p:spPr>
          <a:xfrm>
            <a:off x="7666876" y="363545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jg14417.t1: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728550-05B4-6013-D10F-172319EDB975}"/>
              </a:ext>
            </a:extLst>
          </p:cNvPr>
          <p:cNvSpPr txBox="1"/>
          <p:nvPr/>
        </p:nvSpPr>
        <p:spPr>
          <a:xfrm>
            <a:off x="5301856" y="3719557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jg14424.t1: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B82895-C04D-562F-DD22-032856DC4D8F}"/>
              </a:ext>
            </a:extLst>
          </p:cNvPr>
          <p:cNvSpPr txBox="1"/>
          <p:nvPr/>
        </p:nvSpPr>
        <p:spPr>
          <a:xfrm>
            <a:off x="548002" y="2905780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8DA6CF-F91D-A5A3-FEBD-3493EC018239}"/>
              </a:ext>
            </a:extLst>
          </p:cNvPr>
          <p:cNvSpPr txBox="1"/>
          <p:nvPr/>
        </p:nvSpPr>
        <p:spPr>
          <a:xfrm>
            <a:off x="548002" y="103567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F748510-7EE6-F560-F736-997829AE279E}"/>
              </a:ext>
            </a:extLst>
          </p:cNvPr>
          <p:cNvSpPr txBox="1"/>
          <p:nvPr/>
        </p:nvSpPr>
        <p:spPr>
          <a:xfrm>
            <a:off x="709693" y="4582531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2628C8-E088-0AE5-8C83-0D8C6DBC0333}"/>
              </a:ext>
            </a:extLst>
          </p:cNvPr>
          <p:cNvSpPr txBox="1"/>
          <p:nvPr/>
        </p:nvSpPr>
        <p:spPr>
          <a:xfrm>
            <a:off x="1675866" y="3522743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35C5922-664A-1792-D4AE-7B2EA8512914}"/>
              </a:ext>
            </a:extLst>
          </p:cNvPr>
          <p:cNvSpPr txBox="1"/>
          <p:nvPr/>
        </p:nvSpPr>
        <p:spPr>
          <a:xfrm>
            <a:off x="1573034" y="1551750"/>
            <a:ext cx="26139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ntLink_69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95C226B-622A-8250-464D-6C51809D726A}"/>
              </a:ext>
            </a:extLst>
          </p:cNvPr>
          <p:cNvCxnSpPr>
            <a:cxnSpLocks/>
          </p:cNvCxnSpPr>
          <p:nvPr/>
        </p:nvCxnSpPr>
        <p:spPr>
          <a:xfrm>
            <a:off x="5767556" y="5658704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9EF2B246-101A-D22B-103A-52AB9D539CBE}"/>
              </a:ext>
            </a:extLst>
          </p:cNvPr>
          <p:cNvSpPr/>
          <p:nvPr/>
        </p:nvSpPr>
        <p:spPr>
          <a:xfrm rot="10800000">
            <a:off x="6943907" y="54740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C6500B62-2B84-6441-987D-2803C2626CD8}"/>
              </a:ext>
            </a:extLst>
          </p:cNvPr>
          <p:cNvSpPr/>
          <p:nvPr/>
        </p:nvSpPr>
        <p:spPr>
          <a:xfrm rot="10800000" flipH="1">
            <a:off x="7724170" y="54740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5BB7E668-E273-52A8-7014-0B65F2DE00EE}"/>
              </a:ext>
            </a:extLst>
          </p:cNvPr>
          <p:cNvSpPr/>
          <p:nvPr/>
        </p:nvSpPr>
        <p:spPr>
          <a:xfrm rot="10800000">
            <a:off x="6079814" y="54740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87B449B-6344-D2B1-0111-2A7148A50FC3}"/>
              </a:ext>
            </a:extLst>
          </p:cNvPr>
          <p:cNvSpPr txBox="1"/>
          <p:nvPr/>
        </p:nvSpPr>
        <p:spPr>
          <a:xfrm>
            <a:off x="6631648" y="4998577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g15318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9FE6365-C749-2B2B-57BA-B57506F7ACA4}"/>
              </a:ext>
            </a:extLst>
          </p:cNvPr>
          <p:cNvSpPr txBox="1"/>
          <p:nvPr/>
        </p:nvSpPr>
        <p:spPr>
          <a:xfrm>
            <a:off x="5746525" y="594619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g15319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72FEFE2-6D32-C78A-F61A-1D4B28251A9B}"/>
              </a:ext>
            </a:extLst>
          </p:cNvPr>
          <p:cNvSpPr txBox="1"/>
          <p:nvPr/>
        </p:nvSpPr>
        <p:spPr>
          <a:xfrm>
            <a:off x="8000086" y="596847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g15317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850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4953527-18B3-911C-0EA9-506748E628C4}"/>
              </a:ext>
            </a:extLst>
          </p:cNvPr>
          <p:cNvSpPr txBox="1"/>
          <p:nvPr/>
        </p:nvSpPr>
        <p:spPr>
          <a:xfrm>
            <a:off x="334295" y="151998"/>
            <a:ext cx="630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Trypsin, trypsinogen, confirmed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14141519-5CF7-A5D0-6628-6AB5FD5DF3A0}"/>
              </a:ext>
            </a:extLst>
          </p:cNvPr>
          <p:cNvCxnSpPr>
            <a:cxnSpLocks/>
          </p:cNvCxnSpPr>
          <p:nvPr/>
        </p:nvCxnSpPr>
        <p:spPr>
          <a:xfrm flipV="1">
            <a:off x="4419539" y="3436610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57D591B-00B2-5C11-2067-4D569F10D634}"/>
              </a:ext>
            </a:extLst>
          </p:cNvPr>
          <p:cNvCxnSpPr>
            <a:cxnSpLocks/>
          </p:cNvCxnSpPr>
          <p:nvPr/>
        </p:nvCxnSpPr>
        <p:spPr>
          <a:xfrm flipV="1">
            <a:off x="4463846" y="1772499"/>
            <a:ext cx="438912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F008C977-90D4-616A-D04E-0F7E4DF1258B}"/>
              </a:ext>
            </a:extLst>
          </p:cNvPr>
          <p:cNvSpPr/>
          <p:nvPr/>
        </p:nvSpPr>
        <p:spPr>
          <a:xfrm rot="10800000">
            <a:off x="5833836" y="158783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E8414E7-CAAE-3711-C7A0-BCBF9695F6E8}"/>
              </a:ext>
            </a:extLst>
          </p:cNvPr>
          <p:cNvSpPr/>
          <p:nvPr/>
        </p:nvSpPr>
        <p:spPr>
          <a:xfrm rot="10800000">
            <a:off x="7956203" y="15878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DCA42D5E-85B6-CF26-F86D-C0B081600016}"/>
              </a:ext>
            </a:extLst>
          </p:cNvPr>
          <p:cNvSpPr/>
          <p:nvPr/>
        </p:nvSpPr>
        <p:spPr>
          <a:xfrm rot="10800000">
            <a:off x="4958618" y="15878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3E837BF-9772-6810-1D71-63349F231E94}"/>
              </a:ext>
            </a:extLst>
          </p:cNvPr>
          <p:cNvSpPr/>
          <p:nvPr/>
        </p:nvSpPr>
        <p:spPr>
          <a:xfrm rot="10800000">
            <a:off x="5833837" y="324854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111C4D0A-02B1-3C37-3C5B-1D96ACAF27AE}"/>
              </a:ext>
            </a:extLst>
          </p:cNvPr>
          <p:cNvSpPr/>
          <p:nvPr/>
        </p:nvSpPr>
        <p:spPr>
          <a:xfrm rot="10800000" flipH="1">
            <a:off x="6895020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4F8E83A-FE77-18A9-DD81-E199F5CDBBAE}"/>
              </a:ext>
            </a:extLst>
          </p:cNvPr>
          <p:cNvSpPr/>
          <p:nvPr/>
        </p:nvSpPr>
        <p:spPr>
          <a:xfrm rot="10800000">
            <a:off x="4958619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CE40218-233E-B647-CCBF-2C5CE08634F6}"/>
              </a:ext>
            </a:extLst>
          </p:cNvPr>
          <p:cNvSpPr txBox="1"/>
          <p:nvPr/>
        </p:nvSpPr>
        <p:spPr>
          <a:xfrm>
            <a:off x="5708878" y="1134712"/>
            <a:ext cx="276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G8666: 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672E845-A091-1F34-2E0B-EB21A7D8F710}"/>
              </a:ext>
            </a:extLst>
          </p:cNvPr>
          <p:cNvCxnSpPr>
            <a:cxnSpLocks/>
          </p:cNvCxnSpPr>
          <p:nvPr/>
        </p:nvCxnSpPr>
        <p:spPr>
          <a:xfrm>
            <a:off x="4463846" y="5335905"/>
            <a:ext cx="438912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10F363B3-9098-2E1E-0DEA-EE0FA830EED1}"/>
              </a:ext>
            </a:extLst>
          </p:cNvPr>
          <p:cNvSpPr/>
          <p:nvPr/>
        </p:nvSpPr>
        <p:spPr>
          <a:xfrm rot="10800000">
            <a:off x="5833837" y="51512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3D28ACA2-5EA5-253E-AE59-1F1930C139CD}"/>
              </a:ext>
            </a:extLst>
          </p:cNvPr>
          <p:cNvSpPr/>
          <p:nvPr/>
        </p:nvSpPr>
        <p:spPr>
          <a:xfrm rot="10800000">
            <a:off x="7956203" y="51512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B7933C62-261F-D2E6-D3B4-BB5C5EF93B18}"/>
              </a:ext>
            </a:extLst>
          </p:cNvPr>
          <p:cNvSpPr/>
          <p:nvPr/>
        </p:nvSpPr>
        <p:spPr>
          <a:xfrm rot="10800000">
            <a:off x="4958619" y="51512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B562E63-CB85-8F88-5576-ED9C8790F02E}"/>
              </a:ext>
            </a:extLst>
          </p:cNvPr>
          <p:cNvSpPr txBox="1"/>
          <p:nvPr/>
        </p:nvSpPr>
        <p:spPr>
          <a:xfrm>
            <a:off x="5664169" y="2748407"/>
            <a:ext cx="3854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Jg4310: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C1CFD2F8-DF67-27D4-30DD-246FBF292269}"/>
              </a:ext>
            </a:extLst>
          </p:cNvPr>
          <p:cNvSpPr txBox="1"/>
          <p:nvPr/>
        </p:nvSpPr>
        <p:spPr>
          <a:xfrm>
            <a:off x="5708878" y="4614323"/>
            <a:ext cx="3293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G8642: prss2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C63B9C7-23E1-DE6D-FDEB-338584E096F9}"/>
              </a:ext>
            </a:extLst>
          </p:cNvPr>
          <p:cNvSpPr txBox="1"/>
          <p:nvPr/>
        </p:nvSpPr>
        <p:spPr>
          <a:xfrm>
            <a:off x="4778477" y="2123506"/>
            <a:ext cx="2585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g8665: histone-lysine N-methyltransferase 2B-like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86C1A2C-8E6B-6452-1FA4-6D4AA194E3FD}"/>
              </a:ext>
            </a:extLst>
          </p:cNvPr>
          <p:cNvSpPr txBox="1"/>
          <p:nvPr/>
        </p:nvSpPr>
        <p:spPr>
          <a:xfrm>
            <a:off x="3575243" y="5615509"/>
            <a:ext cx="2483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g8643: histone-lysine N-methyltransferase 2B-like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CF954F-299E-D24A-14D6-C7CF7ACB4446}"/>
              </a:ext>
            </a:extLst>
          </p:cNvPr>
          <p:cNvSpPr txBox="1"/>
          <p:nvPr/>
        </p:nvSpPr>
        <p:spPr>
          <a:xfrm>
            <a:off x="4139382" y="3794844"/>
            <a:ext cx="222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Jg4309: histone-lysine N-methyltransferase 2B-like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2D3D8EAC-29BD-6228-7F89-6CF0E5587359}"/>
              </a:ext>
            </a:extLst>
          </p:cNvPr>
          <p:cNvSpPr/>
          <p:nvPr/>
        </p:nvSpPr>
        <p:spPr>
          <a:xfrm rot="10800000">
            <a:off x="7956203" y="3248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CF357AC4-26F3-E736-16DB-6F87390C4D06}"/>
              </a:ext>
            </a:extLst>
          </p:cNvPr>
          <p:cNvSpPr txBox="1"/>
          <p:nvPr/>
        </p:nvSpPr>
        <p:spPr>
          <a:xfrm>
            <a:off x="6326610" y="3676646"/>
            <a:ext cx="16793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Jg4311: 5-hydroxytryptamine receptor 3A-like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5D6A1DBF-E8F4-2D96-8D7B-77F4FC028C82}"/>
              </a:ext>
            </a:extLst>
          </p:cNvPr>
          <p:cNvSpPr txBox="1"/>
          <p:nvPr/>
        </p:nvSpPr>
        <p:spPr>
          <a:xfrm>
            <a:off x="7956203" y="3596924"/>
            <a:ext cx="30228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jg4312: origin recognition complex subunit 4-like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206CFF9F-856C-5B1B-553D-0C03A51C44B0}"/>
              </a:ext>
            </a:extLst>
          </p:cNvPr>
          <p:cNvSpPr txBox="1"/>
          <p:nvPr/>
        </p:nvSpPr>
        <p:spPr>
          <a:xfrm>
            <a:off x="7721800" y="2116369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G8667: uncharacterized protein LOC129097597</a:t>
            </a: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CA13D26-9B86-CA1B-EC7A-ED93E9879133}"/>
              </a:ext>
            </a:extLst>
          </p:cNvPr>
          <p:cNvSpPr txBox="1"/>
          <p:nvPr/>
        </p:nvSpPr>
        <p:spPr>
          <a:xfrm>
            <a:off x="7531026" y="5633598"/>
            <a:ext cx="3204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g8641: origin recognition complex subunit 4-like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FC2843F-32D7-7BBF-A00B-06135367584F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CF18517-D276-CE7F-AF3E-F30B9F12D25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0720088-BF29-3078-A560-F0A9A7A0F6BC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78787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5FB215E7-C97B-F7EF-4E76-F428D5115D89}"/>
              </a:ext>
            </a:extLst>
          </p:cNvPr>
          <p:cNvCxnSpPr>
            <a:cxnSpLocks/>
          </p:cNvCxnSpPr>
          <p:nvPr/>
        </p:nvCxnSpPr>
        <p:spPr>
          <a:xfrm>
            <a:off x="174375" y="3869233"/>
            <a:ext cx="1157410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39641BD-2F32-B237-767E-E9BDDDA143FD}"/>
              </a:ext>
            </a:extLst>
          </p:cNvPr>
          <p:cNvCxnSpPr>
            <a:cxnSpLocks/>
          </p:cNvCxnSpPr>
          <p:nvPr/>
        </p:nvCxnSpPr>
        <p:spPr>
          <a:xfrm>
            <a:off x="334295" y="2205120"/>
            <a:ext cx="1118511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27DD976D-BB3B-F405-B2D5-B084E70A8732}"/>
              </a:ext>
            </a:extLst>
          </p:cNvPr>
          <p:cNvSpPr/>
          <p:nvPr/>
        </p:nvSpPr>
        <p:spPr>
          <a:xfrm rot="10800000" flipH="1">
            <a:off x="8419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5B6038E9-CFF3-5713-6305-77E9AC357D46}"/>
              </a:ext>
            </a:extLst>
          </p:cNvPr>
          <p:cNvSpPr/>
          <p:nvPr/>
        </p:nvSpPr>
        <p:spPr>
          <a:xfrm rot="10800000">
            <a:off x="1044242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C46C0FE3-238A-A53C-7896-B8A6EC9BC311}"/>
              </a:ext>
            </a:extLst>
          </p:cNvPr>
          <p:cNvSpPr/>
          <p:nvPr/>
        </p:nvSpPr>
        <p:spPr>
          <a:xfrm rot="10800000">
            <a:off x="6875913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F9413814-64AA-0DEA-EBBE-2590372EE3AF}"/>
              </a:ext>
            </a:extLst>
          </p:cNvPr>
          <p:cNvSpPr/>
          <p:nvPr/>
        </p:nvSpPr>
        <p:spPr>
          <a:xfrm rot="10800000" flipH="1">
            <a:off x="8357033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FAF7F2E-B190-A493-B92C-6BE6F67EFAB5}"/>
              </a:ext>
            </a:extLst>
          </p:cNvPr>
          <p:cNvSpPr/>
          <p:nvPr/>
        </p:nvSpPr>
        <p:spPr>
          <a:xfrm rot="10800000">
            <a:off x="6974236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1FFC89-A337-A9F6-37F3-637D12D4D341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7B581C-7224-26FE-3E9E-002F9049A91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816B075-5423-C5B6-B27E-68C10DC9DB7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643942-87F5-8624-0DE5-0D673BF3CCC6}"/>
              </a:ext>
            </a:extLst>
          </p:cNvPr>
          <p:cNvSpPr txBox="1"/>
          <p:nvPr/>
        </p:nvSpPr>
        <p:spPr>
          <a:xfrm>
            <a:off x="8294766" y="1483541"/>
            <a:ext cx="2699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G6211:prss1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2B24A2D-397C-013A-0D1F-228B831996A6}"/>
              </a:ext>
            </a:extLst>
          </p:cNvPr>
          <p:cNvCxnSpPr>
            <a:cxnSpLocks/>
          </p:cNvCxnSpPr>
          <p:nvPr/>
        </p:nvCxnSpPr>
        <p:spPr>
          <a:xfrm>
            <a:off x="310278" y="5768526"/>
            <a:ext cx="114382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79236C3-E08D-133D-E8B8-254B27FBE96E}"/>
              </a:ext>
            </a:extLst>
          </p:cNvPr>
          <p:cNvSpPr/>
          <p:nvPr/>
        </p:nvSpPr>
        <p:spPr>
          <a:xfrm rot="10800000" flipH="1">
            <a:off x="8419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03737383-2F97-32B1-7DFF-174AA1560F7C}"/>
              </a:ext>
            </a:extLst>
          </p:cNvPr>
          <p:cNvSpPr/>
          <p:nvPr/>
        </p:nvSpPr>
        <p:spPr>
          <a:xfrm rot="10800000">
            <a:off x="10442420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8327D6CE-7DA1-CFDB-088F-11D441CD71CC}"/>
              </a:ext>
            </a:extLst>
          </p:cNvPr>
          <p:cNvSpPr/>
          <p:nvPr/>
        </p:nvSpPr>
        <p:spPr>
          <a:xfrm rot="10800000">
            <a:off x="5941233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62265C5A-5F16-4A08-54EA-F7B65A06139A}"/>
              </a:ext>
            </a:extLst>
          </p:cNvPr>
          <p:cNvSpPr/>
          <p:nvPr/>
        </p:nvSpPr>
        <p:spPr>
          <a:xfrm rot="10800000">
            <a:off x="10442420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1FE0D6A9-1495-9C9A-2649-244AAD4F95BF}"/>
              </a:ext>
            </a:extLst>
          </p:cNvPr>
          <p:cNvSpPr txBox="1"/>
          <p:nvPr/>
        </p:nvSpPr>
        <p:spPr>
          <a:xfrm>
            <a:off x="9678424" y="2548990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g6212: uncharacterized protein LOC116386638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D058CC-9054-7EEC-8AA4-496CC81D96AC}"/>
              </a:ext>
            </a:extLst>
          </p:cNvPr>
          <p:cNvSpPr txBox="1"/>
          <p:nvPr/>
        </p:nvSpPr>
        <p:spPr>
          <a:xfrm>
            <a:off x="8052867" y="4371650"/>
            <a:ext cx="1891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Jg7905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: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2A060ED-1023-9E40-46D2-930D12719E46}"/>
              </a:ext>
            </a:extLst>
          </p:cNvPr>
          <p:cNvSpPr txBox="1"/>
          <p:nvPr/>
        </p:nvSpPr>
        <p:spPr>
          <a:xfrm>
            <a:off x="8329421" y="5111039"/>
            <a:ext cx="30858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G4580: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25715B-D017-31F9-AE4D-B9688A581423}"/>
              </a:ext>
            </a:extLst>
          </p:cNvPr>
          <p:cNvSpPr txBox="1"/>
          <p:nvPr/>
        </p:nvSpPr>
        <p:spPr>
          <a:xfrm>
            <a:off x="9715950" y="4194340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jg7907: uncharacterized protein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ED935F-7ADD-CE2E-15BF-2344D98E2D44}"/>
              </a:ext>
            </a:extLst>
          </p:cNvPr>
          <p:cNvSpPr txBox="1"/>
          <p:nvPr/>
        </p:nvSpPr>
        <p:spPr>
          <a:xfrm>
            <a:off x="9912826" y="6056682"/>
            <a:ext cx="218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g4581: uncharacterized protein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80E97D-9A87-2983-B81D-E3678EFA65E5}"/>
              </a:ext>
            </a:extLst>
          </p:cNvPr>
          <p:cNvSpPr txBox="1"/>
          <p:nvPr/>
        </p:nvSpPr>
        <p:spPr>
          <a:xfrm>
            <a:off x="6249884" y="243174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g6210: zinc finger protein 629-like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EC22D2-6ABB-7A73-FBFB-F18257AE6CE1}"/>
              </a:ext>
            </a:extLst>
          </p:cNvPr>
          <p:cNvSpPr txBox="1"/>
          <p:nvPr/>
        </p:nvSpPr>
        <p:spPr>
          <a:xfrm>
            <a:off x="6352025" y="406460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jg7902: zinc finger protein 629-like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90B084-FA05-E45D-37E4-AAE38576C0CF}"/>
              </a:ext>
            </a:extLst>
          </p:cNvPr>
          <p:cNvSpPr txBox="1"/>
          <p:nvPr/>
        </p:nvSpPr>
        <p:spPr>
          <a:xfrm>
            <a:off x="5594940" y="6014105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g4579: uncharacterized protein LOC129110122</a:t>
            </a:r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43907A71-F4C3-7061-041C-E8C53C337D81}"/>
              </a:ext>
            </a:extLst>
          </p:cNvPr>
          <p:cNvSpPr/>
          <p:nvPr/>
        </p:nvSpPr>
        <p:spPr>
          <a:xfrm rot="10800000">
            <a:off x="584291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F631992C-AF35-DBB4-E5B3-6DED07B2A87D}"/>
              </a:ext>
            </a:extLst>
          </p:cNvPr>
          <p:cNvSpPr/>
          <p:nvPr/>
        </p:nvSpPr>
        <p:spPr>
          <a:xfrm rot="10800000">
            <a:off x="5941234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AACC2C2-3A84-90B9-85C5-1CF982D616BD}"/>
              </a:ext>
            </a:extLst>
          </p:cNvPr>
          <p:cNvSpPr txBox="1"/>
          <p:nvPr/>
        </p:nvSpPr>
        <p:spPr>
          <a:xfrm>
            <a:off x="4424522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G6209: uncharacterized protein LOC129110122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674243A-AFBB-5C50-E2C5-04E67C9580DF}"/>
              </a:ext>
            </a:extLst>
          </p:cNvPr>
          <p:cNvSpPr txBox="1"/>
          <p:nvPr/>
        </p:nvSpPr>
        <p:spPr>
          <a:xfrm>
            <a:off x="4126370" y="4172881"/>
            <a:ext cx="2634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Jg7900: uncharacterized protein LOC129110122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5F4AC065-A88D-8A96-42BA-830C742C28AE}"/>
              </a:ext>
            </a:extLst>
          </p:cNvPr>
          <p:cNvSpPr/>
          <p:nvPr/>
        </p:nvSpPr>
        <p:spPr>
          <a:xfrm rot="10800000" flipH="1">
            <a:off x="7654546" y="3681163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EC65D93E-ECDF-131E-19A8-B1A199D44259}"/>
              </a:ext>
            </a:extLst>
          </p:cNvPr>
          <p:cNvSpPr/>
          <p:nvPr/>
        </p:nvSpPr>
        <p:spPr>
          <a:xfrm rot="10800000" flipH="1">
            <a:off x="9762006" y="3677356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7D2254B1-13E5-913F-97F1-D40A9CF0D220}"/>
              </a:ext>
            </a:extLst>
          </p:cNvPr>
          <p:cNvSpPr/>
          <p:nvPr/>
        </p:nvSpPr>
        <p:spPr>
          <a:xfrm rot="10800000" flipH="1">
            <a:off x="9059520" y="3688217"/>
            <a:ext cx="45720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30F492D-4476-4023-0621-97869AF8C828}"/>
              </a:ext>
            </a:extLst>
          </p:cNvPr>
          <p:cNvSpPr txBox="1"/>
          <p:nvPr/>
        </p:nvSpPr>
        <p:spPr>
          <a:xfrm>
            <a:off x="7117487" y="2837072"/>
            <a:ext cx="20012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Jg7906: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BD6F4EC-6DDB-0230-D9E5-B31B0FFF8E68}"/>
              </a:ext>
            </a:extLst>
          </p:cNvPr>
          <p:cNvSpPr txBox="1"/>
          <p:nvPr/>
        </p:nvSpPr>
        <p:spPr>
          <a:xfrm>
            <a:off x="8393673" y="3074150"/>
            <a:ext cx="1618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Jg7904: 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57C5767-7DDC-FBEF-1E17-E1B2B37A8B1B}"/>
              </a:ext>
            </a:extLst>
          </p:cNvPr>
          <p:cNvSpPr txBox="1"/>
          <p:nvPr/>
        </p:nvSpPr>
        <p:spPr>
          <a:xfrm>
            <a:off x="9736642" y="3139197"/>
            <a:ext cx="2145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Jg7903: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prss1 (confirmed)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155B7DDD-B5FE-0169-A43E-61F1332DDE09}"/>
              </a:ext>
            </a:extLst>
          </p:cNvPr>
          <p:cNvSpPr/>
          <p:nvPr/>
        </p:nvSpPr>
        <p:spPr>
          <a:xfrm rot="10800000" flipH="1">
            <a:off x="2310628" y="20231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962E5BD-F8C3-6576-2BEC-7BD765E1C64E}"/>
              </a:ext>
            </a:extLst>
          </p:cNvPr>
          <p:cNvSpPr txBox="1"/>
          <p:nvPr/>
        </p:nvSpPr>
        <p:spPr>
          <a:xfrm>
            <a:off x="2269901" y="1623555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g6202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8ECAA1F7-D0C2-D9CC-F310-D92D6D60C2CD}"/>
              </a:ext>
            </a:extLst>
          </p:cNvPr>
          <p:cNvSpPr/>
          <p:nvPr/>
        </p:nvSpPr>
        <p:spPr>
          <a:xfrm rot="10800000">
            <a:off x="3347528" y="203263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0914D2B9-54D2-431E-577E-CEA7A9F0CFDB}"/>
              </a:ext>
            </a:extLst>
          </p:cNvPr>
          <p:cNvSpPr/>
          <p:nvPr/>
        </p:nvSpPr>
        <p:spPr>
          <a:xfrm rot="10800000" flipH="1">
            <a:off x="131182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17AEE71-D0AA-3468-99C0-E88FDE9264CE}"/>
              </a:ext>
            </a:extLst>
          </p:cNvPr>
          <p:cNvSpPr txBox="1"/>
          <p:nvPr/>
        </p:nvSpPr>
        <p:spPr>
          <a:xfrm>
            <a:off x="334295" y="2466170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G6201: hyaluronan synthase 1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33FB8FB-8FED-0DFF-A6AE-59EF45946A7E}"/>
              </a:ext>
            </a:extLst>
          </p:cNvPr>
          <p:cNvSpPr txBox="1"/>
          <p:nvPr/>
        </p:nvSpPr>
        <p:spPr>
          <a:xfrm>
            <a:off x="2824215" y="2518439"/>
            <a:ext cx="1774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G6203: chemokine-like receptor 1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FBFA820-B9AD-BBD7-E145-E8852E4EA4F7}"/>
              </a:ext>
            </a:extLst>
          </p:cNvPr>
          <p:cNvSpPr txBox="1"/>
          <p:nvPr/>
        </p:nvSpPr>
        <p:spPr>
          <a:xfrm>
            <a:off x="41120" y="185287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5EFCD98-3693-86E3-973D-48D7014E16EE}"/>
              </a:ext>
            </a:extLst>
          </p:cNvPr>
          <p:cNvSpPr txBox="1"/>
          <p:nvPr/>
        </p:nvSpPr>
        <p:spPr>
          <a:xfrm>
            <a:off x="28898" y="5429543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Seg_427</a:t>
            </a:r>
            <a:endParaRPr lang="zh-TW" altLang="en-US" dirty="0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95C6C0B5-E32F-FFE4-78B3-4B91CD1FD4FB}"/>
              </a:ext>
            </a:extLst>
          </p:cNvPr>
          <p:cNvSpPr/>
          <p:nvPr/>
        </p:nvSpPr>
        <p:spPr>
          <a:xfrm rot="10800000" flipH="1">
            <a:off x="2310627" y="557397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494618E-63A1-6F7A-D3FC-D15397CE646C}"/>
              </a:ext>
            </a:extLst>
          </p:cNvPr>
          <p:cNvSpPr txBox="1"/>
          <p:nvPr/>
        </p:nvSpPr>
        <p:spPr>
          <a:xfrm>
            <a:off x="2247285" y="5204647"/>
            <a:ext cx="862729" cy="36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g4571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箭號: 向左 37">
            <a:extLst>
              <a:ext uri="{FF2B5EF4-FFF2-40B4-BE49-F238E27FC236}">
                <a16:creationId xmlns:a16="http://schemas.microsoft.com/office/drawing/2014/main" id="{E9124615-84F2-3115-6833-2280BB8AEE13}"/>
              </a:ext>
            </a:extLst>
          </p:cNvPr>
          <p:cNvSpPr/>
          <p:nvPr/>
        </p:nvSpPr>
        <p:spPr>
          <a:xfrm rot="10800000" flipH="1">
            <a:off x="1418354" y="55843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72BE72F-5ED9-96C1-3D79-BFD470164DFE}"/>
              </a:ext>
            </a:extLst>
          </p:cNvPr>
          <p:cNvSpPr txBox="1"/>
          <p:nvPr/>
        </p:nvSpPr>
        <p:spPr>
          <a:xfrm>
            <a:off x="482859" y="6318292"/>
            <a:ext cx="1827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G4570: hyaluronan synthase 1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25E28B77-C2D7-A373-60AF-85EBDB79154C}"/>
              </a:ext>
            </a:extLst>
          </p:cNvPr>
          <p:cNvSpPr txBox="1"/>
          <p:nvPr/>
        </p:nvSpPr>
        <p:spPr>
          <a:xfrm>
            <a:off x="2862460" y="6354723"/>
            <a:ext cx="2260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G4572: chemokine-like receptor 1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E81309-C3BC-F67A-CD2C-9E5FCFD6E1FA}"/>
              </a:ext>
            </a:extLst>
          </p:cNvPr>
          <p:cNvSpPr/>
          <p:nvPr/>
        </p:nvSpPr>
        <p:spPr>
          <a:xfrm rot="10800000">
            <a:off x="3347944" y="5589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A32847-6439-13BB-A6C2-B542D9FE87A6}"/>
              </a:ext>
            </a:extLst>
          </p:cNvPr>
          <p:cNvSpPr/>
          <p:nvPr/>
        </p:nvSpPr>
        <p:spPr>
          <a:xfrm rot="10800000" flipH="1">
            <a:off x="1240198" y="36522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56930F1A-4AFC-2F36-891F-2802A1BBBB6E}"/>
              </a:ext>
            </a:extLst>
          </p:cNvPr>
          <p:cNvSpPr txBox="1"/>
          <p:nvPr/>
        </p:nvSpPr>
        <p:spPr>
          <a:xfrm>
            <a:off x="890373" y="4119027"/>
            <a:ext cx="2128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Jg7898: hyaluronan synthase 1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8B00344-24BB-744B-C34B-2703E6A3E187}"/>
              </a:ext>
            </a:extLst>
          </p:cNvPr>
          <p:cNvSpPr txBox="1"/>
          <p:nvPr/>
        </p:nvSpPr>
        <p:spPr>
          <a:xfrm>
            <a:off x="334295" y="151998"/>
            <a:ext cx="6302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Trypsin, trypsinogen, confirmed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836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61480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68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063028" y="2144990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g16523: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34273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363040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343994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89166" y="344573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344573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344573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3923290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jg10721: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6342736" y="3923290"/>
            <a:ext cx="3145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jg10723: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282141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4392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g16524: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8202" y="2748524"/>
            <a:ext cx="44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jg10722: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E17BC18-55C4-3B60-AFAB-AB3503D442D4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3277188-F716-6BA2-6AFE-E7DC4D05ED21}"/>
              </a:ext>
            </a:extLst>
          </p:cNvPr>
          <p:cNvCxnSpPr>
            <a:cxnSpLocks/>
          </p:cNvCxnSpPr>
          <p:nvPr/>
        </p:nvCxnSpPr>
        <p:spPr>
          <a:xfrm>
            <a:off x="3984677" y="5520342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4A169830-3CBF-9A2E-99C3-01E93769CBB0}"/>
              </a:ext>
            </a:extLst>
          </p:cNvPr>
          <p:cNvSpPr/>
          <p:nvPr/>
        </p:nvSpPr>
        <p:spPr>
          <a:xfrm rot="10800000">
            <a:off x="5437700" y="533567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7A055302-D2B8-2601-F117-5F0F17CDC752}"/>
              </a:ext>
            </a:extLst>
          </p:cNvPr>
          <p:cNvSpPr/>
          <p:nvPr/>
        </p:nvSpPr>
        <p:spPr>
          <a:xfrm>
            <a:off x="4596580" y="53356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67FD3E5E-64D9-B476-526F-0B50C6CF49F1}"/>
              </a:ext>
            </a:extLst>
          </p:cNvPr>
          <p:cNvSpPr/>
          <p:nvPr/>
        </p:nvSpPr>
        <p:spPr>
          <a:xfrm>
            <a:off x="6278820" y="53356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FF2FDDA-17AC-97CE-FFC8-2F6298E6F871}"/>
              </a:ext>
            </a:extLst>
          </p:cNvPr>
          <p:cNvSpPr txBox="1"/>
          <p:nvPr/>
        </p:nvSpPr>
        <p:spPr>
          <a:xfrm>
            <a:off x="5199880" y="4798760"/>
            <a:ext cx="2216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G7345: CHID 1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AC32702-B813-38EA-4260-375FF62FBA33}"/>
              </a:ext>
            </a:extLst>
          </p:cNvPr>
          <p:cNvSpPr txBox="1"/>
          <p:nvPr/>
        </p:nvSpPr>
        <p:spPr>
          <a:xfrm>
            <a:off x="4456215" y="5718703"/>
            <a:ext cx="1405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g7346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889C203-3C6D-849B-5D92-1FD48B2A547A}"/>
              </a:ext>
            </a:extLst>
          </p:cNvPr>
          <p:cNvSpPr txBox="1"/>
          <p:nvPr/>
        </p:nvSpPr>
        <p:spPr>
          <a:xfrm>
            <a:off x="6287729" y="5749482"/>
            <a:ext cx="1405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g7344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數字, 行 的圖片&#10;&#10;AI 產生的內容可能不正確。">
            <a:extLst>
              <a:ext uri="{FF2B5EF4-FFF2-40B4-BE49-F238E27FC236}">
                <a16:creationId xmlns:a16="http://schemas.microsoft.com/office/drawing/2014/main" id="{E5B23598-0D88-4011-DA15-ED0D89E63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1" y="1550507"/>
            <a:ext cx="10813717" cy="37569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87A768C-705A-1106-7467-3770B669AC06}"/>
              </a:ext>
            </a:extLst>
          </p:cNvPr>
          <p:cNvSpPr txBox="1"/>
          <p:nvPr/>
        </p:nvSpPr>
        <p:spPr>
          <a:xfrm>
            <a:off x="5487899" y="1010988"/>
            <a:ext cx="3970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G4580: prss1 was split into two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509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F07CA-55A7-C690-4E4B-4BB53CC5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53D1467-38CB-8F7F-7366-10007FB92E38}"/>
              </a:ext>
            </a:extLst>
          </p:cNvPr>
          <p:cNvCxnSpPr>
            <a:cxnSpLocks/>
          </p:cNvCxnSpPr>
          <p:nvPr/>
        </p:nvCxnSpPr>
        <p:spPr>
          <a:xfrm>
            <a:off x="2037731" y="375021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26CD0F9-17E1-0941-B48C-540D4E7C03CE}"/>
              </a:ext>
            </a:extLst>
          </p:cNvPr>
          <p:cNvCxnSpPr>
            <a:cxnSpLocks/>
          </p:cNvCxnSpPr>
          <p:nvPr/>
        </p:nvCxnSpPr>
        <p:spPr>
          <a:xfrm>
            <a:off x="2037731" y="5571896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50D99D88-5FBF-5E00-C853-26A7D3D45C77}"/>
              </a:ext>
            </a:extLst>
          </p:cNvPr>
          <p:cNvSpPr txBox="1"/>
          <p:nvPr/>
        </p:nvSpPr>
        <p:spPr>
          <a:xfrm>
            <a:off x="334294" y="151998"/>
            <a:ext cx="107564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Trypsinogen-continue: prss1, prss2, prss1-like array. Check pyloric ceca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74A514-796A-BA9A-63BC-669EBC380919}"/>
              </a:ext>
            </a:extLst>
          </p:cNvPr>
          <p:cNvCxnSpPr>
            <a:cxnSpLocks/>
          </p:cNvCxnSpPr>
          <p:nvPr/>
        </p:nvCxnSpPr>
        <p:spPr>
          <a:xfrm>
            <a:off x="2037731" y="2233304"/>
            <a:ext cx="9645446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9B437002-5753-194A-09F4-3208D7B33E18}"/>
              </a:ext>
            </a:extLst>
          </p:cNvPr>
          <p:cNvSpPr/>
          <p:nvPr/>
        </p:nvSpPr>
        <p:spPr>
          <a:xfrm rot="10800000" flipH="1">
            <a:off x="3742053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B87E209-0446-3676-073F-C4DFC6490CF3}"/>
              </a:ext>
            </a:extLst>
          </p:cNvPr>
          <p:cNvSpPr/>
          <p:nvPr/>
        </p:nvSpPr>
        <p:spPr>
          <a:xfrm rot="10800000">
            <a:off x="8592586" y="20486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4CF7A2F9-599F-048A-786E-853CB079533A}"/>
              </a:ext>
            </a:extLst>
          </p:cNvPr>
          <p:cNvSpPr/>
          <p:nvPr/>
        </p:nvSpPr>
        <p:spPr>
          <a:xfrm rot="10800000">
            <a:off x="2622035" y="204863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68BAD398-42DF-F041-D687-687DF741A677}"/>
              </a:ext>
            </a:extLst>
          </p:cNvPr>
          <p:cNvSpPr/>
          <p:nvPr/>
        </p:nvSpPr>
        <p:spPr>
          <a:xfrm rot="10800000">
            <a:off x="3666605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D33914C-5ED1-9FAE-7EC1-4FC837BF37F2}"/>
              </a:ext>
            </a:extLst>
          </p:cNvPr>
          <p:cNvSpPr/>
          <p:nvPr/>
        </p:nvSpPr>
        <p:spPr>
          <a:xfrm rot="10800000">
            <a:off x="8868503" y="356555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ED0C5449-02C4-5874-8579-E4481D516D0F}"/>
              </a:ext>
            </a:extLst>
          </p:cNvPr>
          <p:cNvSpPr/>
          <p:nvPr/>
        </p:nvSpPr>
        <p:spPr>
          <a:xfrm rot="10800000">
            <a:off x="2651491" y="3565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5E279930-358E-3DE0-7097-A9C0BC19BC96}"/>
              </a:ext>
            </a:extLst>
          </p:cNvPr>
          <p:cNvSpPr/>
          <p:nvPr/>
        </p:nvSpPr>
        <p:spPr>
          <a:xfrm rot="10800000">
            <a:off x="5373719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19855A06-3888-E971-8C09-A2232A848808}"/>
              </a:ext>
            </a:extLst>
          </p:cNvPr>
          <p:cNvSpPr/>
          <p:nvPr/>
        </p:nvSpPr>
        <p:spPr>
          <a:xfrm rot="10800000">
            <a:off x="8944635" y="538723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27A72C96-A454-6511-8F83-7E3062C48B37}"/>
              </a:ext>
            </a:extLst>
          </p:cNvPr>
          <p:cNvSpPr/>
          <p:nvPr/>
        </p:nvSpPr>
        <p:spPr>
          <a:xfrm rot="10800000">
            <a:off x="2695532" y="53872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35E7AB-F596-E06C-E2F8-03F3CAF60BC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7FF4FB-86F7-CC45-A618-FC14103C0D8D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7E85A30-116C-AA7D-4088-B8E5EECCFCA7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29AE66DB-AA4F-2E8D-1567-E4C191B4E3A5}"/>
              </a:ext>
            </a:extLst>
          </p:cNvPr>
          <p:cNvSpPr/>
          <p:nvPr/>
        </p:nvSpPr>
        <p:spPr>
          <a:xfrm rot="10800000">
            <a:off x="6266448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76D5E8CE-0D75-A73D-9760-9474D8E3DA95}"/>
              </a:ext>
            </a:extLst>
          </p:cNvPr>
          <p:cNvSpPr/>
          <p:nvPr/>
        </p:nvSpPr>
        <p:spPr>
          <a:xfrm rot="10800000">
            <a:off x="7159177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CBD2FB3-8865-9544-0278-898F64B69681}"/>
              </a:ext>
            </a:extLst>
          </p:cNvPr>
          <p:cNvSpPr txBox="1"/>
          <p:nvPr/>
        </p:nvSpPr>
        <p:spPr>
          <a:xfrm>
            <a:off x="3494250" y="1615482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86A0D80-EBD7-67C5-9BFE-48D6E8C8E062}"/>
              </a:ext>
            </a:extLst>
          </p:cNvPr>
          <p:cNvSpPr txBox="1"/>
          <p:nvPr/>
        </p:nvSpPr>
        <p:spPr>
          <a:xfrm>
            <a:off x="4069884" y="127319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56C6398-CDD7-D2C4-6BBB-17A81FB65678}"/>
              </a:ext>
            </a:extLst>
          </p:cNvPr>
          <p:cNvSpPr txBox="1"/>
          <p:nvPr/>
        </p:nvSpPr>
        <p:spPr>
          <a:xfrm>
            <a:off x="4658355" y="1633215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g5799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4E1A711-2780-0443-E4AE-22078265B6C7}"/>
              </a:ext>
            </a:extLst>
          </p:cNvPr>
          <p:cNvSpPr txBox="1"/>
          <p:nvPr/>
        </p:nvSpPr>
        <p:spPr>
          <a:xfrm>
            <a:off x="5246826" y="123728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g5800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DD6249C-25E0-AA58-59AA-05AFB5B60631}"/>
              </a:ext>
            </a:extLst>
          </p:cNvPr>
          <p:cNvSpPr txBox="1"/>
          <p:nvPr/>
        </p:nvSpPr>
        <p:spPr>
          <a:xfrm>
            <a:off x="5835297" y="1572878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8445F46-3D06-BAEC-5E57-C7A272B41476}"/>
              </a:ext>
            </a:extLst>
          </p:cNvPr>
          <p:cNvSpPr txBox="1"/>
          <p:nvPr/>
        </p:nvSpPr>
        <p:spPr>
          <a:xfrm>
            <a:off x="6423768" y="117935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7A9F13E-7F2F-6552-6D67-57F22A720449}"/>
              </a:ext>
            </a:extLst>
          </p:cNvPr>
          <p:cNvSpPr txBox="1"/>
          <p:nvPr/>
        </p:nvSpPr>
        <p:spPr>
          <a:xfrm>
            <a:off x="7012239" y="1511673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3449CFEB-9CF7-96D6-DC65-AD54D2D7B440}"/>
              </a:ext>
            </a:extLst>
          </p:cNvPr>
          <p:cNvSpPr txBox="1"/>
          <p:nvPr/>
        </p:nvSpPr>
        <p:spPr>
          <a:xfrm>
            <a:off x="7600710" y="1128799"/>
            <a:ext cx="82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g5804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D6495C5F-A502-2A7B-2186-0743F3D7DFB5}"/>
              </a:ext>
            </a:extLst>
          </p:cNvPr>
          <p:cNvSpPr/>
          <p:nvPr/>
        </p:nvSpPr>
        <p:spPr>
          <a:xfrm rot="10800000">
            <a:off x="4316162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CC764BBA-0166-F59D-9C7A-40CC3D7B049F}"/>
              </a:ext>
            </a:extLst>
          </p:cNvPr>
          <p:cNvSpPr/>
          <p:nvPr/>
        </p:nvSpPr>
        <p:spPr>
          <a:xfrm rot="10800000" flipH="1">
            <a:off x="4890271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7118961-CCE7-540B-F1A3-04497663681C}"/>
              </a:ext>
            </a:extLst>
          </p:cNvPr>
          <p:cNvSpPr/>
          <p:nvPr/>
        </p:nvSpPr>
        <p:spPr>
          <a:xfrm rot="10800000">
            <a:off x="5464380" y="2048639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D091ED84-AC02-1DBB-18DE-7E1260D49B1E}"/>
              </a:ext>
            </a:extLst>
          </p:cNvPr>
          <p:cNvSpPr/>
          <p:nvPr/>
        </p:nvSpPr>
        <p:spPr>
          <a:xfrm rot="10800000" flipH="1">
            <a:off x="6038489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D06219B-939C-A1D0-7C42-50B5766C71D7}"/>
              </a:ext>
            </a:extLst>
          </p:cNvPr>
          <p:cNvSpPr/>
          <p:nvPr/>
        </p:nvSpPr>
        <p:spPr>
          <a:xfrm rot="10800000">
            <a:off x="6612598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DEB5D73A-D195-2C33-ED2A-6DE7724E92ED}"/>
              </a:ext>
            </a:extLst>
          </p:cNvPr>
          <p:cNvSpPr/>
          <p:nvPr/>
        </p:nvSpPr>
        <p:spPr>
          <a:xfrm rot="10800000">
            <a:off x="7186707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B848F522-31B8-0048-4B60-9B969102F982}"/>
              </a:ext>
            </a:extLst>
          </p:cNvPr>
          <p:cNvSpPr/>
          <p:nvPr/>
        </p:nvSpPr>
        <p:spPr>
          <a:xfrm rot="10800000">
            <a:off x="7760815" y="204864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1F76D82-D251-E6B0-E9A3-54B010BD4EB6}"/>
              </a:ext>
            </a:extLst>
          </p:cNvPr>
          <p:cNvSpPr txBox="1"/>
          <p:nvPr/>
        </p:nvSpPr>
        <p:spPr>
          <a:xfrm>
            <a:off x="8592586" y="2469907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G5805: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43F9819-A405-00B0-CCAB-7578634ABAE5}"/>
              </a:ext>
            </a:extLst>
          </p:cNvPr>
          <p:cNvSpPr txBox="1"/>
          <p:nvPr/>
        </p:nvSpPr>
        <p:spPr>
          <a:xfrm>
            <a:off x="8762189" y="423008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Jg7059: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EB17269-E69C-A2A1-011B-650D4554D618}"/>
              </a:ext>
            </a:extLst>
          </p:cNvPr>
          <p:cNvSpPr txBox="1"/>
          <p:nvPr/>
        </p:nvSpPr>
        <p:spPr>
          <a:xfrm>
            <a:off x="2464438" y="2481303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G5796: E3 ubiquitin-protein ligase CBL-C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E57B4FAC-77FD-C1A6-86AA-819C7EBDB861}"/>
              </a:ext>
            </a:extLst>
          </p:cNvPr>
          <p:cNvSpPr txBox="1"/>
          <p:nvPr/>
        </p:nvSpPr>
        <p:spPr>
          <a:xfrm>
            <a:off x="2607368" y="4086234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jg7054: E3 ubiquitin-protein ligase CBL-C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4F2B0C2-8458-11FD-F995-EB61855E2246}"/>
              </a:ext>
            </a:extLst>
          </p:cNvPr>
          <p:cNvSpPr txBox="1"/>
          <p:nvPr/>
        </p:nvSpPr>
        <p:spPr>
          <a:xfrm>
            <a:off x="2560327" y="588879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g4997: E3 ubiquitin-protein ligase CBL-C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BB4EF36-FD2A-E962-4045-0E9B47E61485}"/>
              </a:ext>
            </a:extLst>
          </p:cNvPr>
          <p:cNvSpPr txBox="1"/>
          <p:nvPr/>
        </p:nvSpPr>
        <p:spPr>
          <a:xfrm>
            <a:off x="8858030" y="599395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G4990: </a:t>
            </a:r>
            <a:r>
              <a:rPr lang="pt-B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39S ribosomal protein L17, mitochondrial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314CEE85-DD9E-6E06-10DC-2025A7A3251B}"/>
              </a:ext>
            </a:extLst>
          </p:cNvPr>
          <p:cNvSpPr/>
          <p:nvPr/>
        </p:nvSpPr>
        <p:spPr>
          <a:xfrm rot="10800000">
            <a:off x="43384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ED5AA123-C917-DE1D-A616-41222792DDE7}"/>
              </a:ext>
            </a:extLst>
          </p:cNvPr>
          <p:cNvSpPr/>
          <p:nvPr/>
        </p:nvSpPr>
        <p:spPr>
          <a:xfrm rot="10800000">
            <a:off x="4942337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FDE1E73E-DCDD-E14F-7923-591326D2802A}"/>
              </a:ext>
            </a:extLst>
          </p:cNvPr>
          <p:cNvSpPr/>
          <p:nvPr/>
        </p:nvSpPr>
        <p:spPr>
          <a:xfrm rot="10800000">
            <a:off x="5568774" y="35939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F585D43-D0AF-A0EF-902C-51749ABCA851}"/>
              </a:ext>
            </a:extLst>
          </p:cNvPr>
          <p:cNvSpPr txBox="1"/>
          <p:nvPr/>
        </p:nvSpPr>
        <p:spPr>
          <a:xfrm>
            <a:off x="3615381" y="3227095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AAC3E4C-6E06-59B3-2E6A-4499C5187CE4}"/>
              </a:ext>
            </a:extLst>
          </p:cNvPr>
          <p:cNvSpPr txBox="1"/>
          <p:nvPr/>
        </p:nvSpPr>
        <p:spPr>
          <a:xfrm>
            <a:off x="4121198" y="2990392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4333B04-251B-E486-BF3E-B9F65D32FE20}"/>
              </a:ext>
            </a:extLst>
          </p:cNvPr>
          <p:cNvSpPr txBox="1"/>
          <p:nvPr/>
        </p:nvSpPr>
        <p:spPr>
          <a:xfrm>
            <a:off x="4778352" y="3264010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40E6C216-FD8C-7FE3-1674-0C4780FA781E}"/>
              </a:ext>
            </a:extLst>
          </p:cNvPr>
          <p:cNvSpPr txBox="1"/>
          <p:nvPr/>
        </p:nvSpPr>
        <p:spPr>
          <a:xfrm>
            <a:off x="5398466" y="2978534"/>
            <a:ext cx="1042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E5CF4FE8-CAB9-95FF-A14F-C172C52478F8}"/>
              </a:ext>
            </a:extLst>
          </p:cNvPr>
          <p:cNvSpPr/>
          <p:nvPr/>
        </p:nvSpPr>
        <p:spPr>
          <a:xfrm rot="10800000">
            <a:off x="4480990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FCBF5FC2-DC64-FE08-FFCE-D7BBE64EFACB}"/>
              </a:ext>
            </a:extLst>
          </p:cNvPr>
          <p:cNvSpPr/>
          <p:nvPr/>
        </p:nvSpPr>
        <p:spPr>
          <a:xfrm rot="10800000">
            <a:off x="8051906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A545AE60-F026-B087-49F2-B77134432E14}"/>
              </a:ext>
            </a:extLst>
          </p:cNvPr>
          <p:cNvSpPr/>
          <p:nvPr/>
        </p:nvSpPr>
        <p:spPr>
          <a:xfrm rot="10800000">
            <a:off x="3588261" y="53872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53C25B7-64CB-5411-E575-88799BD8CBD8}"/>
              </a:ext>
            </a:extLst>
          </p:cNvPr>
          <p:cNvSpPr txBox="1"/>
          <p:nvPr/>
        </p:nvSpPr>
        <p:spPr>
          <a:xfrm>
            <a:off x="3506039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6D7388C-CB5F-E36E-8BB4-1438D331C7DB}"/>
              </a:ext>
            </a:extLst>
          </p:cNvPr>
          <p:cNvSpPr txBox="1"/>
          <p:nvPr/>
        </p:nvSpPr>
        <p:spPr>
          <a:xfrm>
            <a:off x="4363555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C040A25-108C-0762-5D70-E31E5B7F5D44}"/>
              </a:ext>
            </a:extLst>
          </p:cNvPr>
          <p:cNvSpPr txBox="1"/>
          <p:nvPr/>
        </p:nvSpPr>
        <p:spPr>
          <a:xfrm>
            <a:off x="5221071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6EB8CB5-8194-FBE7-2F80-D03C993205F5}"/>
              </a:ext>
            </a:extLst>
          </p:cNvPr>
          <p:cNvSpPr txBox="1"/>
          <p:nvPr/>
        </p:nvSpPr>
        <p:spPr>
          <a:xfrm>
            <a:off x="607858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3F37C40-AA4E-A488-8625-AAD46E2DF738}"/>
              </a:ext>
            </a:extLst>
          </p:cNvPr>
          <p:cNvSpPr txBox="1"/>
          <p:nvPr/>
        </p:nvSpPr>
        <p:spPr>
          <a:xfrm>
            <a:off x="6936103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780B44E-83CB-E3A4-413F-21A568A81D3B}"/>
              </a:ext>
            </a:extLst>
          </p:cNvPr>
          <p:cNvSpPr txBox="1"/>
          <p:nvPr/>
        </p:nvSpPr>
        <p:spPr>
          <a:xfrm>
            <a:off x="7793617" y="5064469"/>
            <a:ext cx="8101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g4991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FCA69B21-53AD-4C5C-509C-CC80DD59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641"/>
            <a:ext cx="12192000" cy="43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68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數字, 圖表 的圖片&#10;&#10;AI 產生的內容可能不正確。">
            <a:extLst>
              <a:ext uri="{FF2B5EF4-FFF2-40B4-BE49-F238E27FC236}">
                <a16:creationId xmlns:a16="http://schemas.microsoft.com/office/drawing/2014/main" id="{F592F6DB-581E-F528-59D1-049C49FBE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484"/>
            <a:ext cx="12192000" cy="562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49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1F046-F374-B9FB-6005-3723F722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A76B80E3-9E15-5388-2B07-896BEA1819C8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D218D363-480A-8531-8F90-0454F2433521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D7D2F862-7DE5-5247-55AA-BDF1B9AC1056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88E86CA-9E1E-0E1D-91FD-8C0D91C13EF9}"/>
              </a:ext>
            </a:extLst>
          </p:cNvPr>
          <p:cNvSpPr/>
          <p:nvPr/>
        </p:nvSpPr>
        <p:spPr>
          <a:xfrm rot="10800000" flipH="1">
            <a:off x="531272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20CDAD71-0D4E-278C-30DF-7F0779F53185}"/>
              </a:ext>
            </a:extLst>
          </p:cNvPr>
          <p:cNvSpPr/>
          <p:nvPr/>
        </p:nvSpPr>
        <p:spPr>
          <a:xfrm rot="10800000">
            <a:off x="738593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85206614-7CD9-E195-DEAB-B8A789EBDB67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2D7100F-309F-5F3B-F34D-AA062D5582D9}"/>
              </a:ext>
            </a:extLst>
          </p:cNvPr>
          <p:cNvSpPr/>
          <p:nvPr/>
        </p:nvSpPr>
        <p:spPr>
          <a:xfrm rot="10800000" flipH="1">
            <a:off x="4378514" y="368116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DF33A10-983B-CDA4-4FA7-C31D4792D44B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CD0F6E-3552-35AF-52A3-CB7DCB1A9377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BBB4A3F-FB5D-31C3-421C-D9A0B28EDA06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F0AC697-D7A7-C74F-B3C9-AE77C66A98F3}"/>
              </a:ext>
            </a:extLst>
          </p:cNvPr>
          <p:cNvSpPr txBox="1"/>
          <p:nvPr/>
        </p:nvSpPr>
        <p:spPr>
          <a:xfrm>
            <a:off x="5187767" y="148354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D1715753-410B-B4BA-A888-DC1BDC0CD72A}"/>
              </a:ext>
            </a:extLst>
          </p:cNvPr>
          <p:cNvCxnSpPr>
            <a:cxnSpLocks/>
          </p:cNvCxnSpPr>
          <p:nvPr/>
        </p:nvCxnSpPr>
        <p:spPr>
          <a:xfrm>
            <a:off x="3052852" y="5768526"/>
            <a:ext cx="548640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E767C4D3-33A6-23D6-8F20-129EBF49C108}"/>
              </a:ext>
            </a:extLst>
          </p:cNvPr>
          <p:cNvSpPr/>
          <p:nvPr/>
        </p:nvSpPr>
        <p:spPr>
          <a:xfrm rot="10800000" flipH="1">
            <a:off x="5312726" y="55838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23911806-F520-40B0-34AB-121882827061}"/>
              </a:ext>
            </a:extLst>
          </p:cNvPr>
          <p:cNvSpPr/>
          <p:nvPr/>
        </p:nvSpPr>
        <p:spPr>
          <a:xfrm rot="10800000">
            <a:off x="738593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A69EA64-C73B-4602-B61E-DB3C68D0E4DC}"/>
              </a:ext>
            </a:extLst>
          </p:cNvPr>
          <p:cNvSpPr/>
          <p:nvPr/>
        </p:nvSpPr>
        <p:spPr>
          <a:xfrm rot="10800000" flipH="1">
            <a:off x="3601151" y="558386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C5C467CD-934F-5781-DE3D-1D27D86988AA}"/>
              </a:ext>
            </a:extLst>
          </p:cNvPr>
          <p:cNvSpPr/>
          <p:nvPr/>
        </p:nvSpPr>
        <p:spPr>
          <a:xfrm rot="10800000">
            <a:off x="7390770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3801B631-6CEF-DD22-BD79-1796819C195D}"/>
              </a:ext>
            </a:extLst>
          </p:cNvPr>
          <p:cNvSpPr/>
          <p:nvPr/>
        </p:nvSpPr>
        <p:spPr>
          <a:xfrm rot="10800000" flipH="1">
            <a:off x="3601152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93AB1FB4-D862-96E9-29D7-88AD43E3D6C1}"/>
              </a:ext>
            </a:extLst>
          </p:cNvPr>
          <p:cNvSpPr/>
          <p:nvPr/>
        </p:nvSpPr>
        <p:spPr>
          <a:xfrm rot="10800000" flipH="1">
            <a:off x="3601152" y="3674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1EACFD-647A-08E7-6ACB-EF784667813E}"/>
              </a:ext>
            </a:extLst>
          </p:cNvPr>
          <p:cNvSpPr txBox="1"/>
          <p:nvPr/>
        </p:nvSpPr>
        <p:spPr>
          <a:xfrm>
            <a:off x="2084440" y="2354800"/>
            <a:ext cx="2306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G14822: ATP-dependent RNA helicase DDX19A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51A0F6-7F41-AB66-0034-6833749CAC30}"/>
              </a:ext>
            </a:extLst>
          </p:cNvPr>
          <p:cNvSpPr txBox="1"/>
          <p:nvPr/>
        </p:nvSpPr>
        <p:spPr>
          <a:xfrm>
            <a:off x="5948452" y="166820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g14824??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CD286A6-7700-905B-B88F-E18E210882B5}"/>
              </a:ext>
            </a:extLst>
          </p:cNvPr>
          <p:cNvSpPr txBox="1"/>
          <p:nvPr/>
        </p:nvSpPr>
        <p:spPr>
          <a:xfrm>
            <a:off x="5142117" y="3224622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jg14658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A93427-871A-A57B-84F5-93081A671CA2}"/>
              </a:ext>
            </a:extLst>
          </p:cNvPr>
          <p:cNvSpPr txBox="1"/>
          <p:nvPr/>
        </p:nvSpPr>
        <p:spPr>
          <a:xfrm>
            <a:off x="5187766" y="5034095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126F4A2-C043-FF23-E6A3-0006CC9811BC}"/>
              </a:ext>
            </a:extLst>
          </p:cNvPr>
          <p:cNvSpPr/>
          <p:nvPr/>
        </p:nvSpPr>
        <p:spPr>
          <a:xfrm rot="10800000">
            <a:off x="612055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064C2A-B236-A9D8-C273-F9A237A0A532}"/>
              </a:ext>
            </a:extLst>
          </p:cNvPr>
          <p:cNvSpPr txBox="1"/>
          <p:nvPr/>
        </p:nvSpPr>
        <p:spPr>
          <a:xfrm>
            <a:off x="7305368" y="2469907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G14825: cytidine deaminase b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FF3F1BE-7CEF-B607-4DCA-7B89CBAFD9AB}"/>
              </a:ext>
            </a:extLst>
          </p:cNvPr>
          <p:cNvSpPr txBox="1"/>
          <p:nvPr/>
        </p:nvSpPr>
        <p:spPr>
          <a:xfrm>
            <a:off x="4094968" y="4107815"/>
            <a:ext cx="24631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Jg14659: calcium/calmodulin-dependent protein kinase II inhibitor 2-like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8B5724-7336-59D5-0F7A-7AAA49012C13}"/>
              </a:ext>
            </a:extLst>
          </p:cNvPr>
          <p:cNvSpPr txBox="1"/>
          <p:nvPr/>
        </p:nvSpPr>
        <p:spPr>
          <a:xfrm>
            <a:off x="1622323" y="4107815"/>
            <a:ext cx="29311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Jg14660: ATP-dependent RNA helicase DDX19A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FA9520-2B79-D1AD-57A6-9A547A6F8867}"/>
              </a:ext>
            </a:extLst>
          </p:cNvPr>
          <p:cNvSpPr txBox="1"/>
          <p:nvPr/>
        </p:nvSpPr>
        <p:spPr>
          <a:xfrm>
            <a:off x="3298194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G7774: ATP-dependent RNA helicase DDX19A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D7A46A8E-FAA3-A484-F126-37ED8DAE6DEF}"/>
              </a:ext>
            </a:extLst>
          </p:cNvPr>
          <p:cNvSpPr txBox="1"/>
          <p:nvPr/>
        </p:nvSpPr>
        <p:spPr>
          <a:xfrm>
            <a:off x="7385929" y="6119143"/>
            <a:ext cx="2701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G7771: cytidine deaminase b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BCE7C5B-FE11-159C-AEF1-709799E6D0F5}"/>
              </a:ext>
            </a:extLst>
          </p:cNvPr>
          <p:cNvSpPr txBox="1"/>
          <p:nvPr/>
        </p:nvSpPr>
        <p:spPr>
          <a:xfrm>
            <a:off x="6086104" y="3222506"/>
            <a:ext cx="209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Jg14657, yes?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4A8F7D4A-293D-2F3C-7E3A-C2EB338655DC}"/>
              </a:ext>
            </a:extLst>
          </p:cNvPr>
          <p:cNvSpPr/>
          <p:nvPr/>
        </p:nvSpPr>
        <p:spPr>
          <a:xfrm rot="10800000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6851FF3D-6150-CA1C-0EBE-1C529A321E2D}"/>
              </a:ext>
            </a:extLst>
          </p:cNvPr>
          <p:cNvSpPr/>
          <p:nvPr/>
        </p:nvSpPr>
        <p:spPr>
          <a:xfrm rot="10800000">
            <a:off x="6073035" y="558423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63A4BC2-68E6-852C-95B1-D11E0690D96B}"/>
              </a:ext>
            </a:extLst>
          </p:cNvPr>
          <p:cNvSpPr txBox="1"/>
          <p:nvPr/>
        </p:nvSpPr>
        <p:spPr>
          <a:xfrm>
            <a:off x="6194925" y="4999595"/>
            <a:ext cx="5224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g7772: “trypsin-like”  or “uncharacterized protein LOC114557321”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CC3E300E-06E1-FBE1-35CC-8A73A4600A17}"/>
              </a:ext>
            </a:extLst>
          </p:cNvPr>
          <p:cNvSpPr txBox="1"/>
          <p:nvPr/>
        </p:nvSpPr>
        <p:spPr>
          <a:xfrm>
            <a:off x="7256117" y="4080443"/>
            <a:ext cx="3047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Jg14656: cytidine deaminase b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16794F1-215D-894B-64FB-52583FC178D1}"/>
              </a:ext>
            </a:extLst>
          </p:cNvPr>
          <p:cNvSpPr txBox="1"/>
          <p:nvPr/>
        </p:nvSpPr>
        <p:spPr>
          <a:xfrm>
            <a:off x="1294551" y="1939143"/>
            <a:ext cx="14485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ntLink_69</a:t>
            </a:r>
          </a:p>
        </p:txBody>
      </p:sp>
    </p:spTree>
    <p:extLst>
      <p:ext uri="{BB962C8B-B14F-4D97-AF65-F5344CB8AC3E}">
        <p14:creationId xmlns:p14="http://schemas.microsoft.com/office/powerpoint/2010/main" val="1668780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3F0F5-98AF-A8E5-2165-A9ECC540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AEC5C40-8064-34B2-6864-95F310581E60}"/>
              </a:ext>
            </a:extLst>
          </p:cNvPr>
          <p:cNvSpPr txBox="1"/>
          <p:nvPr/>
        </p:nvSpPr>
        <p:spPr>
          <a:xfrm>
            <a:off x="334295" y="151998"/>
            <a:ext cx="4768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FD6375-9989-F025-E375-A2A8A73AACDD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9662D57-0006-0E26-56DE-50F0D16CA2B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D0D1F02-CA27-2753-8784-05972158B76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AE764FB-D14C-4F6C-4BC4-D646350362B5}"/>
              </a:ext>
            </a:extLst>
          </p:cNvPr>
          <p:cNvSpPr txBox="1"/>
          <p:nvPr/>
        </p:nvSpPr>
        <p:spPr>
          <a:xfrm>
            <a:off x="1189652" y="1685676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E2370D4-D602-E99B-4B16-EB8F601F2B02}"/>
              </a:ext>
            </a:extLst>
          </p:cNvPr>
          <p:cNvSpPr txBox="1"/>
          <p:nvPr/>
        </p:nvSpPr>
        <p:spPr>
          <a:xfrm>
            <a:off x="2452564" y="1680981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g20263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0AC021EA-08B6-5B86-90D7-6BA9FC34F862}"/>
              </a:ext>
            </a:extLst>
          </p:cNvPr>
          <p:cNvCxnSpPr>
            <a:cxnSpLocks/>
          </p:cNvCxnSpPr>
          <p:nvPr/>
        </p:nvCxnSpPr>
        <p:spPr>
          <a:xfrm>
            <a:off x="747141" y="22112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箭號: 向左 40">
            <a:extLst>
              <a:ext uri="{FF2B5EF4-FFF2-40B4-BE49-F238E27FC236}">
                <a16:creationId xmlns:a16="http://schemas.microsoft.com/office/drawing/2014/main" id="{5949B7E4-72D2-685C-6A38-ACE4B5F9FEC9}"/>
              </a:ext>
            </a:extLst>
          </p:cNvPr>
          <p:cNvSpPr/>
          <p:nvPr/>
        </p:nvSpPr>
        <p:spPr>
          <a:xfrm rot="10800000" flipH="1">
            <a:off x="150658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134863A-2217-AF45-DCE9-675B819D1FEB}"/>
              </a:ext>
            </a:extLst>
          </p:cNvPr>
          <p:cNvSpPr/>
          <p:nvPr/>
        </p:nvSpPr>
        <p:spPr>
          <a:xfrm rot="10800000">
            <a:off x="210199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4A9C8CDE-63E0-DF24-AA7B-0D512C2F0D88}"/>
              </a:ext>
            </a:extLst>
          </p:cNvPr>
          <p:cNvSpPr/>
          <p:nvPr/>
        </p:nvSpPr>
        <p:spPr>
          <a:xfrm rot="10800000" flipH="1">
            <a:off x="91117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35BE5E24-93C1-CA29-625E-43AF6BB7D931}"/>
              </a:ext>
            </a:extLst>
          </p:cNvPr>
          <p:cNvSpPr/>
          <p:nvPr/>
        </p:nvSpPr>
        <p:spPr>
          <a:xfrm rot="10800000">
            <a:off x="2697409" y="2020456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9A8DFB3D-4799-3B10-76AA-460B371B7F8B}"/>
              </a:ext>
            </a:extLst>
          </p:cNvPr>
          <p:cNvSpPr/>
          <p:nvPr/>
        </p:nvSpPr>
        <p:spPr>
          <a:xfrm rot="10800000" flipH="1">
            <a:off x="3292819" y="2020456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A90D3B8-A73C-CFC9-1798-7F57188959B4}"/>
              </a:ext>
            </a:extLst>
          </p:cNvPr>
          <p:cNvSpPr txBox="1"/>
          <p:nvPr/>
        </p:nvSpPr>
        <p:spPr>
          <a:xfrm>
            <a:off x="511278" y="2430084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g20260: serine/threonine-protein kinase PINK1, mitochondrial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C6998B5-38C3-744A-9B52-29B08C59B3CD}"/>
              </a:ext>
            </a:extLst>
          </p:cNvPr>
          <p:cNvSpPr txBox="1"/>
          <p:nvPr/>
        </p:nvSpPr>
        <p:spPr>
          <a:xfrm>
            <a:off x="1834307" y="2589300"/>
            <a:ext cx="175014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g20262: sodium channel protein type 4 subunit alpha B-like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5F93384-E302-F258-CE74-A7B922922BBB}"/>
              </a:ext>
            </a:extLst>
          </p:cNvPr>
          <p:cNvSpPr txBox="1"/>
          <p:nvPr/>
        </p:nvSpPr>
        <p:spPr>
          <a:xfrm>
            <a:off x="3316033" y="2333666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g20264: protein FAM43B</a:t>
            </a: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52E68422-37C0-3D17-7438-6697E440ABE8}"/>
              </a:ext>
            </a:extLst>
          </p:cNvPr>
          <p:cNvCxnSpPr>
            <a:cxnSpLocks/>
          </p:cNvCxnSpPr>
          <p:nvPr/>
        </p:nvCxnSpPr>
        <p:spPr>
          <a:xfrm>
            <a:off x="807932" y="5868819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5EB683EB-A271-ECED-A901-4C39C7B30A6C}"/>
              </a:ext>
            </a:extLst>
          </p:cNvPr>
          <p:cNvSpPr/>
          <p:nvPr/>
        </p:nvSpPr>
        <p:spPr>
          <a:xfrm rot="10800000" flipH="1">
            <a:off x="1651427" y="567880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8702ADF-640C-8C02-E172-A578E0CE38CA}"/>
              </a:ext>
            </a:extLst>
          </p:cNvPr>
          <p:cNvSpPr txBox="1"/>
          <p:nvPr/>
        </p:nvSpPr>
        <p:spPr>
          <a:xfrm>
            <a:off x="1400700" y="532557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1CF36CA6-FD61-C53E-16D1-66A5A47920F2}"/>
              </a:ext>
            </a:extLst>
          </p:cNvPr>
          <p:cNvSpPr/>
          <p:nvPr/>
        </p:nvSpPr>
        <p:spPr>
          <a:xfrm rot="10800000">
            <a:off x="2452000" y="5696890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780095A-4039-E221-FCEA-ADD03EE46504}"/>
              </a:ext>
            </a:extLst>
          </p:cNvPr>
          <p:cNvSpPr txBox="1"/>
          <p:nvPr/>
        </p:nvSpPr>
        <p:spPr>
          <a:xfrm>
            <a:off x="2338267" y="5295705"/>
            <a:ext cx="989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g10323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2C43FD9E-C653-6AC3-86E2-B487434B98E6}"/>
              </a:ext>
            </a:extLst>
          </p:cNvPr>
          <p:cNvSpPr/>
          <p:nvPr/>
        </p:nvSpPr>
        <p:spPr>
          <a:xfrm rot="10800000" flipH="1">
            <a:off x="3151927" y="5684154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F8581D3-5BAC-92AE-2E84-FAD96D1A5B2F}"/>
              </a:ext>
            </a:extLst>
          </p:cNvPr>
          <p:cNvSpPr txBox="1"/>
          <p:nvPr/>
        </p:nvSpPr>
        <p:spPr>
          <a:xfrm>
            <a:off x="3175141" y="5997364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g10324: protein FAM43B</a:t>
            </a:r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2503CC65-C7A7-DC63-E5D3-81D24E5B8E2B}"/>
              </a:ext>
            </a:extLst>
          </p:cNvPr>
          <p:cNvSpPr/>
          <p:nvPr/>
        </p:nvSpPr>
        <p:spPr>
          <a:xfrm rot="10800000" flipH="1">
            <a:off x="911178" y="5678800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27A15672-151C-A309-13C9-DE52F07B5948}"/>
              </a:ext>
            </a:extLst>
          </p:cNvPr>
          <p:cNvSpPr txBox="1"/>
          <p:nvPr/>
        </p:nvSpPr>
        <p:spPr>
          <a:xfrm>
            <a:off x="575214" y="6117628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G10321: serine/threonine-protein kinase PINK1, mitochondrial</a:t>
            </a:r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CDD7B204-6ED7-A228-5F36-E8D4FEF29141}"/>
              </a:ext>
            </a:extLst>
          </p:cNvPr>
          <p:cNvCxnSpPr>
            <a:cxnSpLocks/>
          </p:cNvCxnSpPr>
          <p:nvPr/>
        </p:nvCxnSpPr>
        <p:spPr>
          <a:xfrm>
            <a:off x="803018" y="3995770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ADF19102-D6E3-DDA6-5B1C-8309F182FCE5}"/>
              </a:ext>
            </a:extLst>
          </p:cNvPr>
          <p:cNvSpPr/>
          <p:nvPr/>
        </p:nvSpPr>
        <p:spPr>
          <a:xfrm rot="10800000">
            <a:off x="2447086" y="3823841"/>
            <a:ext cx="36576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455F0E2C-F307-38E5-6A5C-6D52C2163066}"/>
              </a:ext>
            </a:extLst>
          </p:cNvPr>
          <p:cNvSpPr/>
          <p:nvPr/>
        </p:nvSpPr>
        <p:spPr>
          <a:xfrm rot="10800000" flipH="1">
            <a:off x="3147013" y="3811105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9" name="箭號: 向左 58">
            <a:extLst>
              <a:ext uri="{FF2B5EF4-FFF2-40B4-BE49-F238E27FC236}">
                <a16:creationId xmlns:a16="http://schemas.microsoft.com/office/drawing/2014/main" id="{07C6D662-7865-BA78-9DD8-E0EC36BF1914}"/>
              </a:ext>
            </a:extLst>
          </p:cNvPr>
          <p:cNvSpPr/>
          <p:nvPr/>
        </p:nvSpPr>
        <p:spPr>
          <a:xfrm rot="10800000" flipH="1">
            <a:off x="906264" y="3805751"/>
            <a:ext cx="36576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760C1F5E-E715-9484-EF07-30229A4C4467}"/>
              </a:ext>
            </a:extLst>
          </p:cNvPr>
          <p:cNvSpPr txBox="1"/>
          <p:nvPr/>
        </p:nvSpPr>
        <p:spPr>
          <a:xfrm>
            <a:off x="2314418" y="3457700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jg28226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D46D059-D776-45C4-033F-2F543C824E32}"/>
              </a:ext>
            </a:extLst>
          </p:cNvPr>
          <p:cNvSpPr txBox="1"/>
          <p:nvPr/>
        </p:nvSpPr>
        <p:spPr>
          <a:xfrm>
            <a:off x="585416" y="4122026"/>
            <a:ext cx="2122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Jg28227: serine/threonine-protein kinase PINK1, mitochondrial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2E636893-DEB2-B12C-967D-1268E391DA70}"/>
              </a:ext>
            </a:extLst>
          </p:cNvPr>
          <p:cNvSpPr txBox="1"/>
          <p:nvPr/>
        </p:nvSpPr>
        <p:spPr>
          <a:xfrm>
            <a:off x="3099073" y="4143507"/>
            <a:ext cx="1403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jg28224: protein FAM43B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181118F-3493-08EC-4CC9-A8D6692CF877}"/>
              </a:ext>
            </a:extLst>
          </p:cNvPr>
          <p:cNvSpPr txBox="1"/>
          <p:nvPr/>
        </p:nvSpPr>
        <p:spPr>
          <a:xfrm>
            <a:off x="5579747" y="463182"/>
            <a:ext cx="6164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CV </a:t>
            </a:r>
          </a:p>
          <a:p>
            <a:r>
              <a:rPr lang="en-US" altLang="zh-TW" dirty="0"/>
              <a:t>g</a:t>
            </a:r>
            <a:r>
              <a:rPr lang="zh-TW" altLang="en-US" dirty="0"/>
              <a:t>256</a:t>
            </a:r>
            <a:r>
              <a:rPr lang="en-US" altLang="zh-TW" dirty="0"/>
              <a:t>: serine protease 27-like</a:t>
            </a:r>
          </a:p>
          <a:p>
            <a:r>
              <a:rPr lang="en-US" altLang="zh-TW" dirty="0"/>
              <a:t>trypsinogen-like protein 3  g5006.t1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D4318E0-A965-06DC-B4E5-78CA103CC886}"/>
              </a:ext>
            </a:extLst>
          </p:cNvPr>
          <p:cNvSpPr txBox="1"/>
          <p:nvPr/>
        </p:nvSpPr>
        <p:spPr>
          <a:xfrm>
            <a:off x="9877582" y="873421"/>
            <a:ext cx="254686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PC</a:t>
            </a:r>
          </a:p>
          <a:p>
            <a:r>
              <a:rPr lang="en-US" altLang="zh-TW" dirty="0"/>
              <a:t>5 g8666.t1v</a:t>
            </a:r>
          </a:p>
          <a:p>
            <a:r>
              <a:rPr lang="en-US" altLang="zh-TW" dirty="0"/>
              <a:t>5 g6211.t1v</a:t>
            </a:r>
          </a:p>
          <a:p>
            <a:r>
              <a:rPr lang="en-US" altLang="zh-TW" dirty="0"/>
              <a:t>5 g6202.t1v</a:t>
            </a:r>
          </a:p>
          <a:p>
            <a:r>
              <a:rPr lang="en-US" altLang="zh-TW" dirty="0"/>
              <a:t>      5 g5804.t1v</a:t>
            </a:r>
          </a:p>
          <a:p>
            <a:r>
              <a:rPr lang="en-US" altLang="zh-TW" dirty="0"/>
              <a:t>      5 g5803.t1v</a:t>
            </a:r>
          </a:p>
          <a:p>
            <a:r>
              <a:rPr lang="en-US" altLang="zh-TW" dirty="0"/>
              <a:t>      5 g5802.t1v</a:t>
            </a:r>
          </a:p>
          <a:p>
            <a:r>
              <a:rPr lang="en-US" altLang="zh-TW" dirty="0"/>
              <a:t>      5 g5801.t1v</a:t>
            </a:r>
          </a:p>
          <a:p>
            <a:r>
              <a:rPr lang="en-US" altLang="zh-TW" dirty="0"/>
              <a:t>      5 g5800.t1v</a:t>
            </a:r>
          </a:p>
          <a:p>
            <a:r>
              <a:rPr lang="en-US" altLang="zh-TW" dirty="0"/>
              <a:t>5 g5799.t1v</a:t>
            </a:r>
          </a:p>
          <a:p>
            <a:r>
              <a:rPr lang="en-US" altLang="zh-TW" dirty="0"/>
              <a:t>5 g5797.t1v</a:t>
            </a:r>
          </a:p>
          <a:p>
            <a:r>
              <a:rPr lang="en-US" altLang="zh-TW" dirty="0"/>
              <a:t>      5 g20263.t1 v</a:t>
            </a:r>
          </a:p>
          <a:p>
            <a:r>
              <a:rPr lang="en-US" altLang="zh-TW" dirty="0"/>
              <a:t>      5 g14823.t1v</a:t>
            </a:r>
          </a:p>
          <a:p>
            <a:r>
              <a:rPr lang="en-US" altLang="zh-TW" dirty="0"/>
              <a:t>      4 g5798.t1v</a:t>
            </a:r>
          </a:p>
          <a:p>
            <a:r>
              <a:rPr lang="en-US" altLang="zh-TW" dirty="0"/>
              <a:t>      4 g20261.t1v</a:t>
            </a:r>
          </a:p>
          <a:p>
            <a:r>
              <a:rPr lang="en-US" altLang="zh-TW" dirty="0"/>
              <a:t>      3 g2631.t1</a:t>
            </a:r>
          </a:p>
          <a:p>
            <a:r>
              <a:rPr lang="en-US" altLang="zh-TW" dirty="0"/>
              <a:t>2 g14824.t1v</a:t>
            </a:r>
          </a:p>
          <a:p>
            <a:r>
              <a:rPr lang="en-US" altLang="zh-TW" dirty="0"/>
              <a:t>      2 g12499.t1v</a:t>
            </a:r>
          </a:p>
          <a:p>
            <a:r>
              <a:rPr lang="en-US" altLang="zh-TW" dirty="0"/>
              <a:t>      1 g986.t1 NOT</a:t>
            </a:r>
          </a:p>
          <a:p>
            <a:r>
              <a:rPr lang="en-US" altLang="zh-TW" dirty="0"/>
              <a:t>No “trypsinogen” is matched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A5B38D2-BC9B-F73A-7220-A47B39A8EAF3}"/>
              </a:ext>
            </a:extLst>
          </p:cNvPr>
          <p:cNvSpPr txBox="1"/>
          <p:nvPr/>
        </p:nvSpPr>
        <p:spPr>
          <a:xfrm>
            <a:off x="6546038" y="-97989"/>
            <a:ext cx="616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In AP</a:t>
            </a:r>
          </a:p>
          <a:p>
            <a:r>
              <a:rPr lang="en-US" altLang="zh-TW" dirty="0"/>
              <a:t>trypsinogen-like protein 3  jg19999.t1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7518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29409-22D7-4658-9A44-F59E6F43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05BB13E-4088-BD9E-9C9E-A906DDE41890}"/>
              </a:ext>
            </a:extLst>
          </p:cNvPr>
          <p:cNvCxnSpPr>
            <a:cxnSpLocks/>
          </p:cNvCxnSpPr>
          <p:nvPr/>
        </p:nvCxnSpPr>
        <p:spPr>
          <a:xfrm flipV="1">
            <a:off x="3052852" y="3869231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B240CDAB-4F31-DC41-FEFB-551CF4F9BE5E}"/>
              </a:ext>
            </a:extLst>
          </p:cNvPr>
          <p:cNvSpPr txBox="1"/>
          <p:nvPr/>
        </p:nvSpPr>
        <p:spPr>
          <a:xfrm>
            <a:off x="334295" y="151998"/>
            <a:ext cx="5481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6D1BA91E-BC20-4A69-F656-CB716CE525FD}"/>
              </a:ext>
            </a:extLst>
          </p:cNvPr>
          <p:cNvCxnSpPr>
            <a:cxnSpLocks/>
          </p:cNvCxnSpPr>
          <p:nvPr/>
        </p:nvCxnSpPr>
        <p:spPr>
          <a:xfrm flipV="1">
            <a:off x="3052852" y="2205120"/>
            <a:ext cx="5486400" cy="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2DCDDE33-B191-0757-9A3C-E70BC2DCBE03}"/>
              </a:ext>
            </a:extLst>
          </p:cNvPr>
          <p:cNvSpPr/>
          <p:nvPr/>
        </p:nvSpPr>
        <p:spPr>
          <a:xfrm rot="10800000" flipH="1">
            <a:off x="5312726" y="368116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0EB7D21-04C1-71DF-C035-10A0EE3B579C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CEA27B7-2A28-06A3-7665-B76E5706F275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9A2BE07-8795-7D14-163B-0AE933CC4F1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8F229F-28F2-2B67-FA7C-33FD5C6EE647}"/>
              </a:ext>
            </a:extLst>
          </p:cNvPr>
          <p:cNvSpPr txBox="1"/>
          <p:nvPr/>
        </p:nvSpPr>
        <p:spPr>
          <a:xfrm>
            <a:off x="4093472" y="3206938"/>
            <a:ext cx="1810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Jg9141: anionic trypsin-2-like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51D12364-2B5F-2963-EA81-EEEB186A2E38}"/>
              </a:ext>
            </a:extLst>
          </p:cNvPr>
          <p:cNvCxnSpPr>
            <a:cxnSpLocks/>
          </p:cNvCxnSpPr>
          <p:nvPr/>
        </p:nvCxnSpPr>
        <p:spPr>
          <a:xfrm>
            <a:off x="3052852" y="5762509"/>
            <a:ext cx="538576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978F9BAE-AC48-21B4-C925-3C5E5132CEDC}"/>
              </a:ext>
            </a:extLst>
          </p:cNvPr>
          <p:cNvSpPr/>
          <p:nvPr/>
        </p:nvSpPr>
        <p:spPr>
          <a:xfrm rot="10800000" flipH="1">
            <a:off x="4973015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5F6D648B-B999-5FC0-883D-9ADEF53280F2}"/>
              </a:ext>
            </a:extLst>
          </p:cNvPr>
          <p:cNvSpPr/>
          <p:nvPr/>
        </p:nvSpPr>
        <p:spPr>
          <a:xfrm rot="10800000" flipH="1">
            <a:off x="4560234" y="202045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04EE5605-6F41-6EDE-569D-52CEAD634F3B}"/>
              </a:ext>
            </a:extLst>
          </p:cNvPr>
          <p:cNvSpPr/>
          <p:nvPr/>
        </p:nvSpPr>
        <p:spPr>
          <a:xfrm rot="10800000" flipH="1">
            <a:off x="6131053" y="36817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2EC5631-81E8-E295-1E93-D586FD214948}"/>
              </a:ext>
            </a:extLst>
          </p:cNvPr>
          <p:cNvSpPr txBox="1"/>
          <p:nvPr/>
        </p:nvSpPr>
        <p:spPr>
          <a:xfrm>
            <a:off x="5904367" y="3158795"/>
            <a:ext cx="98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jg24957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F5454807-8647-EF86-540D-18A2BAB6C17E}"/>
              </a:ext>
            </a:extLst>
          </p:cNvPr>
          <p:cNvSpPr txBox="1"/>
          <p:nvPr/>
        </p:nvSpPr>
        <p:spPr>
          <a:xfrm>
            <a:off x="339440" y="3576270"/>
            <a:ext cx="2580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jg32171.t1</a:t>
            </a:r>
            <a:r>
              <a:rPr lang="en-US" altLang="zh-TW" dirty="0"/>
              <a:t>:  not mapped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869CEADE-EC6E-946B-AF7C-605F003038B2}"/>
              </a:ext>
            </a:extLst>
          </p:cNvPr>
          <p:cNvSpPr txBox="1"/>
          <p:nvPr/>
        </p:nvSpPr>
        <p:spPr>
          <a:xfrm>
            <a:off x="4806071" y="519069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G10674: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13EF9690-EAA9-1B2A-03DB-43CC10B630E4}"/>
              </a:ext>
            </a:extLst>
          </p:cNvPr>
          <p:cNvSpPr/>
          <p:nvPr/>
        </p:nvSpPr>
        <p:spPr>
          <a:xfrm rot="10800000" flipH="1">
            <a:off x="6468398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D9ECE0F-354A-34CB-A5DA-206729F70D2A}"/>
              </a:ext>
            </a:extLst>
          </p:cNvPr>
          <p:cNvSpPr txBox="1"/>
          <p:nvPr/>
        </p:nvSpPr>
        <p:spPr>
          <a:xfrm>
            <a:off x="5632462" y="4804642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G10672: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D0D4E7BF-387B-65F6-27A9-2F51A861E886}"/>
              </a:ext>
            </a:extLst>
          </p:cNvPr>
          <p:cNvSpPr/>
          <p:nvPr/>
        </p:nvSpPr>
        <p:spPr>
          <a:xfrm rot="10800000" flipH="1">
            <a:off x="5720707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C8CB3C5-5AEC-E3D7-E376-2A0412B45214}"/>
              </a:ext>
            </a:extLst>
          </p:cNvPr>
          <p:cNvSpPr txBox="1"/>
          <p:nvPr/>
        </p:nvSpPr>
        <p:spPr>
          <a:xfrm>
            <a:off x="6555262" y="4993566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G10673: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7F8E6352-084F-10C5-B6AA-FB80A526B4F2}"/>
              </a:ext>
            </a:extLst>
          </p:cNvPr>
          <p:cNvSpPr/>
          <p:nvPr/>
        </p:nvSpPr>
        <p:spPr>
          <a:xfrm rot="10800000" flipH="1">
            <a:off x="4225323" y="557784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8030FF-F808-44E9-EE8A-909786CBFB3C}"/>
              </a:ext>
            </a:extLst>
          </p:cNvPr>
          <p:cNvSpPr txBox="1"/>
          <p:nvPr/>
        </p:nvSpPr>
        <p:spPr>
          <a:xfrm>
            <a:off x="3912702" y="4797818"/>
            <a:ext cx="1883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G10683: anionic trypsin-2-like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B9E899C-C44C-1A62-9A2D-CD7989D4F74D}"/>
              </a:ext>
            </a:extLst>
          </p:cNvPr>
          <p:cNvSpPr txBox="1"/>
          <p:nvPr/>
        </p:nvSpPr>
        <p:spPr>
          <a:xfrm>
            <a:off x="3252846" y="611914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G10675: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21F90098-D5FC-F8F7-2B69-4178A7711A4F}"/>
              </a:ext>
            </a:extLst>
          </p:cNvPr>
          <p:cNvSpPr txBox="1"/>
          <p:nvPr/>
        </p:nvSpPr>
        <p:spPr>
          <a:xfrm>
            <a:off x="8391285" y="2624413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End of contig</a:t>
            </a:r>
            <a:endParaRPr lang="zh-TW" altLang="en-US" dirty="0"/>
          </a:p>
        </p:txBody>
      </p:sp>
      <p:sp>
        <p:nvSpPr>
          <p:cNvPr id="66" name="箭號: 向左 65">
            <a:extLst>
              <a:ext uri="{FF2B5EF4-FFF2-40B4-BE49-F238E27FC236}">
                <a16:creationId xmlns:a16="http://schemas.microsoft.com/office/drawing/2014/main" id="{0D43880B-A413-AE8A-1194-63AF2D341227}"/>
              </a:ext>
            </a:extLst>
          </p:cNvPr>
          <p:cNvSpPr/>
          <p:nvPr/>
        </p:nvSpPr>
        <p:spPr>
          <a:xfrm rot="10800000" flipH="1">
            <a:off x="7329903" y="2004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20E7E90-42BD-5449-C1DE-FF3B79BD2AEA}"/>
              </a:ext>
            </a:extLst>
          </p:cNvPr>
          <p:cNvSpPr txBox="1"/>
          <p:nvPr/>
        </p:nvSpPr>
        <p:spPr>
          <a:xfrm>
            <a:off x="7481761" y="1304912"/>
            <a:ext cx="2861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G12499: anionic trypsin-2-like, partial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2F276D83-BCE0-1EB3-9AF9-FC8608A44272}"/>
              </a:ext>
            </a:extLst>
          </p:cNvPr>
          <p:cNvCxnSpPr/>
          <p:nvPr/>
        </p:nvCxnSpPr>
        <p:spPr>
          <a:xfrm>
            <a:off x="8539252" y="2004457"/>
            <a:ext cx="0" cy="54129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56170F6-811B-CD71-789E-DCC4D7B263C5}"/>
              </a:ext>
            </a:extLst>
          </p:cNvPr>
          <p:cNvSpPr txBox="1"/>
          <p:nvPr/>
        </p:nvSpPr>
        <p:spPr>
          <a:xfrm>
            <a:off x="781235" y="1985968"/>
            <a:ext cx="1704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ntLink64</a:t>
            </a:r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F6CE0F4-E9A5-EEEC-6B1F-D4305B0DDD9A}"/>
              </a:ext>
            </a:extLst>
          </p:cNvPr>
          <p:cNvSpPr txBox="1"/>
          <p:nvPr/>
        </p:nvSpPr>
        <p:spPr>
          <a:xfrm>
            <a:off x="4521098" y="2420348"/>
            <a:ext cx="2227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G12498: kallikrein-8-like</a:t>
            </a:r>
          </a:p>
        </p:txBody>
      </p:sp>
      <p:sp>
        <p:nvSpPr>
          <p:cNvPr id="74" name="箭號: 向左 73">
            <a:extLst>
              <a:ext uri="{FF2B5EF4-FFF2-40B4-BE49-F238E27FC236}">
                <a16:creationId xmlns:a16="http://schemas.microsoft.com/office/drawing/2014/main" id="{AB9712D4-6130-E540-170E-6ED6590C42EF}"/>
              </a:ext>
            </a:extLst>
          </p:cNvPr>
          <p:cNvSpPr/>
          <p:nvPr/>
        </p:nvSpPr>
        <p:spPr>
          <a:xfrm rot="10800000">
            <a:off x="3252847" y="199083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D66CA367-2A7A-E069-2E4A-06FE7061FC10}"/>
              </a:ext>
            </a:extLst>
          </p:cNvPr>
          <p:cNvSpPr txBox="1"/>
          <p:nvPr/>
        </p:nvSpPr>
        <p:spPr>
          <a:xfrm>
            <a:off x="3252846" y="2647116"/>
            <a:ext cx="26106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G12497: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0FF23D30-858E-13BF-E01B-2765189A372A}"/>
              </a:ext>
            </a:extLst>
          </p:cNvPr>
          <p:cNvSpPr/>
          <p:nvPr/>
        </p:nvSpPr>
        <p:spPr>
          <a:xfrm rot="10800000">
            <a:off x="3252847" y="370054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98AD75E5-97DE-7D52-9999-685CFBAB4260}"/>
              </a:ext>
            </a:extLst>
          </p:cNvPr>
          <p:cNvSpPr/>
          <p:nvPr/>
        </p:nvSpPr>
        <p:spPr>
          <a:xfrm rot="10800000">
            <a:off x="3252846" y="557784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6E600236-DD75-A09E-5030-BEB623789BF0}"/>
              </a:ext>
            </a:extLst>
          </p:cNvPr>
          <p:cNvSpPr txBox="1"/>
          <p:nvPr/>
        </p:nvSpPr>
        <p:spPr>
          <a:xfrm>
            <a:off x="3252846" y="4126623"/>
            <a:ext cx="2517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jg9215: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ras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-related C3 botulinum toxin substrate 2</a:t>
            </a:r>
          </a:p>
        </p:txBody>
      </p:sp>
    </p:spTree>
    <p:extLst>
      <p:ext uri="{BB962C8B-B14F-4D97-AF65-F5344CB8AC3E}">
        <p14:creationId xmlns:p14="http://schemas.microsoft.com/office/powerpoint/2010/main" val="2087591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9565D55E-A3E4-ABB5-A142-2579A813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710"/>
          <a:stretch/>
        </p:blipFill>
        <p:spPr>
          <a:xfrm>
            <a:off x="0" y="353962"/>
            <a:ext cx="12192000" cy="557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68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9A33B3E-EA3B-C962-51F8-DD95B5842D40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trypsinogen-like protein 3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2487022-C5CE-D5ED-24B2-6802F33EFC95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6A956EC-D3C0-91CC-32D5-E76052110A4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4F2B207-5D98-8601-367F-D187A0A7059D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B2740008-D604-BBBF-7E9A-07FF8EDE6561}"/>
              </a:ext>
            </a:extLst>
          </p:cNvPr>
          <p:cNvCxnSpPr>
            <a:cxnSpLocks/>
          </p:cNvCxnSpPr>
          <p:nvPr/>
        </p:nvCxnSpPr>
        <p:spPr>
          <a:xfrm>
            <a:off x="835741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95A6337-A6E2-226E-1B70-04CDC1EA702D}"/>
              </a:ext>
            </a:extLst>
          </p:cNvPr>
          <p:cNvSpPr/>
          <p:nvPr/>
        </p:nvSpPr>
        <p:spPr>
          <a:xfrm rot="10800000" flipH="1">
            <a:off x="2792362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2A4D03A-AEBA-4E71-55D6-4E69BDA2269B}"/>
              </a:ext>
            </a:extLst>
          </p:cNvPr>
          <p:cNvSpPr/>
          <p:nvPr/>
        </p:nvSpPr>
        <p:spPr>
          <a:xfrm rot="10800000" flipH="1">
            <a:off x="3648459" y="3811104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0F91B9-7270-69BC-4E77-3FA460488087}"/>
              </a:ext>
            </a:extLst>
          </p:cNvPr>
          <p:cNvSpPr txBox="1"/>
          <p:nvPr/>
        </p:nvSpPr>
        <p:spPr>
          <a:xfrm>
            <a:off x="2618731" y="3461441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jg7043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0A1205B-BF80-F3F0-8C6D-6C764BB3FE72}"/>
              </a:ext>
            </a:extLst>
          </p:cNvPr>
          <p:cNvCxnSpPr>
            <a:cxnSpLocks/>
          </p:cNvCxnSpPr>
          <p:nvPr/>
        </p:nvCxnSpPr>
        <p:spPr>
          <a:xfrm>
            <a:off x="95099" y="5887756"/>
            <a:ext cx="400495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8B9D3671-D737-BA60-B1F1-0EE6C078D530}"/>
              </a:ext>
            </a:extLst>
          </p:cNvPr>
          <p:cNvSpPr/>
          <p:nvPr/>
        </p:nvSpPr>
        <p:spPr>
          <a:xfrm rot="10800000" flipH="1">
            <a:off x="2110096" y="5705992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D84EFF38-7412-A33B-9CFC-52849D282020}"/>
              </a:ext>
            </a:extLst>
          </p:cNvPr>
          <p:cNvSpPr/>
          <p:nvPr/>
        </p:nvSpPr>
        <p:spPr>
          <a:xfrm rot="10800000" flipH="1">
            <a:off x="2966193" y="569325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F9DE3D-A58F-4889-41FC-BED1C667AA0F}"/>
              </a:ext>
            </a:extLst>
          </p:cNvPr>
          <p:cNvSpPr txBox="1"/>
          <p:nvPr/>
        </p:nvSpPr>
        <p:spPr>
          <a:xfrm>
            <a:off x="1936465" y="5343594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g5006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3310CF-F112-82F1-08E8-BB706115BEEB}"/>
              </a:ext>
            </a:extLst>
          </p:cNvPr>
          <p:cNvSpPr txBox="1"/>
          <p:nvPr/>
        </p:nvSpPr>
        <p:spPr>
          <a:xfrm>
            <a:off x="174375" y="4238055"/>
            <a:ext cx="1624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Jg7041:40S ribosomal protein S19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8118020-8ADF-E238-5AC7-DDCBA300FD4D}"/>
              </a:ext>
            </a:extLst>
          </p:cNvPr>
          <p:cNvSpPr txBox="1"/>
          <p:nvPr/>
        </p:nvSpPr>
        <p:spPr>
          <a:xfrm>
            <a:off x="2927408" y="6145516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G5005: apolipoprotein C-II</a:t>
            </a: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BEEADD2-7B88-1D32-1E16-36F63257139C}"/>
              </a:ext>
            </a:extLst>
          </p:cNvPr>
          <p:cNvCxnSpPr>
            <a:cxnSpLocks/>
          </p:cNvCxnSpPr>
          <p:nvPr/>
        </p:nvCxnSpPr>
        <p:spPr>
          <a:xfrm>
            <a:off x="174375" y="2345918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5D7DEB6-82E5-7624-63BC-CDF079F9F09D}"/>
              </a:ext>
            </a:extLst>
          </p:cNvPr>
          <p:cNvSpPr/>
          <p:nvPr/>
        </p:nvSpPr>
        <p:spPr>
          <a:xfrm rot="10800000" flipH="1">
            <a:off x="3263930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030864-32BB-76A5-1676-45DCF220A3CC}"/>
              </a:ext>
            </a:extLst>
          </p:cNvPr>
          <p:cNvSpPr txBox="1"/>
          <p:nvPr/>
        </p:nvSpPr>
        <p:spPr>
          <a:xfrm>
            <a:off x="3407977" y="2539552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G5788: apolipoprotein C-II</a:t>
            </a:r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CB117D62-A30C-BAB0-AC30-B060BDB82A06}"/>
              </a:ext>
            </a:extLst>
          </p:cNvPr>
          <p:cNvSpPr/>
          <p:nvPr/>
        </p:nvSpPr>
        <p:spPr>
          <a:xfrm rot="10800000">
            <a:off x="1506675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242F508-3381-7AE5-DBB6-90A7D51DB8F4}"/>
              </a:ext>
            </a:extLst>
          </p:cNvPr>
          <p:cNvSpPr txBox="1"/>
          <p:nvPr/>
        </p:nvSpPr>
        <p:spPr>
          <a:xfrm>
            <a:off x="1301804" y="171472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G5787: basal cell adhesion molecule-like</a:t>
            </a: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C40A9A57-A90D-4DF9-1F5E-60BF1F26950C}"/>
              </a:ext>
            </a:extLst>
          </p:cNvPr>
          <p:cNvSpPr/>
          <p:nvPr/>
        </p:nvSpPr>
        <p:spPr>
          <a:xfrm rot="10800000">
            <a:off x="635712" y="215141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5149F3D-2CC2-26D4-4FBE-262FF27F1322}"/>
              </a:ext>
            </a:extLst>
          </p:cNvPr>
          <p:cNvSpPr txBox="1"/>
          <p:nvPr/>
        </p:nvSpPr>
        <p:spPr>
          <a:xfrm>
            <a:off x="342941" y="2569916"/>
            <a:ext cx="1879149" cy="52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G5786: 40S ribosomal protein S19</a:t>
            </a:r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E3A8829-B242-15F8-9214-ECBD46C508A7}"/>
              </a:ext>
            </a:extLst>
          </p:cNvPr>
          <p:cNvSpPr/>
          <p:nvPr/>
        </p:nvSpPr>
        <p:spPr>
          <a:xfrm rot="10800000">
            <a:off x="1118491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8128AC02-CF41-D04D-3463-62135A07F0E2}"/>
              </a:ext>
            </a:extLst>
          </p:cNvPr>
          <p:cNvSpPr/>
          <p:nvPr/>
        </p:nvSpPr>
        <p:spPr>
          <a:xfrm rot="10800000">
            <a:off x="307146" y="5724003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9F4FE8A-01E3-8AC0-6196-D832DFB79697}"/>
              </a:ext>
            </a:extLst>
          </p:cNvPr>
          <p:cNvSpPr txBox="1"/>
          <p:nvPr/>
        </p:nvSpPr>
        <p:spPr>
          <a:xfrm>
            <a:off x="179928" y="6183107"/>
            <a:ext cx="13709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G5008: 40S ribosomal protein S19</a:t>
            </a: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1C572AC5-730E-AAEE-148A-D3697D033184}"/>
              </a:ext>
            </a:extLst>
          </p:cNvPr>
          <p:cNvSpPr/>
          <p:nvPr/>
        </p:nvSpPr>
        <p:spPr>
          <a:xfrm rot="10800000">
            <a:off x="1206461" y="572672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8C912F3-D369-09D7-F659-21A65617E933}"/>
              </a:ext>
            </a:extLst>
          </p:cNvPr>
          <p:cNvSpPr txBox="1"/>
          <p:nvPr/>
        </p:nvSpPr>
        <p:spPr>
          <a:xfrm>
            <a:off x="1227931" y="6129942"/>
            <a:ext cx="17382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G5007: basal cell adhesion molecule-like</a:t>
            </a:r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941DE6DF-C5AD-651C-839F-30981F061690}"/>
              </a:ext>
            </a:extLst>
          </p:cNvPr>
          <p:cNvSpPr/>
          <p:nvPr/>
        </p:nvSpPr>
        <p:spPr>
          <a:xfrm rot="10800000">
            <a:off x="1968873" y="380957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66A0FA9-44B2-E679-2CA7-FC33F60CE155}"/>
              </a:ext>
            </a:extLst>
          </p:cNvPr>
          <p:cNvSpPr txBox="1"/>
          <p:nvPr/>
        </p:nvSpPr>
        <p:spPr>
          <a:xfrm>
            <a:off x="1728392" y="4309353"/>
            <a:ext cx="1920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Jg7042: basal cell adhesion molecule-like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F835B68-72DA-2A26-5201-9EF23B35AD92}"/>
              </a:ext>
            </a:extLst>
          </p:cNvPr>
          <p:cNvSpPr txBox="1"/>
          <p:nvPr/>
        </p:nvSpPr>
        <p:spPr>
          <a:xfrm>
            <a:off x="3573421" y="4289878"/>
            <a:ext cx="2920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Jg7044: apolipoprotein C-II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FB55BF68-8F59-2CE5-92AB-FBFDA4E471C3}"/>
              </a:ext>
            </a:extLst>
          </p:cNvPr>
          <p:cNvCxnSpPr>
            <a:cxnSpLocks/>
          </p:cNvCxnSpPr>
          <p:nvPr/>
        </p:nvCxnSpPr>
        <p:spPr>
          <a:xfrm>
            <a:off x="5794405" y="4005603"/>
            <a:ext cx="364884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3827EC37-8BAF-A04D-C2AA-0F1BB0E93F8E}"/>
              </a:ext>
            </a:extLst>
          </p:cNvPr>
          <p:cNvSpPr/>
          <p:nvPr/>
        </p:nvSpPr>
        <p:spPr>
          <a:xfrm rot="10800000" flipH="1">
            <a:off x="7751026" y="3823839"/>
            <a:ext cx="52193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6644ED-3ADD-869B-5ABF-543C495DDCF6}"/>
              </a:ext>
            </a:extLst>
          </p:cNvPr>
          <p:cNvSpPr txBox="1"/>
          <p:nvPr/>
        </p:nvSpPr>
        <p:spPr>
          <a:xfrm>
            <a:off x="5848396" y="4325558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Jg20005&amp; Jg2006 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76E09944-74A3-8592-7D4D-543B48EBEAE0}"/>
              </a:ext>
            </a:extLst>
          </p:cNvPr>
          <p:cNvSpPr/>
          <p:nvPr/>
        </p:nvSpPr>
        <p:spPr>
          <a:xfrm rot="10800000">
            <a:off x="6077155" y="3823839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0096EC9-6ECE-6A89-568A-CDDE8D4F4A71}"/>
              </a:ext>
            </a:extLst>
          </p:cNvPr>
          <p:cNvSpPr txBox="1"/>
          <p:nvPr/>
        </p:nvSpPr>
        <p:spPr>
          <a:xfrm>
            <a:off x="8882726" y="42477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Jg19998: chymotrypsin-like elastase family member 3B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97662F1E-48A1-CA80-1A39-8EE56E49DC42}"/>
              </a:ext>
            </a:extLst>
          </p:cNvPr>
          <p:cNvSpPr txBox="1"/>
          <p:nvPr/>
        </p:nvSpPr>
        <p:spPr>
          <a:xfrm>
            <a:off x="7618825" y="3412066"/>
            <a:ext cx="1551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jg19999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B60EA5D-3877-D0F6-A319-DA924FE45CC5}"/>
              </a:ext>
            </a:extLst>
          </p:cNvPr>
          <p:cNvSpPr/>
          <p:nvPr/>
        </p:nvSpPr>
        <p:spPr>
          <a:xfrm rot="10800000">
            <a:off x="8769384" y="3833117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73EB07F1-2FAB-C718-8294-AEB54506BD75}"/>
              </a:ext>
            </a:extLst>
          </p:cNvPr>
          <p:cNvCxnSpPr>
            <a:cxnSpLocks/>
          </p:cNvCxnSpPr>
          <p:nvPr/>
        </p:nvCxnSpPr>
        <p:spPr>
          <a:xfrm>
            <a:off x="5655986" y="2404669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00F4319E-E597-D5DF-856A-6A090C4AC846}"/>
              </a:ext>
            </a:extLst>
          </p:cNvPr>
          <p:cNvSpPr/>
          <p:nvPr/>
        </p:nvSpPr>
        <p:spPr>
          <a:xfrm rot="10800000">
            <a:off x="8921315" y="221576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7912D75-D314-3DAF-9A8D-FEAD614FF128}"/>
              </a:ext>
            </a:extLst>
          </p:cNvPr>
          <p:cNvSpPr txBox="1"/>
          <p:nvPr/>
        </p:nvSpPr>
        <p:spPr>
          <a:xfrm>
            <a:off x="8882726" y="270820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G1150: chymotrypsin-like elastase family member 3B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F3CE8F45-9667-006D-A63A-3AFDF764FA92}"/>
              </a:ext>
            </a:extLst>
          </p:cNvPr>
          <p:cNvSpPr txBox="1"/>
          <p:nvPr/>
        </p:nvSpPr>
        <p:spPr>
          <a:xfrm>
            <a:off x="6049722" y="2696001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G1149: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FB411292-A302-9319-AAC4-D00762784FD5}"/>
              </a:ext>
            </a:extLst>
          </p:cNvPr>
          <p:cNvCxnSpPr>
            <a:cxnSpLocks/>
          </p:cNvCxnSpPr>
          <p:nvPr/>
        </p:nvCxnSpPr>
        <p:spPr>
          <a:xfrm>
            <a:off x="5686214" y="5848897"/>
            <a:ext cx="39256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689EA74B-7F0C-65CD-F38E-6DACC25C9BD9}"/>
              </a:ext>
            </a:extLst>
          </p:cNvPr>
          <p:cNvSpPr/>
          <p:nvPr/>
        </p:nvSpPr>
        <p:spPr>
          <a:xfrm rot="10800000">
            <a:off x="8951543" y="5659996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箭號: 向左 54">
            <a:extLst>
              <a:ext uri="{FF2B5EF4-FFF2-40B4-BE49-F238E27FC236}">
                <a16:creationId xmlns:a16="http://schemas.microsoft.com/office/drawing/2014/main" id="{816CDA6D-36AA-FB24-57C1-E7B2A365088D}"/>
              </a:ext>
            </a:extLst>
          </p:cNvPr>
          <p:cNvSpPr/>
          <p:nvPr/>
        </p:nvSpPr>
        <p:spPr>
          <a:xfrm rot="10800000">
            <a:off x="6147551" y="5654398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DE8C9DA-7CC7-8C87-3BE7-6F72FE014152}"/>
              </a:ext>
            </a:extLst>
          </p:cNvPr>
          <p:cNvSpPr txBox="1"/>
          <p:nvPr/>
        </p:nvSpPr>
        <p:spPr>
          <a:xfrm>
            <a:off x="6079950" y="6140229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G2477: </a:t>
            </a:r>
            <a:r>
              <a:rPr lang="fr-FR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 domain zinc finger protein 5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29FE888-DF34-955A-A877-55EF4479F568}"/>
              </a:ext>
            </a:extLst>
          </p:cNvPr>
          <p:cNvSpPr txBox="1"/>
          <p:nvPr/>
        </p:nvSpPr>
        <p:spPr>
          <a:xfrm>
            <a:off x="9000938" y="6135585"/>
            <a:ext cx="29209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G2478: chymotrypsin-like elastase family member 3B</a:t>
            </a: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E7C2EF3-5D0D-708D-5CC1-65F31579F73B}"/>
              </a:ext>
            </a:extLst>
          </p:cNvPr>
          <p:cNvSpPr/>
          <p:nvPr/>
        </p:nvSpPr>
        <p:spPr>
          <a:xfrm rot="10800000">
            <a:off x="6049722" y="2242785"/>
            <a:ext cx="521930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0117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5A10A095-A39F-0710-2E7E-ADBCBE387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6634"/>
            <a:ext cx="12192000" cy="236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1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1838628" y="1019434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77202" y="83096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3031406" y="8380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3636094" y="83803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4470610" y="83803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4227261" y="1337804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2180460" y="8380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1956333" y="1318082"/>
            <a:ext cx="2018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133648" y="72443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66237" y="2194881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1627209" y="3456679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3011747" y="329833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3616435" y="329833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3563581" y="3823283"/>
            <a:ext cx="15736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jg14607: 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1231447" y="3709862"/>
            <a:ext cx="23830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jg14610: sodium- and chloride-dependent neutral and basic amino acid transporter B(0+)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2836935" y="2986444"/>
            <a:ext cx="17102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jg14608: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2550261" y="504196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g14866: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77202" y="324446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6784257" y="1022695"/>
            <a:ext cx="538785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1030208" y="8380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10451115" y="1295116"/>
            <a:ext cx="18350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g10379: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6877525" y="83803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6609481" y="1295116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g10373:  ADP-ribosylation factor-related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>
            <a:cxnSpLocks/>
          </p:cNvCxnSpPr>
          <p:nvPr/>
        </p:nvCxnSpPr>
        <p:spPr>
          <a:xfrm>
            <a:off x="6035169" y="1022695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6106615" y="66369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 flipH="1">
            <a:off x="7686802" y="329833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 flipH="1">
            <a:off x="11030208" y="329833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 flipH="1">
            <a:off x="6877525" y="329833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9017107" y="2756332"/>
            <a:ext cx="15220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jg15509: CHIO-I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9503350" y="3016646"/>
            <a:ext cx="1798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jg15508: CHIO-II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 flipH="1">
            <a:off x="8975530" y="331094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 flipH="1">
            <a:off x="9619894" y="329833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B311A-04AC-74BC-1029-709C97CF6482}"/>
              </a:ext>
            </a:extLst>
          </p:cNvPr>
          <p:cNvSpPr txBox="1"/>
          <p:nvPr/>
        </p:nvSpPr>
        <p:spPr>
          <a:xfrm>
            <a:off x="3508073" y="2748009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jg14609: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034910-1350-19E0-D562-4166CCC3EDB3}"/>
              </a:ext>
            </a:extLst>
          </p:cNvPr>
          <p:cNvSpPr txBox="1"/>
          <p:nvPr/>
        </p:nvSpPr>
        <p:spPr>
          <a:xfrm>
            <a:off x="3470479" y="207351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g14867: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0841231A-0F37-16FD-04A5-98411C62CD33}"/>
              </a:ext>
            </a:extLst>
          </p:cNvPr>
          <p:cNvSpPr/>
          <p:nvPr/>
        </p:nvSpPr>
        <p:spPr>
          <a:xfrm rot="10800000">
            <a:off x="5137214" y="329833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3A156C9D-E58E-645C-2241-1A9F9F10C24E}"/>
              </a:ext>
            </a:extLst>
          </p:cNvPr>
          <p:cNvSpPr/>
          <p:nvPr/>
        </p:nvSpPr>
        <p:spPr>
          <a:xfrm>
            <a:off x="5088888" y="83803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EAE686-E105-DFCF-74C6-42FFD7803FB1}"/>
              </a:ext>
            </a:extLst>
          </p:cNvPr>
          <p:cNvSpPr txBox="1"/>
          <p:nvPr/>
        </p:nvSpPr>
        <p:spPr>
          <a:xfrm>
            <a:off x="4984593" y="1994733"/>
            <a:ext cx="152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g14869: 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2122D2-DDC9-4D8E-74E6-B3370FCAC043}"/>
              </a:ext>
            </a:extLst>
          </p:cNvPr>
          <p:cNvSpPr txBox="1"/>
          <p:nvPr/>
        </p:nvSpPr>
        <p:spPr>
          <a:xfrm>
            <a:off x="9233266" y="459225"/>
            <a:ext cx="1939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C1400A8-A88F-1B4B-4CE0-20B006E4B1CE}"/>
              </a:ext>
            </a:extLst>
          </p:cNvPr>
          <p:cNvSpPr txBox="1"/>
          <p:nvPr/>
        </p:nvSpPr>
        <p:spPr>
          <a:xfrm>
            <a:off x="10631219" y="3672222"/>
            <a:ext cx="16549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jg15502: zinc finger and SCAN domain-containing protein 22-like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4BEDC6-FE74-CC06-6804-9E6B654BC102}"/>
              </a:ext>
            </a:extLst>
          </p:cNvPr>
          <p:cNvSpPr txBox="1"/>
          <p:nvPr/>
        </p:nvSpPr>
        <p:spPr>
          <a:xfrm>
            <a:off x="6228201" y="3754281"/>
            <a:ext cx="1520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jg15512: ADP-ribosylation factor-related protein 1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94F41-953F-E410-E250-28460830C918}"/>
              </a:ext>
            </a:extLst>
          </p:cNvPr>
          <p:cNvSpPr txBox="1"/>
          <p:nvPr/>
        </p:nvSpPr>
        <p:spPr>
          <a:xfrm>
            <a:off x="7977144" y="3021939"/>
            <a:ext cx="1866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jg15510: CHIO-I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B68A0-DC40-6954-4A62-D28551DD6A9D}"/>
              </a:ext>
            </a:extLst>
          </p:cNvPr>
          <p:cNvSpPr txBox="1"/>
          <p:nvPr/>
        </p:nvSpPr>
        <p:spPr>
          <a:xfrm>
            <a:off x="7139829" y="2791433"/>
            <a:ext cx="152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Jg15511: CHIO-II 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60B3AE9F-DF8E-16B8-AAFD-2592768FEF7F}"/>
              </a:ext>
            </a:extLst>
          </p:cNvPr>
          <p:cNvSpPr/>
          <p:nvPr/>
        </p:nvSpPr>
        <p:spPr>
          <a:xfrm>
            <a:off x="9619894" y="838031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890FD84E-99C4-5E0C-80EC-E280D9CAC6D6}"/>
              </a:ext>
            </a:extLst>
          </p:cNvPr>
          <p:cNvSpPr/>
          <p:nvPr/>
        </p:nvSpPr>
        <p:spPr>
          <a:xfrm>
            <a:off x="7686802" y="838031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51C338B-0037-1716-3834-1314E967AC28}"/>
              </a:ext>
            </a:extLst>
          </p:cNvPr>
          <p:cNvSpPr txBox="1"/>
          <p:nvPr/>
        </p:nvSpPr>
        <p:spPr>
          <a:xfrm>
            <a:off x="7810968" y="212334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g10376: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2D4AB1D-530B-8A49-220A-32B602EF998E}"/>
              </a:ext>
            </a:extLst>
          </p:cNvPr>
          <p:cNvSpPr txBox="1"/>
          <p:nvPr/>
        </p:nvSpPr>
        <p:spPr>
          <a:xfrm>
            <a:off x="6688575" y="509440"/>
            <a:ext cx="2543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g10374  &amp; g10375: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90DB6A60-ED35-2427-32C6-D8B84AF55263}"/>
              </a:ext>
            </a:extLst>
          </p:cNvPr>
          <p:cNvSpPr/>
          <p:nvPr/>
        </p:nvSpPr>
        <p:spPr>
          <a:xfrm>
            <a:off x="8331166" y="838031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486DFE-409A-1BDF-1D39-CCB04564FF8D}"/>
              </a:ext>
            </a:extLst>
          </p:cNvPr>
          <p:cNvSpPr txBox="1"/>
          <p:nvPr/>
        </p:nvSpPr>
        <p:spPr>
          <a:xfrm>
            <a:off x="8305658" y="1344720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g10377: CHIO-I // chitotriosidase-1-like isoform X1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3AD8D447-B121-A4AA-F713-EB61610B1810}"/>
              </a:ext>
            </a:extLst>
          </p:cNvPr>
          <p:cNvSpPr/>
          <p:nvPr/>
        </p:nvSpPr>
        <p:spPr>
          <a:xfrm rot="10800000" flipH="1">
            <a:off x="10288585" y="3298332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50BC8E-E5CB-B917-103D-8E361336B6D9}"/>
              </a:ext>
            </a:extLst>
          </p:cNvPr>
          <p:cNvSpPr txBox="1"/>
          <p:nvPr/>
        </p:nvSpPr>
        <p:spPr>
          <a:xfrm>
            <a:off x="9568852" y="3834196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jg15507: 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D2C761E7-D9A2-C626-D52D-E40D6AD90D62}"/>
              </a:ext>
            </a:extLst>
          </p:cNvPr>
          <p:cNvSpPr/>
          <p:nvPr/>
        </p:nvSpPr>
        <p:spPr>
          <a:xfrm>
            <a:off x="8975530" y="838030"/>
            <a:ext cx="548640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66B079E6-CA16-B9C3-3257-FE40BEEF19F1}"/>
              </a:ext>
            </a:extLst>
          </p:cNvPr>
          <p:cNvSpPr/>
          <p:nvPr/>
        </p:nvSpPr>
        <p:spPr>
          <a:xfrm rot="10800000" flipH="1">
            <a:off x="8331166" y="33122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A8426E8-A22D-082A-E59B-65CB70DC2461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342A78A-C8EF-F76A-2B45-6D6521B13F81}"/>
              </a:ext>
            </a:extLst>
          </p:cNvPr>
          <p:cNvCxnSpPr>
            <a:cxnSpLocks/>
          </p:cNvCxnSpPr>
          <p:nvPr/>
        </p:nvCxnSpPr>
        <p:spPr>
          <a:xfrm>
            <a:off x="1533941" y="5644521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FFB84621-C2BB-BB94-1DFD-774F4876CDF0}"/>
              </a:ext>
            </a:extLst>
          </p:cNvPr>
          <p:cNvSpPr/>
          <p:nvPr/>
        </p:nvSpPr>
        <p:spPr>
          <a:xfrm rot="10800000">
            <a:off x="3011747" y="548649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D2FA6C77-E059-2E20-00B1-90811D8059D6}"/>
              </a:ext>
            </a:extLst>
          </p:cNvPr>
          <p:cNvSpPr/>
          <p:nvPr/>
        </p:nvSpPr>
        <p:spPr>
          <a:xfrm>
            <a:off x="3616435" y="548649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EE87DDF-2F85-C1C5-2885-B8144E6226A5}"/>
              </a:ext>
            </a:extLst>
          </p:cNvPr>
          <p:cNvSpPr txBox="1"/>
          <p:nvPr/>
        </p:nvSpPr>
        <p:spPr>
          <a:xfrm>
            <a:off x="2725081" y="5146958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g7735 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BB3EA02C-103B-1CA3-3868-CB59794DD3D8}"/>
              </a:ext>
            </a:extLst>
          </p:cNvPr>
          <p:cNvSpPr txBox="1"/>
          <p:nvPr/>
        </p:nvSpPr>
        <p:spPr>
          <a:xfrm>
            <a:off x="3670998" y="4908304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g7734 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AE5F453C-F6E2-4891-464E-39E4289A7D3D}"/>
              </a:ext>
            </a:extLst>
          </p:cNvPr>
          <p:cNvSpPr/>
          <p:nvPr/>
        </p:nvSpPr>
        <p:spPr>
          <a:xfrm rot="10800000">
            <a:off x="2227610" y="54864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箭號: 向左 65">
            <a:extLst>
              <a:ext uri="{FF2B5EF4-FFF2-40B4-BE49-F238E27FC236}">
                <a16:creationId xmlns:a16="http://schemas.microsoft.com/office/drawing/2014/main" id="{EE4EF8D8-A447-EB69-450B-1C78EC3D024B}"/>
              </a:ext>
            </a:extLst>
          </p:cNvPr>
          <p:cNvSpPr/>
          <p:nvPr/>
        </p:nvSpPr>
        <p:spPr>
          <a:xfrm rot="10800000">
            <a:off x="2178653" y="32769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D8EFB7AE-9316-82FD-5C28-552C7B1DBD7D}"/>
              </a:ext>
            </a:extLst>
          </p:cNvPr>
          <p:cNvSpPr txBox="1"/>
          <p:nvPr/>
        </p:nvSpPr>
        <p:spPr>
          <a:xfrm>
            <a:off x="1785214" y="5926516"/>
            <a:ext cx="2383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g7736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90062335-74F6-5B88-C4C1-F00F084076F3}"/>
              </a:ext>
            </a:extLst>
          </p:cNvPr>
          <p:cNvSpPr/>
          <p:nvPr/>
        </p:nvSpPr>
        <p:spPr>
          <a:xfrm rot="10800000">
            <a:off x="4389372" y="33058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箭號: 向左 75">
            <a:extLst>
              <a:ext uri="{FF2B5EF4-FFF2-40B4-BE49-F238E27FC236}">
                <a16:creationId xmlns:a16="http://schemas.microsoft.com/office/drawing/2014/main" id="{01646670-6218-31AF-EB07-8AB9B096745D}"/>
              </a:ext>
            </a:extLst>
          </p:cNvPr>
          <p:cNvSpPr/>
          <p:nvPr/>
        </p:nvSpPr>
        <p:spPr>
          <a:xfrm rot="10800000">
            <a:off x="4350397" y="54864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AE43CBD8-3028-78C7-A4DF-844628CA64A7}"/>
              </a:ext>
            </a:extLst>
          </p:cNvPr>
          <p:cNvSpPr txBox="1"/>
          <p:nvPr/>
        </p:nvSpPr>
        <p:spPr>
          <a:xfrm>
            <a:off x="4389372" y="5926516"/>
            <a:ext cx="2383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g7733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8" name="箭號: 向左 77">
            <a:extLst>
              <a:ext uri="{FF2B5EF4-FFF2-40B4-BE49-F238E27FC236}">
                <a16:creationId xmlns:a16="http://schemas.microsoft.com/office/drawing/2014/main" id="{E3112FB4-8013-7962-D9FE-AAD98E39A82D}"/>
              </a:ext>
            </a:extLst>
          </p:cNvPr>
          <p:cNvSpPr/>
          <p:nvPr/>
        </p:nvSpPr>
        <p:spPr>
          <a:xfrm rot="10800000">
            <a:off x="5096325" y="54864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186DAF93-FCA2-4B30-F11B-099647EC2CA7}"/>
              </a:ext>
            </a:extLst>
          </p:cNvPr>
          <p:cNvSpPr txBox="1"/>
          <p:nvPr/>
        </p:nvSpPr>
        <p:spPr>
          <a:xfrm>
            <a:off x="5135300" y="5924553"/>
            <a:ext cx="899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g7732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F4AA9508-0EA8-249E-3669-BF3FE7798586}"/>
              </a:ext>
            </a:extLst>
          </p:cNvPr>
          <p:cNvSpPr/>
          <p:nvPr/>
        </p:nvSpPr>
        <p:spPr>
          <a:xfrm>
            <a:off x="6809642" y="548649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DB40676-E893-428F-1BD2-2DC35434A0AA}"/>
              </a:ext>
            </a:extLst>
          </p:cNvPr>
          <p:cNvSpPr txBox="1"/>
          <p:nvPr/>
        </p:nvSpPr>
        <p:spPr>
          <a:xfrm>
            <a:off x="6716359" y="5913373"/>
            <a:ext cx="899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g7592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2" name="箭號: 向左 81">
            <a:extLst>
              <a:ext uri="{FF2B5EF4-FFF2-40B4-BE49-F238E27FC236}">
                <a16:creationId xmlns:a16="http://schemas.microsoft.com/office/drawing/2014/main" id="{81AB566E-DC3F-DD2D-C049-11F77702058D}"/>
              </a:ext>
            </a:extLst>
          </p:cNvPr>
          <p:cNvSpPr/>
          <p:nvPr/>
        </p:nvSpPr>
        <p:spPr>
          <a:xfrm rot="10800000" flipH="1">
            <a:off x="8331166" y="54864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34770BC4-AAA9-2717-8CD8-1356F8F4E178}"/>
              </a:ext>
            </a:extLst>
          </p:cNvPr>
          <p:cNvSpPr txBox="1"/>
          <p:nvPr/>
        </p:nvSpPr>
        <p:spPr>
          <a:xfrm>
            <a:off x="7845272" y="5000269"/>
            <a:ext cx="1520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G7587 &amp;7588: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箭號: 向左 83">
            <a:extLst>
              <a:ext uri="{FF2B5EF4-FFF2-40B4-BE49-F238E27FC236}">
                <a16:creationId xmlns:a16="http://schemas.microsoft.com/office/drawing/2014/main" id="{6E243377-79FD-C257-B60B-D74325267DDA}"/>
              </a:ext>
            </a:extLst>
          </p:cNvPr>
          <p:cNvSpPr/>
          <p:nvPr/>
        </p:nvSpPr>
        <p:spPr>
          <a:xfrm rot="10800000" flipH="1">
            <a:off x="8975530" y="54864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7CDAC326-3FB4-D301-C30F-53643E22C24E}"/>
              </a:ext>
            </a:extLst>
          </p:cNvPr>
          <p:cNvSpPr txBox="1"/>
          <p:nvPr/>
        </p:nvSpPr>
        <p:spPr>
          <a:xfrm>
            <a:off x="8780017" y="5277437"/>
            <a:ext cx="18614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g7586 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6" name="箭號: 向左 85">
            <a:extLst>
              <a:ext uri="{FF2B5EF4-FFF2-40B4-BE49-F238E27FC236}">
                <a16:creationId xmlns:a16="http://schemas.microsoft.com/office/drawing/2014/main" id="{75D11977-9362-170E-D457-AA81752F36B7}"/>
              </a:ext>
            </a:extLst>
          </p:cNvPr>
          <p:cNvSpPr/>
          <p:nvPr/>
        </p:nvSpPr>
        <p:spPr>
          <a:xfrm rot="10800000" flipH="1">
            <a:off x="9619894" y="54864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CD73C678-4380-73E6-7CF4-14E2200DAC39}"/>
              </a:ext>
            </a:extLst>
          </p:cNvPr>
          <p:cNvSpPr txBox="1"/>
          <p:nvPr/>
        </p:nvSpPr>
        <p:spPr>
          <a:xfrm>
            <a:off x="9649235" y="4993798"/>
            <a:ext cx="17428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g7585 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8" name="箭號: 向左 87">
            <a:extLst>
              <a:ext uri="{FF2B5EF4-FFF2-40B4-BE49-F238E27FC236}">
                <a16:creationId xmlns:a16="http://schemas.microsoft.com/office/drawing/2014/main" id="{31BF46EF-96A2-7628-23DE-AEBCAA906A52}"/>
              </a:ext>
            </a:extLst>
          </p:cNvPr>
          <p:cNvSpPr/>
          <p:nvPr/>
        </p:nvSpPr>
        <p:spPr>
          <a:xfrm rot="10800000" flipH="1">
            <a:off x="10603849" y="3287292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AC036407-DD6D-BCFC-52C5-1F8935EB343E}"/>
              </a:ext>
            </a:extLst>
          </p:cNvPr>
          <p:cNvSpPr txBox="1"/>
          <p:nvPr/>
        </p:nvSpPr>
        <p:spPr>
          <a:xfrm>
            <a:off x="9740397" y="4312330"/>
            <a:ext cx="1324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箭號: 向左 89">
            <a:extLst>
              <a:ext uri="{FF2B5EF4-FFF2-40B4-BE49-F238E27FC236}">
                <a16:creationId xmlns:a16="http://schemas.microsoft.com/office/drawing/2014/main" id="{6F85ED30-D52C-48BC-0D2C-604FB3620F90}"/>
              </a:ext>
            </a:extLst>
          </p:cNvPr>
          <p:cNvSpPr/>
          <p:nvPr/>
        </p:nvSpPr>
        <p:spPr>
          <a:xfrm rot="10800000" flipH="1">
            <a:off x="11074912" y="54864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978D2236-3B30-41B6-AA90-AEA01BB7EFB1}"/>
              </a:ext>
            </a:extLst>
          </p:cNvPr>
          <p:cNvSpPr txBox="1"/>
          <p:nvPr/>
        </p:nvSpPr>
        <p:spPr>
          <a:xfrm>
            <a:off x="10783584" y="5937425"/>
            <a:ext cx="899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g7580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685E888C-955B-5FD1-004F-BF238C184405}"/>
              </a:ext>
            </a:extLst>
          </p:cNvPr>
          <p:cNvSpPr/>
          <p:nvPr/>
        </p:nvSpPr>
        <p:spPr>
          <a:xfrm rot="10800000" flipH="1">
            <a:off x="7603657" y="551312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037EB669-EF34-C275-2519-467761AA4819}"/>
              </a:ext>
            </a:extLst>
          </p:cNvPr>
          <p:cNvSpPr txBox="1"/>
          <p:nvPr/>
        </p:nvSpPr>
        <p:spPr>
          <a:xfrm>
            <a:off x="7256622" y="4483276"/>
            <a:ext cx="18614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g7591 : CHIO-</a:t>
            </a:r>
            <a:r>
              <a:rPr lang="en-US" altLang="zh-TW" sz="2800" dirty="0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D482CF-425B-89FE-F053-45143D24E04E}"/>
              </a:ext>
            </a:extLst>
          </p:cNvPr>
          <p:cNvSpPr txBox="1"/>
          <p:nvPr/>
        </p:nvSpPr>
        <p:spPr>
          <a:xfrm>
            <a:off x="334294" y="151998"/>
            <a:ext cx="7649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Trypsinogen-continue</a:t>
            </a:r>
            <a:b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serine protease 27-like /trypsin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圖片 3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813EAA3E-5150-644A-9ED2-AF81E22D2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93" y="1689197"/>
            <a:ext cx="9419136" cy="24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048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B05B-CF33-E00D-7A83-D349632C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36512D-C76C-06D3-A646-DF995D017CCA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 CTR/CTRL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81553DFF-A0C5-B745-0BAA-6256884038C4}"/>
              </a:ext>
            </a:extLst>
          </p:cNvPr>
          <p:cNvCxnSpPr>
            <a:cxnSpLocks/>
          </p:cNvCxnSpPr>
          <p:nvPr/>
        </p:nvCxnSpPr>
        <p:spPr>
          <a:xfrm>
            <a:off x="5958348" y="2300980"/>
            <a:ext cx="569287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8022F18D-F5D9-5D49-7904-86ADD71D8ED8}"/>
              </a:ext>
            </a:extLst>
          </p:cNvPr>
          <p:cNvSpPr/>
          <p:nvPr/>
        </p:nvSpPr>
        <p:spPr>
          <a:xfrm rot="10800000" flipH="1">
            <a:off x="8624904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4CC3B51C-B84D-A632-1EB8-A42B35188643}"/>
              </a:ext>
            </a:extLst>
          </p:cNvPr>
          <p:cNvSpPr/>
          <p:nvPr/>
        </p:nvSpPr>
        <p:spPr>
          <a:xfrm rot="10800000">
            <a:off x="10565375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6BB1E67E-D795-47E6-C91B-443DE5BAFA17}"/>
              </a:ext>
            </a:extLst>
          </p:cNvPr>
          <p:cNvSpPr/>
          <p:nvPr/>
        </p:nvSpPr>
        <p:spPr>
          <a:xfrm rot="10800000">
            <a:off x="7760811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89E2DB-047A-7D77-ECC7-D2A6D4BC7932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D74A41D-71C8-14EE-2BF2-86F2EA6D6A5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CCAE9CD-FB9A-9D2C-5963-61CEC79CD2C4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8916642-71B3-79AA-8CE1-1E7F6068ACCE}"/>
              </a:ext>
            </a:extLst>
          </p:cNvPr>
          <p:cNvSpPr txBox="1"/>
          <p:nvPr/>
        </p:nvSpPr>
        <p:spPr>
          <a:xfrm>
            <a:off x="3764081" y="651993"/>
            <a:ext cx="157269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PC</a:t>
            </a:r>
          </a:p>
          <a:p>
            <a:r>
              <a:rPr lang="en-US" altLang="zh-TW" sz="1600" dirty="0"/>
              <a:t>g6187.t1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g5515.t1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dirty="0"/>
              <a:t>g5516.t1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9B10081-AD24-F693-F86E-972A00BECA86}"/>
              </a:ext>
            </a:extLst>
          </p:cNvPr>
          <p:cNvCxnSpPr>
            <a:cxnSpLocks/>
          </p:cNvCxnSpPr>
          <p:nvPr/>
        </p:nvCxnSpPr>
        <p:spPr>
          <a:xfrm flipH="1">
            <a:off x="1209368" y="2300980"/>
            <a:ext cx="384932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5A7F930-07C7-69A6-0B6B-B7C4BD4226F5}"/>
              </a:ext>
            </a:extLst>
          </p:cNvPr>
          <p:cNvSpPr/>
          <p:nvPr/>
        </p:nvSpPr>
        <p:spPr>
          <a:xfrm rot="10800000" flipH="1" flipV="1">
            <a:off x="3212247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94D814E0-2E37-7C98-DD84-0B07759431E6}"/>
              </a:ext>
            </a:extLst>
          </p:cNvPr>
          <p:cNvSpPr/>
          <p:nvPr/>
        </p:nvSpPr>
        <p:spPr>
          <a:xfrm rot="10800000" flipH="1" flipV="1">
            <a:off x="4041670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A3A9EEC2-A70C-A607-1F7E-982A309FB0D4}"/>
              </a:ext>
            </a:extLst>
          </p:cNvPr>
          <p:cNvSpPr/>
          <p:nvPr/>
        </p:nvSpPr>
        <p:spPr>
          <a:xfrm rot="10800000" flipH="1" flipV="1">
            <a:off x="2348154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6A01B02-8025-F97A-8601-1FE194B58C9B}"/>
              </a:ext>
            </a:extLst>
          </p:cNvPr>
          <p:cNvSpPr txBox="1"/>
          <p:nvPr/>
        </p:nvSpPr>
        <p:spPr>
          <a:xfrm>
            <a:off x="2672712" y="1752757"/>
            <a:ext cx="1563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G6187: CTRL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D9CFD2C-F842-CEF9-50C5-FC98F59FD8D0}"/>
              </a:ext>
            </a:extLst>
          </p:cNvPr>
          <p:cNvSpPr txBox="1"/>
          <p:nvPr/>
        </p:nvSpPr>
        <p:spPr>
          <a:xfrm>
            <a:off x="141017" y="1705588"/>
            <a:ext cx="1442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ntLink_27</a:t>
            </a: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3D50EC0-5E8E-B7D2-7DE6-696B33B76454}"/>
              </a:ext>
            </a:extLst>
          </p:cNvPr>
          <p:cNvCxnSpPr>
            <a:cxnSpLocks/>
          </p:cNvCxnSpPr>
          <p:nvPr/>
        </p:nvCxnSpPr>
        <p:spPr>
          <a:xfrm flipH="1">
            <a:off x="1032387" y="4145612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F6ACACB1-CB6C-2FF4-9C5D-63CDF8A04AED}"/>
              </a:ext>
            </a:extLst>
          </p:cNvPr>
          <p:cNvSpPr/>
          <p:nvPr/>
        </p:nvSpPr>
        <p:spPr>
          <a:xfrm rot="10800000" flipH="1" flipV="1">
            <a:off x="3067375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95440CEF-0F2D-9A3B-D844-DCC2244E6AFB}"/>
              </a:ext>
            </a:extLst>
          </p:cNvPr>
          <p:cNvSpPr/>
          <p:nvPr/>
        </p:nvSpPr>
        <p:spPr>
          <a:xfrm rot="10800000" flipH="1" flipV="1">
            <a:off x="4041670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286370B-E87A-6C35-8598-BFE910C4A563}"/>
              </a:ext>
            </a:extLst>
          </p:cNvPr>
          <p:cNvSpPr txBox="1"/>
          <p:nvPr/>
        </p:nvSpPr>
        <p:spPr>
          <a:xfrm>
            <a:off x="2938229" y="3499283"/>
            <a:ext cx="1771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jg7872: CTRL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49F185F-5456-0A3E-A6ED-728DE0D58155}"/>
              </a:ext>
            </a:extLst>
          </p:cNvPr>
          <p:cNvCxnSpPr>
            <a:cxnSpLocks/>
          </p:cNvCxnSpPr>
          <p:nvPr/>
        </p:nvCxnSpPr>
        <p:spPr>
          <a:xfrm flipH="1">
            <a:off x="1032387" y="590806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0D32B4E-CD85-65A9-CB28-6C854B78D3F5}"/>
              </a:ext>
            </a:extLst>
          </p:cNvPr>
          <p:cNvSpPr/>
          <p:nvPr/>
        </p:nvSpPr>
        <p:spPr>
          <a:xfrm rot="10800000" flipH="1" flipV="1">
            <a:off x="3067375" y="572340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6FF04B03-60E1-F559-75E6-1E007026D85C}"/>
              </a:ext>
            </a:extLst>
          </p:cNvPr>
          <p:cNvSpPr/>
          <p:nvPr/>
        </p:nvSpPr>
        <p:spPr>
          <a:xfrm rot="10800000" flipH="1" flipV="1">
            <a:off x="4041670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箭號: 向左 34">
            <a:extLst>
              <a:ext uri="{FF2B5EF4-FFF2-40B4-BE49-F238E27FC236}">
                <a16:creationId xmlns:a16="http://schemas.microsoft.com/office/drawing/2014/main" id="{6115A023-B043-9908-0969-431AA36585D6}"/>
              </a:ext>
            </a:extLst>
          </p:cNvPr>
          <p:cNvSpPr/>
          <p:nvPr/>
        </p:nvSpPr>
        <p:spPr>
          <a:xfrm rot="10800000" flipH="1" flipV="1">
            <a:off x="2203282" y="572340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281F4EF-B644-8B65-7360-AF6236F80B70}"/>
              </a:ext>
            </a:extLst>
          </p:cNvPr>
          <p:cNvSpPr txBox="1"/>
          <p:nvPr/>
        </p:nvSpPr>
        <p:spPr>
          <a:xfrm>
            <a:off x="2938229" y="5261737"/>
            <a:ext cx="148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G4559: CTRL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D4AC860-797D-EEF9-53A2-CEABA7E9382E}"/>
              </a:ext>
            </a:extLst>
          </p:cNvPr>
          <p:cNvSpPr txBox="1"/>
          <p:nvPr/>
        </p:nvSpPr>
        <p:spPr>
          <a:xfrm>
            <a:off x="1907030" y="253501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G6186: 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9988BAA-4459-2D71-28D2-EEB46CE9E6F6}"/>
              </a:ext>
            </a:extLst>
          </p:cNvPr>
          <p:cNvSpPr txBox="1"/>
          <p:nvPr/>
        </p:nvSpPr>
        <p:spPr>
          <a:xfrm>
            <a:off x="4065739" y="251610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G6188: 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82A17375-EAC6-4268-2B41-20F32BC9679F}"/>
              </a:ext>
            </a:extLst>
          </p:cNvPr>
          <p:cNvSpPr txBox="1"/>
          <p:nvPr/>
        </p:nvSpPr>
        <p:spPr>
          <a:xfrm>
            <a:off x="3916255" y="433434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Jg7873: </a:t>
            </a:r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D8FCE9F-879F-28AC-185D-349C5D0BFDD1}"/>
              </a:ext>
            </a:extLst>
          </p:cNvPr>
          <p:cNvSpPr/>
          <p:nvPr/>
        </p:nvSpPr>
        <p:spPr>
          <a:xfrm rot="10800000" flipH="1" flipV="1">
            <a:off x="1306748" y="21163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2FE0C3A1-6366-4BB6-99BD-6B3BED5DC53B}"/>
              </a:ext>
            </a:extLst>
          </p:cNvPr>
          <p:cNvSpPr txBox="1"/>
          <p:nvPr/>
        </p:nvSpPr>
        <p:spPr>
          <a:xfrm>
            <a:off x="641748" y="249398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G6185: 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EB12572-F509-409D-984C-1F301B36E1A7}"/>
              </a:ext>
            </a:extLst>
          </p:cNvPr>
          <p:cNvSpPr txBox="1"/>
          <p:nvPr/>
        </p:nvSpPr>
        <p:spPr>
          <a:xfrm>
            <a:off x="1013869" y="44800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Jg7870: 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AD82409B-8C6A-472E-C738-12A332DAD138}"/>
              </a:ext>
            </a:extLst>
          </p:cNvPr>
          <p:cNvSpPr/>
          <p:nvPr/>
        </p:nvSpPr>
        <p:spPr>
          <a:xfrm rot="10800000" flipH="1" flipV="1">
            <a:off x="1310120" y="398577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32A413EB-5C89-A979-48B8-DF553DABED59}"/>
              </a:ext>
            </a:extLst>
          </p:cNvPr>
          <p:cNvSpPr/>
          <p:nvPr/>
        </p:nvSpPr>
        <p:spPr>
          <a:xfrm rot="10800000" flipH="1" flipV="1">
            <a:off x="1306747" y="574463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200DA33-777B-4D32-CA56-B32712BD576C}"/>
              </a:ext>
            </a:extLst>
          </p:cNvPr>
          <p:cNvSpPr txBox="1"/>
          <p:nvPr/>
        </p:nvSpPr>
        <p:spPr>
          <a:xfrm>
            <a:off x="2197456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G4558: 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F9FA4B5A-5944-448E-8E64-5DF0237C2980}"/>
              </a:ext>
            </a:extLst>
          </p:cNvPr>
          <p:cNvSpPr txBox="1"/>
          <p:nvPr/>
        </p:nvSpPr>
        <p:spPr>
          <a:xfrm>
            <a:off x="697864" y="6252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G4556: 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597106-39BE-B95A-78EC-1FD4B21389CA}"/>
              </a:ext>
            </a:extLst>
          </p:cNvPr>
          <p:cNvSpPr txBox="1"/>
          <p:nvPr/>
        </p:nvSpPr>
        <p:spPr>
          <a:xfrm>
            <a:off x="3916255" y="6277396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G4560: </a:t>
            </a:r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471B9D1A-FF77-8284-5258-5638F42EE24C}"/>
              </a:ext>
            </a:extLst>
          </p:cNvPr>
          <p:cNvSpPr/>
          <p:nvPr/>
        </p:nvSpPr>
        <p:spPr>
          <a:xfrm rot="10800000" flipH="1">
            <a:off x="9565122" y="211631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FD677E1-79A7-8260-809D-F9FD38CFCFD6}"/>
              </a:ext>
            </a:extLst>
          </p:cNvPr>
          <p:cNvSpPr txBox="1"/>
          <p:nvPr/>
        </p:nvSpPr>
        <p:spPr>
          <a:xfrm>
            <a:off x="7796408" y="1705588"/>
            <a:ext cx="1517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G5515: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C0331BC-4E32-8357-26A6-00A53338FE9E}"/>
              </a:ext>
            </a:extLst>
          </p:cNvPr>
          <p:cNvSpPr txBox="1"/>
          <p:nvPr/>
        </p:nvSpPr>
        <p:spPr>
          <a:xfrm>
            <a:off x="9435977" y="1698297"/>
            <a:ext cx="1546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G5516: ctrb2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0A460C2-6122-3BF1-4706-F49FAEE30353}"/>
              </a:ext>
            </a:extLst>
          </p:cNvPr>
          <p:cNvSpPr txBox="1"/>
          <p:nvPr/>
        </p:nvSpPr>
        <p:spPr>
          <a:xfrm>
            <a:off x="7578695" y="2547771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g5514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2086B29-250C-FA84-3800-84720D646126}"/>
              </a:ext>
            </a:extLst>
          </p:cNvPr>
          <p:cNvSpPr txBox="1"/>
          <p:nvPr/>
        </p:nvSpPr>
        <p:spPr>
          <a:xfrm>
            <a:off x="10400730" y="25872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g5517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E12321CF-7356-86A4-C189-428659302504}"/>
              </a:ext>
            </a:extLst>
          </p:cNvPr>
          <p:cNvCxnSpPr>
            <a:cxnSpLocks/>
          </p:cNvCxnSpPr>
          <p:nvPr/>
        </p:nvCxnSpPr>
        <p:spPr>
          <a:xfrm>
            <a:off x="5997679" y="4145612"/>
            <a:ext cx="551146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018C1077-4AFB-C665-03DE-3D1735CA5AEE}"/>
              </a:ext>
            </a:extLst>
          </p:cNvPr>
          <p:cNvSpPr/>
          <p:nvPr/>
        </p:nvSpPr>
        <p:spPr>
          <a:xfrm rot="10800000" flipH="1">
            <a:off x="8561480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372C59D9-B4BE-8DEC-C81A-F3736ECA8DD5}"/>
              </a:ext>
            </a:extLst>
          </p:cNvPr>
          <p:cNvSpPr/>
          <p:nvPr/>
        </p:nvSpPr>
        <p:spPr>
          <a:xfrm rot="10800000">
            <a:off x="10501951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1BC820A6-124D-C62F-F91B-0EAEB621AB5C}"/>
              </a:ext>
            </a:extLst>
          </p:cNvPr>
          <p:cNvSpPr/>
          <p:nvPr/>
        </p:nvSpPr>
        <p:spPr>
          <a:xfrm rot="10800000">
            <a:off x="7697387" y="39609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47F3DDD2-2818-ADDB-7DE8-D1910C4FCC91}"/>
              </a:ext>
            </a:extLst>
          </p:cNvPr>
          <p:cNvSpPr/>
          <p:nvPr/>
        </p:nvSpPr>
        <p:spPr>
          <a:xfrm rot="10800000" flipH="1">
            <a:off x="9501698" y="396094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EA12D816-B79E-EE38-DC20-306C09BFE41E}"/>
              </a:ext>
            </a:extLst>
          </p:cNvPr>
          <p:cNvSpPr txBox="1"/>
          <p:nvPr/>
        </p:nvSpPr>
        <p:spPr>
          <a:xfrm>
            <a:off x="7598499" y="3550220"/>
            <a:ext cx="1652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Jg29074: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91C7A33-5837-F868-56CF-53A6C68E8FED}"/>
              </a:ext>
            </a:extLst>
          </p:cNvPr>
          <p:cNvSpPr txBox="1"/>
          <p:nvPr/>
        </p:nvSpPr>
        <p:spPr>
          <a:xfrm>
            <a:off x="9372553" y="3542929"/>
            <a:ext cx="18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Jg29075: ctrb2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1C38C660-850D-53DB-3D6B-BBD40FB0A90F}"/>
              </a:ext>
            </a:extLst>
          </p:cNvPr>
          <p:cNvSpPr txBox="1"/>
          <p:nvPr/>
        </p:nvSpPr>
        <p:spPr>
          <a:xfrm>
            <a:off x="7805527" y="44616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jg29073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8B972EBA-51B3-0D94-1151-8632246E14D3}"/>
              </a:ext>
            </a:extLst>
          </p:cNvPr>
          <p:cNvSpPr txBox="1"/>
          <p:nvPr/>
        </p:nvSpPr>
        <p:spPr>
          <a:xfrm>
            <a:off x="10286486" y="446470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jg29076</a:t>
            </a: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A3A912F6-808D-E34C-41FC-06D3BED10A81}"/>
              </a:ext>
            </a:extLst>
          </p:cNvPr>
          <p:cNvCxnSpPr>
            <a:cxnSpLocks/>
          </p:cNvCxnSpPr>
          <p:nvPr/>
        </p:nvCxnSpPr>
        <p:spPr>
          <a:xfrm>
            <a:off x="5761910" y="5621690"/>
            <a:ext cx="5889315" cy="9379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7DF92143-D7B1-2173-368C-4992BDC5D9B0}"/>
              </a:ext>
            </a:extLst>
          </p:cNvPr>
          <p:cNvSpPr/>
          <p:nvPr/>
        </p:nvSpPr>
        <p:spPr>
          <a:xfrm rot="10800000" flipH="1">
            <a:off x="8563821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箭號: 向左 69">
            <a:extLst>
              <a:ext uri="{FF2B5EF4-FFF2-40B4-BE49-F238E27FC236}">
                <a16:creationId xmlns:a16="http://schemas.microsoft.com/office/drawing/2014/main" id="{4ABC669C-A3A1-6776-B54D-1013999F0F2E}"/>
              </a:ext>
            </a:extLst>
          </p:cNvPr>
          <p:cNvSpPr/>
          <p:nvPr/>
        </p:nvSpPr>
        <p:spPr>
          <a:xfrm rot="10800000">
            <a:off x="10504292" y="54370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6E3867B2-34BF-EF56-639E-F89AEB05E91A}"/>
              </a:ext>
            </a:extLst>
          </p:cNvPr>
          <p:cNvSpPr/>
          <p:nvPr/>
        </p:nvSpPr>
        <p:spPr>
          <a:xfrm rot="10800000" flipH="1">
            <a:off x="9504039" y="543702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8832F44-0FCC-175A-B77A-18EEE59B3ABF}"/>
              </a:ext>
            </a:extLst>
          </p:cNvPr>
          <p:cNvSpPr txBox="1"/>
          <p:nvPr/>
        </p:nvSpPr>
        <p:spPr>
          <a:xfrm>
            <a:off x="8098190" y="4918577"/>
            <a:ext cx="176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g18416 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B4A5FE4-65E6-B8F9-D8AE-B8EC4A0CBA23}"/>
              </a:ext>
            </a:extLst>
          </p:cNvPr>
          <p:cNvSpPr txBox="1"/>
          <p:nvPr/>
        </p:nvSpPr>
        <p:spPr>
          <a:xfrm>
            <a:off x="9538969" y="5049701"/>
            <a:ext cx="1594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g18417: ctrb2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AC789F79-D818-3C31-9E97-A9357743593A}"/>
              </a:ext>
            </a:extLst>
          </p:cNvPr>
          <p:cNvSpPr txBox="1"/>
          <p:nvPr/>
        </p:nvSpPr>
        <p:spPr>
          <a:xfrm>
            <a:off x="10432221" y="592967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g18418</a:t>
            </a:r>
          </a:p>
        </p:txBody>
      </p:sp>
      <p:sp>
        <p:nvSpPr>
          <p:cNvPr id="78" name="箭號: 向左 77">
            <a:extLst>
              <a:ext uri="{FF2B5EF4-FFF2-40B4-BE49-F238E27FC236}">
                <a16:creationId xmlns:a16="http://schemas.microsoft.com/office/drawing/2014/main" id="{412AE68C-2F25-4A7C-2828-CDADD3C3EEDD}"/>
              </a:ext>
            </a:extLst>
          </p:cNvPr>
          <p:cNvSpPr/>
          <p:nvPr/>
        </p:nvSpPr>
        <p:spPr>
          <a:xfrm rot="10800000" flipH="1" flipV="1">
            <a:off x="6886968" y="21022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949D521-CA18-4F42-867A-6781EED0B7F0}"/>
              </a:ext>
            </a:extLst>
          </p:cNvPr>
          <p:cNvSpPr txBox="1"/>
          <p:nvPr/>
        </p:nvSpPr>
        <p:spPr>
          <a:xfrm>
            <a:off x="6860915" y="289004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g5513</a:t>
            </a:r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B0A34239-DAEF-9763-D012-A86C147A5543}"/>
              </a:ext>
            </a:extLst>
          </p:cNvPr>
          <p:cNvSpPr/>
          <p:nvPr/>
        </p:nvSpPr>
        <p:spPr>
          <a:xfrm rot="10800000" flipH="1" flipV="1">
            <a:off x="6110925" y="21246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C1FDBA52-50EC-EF99-6BCC-D69C1522D4A6}"/>
              </a:ext>
            </a:extLst>
          </p:cNvPr>
          <p:cNvSpPr txBox="1"/>
          <p:nvPr/>
        </p:nvSpPr>
        <p:spPr>
          <a:xfrm>
            <a:off x="6111216" y="254655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g5512</a:t>
            </a:r>
          </a:p>
        </p:txBody>
      </p:sp>
      <p:sp>
        <p:nvSpPr>
          <p:cNvPr id="83" name="箭號: 向左 82">
            <a:extLst>
              <a:ext uri="{FF2B5EF4-FFF2-40B4-BE49-F238E27FC236}">
                <a16:creationId xmlns:a16="http://schemas.microsoft.com/office/drawing/2014/main" id="{E8F84F4B-13BD-681B-B88E-AFE90881D541}"/>
              </a:ext>
            </a:extLst>
          </p:cNvPr>
          <p:cNvSpPr/>
          <p:nvPr/>
        </p:nvSpPr>
        <p:spPr>
          <a:xfrm rot="10800000" flipH="1" flipV="1">
            <a:off x="6867740" y="396094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863C39D-5693-10C1-E0F0-D522D701E368}"/>
              </a:ext>
            </a:extLst>
          </p:cNvPr>
          <p:cNvSpPr txBox="1"/>
          <p:nvPr/>
        </p:nvSpPr>
        <p:spPr>
          <a:xfrm>
            <a:off x="6765648" y="474698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Jg29072&amp;29071</a:t>
            </a:r>
          </a:p>
        </p:txBody>
      </p:sp>
      <p:sp>
        <p:nvSpPr>
          <p:cNvPr id="85" name="箭號: 向左 84">
            <a:extLst>
              <a:ext uri="{FF2B5EF4-FFF2-40B4-BE49-F238E27FC236}">
                <a16:creationId xmlns:a16="http://schemas.microsoft.com/office/drawing/2014/main" id="{6DEF0EAF-FA38-9EEE-58C5-26A752C674F8}"/>
              </a:ext>
            </a:extLst>
          </p:cNvPr>
          <p:cNvSpPr/>
          <p:nvPr/>
        </p:nvSpPr>
        <p:spPr>
          <a:xfrm rot="10800000" flipH="1" flipV="1">
            <a:off x="6054121" y="400366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DE7DEE3-53BB-18DE-E82C-5214FCFA5797}"/>
              </a:ext>
            </a:extLst>
          </p:cNvPr>
          <p:cNvSpPr txBox="1"/>
          <p:nvPr/>
        </p:nvSpPr>
        <p:spPr>
          <a:xfrm>
            <a:off x="5850271" y="44723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jg29069</a:t>
            </a:r>
          </a:p>
        </p:txBody>
      </p:sp>
      <p:sp>
        <p:nvSpPr>
          <p:cNvPr id="89" name="箭號: 向左 88">
            <a:extLst>
              <a:ext uri="{FF2B5EF4-FFF2-40B4-BE49-F238E27FC236}">
                <a16:creationId xmlns:a16="http://schemas.microsoft.com/office/drawing/2014/main" id="{16E5967C-7054-5F8B-7BEF-8B23E2F84CB1}"/>
              </a:ext>
            </a:extLst>
          </p:cNvPr>
          <p:cNvSpPr/>
          <p:nvPr/>
        </p:nvSpPr>
        <p:spPr>
          <a:xfrm rot="10800000" flipH="1" flipV="1">
            <a:off x="6088930" y="543702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85ACA3D1-AE6E-7AAC-FF27-93905290A1F8}"/>
              </a:ext>
            </a:extLst>
          </p:cNvPr>
          <p:cNvSpPr txBox="1"/>
          <p:nvPr/>
        </p:nvSpPr>
        <p:spPr>
          <a:xfrm>
            <a:off x="6200686" y="593659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G184104&amp;18413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A1712317-3F05-A79C-23CA-8D14F5EADC3F}"/>
              </a:ext>
            </a:extLst>
          </p:cNvPr>
          <p:cNvSpPr txBox="1"/>
          <p:nvPr/>
        </p:nvSpPr>
        <p:spPr>
          <a:xfrm>
            <a:off x="5125665" y="222797"/>
            <a:ext cx="15726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AP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jg7872.t1v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jg5494.t1v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jg6457</a:t>
            </a:r>
            <a:r>
              <a:rPr lang="en-US" altLang="zh-TW" sz="1600" u="none" strike="noStrike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.t1NOT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jg29074.t1v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Jg29075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.t1v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A7AC435-5208-ED98-D631-2CA3FBA89FA0}"/>
              </a:ext>
            </a:extLst>
          </p:cNvPr>
          <p:cNvSpPr/>
          <p:nvPr/>
        </p:nvSpPr>
        <p:spPr>
          <a:xfrm rot="10800000" flipH="1" flipV="1">
            <a:off x="2110025" y="399738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CD60864-8C82-2FE2-08E5-15FAFD183E79}"/>
              </a:ext>
            </a:extLst>
          </p:cNvPr>
          <p:cNvSpPr txBox="1"/>
          <p:nvPr/>
        </p:nvSpPr>
        <p:spPr>
          <a:xfrm>
            <a:off x="1284138" y="358755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jg7871:CTRL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04403B31-3742-7595-E69F-A6EAEA2B18A3}"/>
              </a:ext>
            </a:extLst>
          </p:cNvPr>
          <p:cNvSpPr txBox="1"/>
          <p:nvPr/>
        </p:nvSpPr>
        <p:spPr>
          <a:xfrm>
            <a:off x="6510209" y="-90306"/>
            <a:ext cx="26632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CV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g18415.t1v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g18416.t1v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g18417.t1v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g6403.t1serine protease like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g10011.t1v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g4559.t1v</a:t>
            </a:r>
            <a:endParaRPr lang="en-US" altLang="zh-TW" sz="1600" dirty="0">
              <a:solidFill>
                <a:srgbClr val="000000"/>
              </a:solidFill>
              <a:ea typeface="新細明體" panose="02020500000000000000" pitchFamily="18" charset="-120"/>
            </a:endParaRP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g5092.t1</a:t>
            </a:r>
          </a:p>
          <a:p>
            <a:r>
              <a:rPr lang="en-US" altLang="zh-TW" sz="1600" u="none" strike="noStrike" dirty="0">
                <a:solidFill>
                  <a:srgbClr val="000000"/>
                </a:solidFill>
                <a:effectLst/>
                <a:ea typeface="新細明體" panose="02020500000000000000" pitchFamily="18" charset="-120"/>
              </a:rPr>
              <a:t>g8970.t1</a:t>
            </a:r>
            <a:r>
              <a:rPr lang="en-US" altLang="zh-TW" sz="1600" dirty="0">
                <a:solidFill>
                  <a:srgbClr val="000000"/>
                </a:solidFill>
                <a:ea typeface="新細明體" panose="02020500000000000000" pitchFamily="18" charset="-120"/>
              </a:rPr>
              <a:t>NOT</a:t>
            </a:r>
            <a:endParaRPr lang="en-US" altLang="zh-TW" sz="1600" u="none" strike="noStrike" dirty="0">
              <a:solidFill>
                <a:srgbClr val="000000"/>
              </a:solidFill>
              <a:effectLst/>
              <a:ea typeface="新細明體" panose="02020500000000000000" pitchFamily="18" charset="-120"/>
            </a:endParaRPr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EE4B05CE-FC22-10C9-F604-81FFA7B9BB03}"/>
              </a:ext>
            </a:extLst>
          </p:cNvPr>
          <p:cNvSpPr/>
          <p:nvPr/>
        </p:nvSpPr>
        <p:spPr>
          <a:xfrm rot="10800000" flipH="1">
            <a:off x="7483376" y="54565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51AE0907-ECF2-2BDC-F94E-82471C7BBADC}"/>
              </a:ext>
            </a:extLst>
          </p:cNvPr>
          <p:cNvSpPr txBox="1"/>
          <p:nvPr/>
        </p:nvSpPr>
        <p:spPr>
          <a:xfrm>
            <a:off x="6745020" y="5162686"/>
            <a:ext cx="1594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G18415: ctrb1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59784-8F2A-8E4A-51B1-ADE2999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AE25271-306A-BC7B-BC55-6AA791C4648C}"/>
              </a:ext>
            </a:extLst>
          </p:cNvPr>
          <p:cNvSpPr txBox="1"/>
          <p:nvPr/>
        </p:nvSpPr>
        <p:spPr>
          <a:xfrm>
            <a:off x="334295" y="151998"/>
            <a:ext cx="10162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Chymotrypsin-continue: </a:t>
            </a:r>
            <a:r>
              <a:rPr lang="en-US" altLang="zh-TW" sz="3600" b="0" i="0" dirty="0">
                <a:solidFill>
                  <a:srgbClr val="666666"/>
                </a:solidFill>
                <a:effectLst/>
                <a:latin typeface="Luxi Sans"/>
              </a:rPr>
              <a:t>elastase 2 like (ENSEMBL)//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 chymotrypsin-C-like (NCBI)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B2F08E1-A5AF-3CCC-E1AB-76D8C418CD7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0D44061-2773-2868-D11E-418E29B8E3A2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3853B2-9112-23B4-7E60-9C659E0B1EAF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5B37B50-590D-4EE2-45AD-98BACC407937}"/>
              </a:ext>
            </a:extLst>
          </p:cNvPr>
          <p:cNvCxnSpPr>
            <a:cxnSpLocks/>
          </p:cNvCxnSpPr>
          <p:nvPr/>
        </p:nvCxnSpPr>
        <p:spPr>
          <a:xfrm flipH="1">
            <a:off x="1032387" y="2218486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46E47A07-DFF4-7A4C-1F2B-5BCE2D737E8D}"/>
              </a:ext>
            </a:extLst>
          </p:cNvPr>
          <p:cNvSpPr/>
          <p:nvPr/>
        </p:nvSpPr>
        <p:spPr>
          <a:xfrm rot="10800000" flipV="1">
            <a:off x="3067375" y="203382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4AA92BB6-8C3A-571E-0FDF-7FC493A8457B}"/>
              </a:ext>
            </a:extLst>
          </p:cNvPr>
          <p:cNvSpPr/>
          <p:nvPr/>
        </p:nvSpPr>
        <p:spPr>
          <a:xfrm rot="10800000" flipV="1">
            <a:off x="4041670" y="203382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B6D1E2F-04D0-7589-E134-531BD3A6F382}"/>
              </a:ext>
            </a:extLst>
          </p:cNvPr>
          <p:cNvSpPr txBox="1"/>
          <p:nvPr/>
        </p:nvSpPr>
        <p:spPr>
          <a:xfrm>
            <a:off x="2064259" y="1720563"/>
            <a:ext cx="6754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G19950:</a:t>
            </a:r>
            <a:r>
              <a:rPr lang="en-US" altLang="zh-TW" b="0" i="0" dirty="0">
                <a:solidFill>
                  <a:srgbClr val="666666"/>
                </a:solidFill>
                <a:effectLst/>
                <a:latin typeface="Luxi Sans"/>
              </a:rPr>
              <a:t>elastase 2 like (EMSEMBL)//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 chymotrypsin-C-like (NCBI)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1CDEF8-025B-DF80-5884-41BF62771205}"/>
              </a:ext>
            </a:extLst>
          </p:cNvPr>
          <p:cNvSpPr txBox="1"/>
          <p:nvPr/>
        </p:nvSpPr>
        <p:spPr>
          <a:xfrm>
            <a:off x="3916255" y="240721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g19951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9BFB8B0-FC85-4E5B-CB2D-EFE681F5DBCB}"/>
              </a:ext>
            </a:extLst>
          </p:cNvPr>
          <p:cNvSpPr txBox="1"/>
          <p:nvPr/>
        </p:nvSpPr>
        <p:spPr>
          <a:xfrm>
            <a:off x="1647120" y="2509428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g19949</a:t>
            </a: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F47748B-692A-1432-F89B-8F0D40FC3052}"/>
              </a:ext>
            </a:extLst>
          </p:cNvPr>
          <p:cNvSpPr/>
          <p:nvPr/>
        </p:nvSpPr>
        <p:spPr>
          <a:xfrm rot="10800000" flipH="1" flipV="1">
            <a:off x="1695451" y="205740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A785904-674A-0E33-DE90-46E1D8E7ADF1}"/>
              </a:ext>
            </a:extLst>
          </p:cNvPr>
          <p:cNvCxnSpPr>
            <a:cxnSpLocks/>
          </p:cNvCxnSpPr>
          <p:nvPr/>
        </p:nvCxnSpPr>
        <p:spPr>
          <a:xfrm flipH="1">
            <a:off x="861550" y="4164465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1F861D27-5F5E-519F-6EF0-E2A58A048CFB}"/>
              </a:ext>
            </a:extLst>
          </p:cNvPr>
          <p:cNvSpPr/>
          <p:nvPr/>
        </p:nvSpPr>
        <p:spPr>
          <a:xfrm rot="10800000" flipV="1">
            <a:off x="2896538" y="397980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917CEE65-2D46-4F84-E2FF-EAACA95C95C5}"/>
              </a:ext>
            </a:extLst>
          </p:cNvPr>
          <p:cNvSpPr/>
          <p:nvPr/>
        </p:nvSpPr>
        <p:spPr>
          <a:xfrm rot="10800000" flipV="1">
            <a:off x="3870833" y="397980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218EBED-BF2E-DCD1-9974-2D1A2378D68D}"/>
              </a:ext>
            </a:extLst>
          </p:cNvPr>
          <p:cNvSpPr txBox="1"/>
          <p:nvPr/>
        </p:nvSpPr>
        <p:spPr>
          <a:xfrm>
            <a:off x="2005781" y="3683619"/>
            <a:ext cx="3435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Jg5494: chymotrypsin-C-like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E1F83F-E6B9-2691-6755-C733C9B3044E}"/>
              </a:ext>
            </a:extLst>
          </p:cNvPr>
          <p:cNvSpPr txBox="1"/>
          <p:nvPr/>
        </p:nvSpPr>
        <p:spPr>
          <a:xfrm>
            <a:off x="3745418" y="4353194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jg5493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E6360A8-97E8-0E16-1557-EB20E61C6BDE}"/>
              </a:ext>
            </a:extLst>
          </p:cNvPr>
          <p:cNvSpPr txBox="1"/>
          <p:nvPr/>
        </p:nvSpPr>
        <p:spPr>
          <a:xfrm>
            <a:off x="1476283" y="445540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jg5495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B2F8F29-6605-8711-369C-12D7A5234D51}"/>
              </a:ext>
            </a:extLst>
          </p:cNvPr>
          <p:cNvSpPr/>
          <p:nvPr/>
        </p:nvSpPr>
        <p:spPr>
          <a:xfrm rot="10800000" flipH="1" flipV="1">
            <a:off x="1524614" y="400338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1D68C07-EFB1-8A71-587C-B6B21DFFAA3B}"/>
              </a:ext>
            </a:extLst>
          </p:cNvPr>
          <p:cNvCxnSpPr>
            <a:cxnSpLocks/>
          </p:cNvCxnSpPr>
          <p:nvPr/>
        </p:nvCxnSpPr>
        <p:spPr>
          <a:xfrm flipH="1">
            <a:off x="898200" y="6083043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DA4B5763-E605-35B6-4F94-F0AC408EF4FE}"/>
              </a:ext>
            </a:extLst>
          </p:cNvPr>
          <p:cNvSpPr/>
          <p:nvPr/>
        </p:nvSpPr>
        <p:spPr>
          <a:xfrm rot="10800000" flipV="1">
            <a:off x="2933188" y="589837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54FF44E3-7D39-72F9-4A00-B5C2673EB050}"/>
              </a:ext>
            </a:extLst>
          </p:cNvPr>
          <p:cNvSpPr/>
          <p:nvPr/>
        </p:nvSpPr>
        <p:spPr>
          <a:xfrm rot="10800000" flipV="1">
            <a:off x="3907483" y="58983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C9CD732-B29A-B109-A1F6-B431C16A480B}"/>
              </a:ext>
            </a:extLst>
          </p:cNvPr>
          <p:cNvSpPr txBox="1"/>
          <p:nvPr/>
        </p:nvSpPr>
        <p:spPr>
          <a:xfrm>
            <a:off x="1829242" y="5534395"/>
            <a:ext cx="3238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G10011: chymotrypsin-C-like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05ECD9F-AE7A-4F38-49D0-82D22D39BC2D}"/>
              </a:ext>
            </a:extLst>
          </p:cNvPr>
          <p:cNvSpPr txBox="1"/>
          <p:nvPr/>
        </p:nvSpPr>
        <p:spPr>
          <a:xfrm>
            <a:off x="3782068" y="627177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g10012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0429461-EFA5-D2E5-33E7-FD90184C97C8}"/>
              </a:ext>
            </a:extLst>
          </p:cNvPr>
          <p:cNvSpPr txBox="1"/>
          <p:nvPr/>
        </p:nvSpPr>
        <p:spPr>
          <a:xfrm>
            <a:off x="1512933" y="637398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g10010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592A0A6A-60E3-EB22-0DCD-3D966343DCAA}"/>
              </a:ext>
            </a:extLst>
          </p:cNvPr>
          <p:cNvSpPr/>
          <p:nvPr/>
        </p:nvSpPr>
        <p:spPr>
          <a:xfrm rot="10800000" flipH="1" flipV="1">
            <a:off x="1561264" y="592196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39B9DF8-C83A-DBFE-B18E-2BD3A929D143}"/>
              </a:ext>
            </a:extLst>
          </p:cNvPr>
          <p:cNvSpPr txBox="1"/>
          <p:nvPr/>
        </p:nvSpPr>
        <p:spPr>
          <a:xfrm>
            <a:off x="150949" y="1762379"/>
            <a:ext cx="2760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seq00000327_1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C8573E-EDA9-F1BD-3D59-70D5825D77BB}"/>
              </a:ext>
            </a:extLst>
          </p:cNvPr>
          <p:cNvSpPr txBox="1"/>
          <p:nvPr/>
        </p:nvSpPr>
        <p:spPr>
          <a:xfrm>
            <a:off x="5909472" y="2596252"/>
            <a:ext cx="52781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“Chymotrypsin C” in zebra fish but human has.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678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D9A74598-FCFA-2433-CBC8-0BA87815A3BC}"/>
              </a:ext>
            </a:extLst>
          </p:cNvPr>
          <p:cNvCxnSpPr>
            <a:cxnSpLocks/>
          </p:cNvCxnSpPr>
          <p:nvPr/>
        </p:nvCxnSpPr>
        <p:spPr>
          <a:xfrm flipH="1">
            <a:off x="6706595" y="1900323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19A049BD-214C-0AB9-95B8-45AB91D91CAB}"/>
              </a:ext>
            </a:extLst>
          </p:cNvPr>
          <p:cNvSpPr/>
          <p:nvPr/>
        </p:nvSpPr>
        <p:spPr>
          <a:xfrm rot="10800000" flipH="1" flipV="1">
            <a:off x="8741583" y="17156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箭號: 向左 81">
            <a:extLst>
              <a:ext uri="{FF2B5EF4-FFF2-40B4-BE49-F238E27FC236}">
                <a16:creationId xmlns:a16="http://schemas.microsoft.com/office/drawing/2014/main" id="{E4F5E93D-73AA-6F51-1CF7-78D8F1EE49DF}"/>
              </a:ext>
            </a:extLst>
          </p:cNvPr>
          <p:cNvSpPr/>
          <p:nvPr/>
        </p:nvSpPr>
        <p:spPr>
          <a:xfrm rot="10800000" flipV="1">
            <a:off x="9715878" y="17156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511CDE95-E0F0-C6F0-3034-9AF1F7A5302C}"/>
              </a:ext>
            </a:extLst>
          </p:cNvPr>
          <p:cNvSpPr txBox="1"/>
          <p:nvPr/>
        </p:nvSpPr>
        <p:spPr>
          <a:xfrm>
            <a:off x="8612436" y="1253994"/>
            <a:ext cx="3136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G8289: ovochymase-1 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546809C5-FB1D-0A63-5693-3F2EFD461622}"/>
              </a:ext>
            </a:extLst>
          </p:cNvPr>
          <p:cNvSpPr txBox="1"/>
          <p:nvPr/>
        </p:nvSpPr>
        <p:spPr>
          <a:xfrm>
            <a:off x="9590463" y="208905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g8290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5D6CB851-D356-E686-452D-37A928FB3916}"/>
              </a:ext>
            </a:extLst>
          </p:cNvPr>
          <p:cNvSpPr txBox="1"/>
          <p:nvPr/>
        </p:nvSpPr>
        <p:spPr>
          <a:xfrm>
            <a:off x="7321328" y="2191265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g8988</a:t>
            </a:r>
          </a:p>
        </p:txBody>
      </p:sp>
      <p:sp>
        <p:nvSpPr>
          <p:cNvPr id="92" name="箭號: 向左 91">
            <a:extLst>
              <a:ext uri="{FF2B5EF4-FFF2-40B4-BE49-F238E27FC236}">
                <a16:creationId xmlns:a16="http://schemas.microsoft.com/office/drawing/2014/main" id="{3F85C078-4C32-C4BF-2CF3-FAF0F49A08F1}"/>
              </a:ext>
            </a:extLst>
          </p:cNvPr>
          <p:cNvSpPr/>
          <p:nvPr/>
        </p:nvSpPr>
        <p:spPr>
          <a:xfrm rot="10800000" flipV="1">
            <a:off x="7369659" y="173924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7E204825-88F9-3D34-DB6C-4F2B9CD84301}"/>
              </a:ext>
            </a:extLst>
          </p:cNvPr>
          <p:cNvCxnSpPr>
            <a:cxnSpLocks/>
          </p:cNvCxnSpPr>
          <p:nvPr/>
        </p:nvCxnSpPr>
        <p:spPr>
          <a:xfrm flipH="1">
            <a:off x="6685093" y="3912005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箭號: 向左 93">
            <a:extLst>
              <a:ext uri="{FF2B5EF4-FFF2-40B4-BE49-F238E27FC236}">
                <a16:creationId xmlns:a16="http://schemas.microsoft.com/office/drawing/2014/main" id="{001A13D4-1BFD-A118-2F03-70EDBC3CC96F}"/>
              </a:ext>
            </a:extLst>
          </p:cNvPr>
          <p:cNvSpPr/>
          <p:nvPr/>
        </p:nvSpPr>
        <p:spPr>
          <a:xfrm rot="10800000" flipH="1" flipV="1">
            <a:off x="8720081" y="372734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箭號: 向左 94">
            <a:extLst>
              <a:ext uri="{FF2B5EF4-FFF2-40B4-BE49-F238E27FC236}">
                <a16:creationId xmlns:a16="http://schemas.microsoft.com/office/drawing/2014/main" id="{110953FC-8CA8-4F13-175E-A640573B3564}"/>
              </a:ext>
            </a:extLst>
          </p:cNvPr>
          <p:cNvSpPr/>
          <p:nvPr/>
        </p:nvSpPr>
        <p:spPr>
          <a:xfrm rot="10800000" flipV="1">
            <a:off x="9694376" y="37273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1AA1746E-D21E-F2AC-590E-000997346BB8}"/>
              </a:ext>
            </a:extLst>
          </p:cNvPr>
          <p:cNvSpPr txBox="1"/>
          <p:nvPr/>
        </p:nvSpPr>
        <p:spPr>
          <a:xfrm>
            <a:off x="8590935" y="3265676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Jg9845??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D46E9A8-176C-A81F-410A-362CEFD1119D}"/>
              </a:ext>
            </a:extLst>
          </p:cNvPr>
          <p:cNvSpPr txBox="1"/>
          <p:nvPr/>
        </p:nvSpPr>
        <p:spPr>
          <a:xfrm>
            <a:off x="9568961" y="4100734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jg9846</a:t>
            </a: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C83C6FED-003B-6CC2-18DE-F557B4B0979D}"/>
              </a:ext>
            </a:extLst>
          </p:cNvPr>
          <p:cNvSpPr txBox="1"/>
          <p:nvPr/>
        </p:nvSpPr>
        <p:spPr>
          <a:xfrm>
            <a:off x="7299826" y="4202947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jg9844</a:t>
            </a:r>
          </a:p>
        </p:txBody>
      </p:sp>
      <p:sp>
        <p:nvSpPr>
          <p:cNvPr id="99" name="箭號: 向左 98">
            <a:extLst>
              <a:ext uri="{FF2B5EF4-FFF2-40B4-BE49-F238E27FC236}">
                <a16:creationId xmlns:a16="http://schemas.microsoft.com/office/drawing/2014/main" id="{EF334B3F-0EAB-AC7F-1A0C-1994D2359CA2}"/>
              </a:ext>
            </a:extLst>
          </p:cNvPr>
          <p:cNvSpPr/>
          <p:nvPr/>
        </p:nvSpPr>
        <p:spPr>
          <a:xfrm rot="10800000" flipV="1">
            <a:off x="7348157" y="375092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C5C4F06D-614D-ACFD-5A3F-0E1AD7FB341B}"/>
              </a:ext>
            </a:extLst>
          </p:cNvPr>
          <p:cNvCxnSpPr>
            <a:cxnSpLocks/>
          </p:cNvCxnSpPr>
          <p:nvPr/>
        </p:nvCxnSpPr>
        <p:spPr>
          <a:xfrm flipH="1">
            <a:off x="6577780" y="5730387"/>
            <a:ext cx="4026310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1" name="箭號: 向左 100">
            <a:extLst>
              <a:ext uri="{FF2B5EF4-FFF2-40B4-BE49-F238E27FC236}">
                <a16:creationId xmlns:a16="http://schemas.microsoft.com/office/drawing/2014/main" id="{E22E59F7-7136-C067-92C0-50E7259576B2}"/>
              </a:ext>
            </a:extLst>
          </p:cNvPr>
          <p:cNvSpPr/>
          <p:nvPr/>
        </p:nvSpPr>
        <p:spPr>
          <a:xfrm rot="10800000" flipH="1" flipV="1">
            <a:off x="8612768" y="554572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箭號: 向左 101">
            <a:extLst>
              <a:ext uri="{FF2B5EF4-FFF2-40B4-BE49-F238E27FC236}">
                <a16:creationId xmlns:a16="http://schemas.microsoft.com/office/drawing/2014/main" id="{F443E170-1E75-3637-9DAE-B60566302E83}"/>
              </a:ext>
            </a:extLst>
          </p:cNvPr>
          <p:cNvSpPr/>
          <p:nvPr/>
        </p:nvSpPr>
        <p:spPr>
          <a:xfrm rot="10800000" flipV="1">
            <a:off x="9587063" y="554572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D577630C-6D28-1D5A-134E-2A1183A4FB79}"/>
              </a:ext>
            </a:extLst>
          </p:cNvPr>
          <p:cNvSpPr txBox="1"/>
          <p:nvPr/>
        </p:nvSpPr>
        <p:spPr>
          <a:xfrm>
            <a:off x="8483622" y="508405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G4273??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90E5256E-C7FC-E323-27AF-29D920B7ABF8}"/>
              </a:ext>
            </a:extLst>
          </p:cNvPr>
          <p:cNvSpPr txBox="1"/>
          <p:nvPr/>
        </p:nvSpPr>
        <p:spPr>
          <a:xfrm>
            <a:off x="9461648" y="5919116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g4272</a:t>
            </a: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BB0550E9-D538-2D41-1821-D5BD1BDB87B7}"/>
              </a:ext>
            </a:extLst>
          </p:cNvPr>
          <p:cNvSpPr txBox="1"/>
          <p:nvPr/>
        </p:nvSpPr>
        <p:spPr>
          <a:xfrm>
            <a:off x="7192513" y="602132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g4274</a:t>
            </a:r>
          </a:p>
        </p:txBody>
      </p:sp>
      <p:sp>
        <p:nvSpPr>
          <p:cNvPr id="106" name="箭號: 向左 105">
            <a:extLst>
              <a:ext uri="{FF2B5EF4-FFF2-40B4-BE49-F238E27FC236}">
                <a16:creationId xmlns:a16="http://schemas.microsoft.com/office/drawing/2014/main" id="{8C7D920A-7421-76A1-C87C-432F0F918A62}"/>
              </a:ext>
            </a:extLst>
          </p:cNvPr>
          <p:cNvSpPr/>
          <p:nvPr/>
        </p:nvSpPr>
        <p:spPr>
          <a:xfrm rot="10800000" flipV="1">
            <a:off x="7240844" y="556930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5593BBC1-DA81-0F00-244E-8FEF9E527D28}"/>
              </a:ext>
            </a:extLst>
          </p:cNvPr>
          <p:cNvSpPr txBox="1"/>
          <p:nvPr/>
        </p:nvSpPr>
        <p:spPr>
          <a:xfrm>
            <a:off x="6668674" y="1211786"/>
            <a:ext cx="169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ntLink_47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66D227E-0A99-797A-48FE-198CECF222B2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Chymotrypsin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90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6403228-3495-C9C1-87D0-6CF13FE30335}"/>
              </a:ext>
            </a:extLst>
          </p:cNvPr>
          <p:cNvSpPr txBox="1"/>
          <p:nvPr/>
        </p:nvSpPr>
        <p:spPr>
          <a:xfrm>
            <a:off x="334295" y="151998"/>
            <a:ext cx="52781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NOT-Chymotrypsin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C99EF1-50CD-1BA9-E480-AD991E51A80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FBF0C5-859C-1964-D8B9-A7EC06DF285B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595EA4-5E59-02EB-CA88-4BBDF86B76E3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pic>
        <p:nvPicPr>
          <p:cNvPr id="7" name="圖片 6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DF424DEB-63B4-38D5-EFAB-4D298195D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09" y="170267"/>
            <a:ext cx="4099915" cy="2453853"/>
          </a:xfrm>
          <a:prstGeom prst="rect">
            <a:avLst/>
          </a:prstGeom>
        </p:spPr>
      </p:pic>
      <p:pic>
        <p:nvPicPr>
          <p:cNvPr id="9" name="圖片 8" descr="一張含有 文字, 螢幕擷取畫面, 行, 字型 的圖片&#10;&#10;AI 產生的內容可能不正確。">
            <a:extLst>
              <a:ext uri="{FF2B5EF4-FFF2-40B4-BE49-F238E27FC236}">
                <a16:creationId xmlns:a16="http://schemas.microsoft.com/office/drawing/2014/main" id="{99268B36-F1A0-D186-70C2-EF092B0AA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745" y="1047088"/>
            <a:ext cx="3055885" cy="2789162"/>
          </a:xfrm>
          <a:prstGeom prst="rect">
            <a:avLst/>
          </a:prstGeom>
        </p:spPr>
      </p:pic>
      <p:pic>
        <p:nvPicPr>
          <p:cNvPr id="11" name="圖片 10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68D13A45-5561-0832-FAF5-E74ABE997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26" y="4233880"/>
            <a:ext cx="7689246" cy="2606266"/>
          </a:xfrm>
          <a:prstGeom prst="rect">
            <a:avLst/>
          </a:prstGeom>
        </p:spPr>
      </p:pic>
      <p:pic>
        <p:nvPicPr>
          <p:cNvPr id="13" name="圖片 12" descr="一張含有 螢幕擷取畫面, 文字, 行, 字型 的圖片&#10;&#10;AI 產生的內容可能不正確。">
            <a:extLst>
              <a:ext uri="{FF2B5EF4-FFF2-40B4-BE49-F238E27FC236}">
                <a16:creationId xmlns:a16="http://schemas.microsoft.com/office/drawing/2014/main" id="{D68A3AE3-D7F9-B1E9-0396-8F423A57FF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519" y="2195822"/>
            <a:ext cx="5352294" cy="205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2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8618-C9B2-FE3D-ADA7-F98ED7DE3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90F9549-713A-5BBE-9F86-F8249394A8A8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4447D27-A17E-D2E0-29AB-AFDF6AE48B58}"/>
              </a:ext>
            </a:extLst>
          </p:cNvPr>
          <p:cNvCxnSpPr>
            <a:cxnSpLocks/>
          </p:cNvCxnSpPr>
          <p:nvPr/>
        </p:nvCxnSpPr>
        <p:spPr>
          <a:xfrm>
            <a:off x="1027008" y="2268854"/>
            <a:ext cx="1071270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EC234962-56D4-988F-AD12-1CB7F7FCCB6E}"/>
              </a:ext>
            </a:extLst>
          </p:cNvPr>
          <p:cNvSpPr/>
          <p:nvPr/>
        </p:nvSpPr>
        <p:spPr>
          <a:xfrm rot="10800000">
            <a:off x="2553022" y="208418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D6F8A24B-5CF7-4332-6C33-1DE60A6B83BA}"/>
              </a:ext>
            </a:extLst>
          </p:cNvPr>
          <p:cNvSpPr/>
          <p:nvPr/>
        </p:nvSpPr>
        <p:spPr>
          <a:xfrm rot="10800000" flipH="1">
            <a:off x="3333285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7B6CEC0-30C5-A382-4943-50FB006D6703}"/>
              </a:ext>
            </a:extLst>
          </p:cNvPr>
          <p:cNvSpPr/>
          <p:nvPr/>
        </p:nvSpPr>
        <p:spPr>
          <a:xfrm rot="10800000">
            <a:off x="168892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4D5D62-573A-E9A3-744F-B4B9E67E16FE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AEB68DA-9E85-46A8-91B7-246D299E19AC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08BE303-2931-FBF6-EAF8-96D8B22E270E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3D6C33E4-8848-9DAB-8FEB-D3AFD4C128C4}"/>
              </a:ext>
            </a:extLst>
          </p:cNvPr>
          <p:cNvCxnSpPr>
            <a:cxnSpLocks/>
          </p:cNvCxnSpPr>
          <p:nvPr/>
        </p:nvCxnSpPr>
        <p:spPr>
          <a:xfrm>
            <a:off x="1105666" y="4123569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CC116ACB-6020-141D-061B-C68DFC745874}"/>
              </a:ext>
            </a:extLst>
          </p:cNvPr>
          <p:cNvSpPr/>
          <p:nvPr/>
        </p:nvSpPr>
        <p:spPr>
          <a:xfrm rot="10800000">
            <a:off x="2631680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3385F97C-4324-FD5A-74E6-593789CABBBC}"/>
              </a:ext>
            </a:extLst>
          </p:cNvPr>
          <p:cNvSpPr/>
          <p:nvPr/>
        </p:nvSpPr>
        <p:spPr>
          <a:xfrm rot="10800000" flipH="1">
            <a:off x="3411943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3F2244B1-164D-40F7-9AE2-49C92EFEACDB}"/>
              </a:ext>
            </a:extLst>
          </p:cNvPr>
          <p:cNvSpPr/>
          <p:nvPr/>
        </p:nvSpPr>
        <p:spPr>
          <a:xfrm rot="10800000">
            <a:off x="176758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5753CF0-2F48-C25B-3325-9B6C006DA780}"/>
              </a:ext>
            </a:extLst>
          </p:cNvPr>
          <p:cNvCxnSpPr>
            <a:cxnSpLocks/>
          </p:cNvCxnSpPr>
          <p:nvPr/>
        </p:nvCxnSpPr>
        <p:spPr>
          <a:xfrm>
            <a:off x="1105666" y="6034684"/>
            <a:ext cx="385962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65767F9-A8A0-110D-D9DE-FC393C0D03B6}"/>
              </a:ext>
            </a:extLst>
          </p:cNvPr>
          <p:cNvSpPr/>
          <p:nvPr/>
        </p:nvSpPr>
        <p:spPr>
          <a:xfrm rot="10800000">
            <a:off x="2631680" y="585001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5002B99-E2B1-BAE4-5138-52DCE652A5E4}"/>
              </a:ext>
            </a:extLst>
          </p:cNvPr>
          <p:cNvSpPr/>
          <p:nvPr/>
        </p:nvSpPr>
        <p:spPr>
          <a:xfrm rot="10800000" flipH="1">
            <a:off x="3411943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6634F5E3-7CC9-A445-8E95-60418BC9C282}"/>
              </a:ext>
            </a:extLst>
          </p:cNvPr>
          <p:cNvSpPr/>
          <p:nvPr/>
        </p:nvSpPr>
        <p:spPr>
          <a:xfrm rot="10800000">
            <a:off x="1767587" y="58500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BF6C2AD-57C6-C8AF-3059-3F0AA7C474DA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ntLink_60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65C7169-4A02-0222-AC70-BDC644026C19}"/>
              </a:ext>
            </a:extLst>
          </p:cNvPr>
          <p:cNvSpPr txBox="1"/>
          <p:nvPr/>
        </p:nvSpPr>
        <p:spPr>
          <a:xfrm>
            <a:off x="2195448" y="164095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G11134: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BF7BFF-8227-C61D-A85A-ED0A4D679F0A}"/>
              </a:ext>
            </a:extLst>
          </p:cNvPr>
          <p:cNvSpPr txBox="1"/>
          <p:nvPr/>
        </p:nvSpPr>
        <p:spPr>
          <a:xfrm>
            <a:off x="432620" y="2532107"/>
            <a:ext cx="2610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G11133: uncharacterized protein LOC116400236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D0AB194-A3D7-A0EC-B89A-EE5910AD34A7}"/>
              </a:ext>
            </a:extLst>
          </p:cNvPr>
          <p:cNvSpPr txBox="1"/>
          <p:nvPr/>
        </p:nvSpPr>
        <p:spPr>
          <a:xfrm>
            <a:off x="2863490" y="2590662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G11135: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3CB7C3D-0752-B960-26E6-4EA81611C493}"/>
              </a:ext>
            </a:extLst>
          </p:cNvPr>
          <p:cNvSpPr txBox="1"/>
          <p:nvPr/>
        </p:nvSpPr>
        <p:spPr>
          <a:xfrm>
            <a:off x="2392094" y="352988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Jg11917: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0A9C30-FD10-39F1-A3B0-C10060D1BA6D}"/>
              </a:ext>
            </a:extLst>
          </p:cNvPr>
          <p:cNvSpPr txBox="1"/>
          <p:nvPr/>
        </p:nvSpPr>
        <p:spPr>
          <a:xfrm>
            <a:off x="3149843" y="4354900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Jg11916: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2396484-1760-2C22-9CE4-78E1D94B2539}"/>
              </a:ext>
            </a:extLst>
          </p:cNvPr>
          <p:cNvSpPr txBox="1"/>
          <p:nvPr/>
        </p:nvSpPr>
        <p:spPr>
          <a:xfrm>
            <a:off x="95100" y="4299639"/>
            <a:ext cx="29484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Jg11918: uncharacterized protein LOC116400236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5076EB-B29A-9FE6-53A4-36EEF9E8A21B}"/>
              </a:ext>
            </a:extLst>
          </p:cNvPr>
          <p:cNvSpPr txBox="1"/>
          <p:nvPr/>
        </p:nvSpPr>
        <p:spPr>
          <a:xfrm>
            <a:off x="2421127" y="534274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g19645 : </a:t>
            </a:r>
            <a:r>
              <a:rPr lang="en-US" altLang="zh-TW" sz="1800" dirty="0" err="1">
                <a:solidFill>
                  <a:schemeClr val="accent1">
                    <a:lumMod val="75000"/>
                  </a:schemeClr>
                </a:solidFill>
              </a:rPr>
              <a:t>anapep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B8C35A9-68A6-5B15-1D8F-4B930EAE52D1}"/>
              </a:ext>
            </a:extLst>
          </p:cNvPr>
          <p:cNvSpPr txBox="1"/>
          <p:nvPr/>
        </p:nvSpPr>
        <p:spPr>
          <a:xfrm>
            <a:off x="83959" y="6277705"/>
            <a:ext cx="30208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G19646: uncharacterized protein LOC116400236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337A3E0-3BF2-B295-8C18-1C01FA4714F2}"/>
              </a:ext>
            </a:extLst>
          </p:cNvPr>
          <p:cNvSpPr txBox="1"/>
          <p:nvPr/>
        </p:nvSpPr>
        <p:spPr>
          <a:xfrm>
            <a:off x="3115691" y="6327929"/>
            <a:ext cx="1696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arpin</a:t>
            </a:r>
            <a:endParaRPr lang="en-US" altLang="zh-TW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282A3864-FE3F-2099-71A7-423BC574294D}"/>
              </a:ext>
            </a:extLst>
          </p:cNvPr>
          <p:cNvSpPr/>
          <p:nvPr/>
        </p:nvSpPr>
        <p:spPr>
          <a:xfrm rot="10800000" flipH="1">
            <a:off x="4181369" y="208418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07742F24-B2CD-6C01-D6C9-AE99FA7CB88A}"/>
              </a:ext>
            </a:extLst>
          </p:cNvPr>
          <p:cNvSpPr/>
          <p:nvPr/>
        </p:nvSpPr>
        <p:spPr>
          <a:xfrm rot="10800000" flipH="1">
            <a:off x="4142957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FAA7FEA-5C3D-32AD-98E6-B6DF668E2193}"/>
              </a:ext>
            </a:extLst>
          </p:cNvPr>
          <p:cNvSpPr/>
          <p:nvPr/>
        </p:nvSpPr>
        <p:spPr>
          <a:xfrm rot="10800000" flipH="1">
            <a:off x="4260027" y="585752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4F23ED4-3F62-B460-3D9C-BBD268567F67}"/>
              </a:ext>
            </a:extLst>
          </p:cNvPr>
          <p:cNvSpPr txBox="1"/>
          <p:nvPr/>
        </p:nvSpPr>
        <p:spPr>
          <a:xfrm>
            <a:off x="4399472" y="2610923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G11136: protein FAM169B</a:t>
            </a:r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F18C210-B664-879A-43EA-732115BF633F}"/>
              </a:ext>
            </a:extLst>
          </p:cNvPr>
          <p:cNvSpPr/>
          <p:nvPr/>
        </p:nvSpPr>
        <p:spPr>
          <a:xfrm rot="10800000" flipH="1" flipV="1">
            <a:off x="8188696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D17351F0-46B1-06CC-5D18-AFBEBDE86683}"/>
              </a:ext>
            </a:extLst>
          </p:cNvPr>
          <p:cNvSpPr/>
          <p:nvPr/>
        </p:nvSpPr>
        <p:spPr>
          <a:xfrm rot="10800000" flipV="1">
            <a:off x="10641803" y="208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A3C5485-429D-73DC-B177-CD1FCE3E3B0B}"/>
              </a:ext>
            </a:extLst>
          </p:cNvPr>
          <p:cNvSpPr txBox="1"/>
          <p:nvPr/>
        </p:nvSpPr>
        <p:spPr>
          <a:xfrm>
            <a:off x="8059550" y="160306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g11206: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DA2773D0-9506-D48C-C2B6-7000CE4A33ED}"/>
              </a:ext>
            </a:extLst>
          </p:cNvPr>
          <p:cNvSpPr txBox="1"/>
          <p:nvPr/>
        </p:nvSpPr>
        <p:spPr>
          <a:xfrm>
            <a:off x="9628670" y="2530225"/>
            <a:ext cx="22040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G11208: dynein assembly factor 4, axonemal</a:t>
            </a:r>
          </a:p>
        </p:txBody>
      </p:sp>
      <p:sp>
        <p:nvSpPr>
          <p:cNvPr id="43" name="箭號: 向左 42">
            <a:extLst>
              <a:ext uri="{FF2B5EF4-FFF2-40B4-BE49-F238E27FC236}">
                <a16:creationId xmlns:a16="http://schemas.microsoft.com/office/drawing/2014/main" id="{0F178299-F6EA-88EA-72EA-9068208FBC87}"/>
              </a:ext>
            </a:extLst>
          </p:cNvPr>
          <p:cNvSpPr/>
          <p:nvPr/>
        </p:nvSpPr>
        <p:spPr>
          <a:xfrm rot="10800000" flipV="1">
            <a:off x="7131405" y="2094022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5C6B8ABE-D358-7793-896B-51CD741BCECA}"/>
              </a:ext>
            </a:extLst>
          </p:cNvPr>
          <p:cNvSpPr/>
          <p:nvPr/>
        </p:nvSpPr>
        <p:spPr>
          <a:xfrm rot="10800000" flipH="1" flipV="1">
            <a:off x="9284703" y="208419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2661A35-D5D4-08EF-9D14-DB5CC7B2EB7E}"/>
              </a:ext>
            </a:extLst>
          </p:cNvPr>
          <p:cNvSpPr txBox="1"/>
          <p:nvPr/>
        </p:nvSpPr>
        <p:spPr>
          <a:xfrm>
            <a:off x="9064699" y="1301832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G11207: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3FE86E-0319-B141-FA6A-C0004E168036}"/>
              </a:ext>
            </a:extLst>
          </p:cNvPr>
          <p:cNvSpPr txBox="1"/>
          <p:nvPr/>
        </p:nvSpPr>
        <p:spPr>
          <a:xfrm>
            <a:off x="6505114" y="2579244"/>
            <a:ext cx="25340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G11205: synaptic vesicle glycoprotein 2B-like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A25B0715-3F6F-D538-9FA0-F68EEEF8CFAD}"/>
              </a:ext>
            </a:extLst>
          </p:cNvPr>
          <p:cNvCxnSpPr>
            <a:cxnSpLocks/>
          </p:cNvCxnSpPr>
          <p:nvPr/>
        </p:nvCxnSpPr>
        <p:spPr>
          <a:xfrm flipH="1">
            <a:off x="6125761" y="4123569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45E9EB16-F2C9-CD83-8261-5BE74EE423EE}"/>
              </a:ext>
            </a:extLst>
          </p:cNvPr>
          <p:cNvSpPr/>
          <p:nvPr/>
        </p:nvSpPr>
        <p:spPr>
          <a:xfrm rot="10800000" flipH="1" flipV="1">
            <a:off x="8160749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A32A837C-F460-EC78-DD0B-259D6F736FC8}"/>
              </a:ext>
            </a:extLst>
          </p:cNvPr>
          <p:cNvSpPr/>
          <p:nvPr/>
        </p:nvSpPr>
        <p:spPr>
          <a:xfrm rot="10800000" flipV="1">
            <a:off x="10613856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9132E61D-CF9F-48D7-C3AB-35A894D53344}"/>
              </a:ext>
            </a:extLst>
          </p:cNvPr>
          <p:cNvSpPr/>
          <p:nvPr/>
        </p:nvSpPr>
        <p:spPr>
          <a:xfrm rot="10800000" flipV="1">
            <a:off x="6788825" y="393890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箭號: 向左 52">
            <a:extLst>
              <a:ext uri="{FF2B5EF4-FFF2-40B4-BE49-F238E27FC236}">
                <a16:creationId xmlns:a16="http://schemas.microsoft.com/office/drawing/2014/main" id="{FFD42F2E-492D-262A-79EE-6BC6D2576F7A}"/>
              </a:ext>
            </a:extLst>
          </p:cNvPr>
          <p:cNvSpPr/>
          <p:nvPr/>
        </p:nvSpPr>
        <p:spPr>
          <a:xfrm rot="10800000" flipH="1" flipV="1">
            <a:off x="9256756" y="393890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B7E9F6A-3006-7CFF-B46A-9367A8A394A2}"/>
              </a:ext>
            </a:extLst>
          </p:cNvPr>
          <p:cNvSpPr txBox="1"/>
          <p:nvPr/>
        </p:nvSpPr>
        <p:spPr>
          <a:xfrm>
            <a:off x="7683239" y="3402104"/>
            <a:ext cx="1394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Jg22992: EY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42B1C291-DED6-9F9E-C2D1-A9A998BA9F0F}"/>
              </a:ext>
            </a:extLst>
          </p:cNvPr>
          <p:cNvSpPr txBox="1"/>
          <p:nvPr/>
        </p:nvSpPr>
        <p:spPr>
          <a:xfrm>
            <a:off x="9172797" y="3371007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Jg22991: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4096CF6F-CFF8-07F4-E5E6-C7850256D89F}"/>
              </a:ext>
            </a:extLst>
          </p:cNvPr>
          <p:cNvSpPr txBox="1"/>
          <p:nvPr/>
        </p:nvSpPr>
        <p:spPr>
          <a:xfrm>
            <a:off x="9930579" y="4367787"/>
            <a:ext cx="22614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Jg22990: dynein assembly factor 4, axonemal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C41B30EE-8121-5774-24E4-D063DD2FEC60}"/>
              </a:ext>
            </a:extLst>
          </p:cNvPr>
          <p:cNvSpPr txBox="1"/>
          <p:nvPr/>
        </p:nvSpPr>
        <p:spPr>
          <a:xfrm>
            <a:off x="6432978" y="4429469"/>
            <a:ext cx="2307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Jg22993: synaptic vesicle glycoprotein 2B-like</a:t>
            </a:r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7A8971D3-8C19-14B4-3A95-5635D865CF38}"/>
              </a:ext>
            </a:extLst>
          </p:cNvPr>
          <p:cNvCxnSpPr>
            <a:cxnSpLocks/>
          </p:cNvCxnSpPr>
          <p:nvPr/>
        </p:nvCxnSpPr>
        <p:spPr>
          <a:xfrm flipH="1">
            <a:off x="6041802" y="5843782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80ACEB87-2B4F-0C01-2552-0E7B8282BD6A}"/>
              </a:ext>
            </a:extLst>
          </p:cNvPr>
          <p:cNvSpPr/>
          <p:nvPr/>
        </p:nvSpPr>
        <p:spPr>
          <a:xfrm rot="10800000" flipH="1" flipV="1">
            <a:off x="8076790" y="565911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1744C88C-1DC3-A2FA-96AD-092AB9D1978E}"/>
              </a:ext>
            </a:extLst>
          </p:cNvPr>
          <p:cNvSpPr/>
          <p:nvPr/>
        </p:nvSpPr>
        <p:spPr>
          <a:xfrm rot="10800000" flipV="1">
            <a:off x="10529897" y="56765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E54CA9CD-2480-6E21-9CAE-587CDEDAC883}"/>
              </a:ext>
            </a:extLst>
          </p:cNvPr>
          <p:cNvSpPr/>
          <p:nvPr/>
        </p:nvSpPr>
        <p:spPr>
          <a:xfrm rot="10800000" flipV="1">
            <a:off x="6704866" y="56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C43BCCF-D4AF-38A5-6290-434174E99124}"/>
              </a:ext>
            </a:extLst>
          </p:cNvPr>
          <p:cNvSpPr/>
          <p:nvPr/>
        </p:nvSpPr>
        <p:spPr>
          <a:xfrm rot="10800000" flipH="1" flipV="1">
            <a:off x="9172797" y="56765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8591775-6EC4-BDCC-A476-46E6AF8C3448}"/>
              </a:ext>
            </a:extLst>
          </p:cNvPr>
          <p:cNvSpPr txBox="1"/>
          <p:nvPr/>
        </p:nvSpPr>
        <p:spPr>
          <a:xfrm>
            <a:off x="7878728" y="5121608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G2854: EY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DB53994-8FF3-E1B6-9E2F-B39F317FF431}"/>
              </a:ext>
            </a:extLst>
          </p:cNvPr>
          <p:cNvSpPr txBox="1"/>
          <p:nvPr/>
        </p:nvSpPr>
        <p:spPr>
          <a:xfrm>
            <a:off x="9172797" y="5093810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G2855: b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6077DD3-0AC8-1A32-F24E-EE0A8BA08BC1}"/>
              </a:ext>
            </a:extLst>
          </p:cNvPr>
          <p:cNvSpPr txBox="1"/>
          <p:nvPr/>
        </p:nvSpPr>
        <p:spPr>
          <a:xfrm>
            <a:off x="9930580" y="6087291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G2856: dynein assembly factor 4, axonemal</a:t>
            </a: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3CEED47-B318-8FA0-ABB4-70757DE46083}"/>
              </a:ext>
            </a:extLst>
          </p:cNvPr>
          <p:cNvSpPr txBox="1"/>
          <p:nvPr/>
        </p:nvSpPr>
        <p:spPr>
          <a:xfrm>
            <a:off x="6349019" y="6148973"/>
            <a:ext cx="2177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G2853: synaptic vesicle glycoprotein 2B-like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25DB2F0-53AA-F826-7CC2-A8BB3C462655}"/>
              </a:ext>
            </a:extLst>
          </p:cNvPr>
          <p:cNvSpPr txBox="1"/>
          <p:nvPr/>
        </p:nvSpPr>
        <p:spPr>
          <a:xfrm>
            <a:off x="4117204" y="4693488"/>
            <a:ext cx="1696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Jg11915: protein FAM169B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72CC99EC-4860-3546-EF35-D263BA4F7AC6}"/>
              </a:ext>
            </a:extLst>
          </p:cNvPr>
          <p:cNvSpPr txBox="1"/>
          <p:nvPr/>
        </p:nvSpPr>
        <p:spPr>
          <a:xfrm>
            <a:off x="4462100" y="6396330"/>
            <a:ext cx="2043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G19643: protein FAM169B</a:t>
            </a:r>
          </a:p>
        </p:txBody>
      </p:sp>
    </p:spTree>
    <p:extLst>
      <p:ext uri="{BB962C8B-B14F-4D97-AF65-F5344CB8AC3E}">
        <p14:creationId xmlns:p14="http://schemas.microsoft.com/office/powerpoint/2010/main" val="1457510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CE90131-9DAD-91A2-E7D8-2969AFECA283}"/>
              </a:ext>
            </a:extLst>
          </p:cNvPr>
          <p:cNvSpPr txBox="1"/>
          <p:nvPr/>
        </p:nvSpPr>
        <p:spPr>
          <a:xfrm>
            <a:off x="334295" y="151998"/>
            <a:ext cx="6656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alanyl aminopeptidase-continue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2A0D82B-6F3D-4E84-F719-56031A153919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089B7B-CA77-FBFA-FA69-3409FBBBFA61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B293954-8B0C-F690-55B3-1F000420F529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7AED0C3-FA2B-05F5-011D-EF85EE72642F}"/>
              </a:ext>
            </a:extLst>
          </p:cNvPr>
          <p:cNvSpPr txBox="1"/>
          <p:nvPr/>
        </p:nvSpPr>
        <p:spPr>
          <a:xfrm>
            <a:off x="150949" y="1762379"/>
            <a:ext cx="114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ntLink_8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95C5CE9-12D8-64EC-39FA-17F7C5942E7E}"/>
              </a:ext>
            </a:extLst>
          </p:cNvPr>
          <p:cNvCxnSpPr>
            <a:cxnSpLocks/>
          </p:cNvCxnSpPr>
          <p:nvPr/>
        </p:nvCxnSpPr>
        <p:spPr>
          <a:xfrm flipH="1">
            <a:off x="1709527" y="23499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0014B65D-C2E1-83D4-2AD0-5BBE4CE8C294}"/>
              </a:ext>
            </a:extLst>
          </p:cNvPr>
          <p:cNvSpPr/>
          <p:nvPr/>
        </p:nvSpPr>
        <p:spPr>
          <a:xfrm rot="10800000" flipV="1">
            <a:off x="3744515" y="21652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E9C73168-8ACB-88F2-5A2A-82D5729C52ED}"/>
              </a:ext>
            </a:extLst>
          </p:cNvPr>
          <p:cNvSpPr/>
          <p:nvPr/>
        </p:nvSpPr>
        <p:spPr>
          <a:xfrm rot="10800000" flipH="1" flipV="1">
            <a:off x="6197622" y="21827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3EF7A37-753D-760F-31F9-596441473AF3}"/>
              </a:ext>
            </a:extLst>
          </p:cNvPr>
          <p:cNvSpPr txBox="1"/>
          <p:nvPr/>
        </p:nvSpPr>
        <p:spPr>
          <a:xfrm>
            <a:off x="3615369" y="1703574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G18432: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0D2376B-EB33-E9D4-7B59-CF349A509A74}"/>
              </a:ext>
            </a:extLst>
          </p:cNvPr>
          <p:cNvSpPr txBox="1"/>
          <p:nvPr/>
        </p:nvSpPr>
        <p:spPr>
          <a:xfrm>
            <a:off x="5888164" y="2679287"/>
            <a:ext cx="5615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G18434: mesoderm posterior protein 1-like // mesogenin-1-like</a:t>
            </a:r>
          </a:p>
        </p:txBody>
      </p: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B36A7233-34D8-E28F-A880-4DC75F3B10DC}"/>
              </a:ext>
            </a:extLst>
          </p:cNvPr>
          <p:cNvSpPr/>
          <p:nvPr/>
        </p:nvSpPr>
        <p:spPr>
          <a:xfrm rot="10800000" flipV="1">
            <a:off x="2372591" y="21888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537634B7-7D13-9988-8796-328D09078E67}"/>
              </a:ext>
            </a:extLst>
          </p:cNvPr>
          <p:cNvSpPr/>
          <p:nvPr/>
        </p:nvSpPr>
        <p:spPr>
          <a:xfrm rot="10800000" flipV="1">
            <a:off x="4840522" y="21827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E745D3F-8828-D778-BE1E-94C85117FDCB}"/>
              </a:ext>
            </a:extLst>
          </p:cNvPr>
          <p:cNvSpPr txBox="1"/>
          <p:nvPr/>
        </p:nvSpPr>
        <p:spPr>
          <a:xfrm>
            <a:off x="4620518" y="1270615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G18433: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CD8470C-579B-D359-32B1-CCE4EEEDF0C7}"/>
              </a:ext>
            </a:extLst>
          </p:cNvPr>
          <p:cNvSpPr txBox="1"/>
          <p:nvPr/>
        </p:nvSpPr>
        <p:spPr>
          <a:xfrm>
            <a:off x="1919198" y="2611641"/>
            <a:ext cx="24802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G18431: AP-3 complex subunit sigma-2</a:t>
            </a: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35807C75-4E02-076F-04A8-195124B6F7E8}"/>
              </a:ext>
            </a:extLst>
          </p:cNvPr>
          <p:cNvCxnSpPr>
            <a:cxnSpLocks/>
          </p:cNvCxnSpPr>
          <p:nvPr/>
        </p:nvCxnSpPr>
        <p:spPr>
          <a:xfrm flipH="1">
            <a:off x="1709526" y="414976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23F52DDE-3687-5AD1-F013-03310126C69A}"/>
              </a:ext>
            </a:extLst>
          </p:cNvPr>
          <p:cNvSpPr/>
          <p:nvPr/>
        </p:nvSpPr>
        <p:spPr>
          <a:xfrm rot="10800000" flipV="1">
            <a:off x="3744514" y="396509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B2B60438-1C31-E0C9-C706-B71A85D73F46}"/>
              </a:ext>
            </a:extLst>
          </p:cNvPr>
          <p:cNvSpPr/>
          <p:nvPr/>
        </p:nvSpPr>
        <p:spPr>
          <a:xfrm rot="10800000" flipH="1" flipV="1">
            <a:off x="6197621" y="398256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78668B09-3ADD-A70C-1911-3A64FF78960C}"/>
              </a:ext>
            </a:extLst>
          </p:cNvPr>
          <p:cNvSpPr/>
          <p:nvPr/>
        </p:nvSpPr>
        <p:spPr>
          <a:xfrm rot="10800000" flipV="1">
            <a:off x="2372590" y="398868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EA03392-965D-C534-704B-A966469E8644}"/>
              </a:ext>
            </a:extLst>
          </p:cNvPr>
          <p:cNvSpPr/>
          <p:nvPr/>
        </p:nvSpPr>
        <p:spPr>
          <a:xfrm rot="10800000" flipV="1">
            <a:off x="4840521" y="398256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3B05D5D-AB7E-5976-739B-55BB2158349D}"/>
              </a:ext>
            </a:extLst>
          </p:cNvPr>
          <p:cNvSpPr txBox="1"/>
          <p:nvPr/>
        </p:nvSpPr>
        <p:spPr>
          <a:xfrm>
            <a:off x="3488069" y="3611534"/>
            <a:ext cx="12724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Jg25412: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8AD9239-F115-DB12-3F30-4AC9E827F10E}"/>
              </a:ext>
            </a:extLst>
          </p:cNvPr>
          <p:cNvSpPr txBox="1"/>
          <p:nvPr/>
        </p:nvSpPr>
        <p:spPr>
          <a:xfrm>
            <a:off x="4545431" y="3300123"/>
            <a:ext cx="3497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Jg25411 &amp; Jg25410: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71BC66E-EB4E-1B42-204A-235A84D49531}"/>
              </a:ext>
            </a:extLst>
          </p:cNvPr>
          <p:cNvSpPr txBox="1"/>
          <p:nvPr/>
        </p:nvSpPr>
        <p:spPr>
          <a:xfrm>
            <a:off x="6197620" y="4425792"/>
            <a:ext cx="40279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Jg25409: mesogenin-1-like// mesoderm posterior protein 1-like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9B264F9-6555-8808-7BDF-4E612A6CEB83}"/>
              </a:ext>
            </a:extLst>
          </p:cNvPr>
          <p:cNvSpPr txBox="1"/>
          <p:nvPr/>
        </p:nvSpPr>
        <p:spPr>
          <a:xfrm>
            <a:off x="1441952" y="4348727"/>
            <a:ext cx="22040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Jg25413: AP-3 complex subunit sigma-2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4C2E982-68D3-0C52-5440-407B90840D43}"/>
              </a:ext>
            </a:extLst>
          </p:cNvPr>
          <p:cNvCxnSpPr>
            <a:cxnSpLocks/>
          </p:cNvCxnSpPr>
          <p:nvPr/>
        </p:nvCxnSpPr>
        <p:spPr>
          <a:xfrm flipH="1">
            <a:off x="1723085" y="5724003"/>
            <a:ext cx="582198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51B659DF-7261-68BD-41E5-4E74C8D3A84A}"/>
              </a:ext>
            </a:extLst>
          </p:cNvPr>
          <p:cNvSpPr/>
          <p:nvPr/>
        </p:nvSpPr>
        <p:spPr>
          <a:xfrm rot="10800000" flipV="1">
            <a:off x="3758073" y="553933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0F39D724-7A36-CAA9-9D1F-293BD05CB324}"/>
              </a:ext>
            </a:extLst>
          </p:cNvPr>
          <p:cNvSpPr/>
          <p:nvPr/>
        </p:nvSpPr>
        <p:spPr>
          <a:xfrm rot="10800000" flipH="1" flipV="1">
            <a:off x="6211180" y="555680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2A346631-8FE1-6CDB-2D0F-F516647484EC}"/>
              </a:ext>
            </a:extLst>
          </p:cNvPr>
          <p:cNvSpPr/>
          <p:nvPr/>
        </p:nvSpPr>
        <p:spPr>
          <a:xfrm rot="10800000" flipV="1">
            <a:off x="2386149" y="556292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1B80B3D9-EEF8-8868-64F6-96947B9CD051}"/>
              </a:ext>
            </a:extLst>
          </p:cNvPr>
          <p:cNvSpPr/>
          <p:nvPr/>
        </p:nvSpPr>
        <p:spPr>
          <a:xfrm rot="10800000" flipV="1">
            <a:off x="4854080" y="555680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3802F88-D85B-4DA0-8A96-C97751312F01}"/>
              </a:ext>
            </a:extLst>
          </p:cNvPr>
          <p:cNvSpPr txBox="1"/>
          <p:nvPr/>
        </p:nvSpPr>
        <p:spPr>
          <a:xfrm>
            <a:off x="1963363" y="5922967"/>
            <a:ext cx="2560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G19386:</a:t>
            </a:r>
            <a:r>
              <a:rPr lang="zh-TW" alt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AP-3 complex subunit sigma-2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C513C5-197D-B709-74C8-DBC219AF2692}"/>
              </a:ext>
            </a:extLst>
          </p:cNvPr>
          <p:cNvSpPr txBox="1"/>
          <p:nvPr/>
        </p:nvSpPr>
        <p:spPr>
          <a:xfrm>
            <a:off x="3360770" y="5189598"/>
            <a:ext cx="1366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G19387: 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D53E388-A266-AAEE-B753-49AC41379ED4}"/>
              </a:ext>
            </a:extLst>
          </p:cNvPr>
          <p:cNvSpPr txBox="1"/>
          <p:nvPr/>
        </p:nvSpPr>
        <p:spPr>
          <a:xfrm>
            <a:off x="4806825" y="4972731"/>
            <a:ext cx="2204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G19388: EY-like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C8629D3-8808-017A-2F44-8B4E3BDEB764}"/>
              </a:ext>
            </a:extLst>
          </p:cNvPr>
          <p:cNvSpPr txBox="1"/>
          <p:nvPr/>
        </p:nvSpPr>
        <p:spPr>
          <a:xfrm>
            <a:off x="6142648" y="5908668"/>
            <a:ext cx="36632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G19389: mesogenin-1-like// mesoderm posterior protein 1-like</a:t>
            </a:r>
          </a:p>
        </p:txBody>
      </p:sp>
    </p:spTree>
    <p:extLst>
      <p:ext uri="{BB962C8B-B14F-4D97-AF65-F5344CB8AC3E}">
        <p14:creationId xmlns:p14="http://schemas.microsoft.com/office/powerpoint/2010/main" val="2103010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A7797C-141F-5069-C2A0-8FAEC551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Secretory phospholipase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C2E21E-9D1C-6A5C-271A-AD165A5C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PC: 4 copies</a:t>
            </a:r>
          </a:p>
          <a:p>
            <a:r>
              <a:rPr lang="en-US" altLang="zh-TW" dirty="0"/>
              <a:t>AP: 5 or 6 copies</a:t>
            </a:r>
          </a:p>
          <a:p>
            <a:r>
              <a:rPr lang="en-US" altLang="zh-TW" dirty="0"/>
              <a:t>CV: 6 copies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828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E0612-E56A-1B66-58EF-58DE82EAB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glucose-6-phosphate 1-dehydrogenase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F05E68-FD50-4245-A03A-16A71FE6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PC:</a:t>
            </a:r>
            <a:r>
              <a:rPr lang="zh-TW" altLang="en-US" dirty="0"/>
              <a:t>  </a:t>
            </a:r>
            <a:r>
              <a:rPr lang="en-US" altLang="zh-TW" dirty="0"/>
              <a:t>4</a:t>
            </a:r>
            <a:r>
              <a:rPr lang="zh-TW" altLang="en-US" dirty="0"/>
              <a:t> </a:t>
            </a:r>
            <a:r>
              <a:rPr lang="en-US" altLang="zh-TW" dirty="0"/>
              <a:t>copies</a:t>
            </a:r>
          </a:p>
          <a:p>
            <a:r>
              <a:rPr lang="en-US" altLang="zh-TW" dirty="0"/>
              <a:t>AP: 3 copies</a:t>
            </a:r>
          </a:p>
          <a:p>
            <a:r>
              <a:rPr lang="en-US" altLang="zh-TW" dirty="0"/>
              <a:t>CV: 3 copies</a:t>
            </a:r>
          </a:p>
        </p:txBody>
      </p:sp>
    </p:spTree>
    <p:extLst>
      <p:ext uri="{BB962C8B-B14F-4D97-AF65-F5344CB8AC3E}">
        <p14:creationId xmlns:p14="http://schemas.microsoft.com/office/powerpoint/2010/main" val="1330245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1053-6737-FE06-52BA-E8E272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region</a:t>
            </a:r>
            <a:endParaRPr lang="zh-TW" altLang="en-US" dirty="0"/>
          </a:p>
        </p:txBody>
      </p:sp>
      <p:pic>
        <p:nvPicPr>
          <p:cNvPr id="5" name="內容版面配置區 4" descr="一張含有 文字, 行, 螢幕擷取畫面, 數字 的圖片&#10;&#10;自動產生的描述">
            <a:extLst>
              <a:ext uri="{FF2B5EF4-FFF2-40B4-BE49-F238E27FC236}">
                <a16:creationId xmlns:a16="http://schemas.microsoft.com/office/drawing/2014/main" id="{88FD7D13-81DF-8580-C722-2F0826C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6473"/>
            <a:ext cx="10515600" cy="2289642"/>
          </a:xfrm>
        </p:spPr>
      </p:pic>
    </p:spTree>
    <p:extLst>
      <p:ext uri="{BB962C8B-B14F-4D97-AF65-F5344CB8AC3E}">
        <p14:creationId xmlns:p14="http://schemas.microsoft.com/office/powerpoint/2010/main" val="28566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E862542-4C11-B623-A180-261349EAC51B}"/>
              </a:ext>
            </a:extLst>
          </p:cNvPr>
          <p:cNvSpPr txBox="1"/>
          <p:nvPr/>
        </p:nvSpPr>
        <p:spPr>
          <a:xfrm>
            <a:off x="334295" y="151998"/>
            <a:ext cx="923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Alpha Amylase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3FEB507E-DC34-F0A0-96C6-589F0B031B1C}"/>
              </a:ext>
            </a:extLst>
          </p:cNvPr>
          <p:cNvCxnSpPr>
            <a:cxnSpLocks/>
          </p:cNvCxnSpPr>
          <p:nvPr/>
        </p:nvCxnSpPr>
        <p:spPr>
          <a:xfrm flipV="1">
            <a:off x="2247285" y="2205121"/>
            <a:ext cx="7584973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DF0F7488-7E70-A987-A487-0C0B604E0EC0}"/>
              </a:ext>
            </a:extLst>
          </p:cNvPr>
          <p:cNvSpPr/>
          <p:nvPr/>
        </p:nvSpPr>
        <p:spPr>
          <a:xfrm rot="10800000">
            <a:off x="6475085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835D463-A806-D037-C18B-4E5D7417135A}"/>
              </a:ext>
            </a:extLst>
          </p:cNvPr>
          <p:cNvSpPr/>
          <p:nvPr/>
        </p:nvSpPr>
        <p:spPr>
          <a:xfrm rot="10800000" flipH="1">
            <a:off x="8323619" y="2031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E4ED01C-89F0-374F-1014-2A0AC8DD539B}"/>
              </a:ext>
            </a:extLst>
          </p:cNvPr>
          <p:cNvSpPr/>
          <p:nvPr/>
        </p:nvSpPr>
        <p:spPr>
          <a:xfrm rot="10800000" flipH="1">
            <a:off x="2639571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3C292AC-7224-8670-BD8B-D18B4BC786B4}"/>
              </a:ext>
            </a:extLst>
          </p:cNvPr>
          <p:cNvCxnSpPr>
            <a:cxnSpLocks/>
          </p:cNvCxnSpPr>
          <p:nvPr/>
        </p:nvCxnSpPr>
        <p:spPr>
          <a:xfrm>
            <a:off x="2247285" y="3796580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ECE85921-99AB-0E65-8F6C-25EA066D9838}"/>
              </a:ext>
            </a:extLst>
          </p:cNvPr>
          <p:cNvSpPr/>
          <p:nvPr/>
        </p:nvSpPr>
        <p:spPr>
          <a:xfrm rot="10800000">
            <a:off x="6475086" y="362855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8BC35BF4-F785-21C4-4F36-389E046F0134}"/>
              </a:ext>
            </a:extLst>
          </p:cNvPr>
          <p:cNvSpPr/>
          <p:nvPr/>
        </p:nvSpPr>
        <p:spPr>
          <a:xfrm rot="10800000" flipH="1">
            <a:off x="8323619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70826607-3645-9F0B-6C9D-3D77FA6FB6F7}"/>
              </a:ext>
            </a:extLst>
          </p:cNvPr>
          <p:cNvSpPr/>
          <p:nvPr/>
        </p:nvSpPr>
        <p:spPr>
          <a:xfrm rot="10800000" flipH="1">
            <a:off x="2639571" y="36119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922FC8E2-3EC2-D7F9-EAA6-8D93DECB8F7B}"/>
              </a:ext>
            </a:extLst>
          </p:cNvPr>
          <p:cNvCxnSpPr>
            <a:cxnSpLocks/>
          </p:cNvCxnSpPr>
          <p:nvPr/>
        </p:nvCxnSpPr>
        <p:spPr>
          <a:xfrm>
            <a:off x="2247285" y="5544534"/>
            <a:ext cx="787994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35F053E0-9441-99D9-9D64-596653FC7FAB}"/>
              </a:ext>
            </a:extLst>
          </p:cNvPr>
          <p:cNvSpPr/>
          <p:nvPr/>
        </p:nvSpPr>
        <p:spPr>
          <a:xfrm rot="10800000">
            <a:off x="5550820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EB000F37-9841-0209-FA05-5E18477DDE08}"/>
              </a:ext>
            </a:extLst>
          </p:cNvPr>
          <p:cNvSpPr/>
          <p:nvPr/>
        </p:nvSpPr>
        <p:spPr>
          <a:xfrm rot="10800000" flipH="1">
            <a:off x="902171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A253204-B8E9-3517-62A7-FAA7BFE61B84}"/>
              </a:ext>
            </a:extLst>
          </p:cNvPr>
          <p:cNvSpPr/>
          <p:nvPr/>
        </p:nvSpPr>
        <p:spPr>
          <a:xfrm rot="10800000" flipH="1">
            <a:off x="4626554" y="534784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B339CD-E66A-7C75-0C63-F7C8A6611898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0BEF23-B8D2-639C-21DA-A160D5408A7A}"/>
              </a:ext>
            </a:extLst>
          </p:cNvPr>
          <p:cNvSpPr txBox="1"/>
          <p:nvPr/>
        </p:nvSpPr>
        <p:spPr>
          <a:xfrm>
            <a:off x="95099" y="291941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64BBCF2-4215-D1D5-5F96-72EA1A25975B}"/>
              </a:ext>
            </a:extLst>
          </p:cNvPr>
          <p:cNvSpPr txBox="1"/>
          <p:nvPr/>
        </p:nvSpPr>
        <p:spPr>
          <a:xfrm>
            <a:off x="0" y="4772485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i="1" dirty="0" err="1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Cebidichthys</a:t>
            </a:r>
            <a:r>
              <a:rPr lang="en-US" altLang="zh-TW" sz="2800" i="1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violaceus</a:t>
            </a:r>
            <a:endParaRPr lang="zh-TW" altLang="en-US" sz="4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720C912-AC7F-ACA3-C82C-45DEBACFCE2E}"/>
              </a:ext>
            </a:extLst>
          </p:cNvPr>
          <p:cNvSpPr/>
          <p:nvPr/>
        </p:nvSpPr>
        <p:spPr>
          <a:xfrm rot="10800000">
            <a:off x="6475086" y="535986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285E1C3B-B579-77AA-754C-26591AA7DD29}"/>
              </a:ext>
            </a:extLst>
          </p:cNvPr>
          <p:cNvSpPr/>
          <p:nvPr/>
        </p:nvSpPr>
        <p:spPr>
          <a:xfrm rot="10800000">
            <a:off x="7511581" y="534785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22B48276-9C33-7FC9-1F40-5706FC133A02}"/>
              </a:ext>
            </a:extLst>
          </p:cNvPr>
          <p:cNvSpPr txBox="1"/>
          <p:nvPr/>
        </p:nvSpPr>
        <p:spPr>
          <a:xfrm>
            <a:off x="5998664" y="157287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g4512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89E437A-F9DD-E5A1-FA05-C538E8BC2E6E}"/>
              </a:ext>
            </a:extLst>
          </p:cNvPr>
          <p:cNvSpPr txBox="1"/>
          <p:nvPr/>
        </p:nvSpPr>
        <p:spPr>
          <a:xfrm>
            <a:off x="2639570" y="2553270"/>
            <a:ext cx="2177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g4511: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B2F322-0232-CA73-9318-99020EA47442}"/>
              </a:ext>
            </a:extLst>
          </p:cNvPr>
          <p:cNvSpPr txBox="1"/>
          <p:nvPr/>
        </p:nvSpPr>
        <p:spPr>
          <a:xfrm>
            <a:off x="8086635" y="2479638"/>
            <a:ext cx="3505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g4513: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06E654C-CDD4-30AD-022F-5131A44A3305}"/>
              </a:ext>
            </a:extLst>
          </p:cNvPr>
          <p:cNvSpPr txBox="1"/>
          <p:nvPr/>
        </p:nvSpPr>
        <p:spPr>
          <a:xfrm>
            <a:off x="5138606" y="4888328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2C623DD-DE77-1E63-4049-B551C35FC445}"/>
              </a:ext>
            </a:extLst>
          </p:cNvPr>
          <p:cNvSpPr txBox="1"/>
          <p:nvPr/>
        </p:nvSpPr>
        <p:spPr>
          <a:xfrm>
            <a:off x="6096000" y="4888331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g11334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346030-EC38-2E4C-53C7-AC7805000797}"/>
              </a:ext>
            </a:extLst>
          </p:cNvPr>
          <p:cNvSpPr txBox="1"/>
          <p:nvPr/>
        </p:nvSpPr>
        <p:spPr>
          <a:xfrm>
            <a:off x="7185353" y="4898204"/>
            <a:ext cx="1089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g11335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7AC4F97E-7BF4-DA35-75CE-681BFF4F92FF}"/>
              </a:ext>
            </a:extLst>
          </p:cNvPr>
          <p:cNvSpPr txBox="1"/>
          <p:nvPr/>
        </p:nvSpPr>
        <p:spPr>
          <a:xfrm>
            <a:off x="6399891" y="3150249"/>
            <a:ext cx="854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jg8309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5508FCDC-45C5-7747-B43D-233711BFA009}"/>
              </a:ext>
            </a:extLst>
          </p:cNvPr>
          <p:cNvSpPr/>
          <p:nvPr/>
        </p:nvSpPr>
        <p:spPr>
          <a:xfrm rot="10800000" flipH="1">
            <a:off x="2639571" y="535986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6E51946-A922-D4A0-6F19-3AEBD46CEBD1}"/>
              </a:ext>
            </a:extLst>
          </p:cNvPr>
          <p:cNvSpPr txBox="1"/>
          <p:nvPr/>
        </p:nvSpPr>
        <p:spPr>
          <a:xfrm>
            <a:off x="4481970" y="5901844"/>
            <a:ext cx="1993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g11336: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0B116D8-C5CD-0818-3E30-18F3F2988956}"/>
              </a:ext>
            </a:extLst>
          </p:cNvPr>
          <p:cNvSpPr txBox="1"/>
          <p:nvPr/>
        </p:nvSpPr>
        <p:spPr>
          <a:xfrm>
            <a:off x="2639570" y="5925884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g11337: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C26C054-804E-DBCD-3E00-1DBD4D51F5DD}"/>
              </a:ext>
            </a:extLst>
          </p:cNvPr>
          <p:cNvSpPr txBox="1"/>
          <p:nvPr/>
        </p:nvSpPr>
        <p:spPr>
          <a:xfrm>
            <a:off x="2639570" y="4107399"/>
            <a:ext cx="10258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jg8313: noelin-3-like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AA6CA31-A72E-F03A-B80F-D7D0A1C7B539}"/>
              </a:ext>
            </a:extLst>
          </p:cNvPr>
          <p:cNvSpPr txBox="1"/>
          <p:nvPr/>
        </p:nvSpPr>
        <p:spPr>
          <a:xfrm>
            <a:off x="3573497" y="4344136"/>
            <a:ext cx="19591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jg8312: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0C9A312-ED18-4D7C-B731-E2AAB0B2D457}"/>
              </a:ext>
            </a:extLst>
          </p:cNvPr>
          <p:cNvSpPr txBox="1"/>
          <p:nvPr/>
        </p:nvSpPr>
        <p:spPr>
          <a:xfrm>
            <a:off x="4481970" y="4083452"/>
            <a:ext cx="32271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jg8311: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097C876-1328-5D23-673A-5927310C267B}"/>
              </a:ext>
            </a:extLst>
          </p:cNvPr>
          <p:cNvSpPr txBox="1"/>
          <p:nvPr/>
        </p:nvSpPr>
        <p:spPr>
          <a:xfrm>
            <a:off x="5374090" y="4344136"/>
            <a:ext cx="2335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jg8310: collagen alpha-1(XI) chain-like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7FB97D8C-2006-ECE3-C91D-A6E4D3D8CB5D}"/>
              </a:ext>
            </a:extLst>
          </p:cNvPr>
          <p:cNvSpPr/>
          <p:nvPr/>
        </p:nvSpPr>
        <p:spPr>
          <a:xfrm rot="10800000" flipH="1">
            <a:off x="3763694" y="360294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A6B48592-AB11-5CE2-CBB0-B6302C58FC48}"/>
              </a:ext>
            </a:extLst>
          </p:cNvPr>
          <p:cNvSpPr/>
          <p:nvPr/>
        </p:nvSpPr>
        <p:spPr>
          <a:xfrm rot="10800000" flipH="1">
            <a:off x="4616248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630827EE-CEE9-6FFB-3572-30ABDEA33787}"/>
              </a:ext>
            </a:extLst>
          </p:cNvPr>
          <p:cNvSpPr/>
          <p:nvPr/>
        </p:nvSpPr>
        <p:spPr>
          <a:xfrm rot="10800000" flipH="1">
            <a:off x="5468803" y="36119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8B3E0D5-E843-48A7-BEBE-5F04AFB9CC12}"/>
              </a:ext>
            </a:extLst>
          </p:cNvPr>
          <p:cNvSpPr txBox="1"/>
          <p:nvPr/>
        </p:nvSpPr>
        <p:spPr>
          <a:xfrm>
            <a:off x="8312778" y="4311663"/>
            <a:ext cx="3810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jg8304: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3D6CDF-59A8-CC95-6CFD-8B6584F7F031}"/>
              </a:ext>
            </a:extLst>
          </p:cNvPr>
          <p:cNvSpPr txBox="1"/>
          <p:nvPr/>
        </p:nvSpPr>
        <p:spPr>
          <a:xfrm>
            <a:off x="9021711" y="6132748"/>
            <a:ext cx="2803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g11331: guanine nucleotide exchange factor VAV3-like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7FFD4264-73D3-C933-2E51-B7B7DA0ABC86}"/>
              </a:ext>
            </a:extLst>
          </p:cNvPr>
          <p:cNvSpPr/>
          <p:nvPr/>
        </p:nvSpPr>
        <p:spPr>
          <a:xfrm rot="10800000">
            <a:off x="7469397" y="359447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A9013D-6749-2366-5F52-7A6C6BAAD7FF}"/>
              </a:ext>
            </a:extLst>
          </p:cNvPr>
          <p:cNvSpPr txBox="1"/>
          <p:nvPr/>
        </p:nvSpPr>
        <p:spPr>
          <a:xfrm>
            <a:off x="7538222" y="4006923"/>
            <a:ext cx="187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jg8306: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60A906A0-505E-A175-53E7-815420183312}"/>
              </a:ext>
            </a:extLst>
          </p:cNvPr>
          <p:cNvSpPr/>
          <p:nvPr/>
        </p:nvSpPr>
        <p:spPr>
          <a:xfrm rot="10800000">
            <a:off x="8290512" y="5399519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933F906D-D86A-25D6-C862-A5D53A154071}"/>
              </a:ext>
            </a:extLst>
          </p:cNvPr>
          <p:cNvSpPr txBox="1"/>
          <p:nvPr/>
        </p:nvSpPr>
        <p:spPr>
          <a:xfrm>
            <a:off x="7968183" y="5823298"/>
            <a:ext cx="21590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g11332: netrin-G1-like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9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289C-4F15-94D2-8338-8C39D88D5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DB6F27B-6C2C-3986-6F2D-AF16FAB12560}"/>
              </a:ext>
            </a:extLst>
          </p:cNvPr>
          <p:cNvSpPr txBox="1"/>
          <p:nvPr/>
        </p:nvSpPr>
        <p:spPr>
          <a:xfrm>
            <a:off x="334295" y="151998"/>
            <a:ext cx="59603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Carboxyl ester lipase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018BE187-5E9C-81DE-F953-337E7DDBBC54}"/>
              </a:ext>
            </a:extLst>
          </p:cNvPr>
          <p:cNvCxnSpPr>
            <a:cxnSpLocks/>
          </p:cNvCxnSpPr>
          <p:nvPr/>
        </p:nvCxnSpPr>
        <p:spPr>
          <a:xfrm>
            <a:off x="1185401" y="2205121"/>
            <a:ext cx="4375355" cy="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3F6C18A8-89AC-FA6C-B683-354535E22627}"/>
              </a:ext>
            </a:extLst>
          </p:cNvPr>
          <p:cNvSpPr/>
          <p:nvPr/>
        </p:nvSpPr>
        <p:spPr>
          <a:xfrm rot="10800000">
            <a:off x="2737818" y="2037814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箭號: 向左 4">
            <a:extLst>
              <a:ext uri="{FF2B5EF4-FFF2-40B4-BE49-F238E27FC236}">
                <a16:creationId xmlns:a16="http://schemas.microsoft.com/office/drawing/2014/main" id="{A60085D0-9620-6D2B-BD43-DBB9325461FD}"/>
              </a:ext>
            </a:extLst>
          </p:cNvPr>
          <p:cNvSpPr/>
          <p:nvPr/>
        </p:nvSpPr>
        <p:spPr>
          <a:xfrm rot="10800000">
            <a:off x="4371049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513B7842-A388-09C4-8CFE-74F006DA49D7}"/>
              </a:ext>
            </a:extLst>
          </p:cNvPr>
          <p:cNvSpPr/>
          <p:nvPr/>
        </p:nvSpPr>
        <p:spPr>
          <a:xfrm rot="10800000">
            <a:off x="1972681" y="2025634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F49DA6C-07D7-8C22-AE18-19CFC67D50B2}"/>
              </a:ext>
            </a:extLst>
          </p:cNvPr>
          <p:cNvCxnSpPr>
            <a:cxnSpLocks/>
          </p:cNvCxnSpPr>
          <p:nvPr/>
        </p:nvCxnSpPr>
        <p:spPr>
          <a:xfrm>
            <a:off x="1185401" y="3782495"/>
            <a:ext cx="5248437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97EA6CD6-3D01-5D13-0EE5-77CCB0D40603}"/>
              </a:ext>
            </a:extLst>
          </p:cNvPr>
          <p:cNvSpPr/>
          <p:nvPr/>
        </p:nvSpPr>
        <p:spPr>
          <a:xfrm rot="10800000">
            <a:off x="2775865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C5E5EA65-5A3F-DA8B-BCBC-EA36F3CE0863}"/>
              </a:ext>
            </a:extLst>
          </p:cNvPr>
          <p:cNvSpPr/>
          <p:nvPr/>
        </p:nvSpPr>
        <p:spPr>
          <a:xfrm rot="10800000">
            <a:off x="5194638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D16AEB4-9A84-93F4-291C-B35C7AD86C03}"/>
              </a:ext>
            </a:extLst>
          </p:cNvPr>
          <p:cNvSpPr/>
          <p:nvPr/>
        </p:nvSpPr>
        <p:spPr>
          <a:xfrm rot="10800000">
            <a:off x="1969607" y="359783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473787-520F-4097-B6D4-D3B1ECC61188}"/>
              </a:ext>
            </a:extLst>
          </p:cNvPr>
          <p:cNvCxnSpPr>
            <a:cxnSpLocks/>
          </p:cNvCxnSpPr>
          <p:nvPr/>
        </p:nvCxnSpPr>
        <p:spPr>
          <a:xfrm>
            <a:off x="113683" y="5659900"/>
            <a:ext cx="683772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箭號: 向左 11">
            <a:extLst>
              <a:ext uri="{FF2B5EF4-FFF2-40B4-BE49-F238E27FC236}">
                <a16:creationId xmlns:a16="http://schemas.microsoft.com/office/drawing/2014/main" id="{2F26420E-9B81-A231-99D5-C7E56FF14598}"/>
              </a:ext>
            </a:extLst>
          </p:cNvPr>
          <p:cNvSpPr/>
          <p:nvPr/>
        </p:nvSpPr>
        <p:spPr>
          <a:xfrm rot="10800000">
            <a:off x="2202122" y="547523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246DD995-1007-5FFC-AD5B-389BB1C432DA}"/>
              </a:ext>
            </a:extLst>
          </p:cNvPr>
          <p:cNvSpPr/>
          <p:nvPr/>
        </p:nvSpPr>
        <p:spPr>
          <a:xfrm rot="10800000">
            <a:off x="5845892" y="5475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A635E73F-0DA8-00CE-A857-C893A77A9838}"/>
              </a:ext>
            </a:extLst>
          </p:cNvPr>
          <p:cNvSpPr/>
          <p:nvPr/>
        </p:nvSpPr>
        <p:spPr>
          <a:xfrm rot="10800000">
            <a:off x="1291180" y="547523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319079-F9FD-D380-8E60-30C2E2074790}"/>
              </a:ext>
            </a:extLst>
          </p:cNvPr>
          <p:cNvSpPr txBox="1"/>
          <p:nvPr/>
        </p:nvSpPr>
        <p:spPr>
          <a:xfrm>
            <a:off x="95099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8C4A67A-E3C0-C410-6FFC-F291BB2F35DF}"/>
              </a:ext>
            </a:extLst>
          </p:cNvPr>
          <p:cNvSpPr txBox="1"/>
          <p:nvPr/>
        </p:nvSpPr>
        <p:spPr>
          <a:xfrm>
            <a:off x="95099" y="2673983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9AC0349-718B-A6B7-8153-1B8FDEFA4C98}"/>
              </a:ext>
            </a:extLst>
          </p:cNvPr>
          <p:cNvSpPr txBox="1"/>
          <p:nvPr/>
        </p:nvSpPr>
        <p:spPr>
          <a:xfrm>
            <a:off x="95099" y="4587822"/>
            <a:ext cx="3980990" cy="523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dirty="0" err="1">
                <a:latin typeface="+mj-ea"/>
                <a:ea typeface="+mj-ea"/>
              </a:rPr>
              <a:t>Cebidichthys</a:t>
            </a:r>
            <a:r>
              <a:rPr lang="en-US" altLang="zh-TW" sz="2800" b="1" i="1" dirty="0">
                <a:latin typeface="+mj-ea"/>
                <a:ea typeface="+mj-ea"/>
              </a:rPr>
              <a:t> violaceus</a:t>
            </a:r>
            <a:endParaRPr lang="zh-TW" altLang="en-US" sz="2800" b="1" i="1" dirty="0">
              <a:latin typeface="+mj-ea"/>
              <a:ea typeface="+mj-ea"/>
            </a:endParaRPr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5081D8C6-0E2B-DD7B-DA90-58FACEC46D09}"/>
              </a:ext>
            </a:extLst>
          </p:cNvPr>
          <p:cNvCxnSpPr>
            <a:cxnSpLocks/>
          </p:cNvCxnSpPr>
          <p:nvPr/>
        </p:nvCxnSpPr>
        <p:spPr>
          <a:xfrm>
            <a:off x="6862916" y="2205121"/>
            <a:ext cx="4361219" cy="1872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98EA9DA8-3D90-C2C0-9505-EC16FFFBC285}"/>
              </a:ext>
            </a:extLst>
          </p:cNvPr>
          <p:cNvSpPr/>
          <p:nvPr/>
        </p:nvSpPr>
        <p:spPr>
          <a:xfrm rot="10800000">
            <a:off x="10021745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左 21">
            <a:extLst>
              <a:ext uri="{FF2B5EF4-FFF2-40B4-BE49-F238E27FC236}">
                <a16:creationId xmlns:a16="http://schemas.microsoft.com/office/drawing/2014/main" id="{30812610-5EF3-BA34-B18A-0F173D2F3EB8}"/>
              </a:ext>
            </a:extLst>
          </p:cNvPr>
          <p:cNvSpPr/>
          <p:nvPr/>
        </p:nvSpPr>
        <p:spPr>
          <a:xfrm rot="10800000">
            <a:off x="3502955" y="2027003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8C0F6731-7150-9112-2FD3-61B7E24561ED}"/>
              </a:ext>
            </a:extLst>
          </p:cNvPr>
          <p:cNvSpPr/>
          <p:nvPr/>
        </p:nvSpPr>
        <p:spPr>
          <a:xfrm rot="10800000">
            <a:off x="9256608" y="205654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3B1C3257-4125-8682-FCEC-C3766D98C767}"/>
              </a:ext>
            </a:extLst>
          </p:cNvPr>
          <p:cNvSpPr/>
          <p:nvPr/>
        </p:nvSpPr>
        <p:spPr>
          <a:xfrm rot="10800000">
            <a:off x="8075599" y="2044997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8AA3A897-54EC-C93A-206A-1C3C23845D54}"/>
              </a:ext>
            </a:extLst>
          </p:cNvPr>
          <p:cNvSpPr/>
          <p:nvPr/>
        </p:nvSpPr>
        <p:spPr>
          <a:xfrm rot="10800000">
            <a:off x="3113064" y="5475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88280F10-5B01-827F-7278-234550D48ACD}"/>
              </a:ext>
            </a:extLst>
          </p:cNvPr>
          <p:cNvSpPr/>
          <p:nvPr/>
        </p:nvSpPr>
        <p:spPr>
          <a:xfrm rot="10800000">
            <a:off x="4024006" y="5475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06E5DB76-88E9-2CA7-EDE1-B74297C17AAA}"/>
              </a:ext>
            </a:extLst>
          </p:cNvPr>
          <p:cNvSpPr/>
          <p:nvPr/>
        </p:nvSpPr>
        <p:spPr>
          <a:xfrm rot="10800000">
            <a:off x="4934948" y="5475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94B243F4-C646-2D97-1754-F29D53A86037}"/>
              </a:ext>
            </a:extLst>
          </p:cNvPr>
          <p:cNvSpPr/>
          <p:nvPr/>
        </p:nvSpPr>
        <p:spPr>
          <a:xfrm rot="10800000">
            <a:off x="3582123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520FF16C-DAF8-A5D2-D5DB-F4EC2203A189}"/>
              </a:ext>
            </a:extLst>
          </p:cNvPr>
          <p:cNvSpPr/>
          <p:nvPr/>
        </p:nvSpPr>
        <p:spPr>
          <a:xfrm rot="10800000">
            <a:off x="4388381" y="3597830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3FE1D9A-55A7-0F26-3AF4-481F8241A3FA}"/>
              </a:ext>
            </a:extLst>
          </p:cNvPr>
          <p:cNvSpPr txBox="1"/>
          <p:nvPr/>
        </p:nvSpPr>
        <p:spPr>
          <a:xfrm>
            <a:off x="2084756" y="1548182"/>
            <a:ext cx="154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G17563: cel2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72591051-DC75-1399-5D63-F28FA4952357}"/>
              </a:ext>
            </a:extLst>
          </p:cNvPr>
          <p:cNvSpPr txBox="1"/>
          <p:nvPr/>
        </p:nvSpPr>
        <p:spPr>
          <a:xfrm>
            <a:off x="3461390" y="1538556"/>
            <a:ext cx="1673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G17564: cel1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A29D8F8-16BA-20FF-C44A-8A2325A8419D}"/>
              </a:ext>
            </a:extLst>
          </p:cNvPr>
          <p:cNvSpPr txBox="1"/>
          <p:nvPr/>
        </p:nvSpPr>
        <p:spPr>
          <a:xfrm>
            <a:off x="9043305" y="1729776"/>
            <a:ext cx="196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G19849: cel-like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EADD3A-64D9-8285-F28C-2102DE2571DA}"/>
              </a:ext>
            </a:extLst>
          </p:cNvPr>
          <p:cNvSpPr txBox="1"/>
          <p:nvPr/>
        </p:nvSpPr>
        <p:spPr>
          <a:xfrm>
            <a:off x="1346399" y="5188288"/>
            <a:ext cx="159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G13350: cel1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00AB615-C040-29C1-B5BD-98122B272075}"/>
              </a:ext>
            </a:extLst>
          </p:cNvPr>
          <p:cNvSpPr txBox="1"/>
          <p:nvPr/>
        </p:nvSpPr>
        <p:spPr>
          <a:xfrm>
            <a:off x="2698216" y="4967275"/>
            <a:ext cx="149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G13351: cel1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86288FE-0C22-79D3-414A-C34378C52385}"/>
              </a:ext>
            </a:extLst>
          </p:cNvPr>
          <p:cNvSpPr txBox="1"/>
          <p:nvPr/>
        </p:nvSpPr>
        <p:spPr>
          <a:xfrm>
            <a:off x="3577348" y="5188288"/>
            <a:ext cx="1595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G13352: cel1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3F18103-9121-A697-6557-611D4FA3EDE7}"/>
              </a:ext>
            </a:extLst>
          </p:cNvPr>
          <p:cNvSpPr txBox="1"/>
          <p:nvPr/>
        </p:nvSpPr>
        <p:spPr>
          <a:xfrm>
            <a:off x="4711767" y="4953149"/>
            <a:ext cx="165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G13353:cel2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CB2BBF7-F87B-1CE7-88FE-B2BA85CDF81B}"/>
              </a:ext>
            </a:extLst>
          </p:cNvPr>
          <p:cNvSpPr txBox="1"/>
          <p:nvPr/>
        </p:nvSpPr>
        <p:spPr>
          <a:xfrm>
            <a:off x="540773" y="6133215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g13349: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5787AB7-93CF-FFB9-D735-4CFD0CAB11AD}"/>
              </a:ext>
            </a:extLst>
          </p:cNvPr>
          <p:cNvSpPr txBox="1"/>
          <p:nvPr/>
        </p:nvSpPr>
        <p:spPr>
          <a:xfrm>
            <a:off x="4297152" y="5983195"/>
            <a:ext cx="25224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g13354: cholesterol 7-desaturase-like (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ndv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2777D5B5-BC3B-BBAB-97D4-B86D0918D72F}"/>
              </a:ext>
            </a:extLst>
          </p:cNvPr>
          <p:cNvCxnSpPr>
            <a:cxnSpLocks/>
          </p:cNvCxnSpPr>
          <p:nvPr/>
        </p:nvCxnSpPr>
        <p:spPr>
          <a:xfrm>
            <a:off x="6862916" y="3799236"/>
            <a:ext cx="436121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E42E4987-6D8C-1B42-7A2A-B3DA70EC7B95}"/>
              </a:ext>
            </a:extLst>
          </p:cNvPr>
          <p:cNvSpPr/>
          <p:nvPr/>
        </p:nvSpPr>
        <p:spPr>
          <a:xfrm rot="10800000">
            <a:off x="10203026" y="358374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99F04526-ADAB-7E11-3897-350BBA42B17C}"/>
              </a:ext>
            </a:extLst>
          </p:cNvPr>
          <p:cNvSpPr/>
          <p:nvPr/>
        </p:nvSpPr>
        <p:spPr>
          <a:xfrm rot="10800000">
            <a:off x="9437889" y="3619830"/>
            <a:ext cx="551834" cy="33461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9963DA63-5F56-0F82-9684-E8AB64E87DBE}"/>
              </a:ext>
            </a:extLst>
          </p:cNvPr>
          <p:cNvSpPr/>
          <p:nvPr/>
        </p:nvSpPr>
        <p:spPr>
          <a:xfrm rot="10800000">
            <a:off x="8767386" y="3607650"/>
            <a:ext cx="457200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FAF3FCC-607D-713E-F571-86B74C3192F1}"/>
              </a:ext>
            </a:extLst>
          </p:cNvPr>
          <p:cNvSpPr txBox="1"/>
          <p:nvPr/>
        </p:nvSpPr>
        <p:spPr>
          <a:xfrm>
            <a:off x="9201607" y="3181028"/>
            <a:ext cx="244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Jg22915: cel-like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34E769E2-AC11-09B1-57A3-367C1D429ABD}"/>
              </a:ext>
            </a:extLst>
          </p:cNvPr>
          <p:cNvSpPr txBox="1"/>
          <p:nvPr/>
        </p:nvSpPr>
        <p:spPr>
          <a:xfrm>
            <a:off x="3223038" y="3211661"/>
            <a:ext cx="1390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Jg5890:cel1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278FAA7-F3D3-E4A7-E805-BDCBA84D8EE8}"/>
              </a:ext>
            </a:extLst>
          </p:cNvPr>
          <p:cNvSpPr txBox="1"/>
          <p:nvPr/>
        </p:nvSpPr>
        <p:spPr>
          <a:xfrm>
            <a:off x="1923481" y="3211661"/>
            <a:ext cx="174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Jg5889: cel2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5DFCC1E-A52D-BEBB-8CDC-2C7E814AA4D4}"/>
              </a:ext>
            </a:extLst>
          </p:cNvPr>
          <p:cNvSpPr txBox="1"/>
          <p:nvPr/>
        </p:nvSpPr>
        <p:spPr>
          <a:xfrm>
            <a:off x="4575840" y="3219099"/>
            <a:ext cx="1476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Jg5891:cel1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3BD15C7B-4253-CB51-4E60-2529D103ED0B}"/>
              </a:ext>
            </a:extLst>
          </p:cNvPr>
          <p:cNvSpPr txBox="1"/>
          <p:nvPr/>
        </p:nvSpPr>
        <p:spPr>
          <a:xfrm>
            <a:off x="1284008" y="4030348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jg5888: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3C390A8-5FA0-9F94-CD57-774A1D79E3A4}"/>
              </a:ext>
            </a:extLst>
          </p:cNvPr>
          <p:cNvSpPr txBox="1"/>
          <p:nvPr/>
        </p:nvSpPr>
        <p:spPr>
          <a:xfrm>
            <a:off x="4506266" y="3979875"/>
            <a:ext cx="29059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jg5892: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1385241E-94D0-2316-4F3A-B294835F6100}"/>
              </a:ext>
            </a:extLst>
          </p:cNvPr>
          <p:cNvSpPr txBox="1"/>
          <p:nvPr/>
        </p:nvSpPr>
        <p:spPr>
          <a:xfrm>
            <a:off x="1264203" y="2404573"/>
            <a:ext cx="2078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g17562: cholesterol 7-desaturase-like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75AA9A1A-C407-1708-724D-0BFB72890D39}"/>
              </a:ext>
            </a:extLst>
          </p:cNvPr>
          <p:cNvSpPr txBox="1"/>
          <p:nvPr/>
        </p:nvSpPr>
        <p:spPr>
          <a:xfrm>
            <a:off x="4119354" y="2382455"/>
            <a:ext cx="17189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g17565: general transcription factor 3C polypeptide 5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E0D63202-DAC8-2B8F-3097-6D3CF460D5EB}"/>
              </a:ext>
            </a:extLst>
          </p:cNvPr>
          <p:cNvSpPr txBox="1"/>
          <p:nvPr/>
        </p:nvSpPr>
        <p:spPr>
          <a:xfrm>
            <a:off x="8042686" y="2444573"/>
            <a:ext cx="13601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g19848: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CFF2287D-5627-0CF4-BAD9-A35A106FA0C8}"/>
              </a:ext>
            </a:extLst>
          </p:cNvPr>
          <p:cNvSpPr txBox="1"/>
          <p:nvPr/>
        </p:nvSpPr>
        <p:spPr>
          <a:xfrm>
            <a:off x="9896183" y="2394137"/>
            <a:ext cx="189089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g19850: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7AA6F89-36D6-5940-DB24-799C3E174D9D}"/>
              </a:ext>
            </a:extLst>
          </p:cNvPr>
          <p:cNvSpPr txBox="1"/>
          <p:nvPr/>
        </p:nvSpPr>
        <p:spPr>
          <a:xfrm>
            <a:off x="8809233" y="4093391"/>
            <a:ext cx="1775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jg22914: hamartin-like isoform X3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3DC70D3E-78D2-3EF3-D513-1EB6284CD24F}"/>
              </a:ext>
            </a:extLst>
          </p:cNvPr>
          <p:cNvSpPr txBox="1"/>
          <p:nvPr/>
        </p:nvSpPr>
        <p:spPr>
          <a:xfrm>
            <a:off x="10573579" y="4034689"/>
            <a:ext cx="19519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jg22916: inactive phospholipid phosphatase 7-like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CA56AA5A-A689-3C15-953E-9724FA4EF6F7}"/>
              </a:ext>
            </a:extLst>
          </p:cNvPr>
          <p:cNvSpPr/>
          <p:nvPr/>
        </p:nvSpPr>
        <p:spPr>
          <a:xfrm rot="10800000">
            <a:off x="8075599" y="3631929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0DC5BF9F-3FA6-C670-CD30-3C6E82CE0E1C}"/>
              </a:ext>
            </a:extLst>
          </p:cNvPr>
          <p:cNvSpPr txBox="1"/>
          <p:nvPr/>
        </p:nvSpPr>
        <p:spPr>
          <a:xfrm>
            <a:off x="7941519" y="4331305"/>
            <a:ext cx="1538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jg22913: adenylate kinase 8-like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074D632A-7BCF-A34E-537B-8CC11CD6338B}"/>
              </a:ext>
            </a:extLst>
          </p:cNvPr>
          <p:cNvCxnSpPr>
            <a:cxnSpLocks/>
          </p:cNvCxnSpPr>
          <p:nvPr/>
        </p:nvCxnSpPr>
        <p:spPr>
          <a:xfrm>
            <a:off x="7020997" y="5627682"/>
            <a:ext cx="4361219" cy="18726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B1A4EE9-BCFE-8F61-9962-A15CDE35752A}"/>
              </a:ext>
            </a:extLst>
          </p:cNvPr>
          <p:cNvSpPr txBox="1"/>
          <p:nvPr/>
        </p:nvSpPr>
        <p:spPr>
          <a:xfrm>
            <a:off x="9201386" y="5152337"/>
            <a:ext cx="1170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missing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9B02BD4E-85EC-7A93-0B45-25ABD4C491D2}"/>
              </a:ext>
            </a:extLst>
          </p:cNvPr>
          <p:cNvSpPr/>
          <p:nvPr/>
        </p:nvSpPr>
        <p:spPr>
          <a:xfrm rot="10800000" flipH="1">
            <a:off x="7209177" y="2044997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箭號: 向左 65">
            <a:extLst>
              <a:ext uri="{FF2B5EF4-FFF2-40B4-BE49-F238E27FC236}">
                <a16:creationId xmlns:a16="http://schemas.microsoft.com/office/drawing/2014/main" id="{115764E9-2493-E766-1BFA-85E11E5C9A4C}"/>
              </a:ext>
            </a:extLst>
          </p:cNvPr>
          <p:cNvSpPr/>
          <p:nvPr/>
        </p:nvSpPr>
        <p:spPr>
          <a:xfrm rot="10800000" flipH="1">
            <a:off x="7209178" y="3626279"/>
            <a:ext cx="551834" cy="334614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6CEC90C-EB7F-16D6-8D65-48E0829BF3DD}"/>
              </a:ext>
            </a:extLst>
          </p:cNvPr>
          <p:cNvSpPr txBox="1"/>
          <p:nvPr/>
        </p:nvSpPr>
        <p:spPr>
          <a:xfrm>
            <a:off x="6294632" y="4342833"/>
            <a:ext cx="19379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Jg22912: probable ATP-dependent RNA helicase DDX31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9DDA60D-72A4-88D0-875E-E369F1207A75}"/>
              </a:ext>
            </a:extLst>
          </p:cNvPr>
          <p:cNvSpPr txBox="1"/>
          <p:nvPr/>
        </p:nvSpPr>
        <p:spPr>
          <a:xfrm>
            <a:off x="6654525" y="2354958"/>
            <a:ext cx="15830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G19847: probable ATP-dependent RNA helicase DDX31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8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行, 數字 的圖片&#10;&#10;AI 產生的內容可能不正確。">
            <a:extLst>
              <a:ext uri="{FF2B5EF4-FFF2-40B4-BE49-F238E27FC236}">
                <a16:creationId xmlns:a16="http://schemas.microsoft.com/office/drawing/2014/main" id="{D50E0E0F-346D-4343-63C4-F15E50A29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917"/>
            <a:ext cx="12192000" cy="371365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FEFB44C-5BDC-63ED-8AD2-2811B18FDF70}"/>
              </a:ext>
            </a:extLst>
          </p:cNvPr>
          <p:cNvSpPr/>
          <p:nvPr/>
        </p:nvSpPr>
        <p:spPr>
          <a:xfrm>
            <a:off x="8544232" y="1445342"/>
            <a:ext cx="1347020" cy="31561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6D911D4-DC55-EC7F-E178-4BA1241BE788}"/>
              </a:ext>
            </a:extLst>
          </p:cNvPr>
          <p:cNvCxnSpPr>
            <a:cxnSpLocks/>
          </p:cNvCxnSpPr>
          <p:nvPr/>
        </p:nvCxnSpPr>
        <p:spPr>
          <a:xfrm>
            <a:off x="1037316" y="3302000"/>
            <a:ext cx="364764" cy="7302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141B03-FC97-D616-7121-259BA336D3D3}"/>
              </a:ext>
            </a:extLst>
          </p:cNvPr>
          <p:cNvSpPr txBox="1"/>
          <p:nvPr/>
        </p:nvSpPr>
        <p:spPr>
          <a:xfrm>
            <a:off x="6046864" y="5289755"/>
            <a:ext cx="38443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It was identified as cel-like. But, NO match by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blastx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</a:rPr>
              <a:t>blastn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. See next page.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102D92D-E20C-695E-F208-11C24AD4C1A5}"/>
              </a:ext>
            </a:extLst>
          </p:cNvPr>
          <p:cNvSpPr txBox="1"/>
          <p:nvPr/>
        </p:nvSpPr>
        <p:spPr>
          <a:xfrm>
            <a:off x="601104" y="2781300"/>
            <a:ext cx="384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New annotation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99AA918-9F9E-320F-A234-9B6D1E7F57A9}"/>
              </a:ext>
            </a:extLst>
          </p:cNvPr>
          <p:cNvSpPr txBox="1"/>
          <p:nvPr/>
        </p:nvSpPr>
        <p:spPr>
          <a:xfrm>
            <a:off x="1402080" y="3941908"/>
            <a:ext cx="384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Second New annotation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2F7EAF-7F24-D402-FDEF-62ACA54A8F53}"/>
              </a:ext>
            </a:extLst>
          </p:cNvPr>
          <p:cNvSpPr txBox="1"/>
          <p:nvPr/>
        </p:nvSpPr>
        <p:spPr>
          <a:xfrm>
            <a:off x="1219698" y="4563616"/>
            <a:ext cx="384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Old annotation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E0AB548-D6B8-D3C5-B5D0-A0169E76BBF8}"/>
              </a:ext>
            </a:extLst>
          </p:cNvPr>
          <p:cNvCxnSpPr>
            <a:cxnSpLocks/>
          </p:cNvCxnSpPr>
          <p:nvPr/>
        </p:nvCxnSpPr>
        <p:spPr>
          <a:xfrm>
            <a:off x="815053" y="3616791"/>
            <a:ext cx="495587" cy="9468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2689533-2495-7467-40BD-E715DA2F58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969058" y="3653161"/>
            <a:ext cx="1248684" cy="163659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77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FE8A81A5-2F5A-E354-4DED-4718A2063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691"/>
            <a:ext cx="12192000" cy="471261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0D2870B-CA1B-E070-67D0-F781031254AA}"/>
              </a:ext>
            </a:extLst>
          </p:cNvPr>
          <p:cNvSpPr txBox="1"/>
          <p:nvPr/>
        </p:nvSpPr>
        <p:spPr>
          <a:xfrm>
            <a:off x="5894464" y="3887675"/>
            <a:ext cx="4793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No matched protein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9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軟體, 字型 的圖片&#10;&#10;AI 產生的內容可能不正確。">
            <a:extLst>
              <a:ext uri="{FF2B5EF4-FFF2-40B4-BE49-F238E27FC236}">
                <a16:creationId xmlns:a16="http://schemas.microsoft.com/office/drawing/2014/main" id="{1DDFDA9C-2B9A-FE4E-C33E-F721D13C8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9538"/>
            <a:ext cx="12192000" cy="437892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E9A6B2E-049A-4C2C-4762-D3B500BBB340}"/>
              </a:ext>
            </a:extLst>
          </p:cNvPr>
          <p:cNvSpPr txBox="1"/>
          <p:nvPr/>
        </p:nvSpPr>
        <p:spPr>
          <a:xfrm>
            <a:off x="5894464" y="3887675"/>
            <a:ext cx="4793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</a:rPr>
              <a:t>No matched mRNA</a:t>
            </a:r>
            <a:endParaRPr lang="zh-TW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48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5501</TotalTime>
  <Words>2052</Words>
  <Application>Microsoft Office PowerPoint</Application>
  <PresentationFormat>寬螢幕</PresentationFormat>
  <Paragraphs>529</Paragraphs>
  <Slides>38</Slides>
  <Notes>7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6" baseType="lpstr">
      <vt:lpstr>Luxi Sans</vt:lpstr>
      <vt:lpstr>新細明體</vt:lpstr>
      <vt:lpstr>Aptos</vt:lpstr>
      <vt:lpstr>Aptos Display</vt:lpstr>
      <vt:lpstr>Arial</vt:lpstr>
      <vt:lpstr>Arial</vt:lpstr>
      <vt:lpstr>Calibri</vt:lpstr>
      <vt:lpstr>Office 佈景主題</vt:lpstr>
      <vt:lpstr>PowerPoint 簡報</vt:lpstr>
      <vt:lpstr>PowerPoint 簡報</vt:lpstr>
      <vt:lpstr>PowerPoint 簡報</vt:lpstr>
      <vt:lpstr>Complex region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Secretory phospholipase</vt:lpstr>
      <vt:lpstr>glucose-6-phosphate 1-dehydrogenase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55</cp:revision>
  <dcterms:created xsi:type="dcterms:W3CDTF">2024-08-30T08:46:39Z</dcterms:created>
  <dcterms:modified xsi:type="dcterms:W3CDTF">2025-07-17T06:28:19Z</dcterms:modified>
</cp:coreProperties>
</file>