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0416-5E6B-4626-B4BA-335673BEC8E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7D8A-6036-40F6-953E-85DA54353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18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E91AA-9AB8-3151-6A91-E14D399D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D54921-7A5B-6703-B5F6-C7D7FB84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C48A6-2786-B3DD-8558-6F8645B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3B70A-9E4D-7BE1-FB66-BF91220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7FA3-2C2A-3DF4-6A09-F7C5DE8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8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5EE13-BFB1-FA78-F867-F57AB3B5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05D76-C187-C187-168D-181C08E1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3C30F-4609-2E7A-0D2D-58D519A9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5FAE1-B422-8C5C-097A-B24E6202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61645-FFA6-1095-6013-360D578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7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601A2-EA4C-9E13-2A46-3B12E5A9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33B1E-51B4-768D-BC6D-E2A3F70F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9114E-C813-6682-9982-3A8686AA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0DB3C-D525-784F-CC32-BF29F564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02862-3900-B8B3-4C4A-BEE2324C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20B1-8168-A08C-6EA1-5E8F660C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44CE7-764D-3598-0D99-776F0C2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50C-BBB2-0858-1146-520E5AC5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524EB-671C-C34F-F346-D03DFAF1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2F1762-8698-9A03-BBEF-E50518A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CA986-5285-C46A-CF8A-A53403A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8480C0-B6E7-241D-25B3-1F78E89E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31EE-9BDF-649C-2014-E81E64CC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2AAA6-1D11-905B-9ABE-B3E0381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D9E35-A94B-E539-8BCC-A727D30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91295-5D09-7242-6D76-2097D127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FC279-ADA5-BBDA-0BA4-1BD543F91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CD60BC-96B0-22AB-8A89-B8993879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8A745-45F0-80E4-7684-C8FE7C4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0A5EC-320F-E106-2016-93B62D00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024E-84D5-2F43-95C7-2503513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2CFDC-B3B7-56BC-3EFA-3F9CDE0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FC4FA-938A-A326-624B-6D9E0A5F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29DDBB-C3F7-6F1C-673E-2122316E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BCF99B-A42F-A2A2-537A-35FF57A52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DFF50-9E02-08D0-9EED-5DF557B6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6EEDED-B420-0173-93EB-94221CC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13142-9FE1-2A4E-EC4F-0197F99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0AC947-F443-B74B-5BEE-D090ABA0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865D-933B-AD63-87A5-42B739BF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9BD533-9E5F-EE59-9140-DB09E4A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D5CA50-04AC-0302-16E6-8E29F336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1B7B1-021D-CA87-AE9A-3E65293D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CD1D23-113C-000B-6CC4-6E5D65F0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51BB6-8422-0A35-5386-00A966E6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4682C-57A1-B7DD-FB6A-B92A719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90D7C-B5E5-0F93-75CF-273FEB03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3CE1C-ED6A-7FAD-518A-1E4EBE60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420C9F-D801-003E-121B-67D48128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036FF-A21E-0419-8122-2CC2E5F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F8B5F-CD75-63DC-6EE6-755C310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A76B0F-C7F4-B566-62E5-C06BDFC3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C3387-4CA6-012A-F541-B1C4425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C9CEC4-F6D3-DB06-459B-AC80AE6E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7FA9A-E1D3-387A-901F-3E683EBA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5B5E7-2601-7B93-9560-26BDE81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A6B831-348D-3C1B-C302-1C28759E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BA669-071E-A050-329C-9071C69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C8FFDE-4057-CC90-625E-68948723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FAE7F-4A0A-4736-4D85-8AA3F8B0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8C108-9C33-20A7-EEA8-DC4503E9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D5901-00D9-4DE9-BB38-AE3383FB48B5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5BE59-DDD7-6EA0-E2A6-4D3746DB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BE431-FF80-527B-3A14-4A9B4C707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3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C117E2B-A661-876A-B8AE-ED4B8769BE33}"/>
              </a:ext>
            </a:extLst>
          </p:cNvPr>
          <p:cNvCxnSpPr>
            <a:cxnSpLocks/>
          </p:cNvCxnSpPr>
          <p:nvPr/>
        </p:nvCxnSpPr>
        <p:spPr>
          <a:xfrm>
            <a:off x="3004373" y="1805899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5D1716-7C7B-B452-D9EB-F8822D7A85DE}"/>
              </a:ext>
            </a:extLst>
          </p:cNvPr>
          <p:cNvSpPr txBox="1"/>
          <p:nvPr/>
        </p:nvSpPr>
        <p:spPr>
          <a:xfrm>
            <a:off x="478191" y="1610250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444AE905-A61C-B1C3-6D8C-B89A732C0B77}"/>
              </a:ext>
            </a:extLst>
          </p:cNvPr>
          <p:cNvSpPr/>
          <p:nvPr/>
        </p:nvSpPr>
        <p:spPr>
          <a:xfrm rot="10800000">
            <a:off x="4180724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CFDA9A5D-E089-6241-44B8-31D2A32B5173}"/>
              </a:ext>
            </a:extLst>
          </p:cNvPr>
          <p:cNvSpPr/>
          <p:nvPr/>
        </p:nvSpPr>
        <p:spPr>
          <a:xfrm>
            <a:off x="7108113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EA3280E5-AF0F-A525-A24B-9FDDFA4D0B39}"/>
              </a:ext>
            </a:extLst>
          </p:cNvPr>
          <p:cNvSpPr/>
          <p:nvPr/>
        </p:nvSpPr>
        <p:spPr>
          <a:xfrm>
            <a:off x="7731237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21B005-FD70-CF9B-34EC-60AA9FA7A56F}"/>
              </a:ext>
            </a:extLst>
          </p:cNvPr>
          <p:cNvSpPr txBox="1"/>
          <p:nvPr/>
        </p:nvSpPr>
        <p:spPr>
          <a:xfrm>
            <a:off x="334296" y="151998"/>
            <a:ext cx="336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Chitinase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12190639-40B1-BED0-FF1B-97FDE0CF8EA0}"/>
              </a:ext>
            </a:extLst>
          </p:cNvPr>
          <p:cNvSpPr/>
          <p:nvPr/>
        </p:nvSpPr>
        <p:spPr>
          <a:xfrm>
            <a:off x="4960987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BD143F-D44F-6CB4-DF2E-EA21CE49C8EB}"/>
              </a:ext>
            </a:extLst>
          </p:cNvPr>
          <p:cNvSpPr txBox="1"/>
          <p:nvPr/>
        </p:nvSpPr>
        <p:spPr>
          <a:xfrm>
            <a:off x="4638669" y="20960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g20405: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29AF11-7D5F-20CB-79CB-EAE60AF02494}"/>
              </a:ext>
            </a:extLst>
          </p:cNvPr>
          <p:cNvSpPr txBox="1"/>
          <p:nvPr/>
        </p:nvSpPr>
        <p:spPr>
          <a:xfrm>
            <a:off x="2918185" y="2170255"/>
            <a:ext cx="1326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g20403: 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7B3123CE-E62C-914B-25ED-92CD9327CB30}"/>
              </a:ext>
            </a:extLst>
          </p:cNvPr>
          <p:cNvSpPr/>
          <p:nvPr/>
        </p:nvSpPr>
        <p:spPr>
          <a:xfrm>
            <a:off x="3278149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6B10202C-5649-2E97-F3FB-7521E27DA184}"/>
              </a:ext>
            </a:extLst>
          </p:cNvPr>
          <p:cNvSpPr/>
          <p:nvPr/>
        </p:nvSpPr>
        <p:spPr>
          <a:xfrm>
            <a:off x="8446223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9A33A5-ED00-192A-C099-E70A00842FDD}"/>
              </a:ext>
            </a:extLst>
          </p:cNvPr>
          <p:cNvSpPr txBox="1"/>
          <p:nvPr/>
        </p:nvSpPr>
        <p:spPr>
          <a:xfrm>
            <a:off x="8362338" y="2208343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g20411: 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A1E190E6-1D3C-BE09-CD78-FB1B9E220D4B}"/>
              </a:ext>
            </a:extLst>
          </p:cNvPr>
          <p:cNvSpPr/>
          <p:nvPr/>
        </p:nvSpPr>
        <p:spPr>
          <a:xfrm rot="10800000">
            <a:off x="6427688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B214EFF-F9CF-4F6B-1545-F56C153905EF}"/>
              </a:ext>
            </a:extLst>
          </p:cNvPr>
          <p:cNvSpPr txBox="1"/>
          <p:nvPr/>
        </p:nvSpPr>
        <p:spPr>
          <a:xfrm>
            <a:off x="6663971" y="1167996"/>
            <a:ext cx="1481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g20409: 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FE09A2-39FC-508B-4E38-2AAA6E712289}"/>
              </a:ext>
            </a:extLst>
          </p:cNvPr>
          <p:cNvSpPr txBox="1"/>
          <p:nvPr/>
        </p:nvSpPr>
        <p:spPr>
          <a:xfrm>
            <a:off x="3703078" y="1240918"/>
            <a:ext cx="179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chitinase-like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85FBAD0-1858-240E-9ACC-993AF047EEF5}"/>
              </a:ext>
            </a:extLst>
          </p:cNvPr>
          <p:cNvSpPr txBox="1"/>
          <p:nvPr/>
        </p:nvSpPr>
        <p:spPr>
          <a:xfrm>
            <a:off x="7458089" y="884773"/>
            <a:ext cx="1606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g20410: 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E8CEDC9-E002-C543-1D9E-896DAC8EA266}"/>
              </a:ext>
            </a:extLst>
          </p:cNvPr>
          <p:cNvSpPr txBox="1"/>
          <p:nvPr/>
        </p:nvSpPr>
        <p:spPr>
          <a:xfrm>
            <a:off x="6186649" y="2186213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g20408: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D2BB6D2-13DE-6CA2-0CDF-ED65BF9CD62D}"/>
              </a:ext>
            </a:extLst>
          </p:cNvPr>
          <p:cNvSpPr txBox="1"/>
          <p:nvPr/>
        </p:nvSpPr>
        <p:spPr>
          <a:xfrm>
            <a:off x="173745" y="3039326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367B127-777F-08EC-2A5C-6C5F26278DC3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58FADFC-10E3-D0C5-1413-6B1132454AFE}"/>
              </a:ext>
            </a:extLst>
          </p:cNvPr>
          <p:cNvCxnSpPr>
            <a:cxnSpLocks/>
          </p:cNvCxnSpPr>
          <p:nvPr/>
        </p:nvCxnSpPr>
        <p:spPr>
          <a:xfrm>
            <a:off x="3004373" y="4288047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125FA89-1A43-3AB9-515F-514165345187}"/>
              </a:ext>
            </a:extLst>
          </p:cNvPr>
          <p:cNvSpPr txBox="1"/>
          <p:nvPr/>
        </p:nvSpPr>
        <p:spPr>
          <a:xfrm>
            <a:off x="478191" y="3989657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contig_153</a:t>
            </a:r>
            <a:endParaRPr lang="zh-TW" altLang="en-US" sz="2000" dirty="0"/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E714BD2-D34B-7E0C-6691-CB0BFAD88057}"/>
              </a:ext>
            </a:extLst>
          </p:cNvPr>
          <p:cNvSpPr/>
          <p:nvPr/>
        </p:nvSpPr>
        <p:spPr>
          <a:xfrm>
            <a:off x="3278149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1122021-B528-9ABF-0194-F0EBBC2B9A39}"/>
              </a:ext>
            </a:extLst>
          </p:cNvPr>
          <p:cNvSpPr txBox="1"/>
          <p:nvPr/>
        </p:nvSpPr>
        <p:spPr>
          <a:xfrm>
            <a:off x="2762865" y="4611308"/>
            <a:ext cx="15456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jg22438: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227607EE-4ED7-A89C-D8EC-04C5CD211151}"/>
              </a:ext>
            </a:extLst>
          </p:cNvPr>
          <p:cNvSpPr/>
          <p:nvPr/>
        </p:nvSpPr>
        <p:spPr>
          <a:xfrm rot="10800000">
            <a:off x="4076279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0F5470D-0B59-4D1E-BB31-5C58B9275C04}"/>
              </a:ext>
            </a:extLst>
          </p:cNvPr>
          <p:cNvSpPr txBox="1"/>
          <p:nvPr/>
        </p:nvSpPr>
        <p:spPr>
          <a:xfrm>
            <a:off x="4559710" y="44859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jg22440: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42D41CED-980B-9930-EEB0-9EA6784E62B3}"/>
              </a:ext>
            </a:extLst>
          </p:cNvPr>
          <p:cNvSpPr/>
          <p:nvPr/>
        </p:nvSpPr>
        <p:spPr>
          <a:xfrm>
            <a:off x="4732558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CD9225B-3A01-F2D7-6E81-F3E8353E20A7}"/>
              </a:ext>
            </a:extLst>
          </p:cNvPr>
          <p:cNvSpPr/>
          <p:nvPr/>
        </p:nvSpPr>
        <p:spPr>
          <a:xfrm rot="10800000">
            <a:off x="6096000" y="4109504"/>
            <a:ext cx="44452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735E2DA0-8AA3-8A03-C88B-29825008409D}"/>
              </a:ext>
            </a:extLst>
          </p:cNvPr>
          <p:cNvSpPr/>
          <p:nvPr/>
        </p:nvSpPr>
        <p:spPr>
          <a:xfrm>
            <a:off x="8722140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982BC6C-1EB0-4DA0-115E-3019DF91E2AB}"/>
              </a:ext>
            </a:extLst>
          </p:cNvPr>
          <p:cNvSpPr/>
          <p:nvPr/>
        </p:nvSpPr>
        <p:spPr>
          <a:xfrm>
            <a:off x="7270887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5CB5A1E4-5FD6-751E-AC3E-9986865F4998}"/>
              </a:ext>
            </a:extLst>
          </p:cNvPr>
          <p:cNvSpPr/>
          <p:nvPr/>
        </p:nvSpPr>
        <p:spPr>
          <a:xfrm>
            <a:off x="7884714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D90F66F-E4BA-4026-8FB9-976F97E0628A}"/>
              </a:ext>
            </a:extLst>
          </p:cNvPr>
          <p:cNvSpPr txBox="1"/>
          <p:nvPr/>
        </p:nvSpPr>
        <p:spPr>
          <a:xfrm>
            <a:off x="6663972" y="3655791"/>
            <a:ext cx="1496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jg22449: 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BF33EE4-CA56-71AA-9EC0-E4694C1318AA}"/>
              </a:ext>
            </a:extLst>
          </p:cNvPr>
          <p:cNvSpPr txBox="1"/>
          <p:nvPr/>
        </p:nvSpPr>
        <p:spPr>
          <a:xfrm>
            <a:off x="7659795" y="3342269"/>
            <a:ext cx="1405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jg22450: 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0E6728B-628F-36FA-A6F0-F9B225ED74AE}"/>
              </a:ext>
            </a:extLst>
          </p:cNvPr>
          <p:cNvSpPr txBox="1"/>
          <p:nvPr/>
        </p:nvSpPr>
        <p:spPr>
          <a:xfrm>
            <a:off x="8581411" y="4684359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jg22451: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560DC32-DF04-0F3B-9A41-A088EDA5E98A}"/>
              </a:ext>
            </a:extLst>
          </p:cNvPr>
          <p:cNvSpPr txBox="1"/>
          <p:nvPr/>
        </p:nvSpPr>
        <p:spPr>
          <a:xfrm>
            <a:off x="5958448" y="4547732"/>
            <a:ext cx="14996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jg22442: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CE6FB14-E9E4-00D2-8CDE-F2C3A6615201}"/>
              </a:ext>
            </a:extLst>
          </p:cNvPr>
          <p:cNvSpPr txBox="1"/>
          <p:nvPr/>
        </p:nvSpPr>
        <p:spPr>
          <a:xfrm>
            <a:off x="3124671" y="3747210"/>
            <a:ext cx="2631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jg22439: </a:t>
            </a:r>
            <a:r>
              <a:rPr lang="zh-TW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chitinase-like</a:t>
            </a:r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E25C9FF5-1122-A538-A7A8-EE5F38E73FF7}"/>
              </a:ext>
            </a:extLst>
          </p:cNvPr>
          <p:cNvSpPr/>
          <p:nvPr/>
        </p:nvSpPr>
        <p:spPr>
          <a:xfrm>
            <a:off x="6871519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E18397-DDC0-2074-0AB1-DE5CACD4AA4D}"/>
              </a:ext>
            </a:extLst>
          </p:cNvPr>
          <p:cNvSpPr txBox="1"/>
          <p:nvPr/>
        </p:nvSpPr>
        <p:spPr>
          <a:xfrm>
            <a:off x="7147436" y="5234563"/>
            <a:ext cx="12987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jg22444: chitinase-3-like protein 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B469E532-C074-F863-CDFF-257817AC165E}"/>
              </a:ext>
            </a:extLst>
          </p:cNvPr>
          <p:cNvSpPr/>
          <p:nvPr/>
        </p:nvSpPr>
        <p:spPr>
          <a:xfrm>
            <a:off x="6526758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672751-4993-5AB4-628A-DEBFC5F86E8D}"/>
              </a:ext>
            </a:extLst>
          </p:cNvPr>
          <p:cNvSpPr txBox="1"/>
          <p:nvPr/>
        </p:nvSpPr>
        <p:spPr>
          <a:xfrm>
            <a:off x="6426440" y="5642574"/>
            <a:ext cx="9641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jg12213: chitinase-3-like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CC9D1D6-BDCE-9DD6-5864-A1D947C6A1A3}"/>
              </a:ext>
            </a:extLst>
          </p:cNvPr>
          <p:cNvCxnSpPr>
            <a:cxnSpLocks/>
          </p:cNvCxnSpPr>
          <p:nvPr/>
        </p:nvCxnSpPr>
        <p:spPr>
          <a:xfrm>
            <a:off x="4011562" y="1855521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C8CAE8-65CC-557C-EF7B-C78CF629AA2C}"/>
              </a:ext>
            </a:extLst>
          </p:cNvPr>
          <p:cNvSpPr txBox="1"/>
          <p:nvPr/>
        </p:nvSpPr>
        <p:spPr>
          <a:xfrm>
            <a:off x="1533838" y="1664894"/>
            <a:ext cx="1307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ntLink_71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B5D7ADC-EA3B-EB7C-BDEE-CF038CDC9CA6}"/>
              </a:ext>
            </a:extLst>
          </p:cNvPr>
          <p:cNvSpPr/>
          <p:nvPr/>
        </p:nvSpPr>
        <p:spPr>
          <a:xfrm rot="10800000">
            <a:off x="5489166" y="167085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9331D37C-6747-B8A7-9A79-9779A25DA5B7}"/>
              </a:ext>
            </a:extLst>
          </p:cNvPr>
          <p:cNvSpPr/>
          <p:nvPr/>
        </p:nvSpPr>
        <p:spPr>
          <a:xfrm>
            <a:off x="4648046" y="166489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D663D93-6C0A-64D0-D399-CA4103A406F2}"/>
              </a:ext>
            </a:extLst>
          </p:cNvPr>
          <p:cNvSpPr/>
          <p:nvPr/>
        </p:nvSpPr>
        <p:spPr>
          <a:xfrm>
            <a:off x="6330286" y="16887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8FF95B-C69D-FFDA-333B-471113C84652}"/>
              </a:ext>
            </a:extLst>
          </p:cNvPr>
          <p:cNvSpPr txBox="1"/>
          <p:nvPr/>
        </p:nvSpPr>
        <p:spPr>
          <a:xfrm>
            <a:off x="4257369" y="2158881"/>
            <a:ext cx="1563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g16523: 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ECA7EF-5738-1DAA-050D-A9BED83D83B1}"/>
              </a:ext>
            </a:extLst>
          </p:cNvPr>
          <p:cNvSpPr txBox="1"/>
          <p:nvPr/>
        </p:nvSpPr>
        <p:spPr>
          <a:xfrm>
            <a:off x="6026416" y="2144990"/>
            <a:ext cx="32060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g16525: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7556B-7B66-DBD3-93D7-09F943373F02}"/>
              </a:ext>
            </a:extLst>
          </p:cNvPr>
          <p:cNvSpPr txBox="1"/>
          <p:nvPr/>
        </p:nvSpPr>
        <p:spPr>
          <a:xfrm>
            <a:off x="656156" y="1139261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97CE863-75F9-5AA2-9AC4-3649A56C8F84}"/>
              </a:ext>
            </a:extLst>
          </p:cNvPr>
          <p:cNvCxnSpPr>
            <a:cxnSpLocks/>
          </p:cNvCxnSpPr>
          <p:nvPr/>
        </p:nvCxnSpPr>
        <p:spPr>
          <a:xfrm>
            <a:off x="4036143" y="4230016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5F1B02-845D-BE0A-871A-75F8836B67A6}"/>
              </a:ext>
            </a:extLst>
          </p:cNvPr>
          <p:cNvSpPr txBox="1"/>
          <p:nvPr/>
        </p:nvSpPr>
        <p:spPr>
          <a:xfrm>
            <a:off x="1558419" y="4039389"/>
            <a:ext cx="1981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</a:t>
            </a:r>
            <a:r>
              <a:rPr lang="zh-TW" altLang="en-US" sz="2000" dirty="0"/>
              <a:t>_</a:t>
            </a:r>
            <a:r>
              <a:rPr lang="en-US" altLang="zh-TW" sz="2000" dirty="0"/>
              <a:t>1807</a:t>
            </a:r>
            <a:endParaRPr lang="zh-TW" altLang="en-US" sz="2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02C8E3E-CEFA-80B3-E9CA-9D0BE79A02C4}"/>
              </a:ext>
            </a:extLst>
          </p:cNvPr>
          <p:cNvSpPr/>
          <p:nvPr/>
        </p:nvSpPr>
        <p:spPr>
          <a:xfrm rot="10800000">
            <a:off x="5420493" y="404237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C98304A-7677-19E3-85EC-1C3FF659F878}"/>
              </a:ext>
            </a:extLst>
          </p:cNvPr>
          <p:cNvSpPr/>
          <p:nvPr/>
        </p:nvSpPr>
        <p:spPr>
          <a:xfrm>
            <a:off x="4648046" y="403557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AE142B69-05BB-ECF9-A5F4-5FDEC2394100}"/>
              </a:ext>
            </a:extLst>
          </p:cNvPr>
          <p:cNvSpPr/>
          <p:nvPr/>
        </p:nvSpPr>
        <p:spPr>
          <a:xfrm>
            <a:off x="6330286" y="405477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280DCB-986F-13B4-F3CF-3C2594336F3C}"/>
              </a:ext>
            </a:extLst>
          </p:cNvPr>
          <p:cNvSpPr txBox="1"/>
          <p:nvPr/>
        </p:nvSpPr>
        <p:spPr>
          <a:xfrm>
            <a:off x="4063028" y="4593388"/>
            <a:ext cx="14050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jg10721: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8A120B-1CDF-C736-C0D6-DE5BF7386913}"/>
              </a:ext>
            </a:extLst>
          </p:cNvPr>
          <p:cNvSpPr txBox="1"/>
          <p:nvPr/>
        </p:nvSpPr>
        <p:spPr>
          <a:xfrm>
            <a:off x="5831458" y="4522730"/>
            <a:ext cx="3145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jg10723: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F5D357-FEF8-AA85-B163-078E72C723BF}"/>
              </a:ext>
            </a:extLst>
          </p:cNvPr>
          <p:cNvSpPr txBox="1"/>
          <p:nvPr/>
        </p:nvSpPr>
        <p:spPr>
          <a:xfrm>
            <a:off x="111382" y="342085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2967C8A-193D-4A9B-9E44-9FD00D4963B3}"/>
              </a:ext>
            </a:extLst>
          </p:cNvPr>
          <p:cNvSpPr txBox="1"/>
          <p:nvPr/>
        </p:nvSpPr>
        <p:spPr>
          <a:xfrm>
            <a:off x="4761062" y="876865"/>
            <a:ext cx="2308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g16524: 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91FA84-BB1D-8D67-EEBF-F3EAE68240FF}"/>
              </a:ext>
            </a:extLst>
          </p:cNvPr>
          <p:cNvSpPr txBox="1"/>
          <p:nvPr/>
        </p:nvSpPr>
        <p:spPr>
          <a:xfrm>
            <a:off x="4677170" y="3278216"/>
            <a:ext cx="2308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jg10722: 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</a:p>
        </p:txBody>
      </p:sp>
    </p:spTree>
    <p:extLst>
      <p:ext uri="{BB962C8B-B14F-4D97-AF65-F5344CB8AC3E}">
        <p14:creationId xmlns:p14="http://schemas.microsoft.com/office/powerpoint/2010/main" val="31519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17C1884-CFB4-54EE-C1BB-E3B063B18556}"/>
              </a:ext>
            </a:extLst>
          </p:cNvPr>
          <p:cNvCxnSpPr>
            <a:cxnSpLocks/>
          </p:cNvCxnSpPr>
          <p:nvPr/>
        </p:nvCxnSpPr>
        <p:spPr>
          <a:xfrm>
            <a:off x="1838628" y="2045594"/>
            <a:ext cx="4076627" cy="652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3E1C7F-4F4B-A629-88CA-661F821DB5A9}"/>
              </a:ext>
            </a:extLst>
          </p:cNvPr>
          <p:cNvSpPr txBox="1"/>
          <p:nvPr/>
        </p:nvSpPr>
        <p:spPr>
          <a:xfrm>
            <a:off x="177202" y="1857120"/>
            <a:ext cx="16523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ntLink_69 </a:t>
            </a:r>
            <a:r>
              <a:rPr lang="en-US" altLang="zh-TW" sz="2000" dirty="0"/>
              <a:t>and </a:t>
            </a:r>
            <a:r>
              <a:rPr lang="zh-TW" altLang="en-US" sz="2000" dirty="0"/>
              <a:t>ntLink_</a:t>
            </a:r>
            <a:r>
              <a:rPr lang="en-US" altLang="zh-TW" sz="2000" dirty="0"/>
              <a:t>58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76D85DD0-9DB8-1F48-868B-70C2DF1222D1}"/>
              </a:ext>
            </a:extLst>
          </p:cNvPr>
          <p:cNvSpPr/>
          <p:nvPr/>
        </p:nvSpPr>
        <p:spPr>
          <a:xfrm rot="10800000">
            <a:off x="3031406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3CA36FD0-604C-06DC-81D5-C0A8C686AB1A}"/>
              </a:ext>
            </a:extLst>
          </p:cNvPr>
          <p:cNvSpPr/>
          <p:nvPr/>
        </p:nvSpPr>
        <p:spPr>
          <a:xfrm>
            <a:off x="3636094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4DF16A1-033C-A6E7-D005-9000A353CC94}"/>
              </a:ext>
            </a:extLst>
          </p:cNvPr>
          <p:cNvSpPr/>
          <p:nvPr/>
        </p:nvSpPr>
        <p:spPr>
          <a:xfrm rot="10800000">
            <a:off x="4470610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6F881-B9E3-CA88-8F76-B732F1F2A132}"/>
              </a:ext>
            </a:extLst>
          </p:cNvPr>
          <p:cNvSpPr txBox="1"/>
          <p:nvPr/>
        </p:nvSpPr>
        <p:spPr>
          <a:xfrm>
            <a:off x="4227261" y="2363964"/>
            <a:ext cx="19936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g14868.t1, leucine-rich repeat neuronal protein 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9D76DAE-1D10-893B-6FCC-85A6D3C44644}"/>
              </a:ext>
            </a:extLst>
          </p:cNvPr>
          <p:cNvSpPr/>
          <p:nvPr/>
        </p:nvSpPr>
        <p:spPr>
          <a:xfrm rot="10800000">
            <a:off x="218046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E10D5C-D6C0-CEB3-B56C-21242941D718}"/>
              </a:ext>
            </a:extLst>
          </p:cNvPr>
          <p:cNvSpPr txBox="1"/>
          <p:nvPr/>
        </p:nvSpPr>
        <p:spPr>
          <a:xfrm>
            <a:off x="1956333" y="2344242"/>
            <a:ext cx="1761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g14865.t1, sodium- and chloride-dependent neutral and basic amino acid transporter B(0+)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5D7850-FCB9-1FFA-0FC2-01D502EDD8AA}"/>
              </a:ext>
            </a:extLst>
          </p:cNvPr>
          <p:cNvSpPr txBox="1"/>
          <p:nvPr/>
        </p:nvSpPr>
        <p:spPr>
          <a:xfrm>
            <a:off x="177202" y="245284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031E15-9473-D949-6884-280FA3018492}"/>
              </a:ext>
            </a:extLst>
          </p:cNvPr>
          <p:cNvSpPr txBox="1"/>
          <p:nvPr/>
        </p:nvSpPr>
        <p:spPr>
          <a:xfrm>
            <a:off x="177202" y="331287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16AFBF8-24FE-6980-D5AC-03E569D9D43F}"/>
              </a:ext>
            </a:extLst>
          </p:cNvPr>
          <p:cNvCxnSpPr>
            <a:cxnSpLocks/>
          </p:cNvCxnSpPr>
          <p:nvPr/>
        </p:nvCxnSpPr>
        <p:spPr>
          <a:xfrm>
            <a:off x="1671483" y="4858443"/>
            <a:ext cx="10500632" cy="5327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94F52691-BE4E-05E3-F90B-E47B56BE35EE}"/>
              </a:ext>
            </a:extLst>
          </p:cNvPr>
          <p:cNvSpPr/>
          <p:nvPr/>
        </p:nvSpPr>
        <p:spPr>
          <a:xfrm rot="10800000">
            <a:off x="3011747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C2E0A7E9-F587-D60A-28E6-BE58C7CE045C}"/>
              </a:ext>
            </a:extLst>
          </p:cNvPr>
          <p:cNvSpPr/>
          <p:nvPr/>
        </p:nvSpPr>
        <p:spPr>
          <a:xfrm>
            <a:off x="3616435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146EB5BA-0DA2-0926-366A-39A49C19C906}"/>
              </a:ext>
            </a:extLst>
          </p:cNvPr>
          <p:cNvSpPr/>
          <p:nvPr/>
        </p:nvSpPr>
        <p:spPr>
          <a:xfrm>
            <a:off x="4411621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F820D1-5F26-01BE-8A41-1F02171F0B77}"/>
              </a:ext>
            </a:extLst>
          </p:cNvPr>
          <p:cNvSpPr txBox="1"/>
          <p:nvPr/>
        </p:nvSpPr>
        <p:spPr>
          <a:xfrm>
            <a:off x="3995447" y="5231861"/>
            <a:ext cx="11417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jg14607: leucine-rich repeat neuronal protein 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4C40E647-955E-2EFB-8E0F-0274F2420149}"/>
              </a:ext>
            </a:extLst>
          </p:cNvPr>
          <p:cNvSpPr/>
          <p:nvPr/>
        </p:nvSpPr>
        <p:spPr>
          <a:xfrm>
            <a:off x="2219793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24EDA7-F5E5-3D93-2893-4E2F1A760E3F}"/>
              </a:ext>
            </a:extLst>
          </p:cNvPr>
          <p:cNvSpPr txBox="1"/>
          <p:nvPr/>
        </p:nvSpPr>
        <p:spPr>
          <a:xfrm>
            <a:off x="1861371" y="5225363"/>
            <a:ext cx="17612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jg14610: sodium- and chloride-dependent neutral and basic amino acid transporter B(0+)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B6A4F8-BF74-3C9B-90F1-108972782E8C}"/>
              </a:ext>
            </a:extLst>
          </p:cNvPr>
          <p:cNvSpPr txBox="1"/>
          <p:nvPr/>
        </p:nvSpPr>
        <p:spPr>
          <a:xfrm>
            <a:off x="2363431" y="3976219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jg14608: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D5873A-E2DA-A668-AE73-550F3482EE9D}"/>
              </a:ext>
            </a:extLst>
          </p:cNvPr>
          <p:cNvSpPr txBox="1"/>
          <p:nvPr/>
        </p:nvSpPr>
        <p:spPr>
          <a:xfrm>
            <a:off x="3066592" y="1391592"/>
            <a:ext cx="16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g14866: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CB2A51-FC01-B557-25D0-B7479C0E25C4}"/>
              </a:ext>
            </a:extLst>
          </p:cNvPr>
          <p:cNvSpPr txBox="1"/>
          <p:nvPr/>
        </p:nvSpPr>
        <p:spPr>
          <a:xfrm>
            <a:off x="177202" y="4646548"/>
            <a:ext cx="1549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2553E43-4405-222F-5394-2430F987154D}"/>
              </a:ext>
            </a:extLst>
          </p:cNvPr>
          <p:cNvCxnSpPr>
            <a:cxnSpLocks/>
          </p:cNvCxnSpPr>
          <p:nvPr/>
        </p:nvCxnSpPr>
        <p:spPr>
          <a:xfrm>
            <a:off x="6784257" y="2048855"/>
            <a:ext cx="481752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2813316B-A333-5EAE-C9A7-9075F8AD3E35}"/>
              </a:ext>
            </a:extLst>
          </p:cNvPr>
          <p:cNvSpPr/>
          <p:nvPr/>
        </p:nvSpPr>
        <p:spPr>
          <a:xfrm>
            <a:off x="1048842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74F7-8FD0-31DE-A2B7-41CEDF4D089C}"/>
              </a:ext>
            </a:extLst>
          </p:cNvPr>
          <p:cNvSpPr txBox="1"/>
          <p:nvPr/>
        </p:nvSpPr>
        <p:spPr>
          <a:xfrm>
            <a:off x="9781588" y="2752974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g10379: zinc finger and SCAN domain-containing protein 22-like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0B654332-F421-79E1-B359-AA399B378700}"/>
              </a:ext>
            </a:extLst>
          </p:cNvPr>
          <p:cNvSpPr/>
          <p:nvPr/>
        </p:nvSpPr>
        <p:spPr>
          <a:xfrm>
            <a:off x="70084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E6562A-C45F-EF45-D43E-B4E46D356C62}"/>
              </a:ext>
            </a:extLst>
          </p:cNvPr>
          <p:cNvSpPr txBox="1"/>
          <p:nvPr/>
        </p:nvSpPr>
        <p:spPr>
          <a:xfrm>
            <a:off x="6609481" y="2321276"/>
            <a:ext cx="1890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g10373:  ADP-ribosylation factor-related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C51E2AC-F992-4ADD-E30E-775879884D23}"/>
              </a:ext>
            </a:extLst>
          </p:cNvPr>
          <p:cNvCxnSpPr>
            <a:cxnSpLocks/>
          </p:cNvCxnSpPr>
          <p:nvPr/>
        </p:nvCxnSpPr>
        <p:spPr>
          <a:xfrm>
            <a:off x="6035169" y="2048855"/>
            <a:ext cx="65384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5F6A0A-1486-5793-8AC0-8F51811B1881}"/>
              </a:ext>
            </a:extLst>
          </p:cNvPr>
          <p:cNvSpPr txBox="1"/>
          <p:nvPr/>
        </p:nvSpPr>
        <p:spPr>
          <a:xfrm>
            <a:off x="6106615" y="1689855"/>
            <a:ext cx="67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gap</a:t>
            </a:r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68451F-FD23-31DC-2DB0-A5F1E9E15095}"/>
              </a:ext>
            </a:extLst>
          </p:cNvPr>
          <p:cNvSpPr/>
          <p:nvPr/>
        </p:nvSpPr>
        <p:spPr>
          <a:xfrm rot="10800000">
            <a:off x="850062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3CA30BEE-63DC-DC85-0D26-BA5950B98B08}"/>
              </a:ext>
            </a:extLst>
          </p:cNvPr>
          <p:cNvSpPr/>
          <p:nvPr/>
        </p:nvSpPr>
        <p:spPr>
          <a:xfrm rot="10800000">
            <a:off x="11030208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3E80F2-EE60-C533-A12F-66F0493AA4FD}"/>
              </a:ext>
            </a:extLst>
          </p:cNvPr>
          <p:cNvSpPr/>
          <p:nvPr/>
        </p:nvSpPr>
        <p:spPr>
          <a:xfrm rot="10800000">
            <a:off x="6877525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3BF826-A884-B97A-6A29-71F32F52056B}"/>
              </a:ext>
            </a:extLst>
          </p:cNvPr>
          <p:cNvSpPr txBox="1"/>
          <p:nvPr/>
        </p:nvSpPr>
        <p:spPr>
          <a:xfrm>
            <a:off x="8977767" y="5320069"/>
            <a:ext cx="16597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jg15509: acidic mammalian chitinase-like isoform X1 //chitotriosidase-1-like isoform X1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9F991F-D15D-BFD8-32D0-101D42A8588F}"/>
              </a:ext>
            </a:extLst>
          </p:cNvPr>
          <p:cNvSpPr txBox="1"/>
          <p:nvPr/>
        </p:nvSpPr>
        <p:spPr>
          <a:xfrm>
            <a:off x="7940153" y="3831972"/>
            <a:ext cx="15507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jg15508: acidic mammalian 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3A02229F-216F-931F-39E8-3E24D7899C0E}"/>
              </a:ext>
            </a:extLst>
          </p:cNvPr>
          <p:cNvSpPr/>
          <p:nvPr/>
        </p:nvSpPr>
        <p:spPr>
          <a:xfrm rot="10800000">
            <a:off x="9781588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18E1CBA-CCD7-611E-7760-54B5CF977C93}"/>
              </a:ext>
            </a:extLst>
          </p:cNvPr>
          <p:cNvSpPr/>
          <p:nvPr/>
        </p:nvSpPr>
        <p:spPr>
          <a:xfrm rot="10800000">
            <a:off x="1036157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35B311A-04AC-74BC-1029-709C97CF6482}"/>
              </a:ext>
            </a:extLst>
          </p:cNvPr>
          <p:cNvSpPr txBox="1"/>
          <p:nvPr/>
        </p:nvSpPr>
        <p:spPr>
          <a:xfrm>
            <a:off x="3401045" y="4184347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jg14609: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034910-1350-19E0-D562-4166CCC3EDB3}"/>
              </a:ext>
            </a:extLst>
          </p:cNvPr>
          <p:cNvSpPr txBox="1"/>
          <p:nvPr/>
        </p:nvSpPr>
        <p:spPr>
          <a:xfrm>
            <a:off x="3748104" y="1007070"/>
            <a:ext cx="16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g14867: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E06FBF-42A5-DC90-CF79-F55D98ED205F}"/>
              </a:ext>
            </a:extLst>
          </p:cNvPr>
          <p:cNvSpPr txBox="1"/>
          <p:nvPr/>
        </p:nvSpPr>
        <p:spPr>
          <a:xfrm>
            <a:off x="5089342" y="5290751"/>
            <a:ext cx="13409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jg14606: engulfment and cell motility protein 2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0841231A-0F37-16FD-04A5-98411C62CD33}"/>
              </a:ext>
            </a:extLst>
          </p:cNvPr>
          <p:cNvSpPr/>
          <p:nvPr/>
        </p:nvSpPr>
        <p:spPr>
          <a:xfrm rot="10800000">
            <a:off x="5137214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3A156C9D-E58E-645C-2241-1A9F9F10C24E}"/>
              </a:ext>
            </a:extLst>
          </p:cNvPr>
          <p:cNvSpPr/>
          <p:nvPr/>
        </p:nvSpPr>
        <p:spPr>
          <a:xfrm>
            <a:off x="508888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1EAE686-E105-DFCF-74C6-42FFD7803FB1}"/>
              </a:ext>
            </a:extLst>
          </p:cNvPr>
          <p:cNvSpPr txBox="1"/>
          <p:nvPr/>
        </p:nvSpPr>
        <p:spPr>
          <a:xfrm>
            <a:off x="4984593" y="3020893"/>
            <a:ext cx="1522158" cy="36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g14869: 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32122D2-DDC9-4D8E-74E6-B3370FCAC043}"/>
              </a:ext>
            </a:extLst>
          </p:cNvPr>
          <p:cNvSpPr txBox="1"/>
          <p:nvPr/>
        </p:nvSpPr>
        <p:spPr>
          <a:xfrm>
            <a:off x="9249242" y="1086436"/>
            <a:ext cx="19398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g10378: acidic mammalian 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C1400A8-A88F-1B4B-4CE0-20B006E4B1CE}"/>
              </a:ext>
            </a:extLst>
          </p:cNvPr>
          <p:cNvSpPr txBox="1"/>
          <p:nvPr/>
        </p:nvSpPr>
        <p:spPr>
          <a:xfrm>
            <a:off x="6420347" y="5356383"/>
            <a:ext cx="13247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jg15502: zinc finger and SCAN domain-containing protein 22-like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3069559-10C2-97AD-669D-B0D33DF285C4}"/>
              </a:ext>
            </a:extLst>
          </p:cNvPr>
          <p:cNvSpPr txBox="1"/>
          <p:nvPr/>
        </p:nvSpPr>
        <p:spPr>
          <a:xfrm>
            <a:off x="6359475" y="3031460"/>
            <a:ext cx="2531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jg15507:</a:t>
            </a:r>
            <a:r>
              <a:rPr lang="zh-TW" altLang="en-US" dirty="0"/>
              <a:t>contactin-2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24BEDC6-FE74-CC06-6804-9E6B654BC102}"/>
              </a:ext>
            </a:extLst>
          </p:cNvPr>
          <p:cNvSpPr txBox="1"/>
          <p:nvPr/>
        </p:nvSpPr>
        <p:spPr>
          <a:xfrm>
            <a:off x="11012236" y="5371676"/>
            <a:ext cx="12522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jg15512: ADP-ribosylation factor-related protein 1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A294F41-953F-E410-E250-28460830C918}"/>
              </a:ext>
            </a:extLst>
          </p:cNvPr>
          <p:cNvSpPr txBox="1"/>
          <p:nvPr/>
        </p:nvSpPr>
        <p:spPr>
          <a:xfrm>
            <a:off x="9297703" y="3701613"/>
            <a:ext cx="18664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jg15510: 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B68A0-DC40-6954-4A62-D28551DD6A9D}"/>
              </a:ext>
            </a:extLst>
          </p:cNvPr>
          <p:cNvSpPr txBox="1"/>
          <p:nvPr/>
        </p:nvSpPr>
        <p:spPr>
          <a:xfrm>
            <a:off x="10156935" y="3972031"/>
            <a:ext cx="18664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Jg15511: chitinase-3-like protein 1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60B3AE9F-DF8E-16B8-AAFD-2592768FEF7F}"/>
              </a:ext>
            </a:extLst>
          </p:cNvPr>
          <p:cNvSpPr/>
          <p:nvPr/>
        </p:nvSpPr>
        <p:spPr>
          <a:xfrm>
            <a:off x="98282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890FD84E-99C4-5E0C-80EC-E280D9CAC6D6}"/>
              </a:ext>
            </a:extLst>
          </p:cNvPr>
          <p:cNvSpPr/>
          <p:nvPr/>
        </p:nvSpPr>
        <p:spPr>
          <a:xfrm>
            <a:off x="8418322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51C338B-0037-1716-3834-1314E967AC28}"/>
              </a:ext>
            </a:extLst>
          </p:cNvPr>
          <p:cNvSpPr txBox="1"/>
          <p:nvPr/>
        </p:nvSpPr>
        <p:spPr>
          <a:xfrm>
            <a:off x="8279696" y="446686"/>
            <a:ext cx="1677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g10376: acidic mammalian 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2D4AB1D-530B-8A49-220A-32B602EF998E}"/>
              </a:ext>
            </a:extLst>
          </p:cNvPr>
          <p:cNvSpPr txBox="1"/>
          <p:nvPr/>
        </p:nvSpPr>
        <p:spPr>
          <a:xfrm>
            <a:off x="7082715" y="1077321"/>
            <a:ext cx="17605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g10374  &amp; g10375: chitinase-3-like protein 1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90DB6A60-ED35-2427-32C6-D8B84AF55263}"/>
              </a:ext>
            </a:extLst>
          </p:cNvPr>
          <p:cNvSpPr/>
          <p:nvPr/>
        </p:nvSpPr>
        <p:spPr>
          <a:xfrm>
            <a:off x="77581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5486DFE-409A-1BDF-1D39-CCB04564FF8D}"/>
              </a:ext>
            </a:extLst>
          </p:cNvPr>
          <p:cNvSpPr txBox="1"/>
          <p:nvPr/>
        </p:nvSpPr>
        <p:spPr>
          <a:xfrm>
            <a:off x="8305658" y="2370880"/>
            <a:ext cx="2182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g10377: chitotriosidase-1-like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2158CCFD-4E58-F1AE-E914-A5E9F36494D1}"/>
              </a:ext>
            </a:extLst>
          </p:cNvPr>
          <p:cNvSpPr/>
          <p:nvPr/>
        </p:nvSpPr>
        <p:spPr>
          <a:xfrm>
            <a:off x="90785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箭號: 向左 63">
            <a:extLst>
              <a:ext uri="{FF2B5EF4-FFF2-40B4-BE49-F238E27FC236}">
                <a16:creationId xmlns:a16="http://schemas.microsoft.com/office/drawing/2014/main" id="{F14A5A43-EA0A-01C0-6CA8-D371E744DCB7}"/>
              </a:ext>
            </a:extLst>
          </p:cNvPr>
          <p:cNvSpPr/>
          <p:nvPr/>
        </p:nvSpPr>
        <p:spPr>
          <a:xfrm rot="10800000">
            <a:off x="9090972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箭號: 向左 66">
            <a:extLst>
              <a:ext uri="{FF2B5EF4-FFF2-40B4-BE49-F238E27FC236}">
                <a16:creationId xmlns:a16="http://schemas.microsoft.com/office/drawing/2014/main" id="{FA37B17B-A559-1BA0-E59E-FCF97492928C}"/>
              </a:ext>
            </a:extLst>
          </p:cNvPr>
          <p:cNvSpPr/>
          <p:nvPr/>
        </p:nvSpPr>
        <p:spPr>
          <a:xfrm rot="10800000">
            <a:off x="7595583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AA62C2F1-F266-4D29-1670-21E88EA3E6E8}"/>
              </a:ext>
            </a:extLst>
          </p:cNvPr>
          <p:cNvSpPr/>
          <p:nvPr/>
        </p:nvSpPr>
        <p:spPr>
          <a:xfrm rot="10800000">
            <a:off x="7910337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3AD8D447-B121-A4AA-F713-EB61610B1810}"/>
              </a:ext>
            </a:extLst>
          </p:cNvPr>
          <p:cNvSpPr/>
          <p:nvPr/>
        </p:nvSpPr>
        <p:spPr>
          <a:xfrm rot="10800000">
            <a:off x="8175569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8142ED9-F87B-7C78-985C-DFCA7D6431E1}"/>
              </a:ext>
            </a:extLst>
          </p:cNvPr>
          <p:cNvSpPr txBox="1"/>
          <p:nvPr/>
        </p:nvSpPr>
        <p:spPr>
          <a:xfrm>
            <a:off x="7338926" y="5031180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jg15503: uncertain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ED40A00-131C-8BE1-5AD8-4F2D48044D8C}"/>
              </a:ext>
            </a:extLst>
          </p:cNvPr>
          <p:cNvSpPr txBox="1"/>
          <p:nvPr/>
        </p:nvSpPr>
        <p:spPr>
          <a:xfrm>
            <a:off x="7705537" y="5411726"/>
            <a:ext cx="13247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jg15504: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isoform X7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850BC8E-E5CB-B917-103D-8E361336B6D9}"/>
              </a:ext>
            </a:extLst>
          </p:cNvPr>
          <p:cNvSpPr txBox="1"/>
          <p:nvPr/>
        </p:nvSpPr>
        <p:spPr>
          <a:xfrm>
            <a:off x="7908529" y="6087138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jg15507: contactin-2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81053-6737-FE06-52BA-E8E2723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行, 螢幕擷取畫面, 數字 的圖片&#10;&#10;自動產生的描述">
            <a:extLst>
              <a:ext uri="{FF2B5EF4-FFF2-40B4-BE49-F238E27FC236}">
                <a16:creationId xmlns:a16="http://schemas.microsoft.com/office/drawing/2014/main" id="{88FD7D13-81DF-8580-C722-2F0826CD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6473"/>
            <a:ext cx="10515600" cy="2289642"/>
          </a:xfrm>
        </p:spPr>
      </p:pic>
    </p:spTree>
    <p:extLst>
      <p:ext uri="{BB962C8B-B14F-4D97-AF65-F5344CB8AC3E}">
        <p14:creationId xmlns:p14="http://schemas.microsoft.com/office/powerpoint/2010/main" val="28566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43C2A83-782F-A8FC-A201-40AD26D954E9}"/>
              </a:ext>
            </a:extLst>
          </p:cNvPr>
          <p:cNvCxnSpPr>
            <a:cxnSpLocks/>
          </p:cNvCxnSpPr>
          <p:nvPr/>
        </p:nvCxnSpPr>
        <p:spPr>
          <a:xfrm>
            <a:off x="2247286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2C8AC2-EE00-3711-854F-A18BB0893FEC}"/>
              </a:ext>
            </a:extLst>
          </p:cNvPr>
          <p:cNvSpPr txBox="1"/>
          <p:nvPr/>
        </p:nvSpPr>
        <p:spPr>
          <a:xfrm>
            <a:off x="173745" y="1657217"/>
            <a:ext cx="26139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 </a:t>
            </a:r>
            <a:r>
              <a:rPr lang="en-US" altLang="zh-TW" sz="2000" dirty="0"/>
              <a:t>&amp; </a:t>
            </a:r>
          </a:p>
          <a:p>
            <a:r>
              <a:rPr lang="en-US" altLang="zh-TW" sz="2000" dirty="0"/>
              <a:t>ntLink_22 &amp; </a:t>
            </a:r>
          </a:p>
          <a:p>
            <a:r>
              <a:rPr lang="en-US" altLang="zh-TW" sz="2000" dirty="0"/>
              <a:t>ntLink_69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AC80E19B-ABCA-68B9-4ADB-9D01F0264A38}"/>
              </a:ext>
            </a:extLst>
          </p:cNvPr>
          <p:cNvSpPr/>
          <p:nvPr/>
        </p:nvSpPr>
        <p:spPr>
          <a:xfrm rot="10800000">
            <a:off x="3423637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3E0BEA-69BA-34B6-5055-E550D1351930}"/>
              </a:ext>
            </a:extLst>
          </p:cNvPr>
          <p:cNvSpPr txBox="1"/>
          <p:nvPr/>
        </p:nvSpPr>
        <p:spPr>
          <a:xfrm>
            <a:off x="334296" y="151998"/>
            <a:ext cx="580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Pepsinogen (Pepsin A, </a:t>
            </a:r>
            <a:r>
              <a:rPr lang="en-US" altLang="zh-TW" sz="3600" b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pga</a:t>
            </a:r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D4C848F3-F539-A506-FBC0-1AD28FE8A47A}"/>
              </a:ext>
            </a:extLst>
          </p:cNvPr>
          <p:cNvSpPr/>
          <p:nvPr/>
        </p:nvSpPr>
        <p:spPr>
          <a:xfrm rot="10800000">
            <a:off x="420390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63846D0-B038-3058-0308-2871069E9AEA}"/>
              </a:ext>
            </a:extLst>
          </p:cNvPr>
          <p:cNvSpPr txBox="1"/>
          <p:nvPr/>
        </p:nvSpPr>
        <p:spPr>
          <a:xfrm>
            <a:off x="3016156" y="1617120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g20032: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460385-1CF6-B9A2-3C22-81786454BF5C}"/>
              </a:ext>
            </a:extLst>
          </p:cNvPr>
          <p:cNvSpPr txBox="1"/>
          <p:nvPr/>
        </p:nvSpPr>
        <p:spPr>
          <a:xfrm>
            <a:off x="173745" y="334412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58C64C-4ABB-8901-2214-01B729749580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51C0CA-618F-3EF9-EB43-E8FD6052345F}"/>
              </a:ext>
            </a:extLst>
          </p:cNvPr>
          <p:cNvSpPr txBox="1"/>
          <p:nvPr/>
        </p:nvSpPr>
        <p:spPr>
          <a:xfrm>
            <a:off x="478191" y="4294458"/>
            <a:ext cx="20486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contig_64 &amp; </a:t>
            </a:r>
          </a:p>
          <a:p>
            <a:r>
              <a:rPr lang="en-US" altLang="zh-TW" sz="2000" dirty="0"/>
              <a:t>contig_2882 &amp; </a:t>
            </a:r>
          </a:p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4008A8-24DE-3770-1E78-B3D7E93E02EB}"/>
              </a:ext>
            </a:extLst>
          </p:cNvPr>
          <p:cNvSpPr txBox="1"/>
          <p:nvPr/>
        </p:nvSpPr>
        <p:spPr>
          <a:xfrm>
            <a:off x="1388367" y="2399308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g20031.t1:prokineticin-1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1C4744AC-AEB3-2D37-E230-F9B49A0FAEA4}"/>
              </a:ext>
            </a:extLst>
          </p:cNvPr>
          <p:cNvSpPr/>
          <p:nvPr/>
        </p:nvSpPr>
        <p:spPr>
          <a:xfrm rot="10800000">
            <a:off x="2559544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CA8D27-3C1F-DA08-7B7C-BAD8D5C4A5E6}"/>
              </a:ext>
            </a:extLst>
          </p:cNvPr>
          <p:cNvSpPr txBox="1"/>
          <p:nvPr/>
        </p:nvSpPr>
        <p:spPr>
          <a:xfrm>
            <a:off x="3741400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g20033.t1:uncharacterized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A46CA18-CF8A-FC20-8E5D-F314B7ABAFCF}"/>
              </a:ext>
            </a:extLst>
          </p:cNvPr>
          <p:cNvCxnSpPr>
            <a:cxnSpLocks/>
          </p:cNvCxnSpPr>
          <p:nvPr/>
        </p:nvCxnSpPr>
        <p:spPr>
          <a:xfrm>
            <a:off x="2330862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26FCC1E-07E0-376A-5370-BAEBF144531D}"/>
              </a:ext>
            </a:extLst>
          </p:cNvPr>
          <p:cNvSpPr/>
          <p:nvPr/>
        </p:nvSpPr>
        <p:spPr>
          <a:xfrm rot="10800000">
            <a:off x="3507213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174BF0D4-C0CB-C1E5-9365-1C68BEFADE13}"/>
              </a:ext>
            </a:extLst>
          </p:cNvPr>
          <p:cNvSpPr/>
          <p:nvPr/>
        </p:nvSpPr>
        <p:spPr>
          <a:xfrm rot="10800000">
            <a:off x="4287476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BE061580-55F8-3482-E414-A4E8270C94F0}"/>
              </a:ext>
            </a:extLst>
          </p:cNvPr>
          <p:cNvSpPr/>
          <p:nvPr/>
        </p:nvSpPr>
        <p:spPr>
          <a:xfrm rot="10800000">
            <a:off x="2643120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83F80F0-2CC8-1753-005D-34F223D04857}"/>
              </a:ext>
            </a:extLst>
          </p:cNvPr>
          <p:cNvCxnSpPr>
            <a:cxnSpLocks/>
          </p:cNvCxnSpPr>
          <p:nvPr/>
        </p:nvCxnSpPr>
        <p:spPr>
          <a:xfrm>
            <a:off x="5523851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0A429A59-80BF-71A3-3682-F01666EECD30}"/>
              </a:ext>
            </a:extLst>
          </p:cNvPr>
          <p:cNvSpPr/>
          <p:nvPr/>
        </p:nvSpPr>
        <p:spPr>
          <a:xfrm rot="10800000">
            <a:off x="6700202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3B51CE33-3B33-B706-53AB-E6C1F764C65C}"/>
              </a:ext>
            </a:extLst>
          </p:cNvPr>
          <p:cNvSpPr/>
          <p:nvPr/>
        </p:nvSpPr>
        <p:spPr>
          <a:xfrm rot="10800000">
            <a:off x="7480465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1441CC8-2912-E7F5-4465-540B5EE23DA9}"/>
              </a:ext>
            </a:extLst>
          </p:cNvPr>
          <p:cNvSpPr txBox="1"/>
          <p:nvPr/>
        </p:nvSpPr>
        <p:spPr>
          <a:xfrm>
            <a:off x="6258419" y="1617120"/>
            <a:ext cx="162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g4760: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75D0453-E614-723E-0923-F5DEC9412851}"/>
              </a:ext>
            </a:extLst>
          </p:cNvPr>
          <p:cNvSpPr txBox="1"/>
          <p:nvPr/>
        </p:nvSpPr>
        <p:spPr>
          <a:xfrm>
            <a:off x="4859290" y="2885883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g4759.t1: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F3E87655-EF77-347C-3997-697694657D95}"/>
              </a:ext>
            </a:extLst>
          </p:cNvPr>
          <p:cNvSpPr/>
          <p:nvPr/>
        </p:nvSpPr>
        <p:spPr>
          <a:xfrm rot="10800000">
            <a:off x="5836109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1E63474-0EF2-D9DC-517F-4D99FACB3851}"/>
              </a:ext>
            </a:extLst>
          </p:cNvPr>
          <p:cNvSpPr txBox="1"/>
          <p:nvPr/>
        </p:nvSpPr>
        <p:spPr>
          <a:xfrm>
            <a:off x="7235584" y="2399308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g4761.t1: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66F285-B807-7EE8-E04E-935845C10BC4}"/>
              </a:ext>
            </a:extLst>
          </p:cNvPr>
          <p:cNvCxnSpPr>
            <a:cxnSpLocks/>
          </p:cNvCxnSpPr>
          <p:nvPr/>
        </p:nvCxnSpPr>
        <p:spPr>
          <a:xfrm>
            <a:off x="8817702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F17F74E0-36EC-30CA-AE90-FCCCA8DD5399}"/>
              </a:ext>
            </a:extLst>
          </p:cNvPr>
          <p:cNvSpPr/>
          <p:nvPr/>
        </p:nvSpPr>
        <p:spPr>
          <a:xfrm rot="10800000">
            <a:off x="9994053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67A6A476-4F43-3EF8-9056-8F551659D919}"/>
              </a:ext>
            </a:extLst>
          </p:cNvPr>
          <p:cNvSpPr/>
          <p:nvPr/>
        </p:nvSpPr>
        <p:spPr>
          <a:xfrm rot="10800000">
            <a:off x="10774316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625D5C-C9C3-AA8C-42A1-B74C8E0C92FE}"/>
              </a:ext>
            </a:extLst>
          </p:cNvPr>
          <p:cNvSpPr txBox="1"/>
          <p:nvPr/>
        </p:nvSpPr>
        <p:spPr>
          <a:xfrm>
            <a:off x="9586573" y="1617120"/>
            <a:ext cx="173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g15024: 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2B35176-8B1A-B896-7450-9C2252458BFA}"/>
              </a:ext>
            </a:extLst>
          </p:cNvPr>
          <p:cNvSpPr txBox="1"/>
          <p:nvPr/>
        </p:nvSpPr>
        <p:spPr>
          <a:xfrm>
            <a:off x="8282671" y="301280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g15023.t1: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86D8B2A3-A06D-EB0A-F5F1-F7F33AD07ED0}"/>
              </a:ext>
            </a:extLst>
          </p:cNvPr>
          <p:cNvSpPr/>
          <p:nvPr/>
        </p:nvSpPr>
        <p:spPr>
          <a:xfrm rot="10800000">
            <a:off x="9129960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FBB9C6C-5C94-FA3C-A17A-203F32C42D06}"/>
              </a:ext>
            </a:extLst>
          </p:cNvPr>
          <p:cNvSpPr txBox="1"/>
          <p:nvPr/>
        </p:nvSpPr>
        <p:spPr>
          <a:xfrm>
            <a:off x="10329102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g15025.t1: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AE7B92B-3A19-A358-5AD2-59060E6915FF}"/>
              </a:ext>
            </a:extLst>
          </p:cNvPr>
          <p:cNvCxnSpPr>
            <a:cxnSpLocks/>
          </p:cNvCxnSpPr>
          <p:nvPr/>
        </p:nvCxnSpPr>
        <p:spPr>
          <a:xfrm>
            <a:off x="5582091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箭號: 向左 74">
            <a:extLst>
              <a:ext uri="{FF2B5EF4-FFF2-40B4-BE49-F238E27FC236}">
                <a16:creationId xmlns:a16="http://schemas.microsoft.com/office/drawing/2014/main" id="{FB8DEE73-FDD2-0C09-5914-3808C50D3A9A}"/>
              </a:ext>
            </a:extLst>
          </p:cNvPr>
          <p:cNvSpPr/>
          <p:nvPr/>
        </p:nvSpPr>
        <p:spPr>
          <a:xfrm rot="10800000">
            <a:off x="6758442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8C935CEE-B899-629B-BB60-8E45398A1A8F}"/>
              </a:ext>
            </a:extLst>
          </p:cNvPr>
          <p:cNvSpPr/>
          <p:nvPr/>
        </p:nvSpPr>
        <p:spPr>
          <a:xfrm rot="10800000">
            <a:off x="6244086" y="4226109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DD7EBEAE-1632-147D-134A-3806936F27DE}"/>
              </a:ext>
            </a:extLst>
          </p:cNvPr>
          <p:cNvCxnSpPr>
            <a:cxnSpLocks/>
          </p:cNvCxnSpPr>
          <p:nvPr/>
        </p:nvCxnSpPr>
        <p:spPr>
          <a:xfrm>
            <a:off x="8928792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箭號: 向左 78">
            <a:extLst>
              <a:ext uri="{FF2B5EF4-FFF2-40B4-BE49-F238E27FC236}">
                <a16:creationId xmlns:a16="http://schemas.microsoft.com/office/drawing/2014/main" id="{C49CD655-E602-1294-938F-4656F6E20E7B}"/>
              </a:ext>
            </a:extLst>
          </p:cNvPr>
          <p:cNvSpPr/>
          <p:nvPr/>
        </p:nvSpPr>
        <p:spPr>
          <a:xfrm rot="10800000">
            <a:off x="10105143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2C313F30-E169-73BF-455F-D71E562E03A2}"/>
              </a:ext>
            </a:extLst>
          </p:cNvPr>
          <p:cNvSpPr/>
          <p:nvPr/>
        </p:nvSpPr>
        <p:spPr>
          <a:xfrm rot="10800000">
            <a:off x="10885406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箭號: 向左 80">
            <a:extLst>
              <a:ext uri="{FF2B5EF4-FFF2-40B4-BE49-F238E27FC236}">
                <a16:creationId xmlns:a16="http://schemas.microsoft.com/office/drawing/2014/main" id="{7330A5EE-170F-5A76-FC0E-D03FC98B1B2F}"/>
              </a:ext>
            </a:extLst>
          </p:cNvPr>
          <p:cNvSpPr/>
          <p:nvPr/>
        </p:nvSpPr>
        <p:spPr>
          <a:xfrm rot="10800000">
            <a:off x="9241050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7DB4A5B-4D35-353C-A837-19546EBA1912}"/>
              </a:ext>
            </a:extLst>
          </p:cNvPr>
          <p:cNvSpPr txBox="1"/>
          <p:nvPr/>
        </p:nvSpPr>
        <p:spPr>
          <a:xfrm>
            <a:off x="2728614" y="3824389"/>
            <a:ext cx="210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jg5382: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257959-B33F-FBF8-2D36-BD89A6538866}"/>
              </a:ext>
            </a:extLst>
          </p:cNvPr>
          <p:cNvSpPr txBox="1"/>
          <p:nvPr/>
        </p:nvSpPr>
        <p:spPr>
          <a:xfrm>
            <a:off x="3869160" y="4660204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jg5381.t1: 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F2A2822-E95E-6045-9803-48D022B8AA92}"/>
              </a:ext>
            </a:extLst>
          </p:cNvPr>
          <p:cNvSpPr txBox="1"/>
          <p:nvPr/>
        </p:nvSpPr>
        <p:spPr>
          <a:xfrm>
            <a:off x="1997573" y="5022551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jg5383: 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9A5795A-1C44-7CDA-51C5-7E32384D6C35}"/>
              </a:ext>
            </a:extLst>
          </p:cNvPr>
          <p:cNvSpPr txBox="1"/>
          <p:nvPr/>
        </p:nvSpPr>
        <p:spPr>
          <a:xfrm>
            <a:off x="9179638" y="3824389"/>
            <a:ext cx="2469972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g14418 &amp;14423: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75CAA88-5B23-37F6-3806-05A920A09AD9}"/>
              </a:ext>
            </a:extLst>
          </p:cNvPr>
          <p:cNvSpPr txBox="1"/>
          <p:nvPr/>
        </p:nvSpPr>
        <p:spPr>
          <a:xfrm>
            <a:off x="5911953" y="3824389"/>
            <a:ext cx="1844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jg27196.t1: 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E7205FA-4432-6033-20C6-CAE7F0F74829}"/>
              </a:ext>
            </a:extLst>
          </p:cNvPr>
          <p:cNvSpPr txBox="1"/>
          <p:nvPr/>
        </p:nvSpPr>
        <p:spPr>
          <a:xfrm>
            <a:off x="5361620" y="5195679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jg27195.t1:polycystin-1-like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0A35D0F-817B-400E-EAED-3208758589EC}"/>
              </a:ext>
            </a:extLst>
          </p:cNvPr>
          <p:cNvSpPr txBox="1"/>
          <p:nvPr/>
        </p:nvSpPr>
        <p:spPr>
          <a:xfrm>
            <a:off x="4563392" y="5578538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jg27194.t1: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4D133781-65EC-1E0E-A592-DCD987944EB9}"/>
              </a:ext>
            </a:extLst>
          </p:cNvPr>
          <p:cNvSpPr/>
          <p:nvPr/>
        </p:nvSpPr>
        <p:spPr>
          <a:xfrm rot="10800000">
            <a:off x="5775128" y="4226109"/>
            <a:ext cx="32087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CF6F52-6980-8020-66A0-6E44EDED0636}"/>
              </a:ext>
            </a:extLst>
          </p:cNvPr>
          <p:cNvSpPr txBox="1"/>
          <p:nvPr/>
        </p:nvSpPr>
        <p:spPr>
          <a:xfrm>
            <a:off x="6852696" y="4717011"/>
            <a:ext cx="2601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jg27197.t1: PI-PLC X domain-containing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DA62D-9AC8-D128-216A-E74F5B5D9918}"/>
              </a:ext>
            </a:extLst>
          </p:cNvPr>
          <p:cNvSpPr txBox="1"/>
          <p:nvPr/>
        </p:nvSpPr>
        <p:spPr>
          <a:xfrm>
            <a:off x="7123908" y="5718899"/>
            <a:ext cx="26837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jg27200.t1: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FB5E5CF-D2FD-35B0-B85C-7205DB4E25C8}"/>
              </a:ext>
            </a:extLst>
          </p:cNvPr>
          <p:cNvSpPr/>
          <p:nvPr/>
        </p:nvSpPr>
        <p:spPr>
          <a:xfrm rot="10800000">
            <a:off x="7491213" y="4226109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64DFC802-888C-F151-AFC0-474CCB4B69A3}"/>
              </a:ext>
            </a:extLst>
          </p:cNvPr>
          <p:cNvSpPr/>
          <p:nvPr/>
        </p:nvSpPr>
        <p:spPr>
          <a:xfrm rot="10800000">
            <a:off x="7850960" y="4223822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D17F4CF4-0FE2-FCCE-EC3D-4DD15144D202}"/>
              </a:ext>
            </a:extLst>
          </p:cNvPr>
          <p:cNvSpPr/>
          <p:nvPr/>
        </p:nvSpPr>
        <p:spPr>
          <a:xfrm rot="10800000">
            <a:off x="8212915" y="4205190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B79BEE98-C8A7-EFB9-2A2C-60AE6A2D10FD}"/>
              </a:ext>
            </a:extLst>
          </p:cNvPr>
          <p:cNvSpPr/>
          <p:nvPr/>
        </p:nvSpPr>
        <p:spPr>
          <a:xfrm rot="10800000">
            <a:off x="8572089" y="4205190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4A2F9A-9C1C-8B9C-3B2D-98946A8D68DF}"/>
              </a:ext>
            </a:extLst>
          </p:cNvPr>
          <p:cNvSpPr txBox="1"/>
          <p:nvPr/>
        </p:nvSpPr>
        <p:spPr>
          <a:xfrm>
            <a:off x="10754212" y="471701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jg14417.t1: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2728550-05B4-6013-D10F-172319EDB975}"/>
              </a:ext>
            </a:extLst>
          </p:cNvPr>
          <p:cNvSpPr txBox="1"/>
          <p:nvPr/>
        </p:nvSpPr>
        <p:spPr>
          <a:xfrm>
            <a:off x="9019362" y="504851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jg14424.t1: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8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513</Words>
  <Application>Microsoft Office PowerPoint</Application>
  <PresentationFormat>寬螢幕</PresentationFormat>
  <Paragraphs>92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Aptos</vt:lpstr>
      <vt:lpstr>Aptos Display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Jen-Yu Wang</dc:creator>
  <cp:lastModifiedBy>Jen-Yu Wang</cp:lastModifiedBy>
  <cp:revision>16</cp:revision>
  <dcterms:created xsi:type="dcterms:W3CDTF">2024-08-30T08:46:39Z</dcterms:created>
  <dcterms:modified xsi:type="dcterms:W3CDTF">2024-11-03T10:22:33Z</dcterms:modified>
</cp:coreProperties>
</file>