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AFB75-3F67-4D6A-971C-EE68B678C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78B255-A9AF-4BE5-A291-7D48DEB44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682BD-FE48-4395-B396-AD49004B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C1A5D-3D78-48A8-8DF5-C300C2AE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309D2-DA39-45EF-BFD3-1E3D7046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00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DF228-A594-4D76-8F31-446F63E3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6A1120-A194-4337-A79F-DB093A42D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6BE82-6E0C-450D-990E-FC3BA280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5351A-BCA9-4898-B58C-01BBCAD4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A97B7-696D-4DBD-82EF-52A8C06C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6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CECBDC-BCD1-4963-AF6D-7410FB0DC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B78A8F-05C4-4046-8905-7C31E8AE6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BA3DD-19A3-4844-9E5D-5E218622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DCE73-53D9-43AF-82B3-F850CC20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F7119-D3C1-431A-9C03-F4A0E9EF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30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87ADB-E797-4851-BB1B-E297DED1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221ED-0DDE-40BC-8952-31F75A17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ABE65-B740-4679-9337-951C1009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8D481-4CA1-4D41-B354-30F77745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8BA49-A2E8-444B-B9FE-7405FB0A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52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F8992-0C48-4D6F-AA0B-4004E849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02B0F-FAAB-4E58-B277-09201B91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2DEAB-7F5D-456F-8B81-A1976716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CE6DD-6330-4156-BE3F-31976B46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A8256-9B03-450C-B447-553A8F3F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73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4C934-576A-471A-B708-AA7F2AC6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E5022-8F45-4BDE-A76E-A9F8FA520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9D77BD-9634-4E35-B126-E4C56FA09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AA988-CD48-4DF0-8570-6A3B9DB2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A57AB-4E7F-4F84-9519-4730B233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512BE-119F-4A7D-9F83-4894E31D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5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1F060-758C-4E3E-A959-3A73E7A0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7A08F-B842-422B-9F55-B4E2F61C1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1DB85B-1A20-443F-925F-FB2B6635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974DE4-F0FF-421F-A7E2-808252D23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D03C89-B3F7-479B-A5F3-72F008A15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42A43D-B130-4CFA-A483-A90478F7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1F7960-D414-4363-9E20-2B45A2CA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B02153-9E2B-4948-97E1-A9CC952E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2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F043D-05B3-412A-BB37-BB866FE6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5F536C-DE8D-4FF3-B15A-80AF6E41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39A91E-629A-4AC1-ADC8-ABE156E6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5565D4-B5F6-4A29-87C5-CB1991B9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FA4235-4927-46AA-AB38-099C8A37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F70C8B-A430-468F-87D8-16A8CD41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6574B0-9AF2-40BD-9F53-65C92362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3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DE09D-0B7E-46BC-ACA9-3DE580B07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9BF9D-BDDF-432B-999D-F15079744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1CD714-F419-42E7-BFCD-D14716F6B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EBF5A9-F7D5-4604-B167-D149AB98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A2EF08-DE2D-4C79-AF5A-194C1D82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42C505-CA25-4CD8-897A-FACA0906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90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170CD-0A7C-4FAF-85D7-0FECDB45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00DAD0-EA12-4F95-9DDB-B8951D2DD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F584D6-E24E-450F-9DD8-F5A8B1997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9EE96-EC01-40FC-89A0-C32ABD53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3E5-450D-4368-8B6B-CAA89CD27EE2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679624-F7B0-438E-9FB2-08191898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2BAFD4-107D-41BE-AB18-DC3A9593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08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83E0C0-8ACA-4F39-B377-6D907710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F3497-1AAD-4B9D-A449-A38449A16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2F5CD-6B26-4B2C-892D-166198E3C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3F3E5-450D-4368-8B6B-CAA89CD27EE2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1D680-9BC8-41DE-A8AF-AEDBF622B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18229A-5BF8-40E1-A67D-E9C36E867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B4B66-AABA-4AF8-BCC7-3B35FFCE9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92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1C16D8-CF83-4B9A-AE47-7F486AAADE84}"/>
              </a:ext>
            </a:extLst>
          </p:cNvPr>
          <p:cNvSpPr/>
          <p:nvPr/>
        </p:nvSpPr>
        <p:spPr>
          <a:xfrm>
            <a:off x="8716162" y="780176"/>
            <a:ext cx="3330429" cy="1159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2121CD1-8FA4-447C-A164-10682C4C13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55" y="867786"/>
                <a:ext cx="8573408" cy="58417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ko-KR" altLang="en-US" sz="1600" b="1" dirty="0">
                    <a:latin typeface="+mn-ea"/>
                    <a:cs typeface="Microsoft GothicNeo" panose="020B0500000101010101" pitchFamily="50" charset="-127"/>
                  </a:rPr>
                  <a:t>개념</a:t>
                </a:r>
                <a:endParaRPr lang="en-US" altLang="ko-KR" sz="1600" b="1" dirty="0">
                  <a:latin typeface="+mn-ea"/>
                  <a:cs typeface="Microsoft GothicNeo" panose="020B05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(1) n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번째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Disk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를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x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에서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y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로 옮기려면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[1, n-1] Disk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들은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z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에 있어야 한다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ko-KR" sz="1600" b="0" dirty="0">
                    <a:latin typeface="+mn-ea"/>
                    <a:cs typeface="Microsoft GothicNeo" panose="020B0500000101010101" pitchFamily="50" charset="-127"/>
                  </a:rPr>
                  <a:t>(2) n</a:t>
                </a:r>
                <a:r>
                  <a:rPr lang="ko-KR" altLang="en-US" sz="1600" b="0" dirty="0">
                    <a:latin typeface="+mn-ea"/>
                    <a:cs typeface="Microsoft GothicNeo" panose="020B0500000101010101" pitchFamily="50" charset="-127"/>
                  </a:rPr>
                  <a:t>개의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Disk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들을 옮기려면 최소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cs typeface="Microsoft GothicNeo" panose="020B05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cs typeface="Microsoft GothicNeo" panose="020B0500000101010101" pitchFamily="50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cs typeface="Microsoft GothicNeo" panose="020B0500000101010101" pitchFamily="50" charset="-127"/>
                          </a:rPr>
                          <m:t>𝒏</m:t>
                        </m:r>
                      </m:sup>
                    </m:sSup>
                    <m:r>
                      <a:rPr lang="en-US" altLang="ko-KR" sz="1600" b="1" i="1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−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𝟏</m:t>
                    </m:r>
                  </m:oMath>
                </a14:m>
                <a:r>
                  <a:rPr lang="en-US" altLang="ko-KR" sz="1600" b="1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번</a:t>
                </a:r>
                <a:r>
                  <a:rPr lang="ko-KR" altLang="en-US" sz="1600" b="0" dirty="0">
                    <a:latin typeface="+mn-ea"/>
                    <a:cs typeface="Microsoft GothicNeo" panose="020B0500000101010101" pitchFamily="50" charset="-127"/>
                  </a:rPr>
                  <a:t>이 필요하고</a:t>
                </a:r>
                <a:r>
                  <a:rPr lang="en-US" altLang="ko-KR" sz="1600" b="0" dirty="0">
                    <a:latin typeface="+mn-ea"/>
                    <a:cs typeface="Microsoft GothicNeo" panose="020B0500000101010101" pitchFamily="50" charset="-127"/>
                  </a:rPr>
                  <a:t>, </a:t>
                </a:r>
                <a:r>
                  <a:rPr lang="ko-KR" altLang="en-US" sz="1600" b="0" dirty="0">
                    <a:latin typeface="+mn-ea"/>
                    <a:cs typeface="Microsoft GothicNeo" panose="020B0500000101010101" pitchFamily="50" charset="-127"/>
                  </a:rPr>
                  <a:t>이는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𝟐</m:t>
                    </m:r>
                    <m:d>
                      <m:d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cs typeface="Microsoft GothicNeo" panose="020B0500000101010101" pitchFamily="50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cs typeface="Microsoft GothicNeo" panose="020B05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cs typeface="Microsoft GothicNeo" panose="020B0500000101010101" pitchFamily="50" charset="-127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cs typeface="Microsoft GothicNeo" panose="020B0500000101010101" pitchFamily="50" charset="-127"/>
                              </a:rPr>
                              <m:t>𝒏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cs typeface="Microsoft GothicNeo" panose="020B0500000101010101" pitchFamily="50" charset="-127"/>
                              </a:rPr>
                              <m:t>−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cs typeface="Microsoft GothicNeo" panose="020B0500000101010101" pitchFamily="50" charset="-127"/>
                              </a:rPr>
                              <m:t>𝟏</m:t>
                            </m:r>
                          </m:sup>
                        </m:s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cs typeface="Microsoft GothicNeo" panose="020B0500000101010101" pitchFamily="50" charset="-127"/>
                          </a:rPr>
                          <m:t>−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cs typeface="Microsoft GothicNeo" panose="020B0500000101010101" pitchFamily="50" charset="-127"/>
                          </a:rPr>
                          <m:t>𝟏</m:t>
                        </m:r>
                      </m:e>
                    </m:d>
                    <m:r>
                      <a:rPr lang="en-US" altLang="ko-KR" sz="1600" b="1" i="1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+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𝟏</m:t>
                    </m:r>
                  </m:oMath>
                </a14:m>
                <a:r>
                  <a:rPr lang="en-US" altLang="ko-KR" sz="1600" b="1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로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, n-1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개의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Disk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들을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2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번 옮기는 것과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n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번째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Disk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를 목표 지점으로 옮기는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1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이 더해진 것이다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ko-KR" sz="1600" b="0" dirty="0">
                    <a:latin typeface="+mn-ea"/>
                    <a:cs typeface="Microsoft GothicNeo" panose="020B0500000101010101" pitchFamily="50" charset="-127"/>
                  </a:rPr>
                  <a:t>(3)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N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개의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Disk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들 중 </a:t>
                </a:r>
                <a:r>
                  <a:rPr lang="en-US" altLang="ko-KR" sz="1600" dirty="0" err="1">
                    <a:latin typeface="+mn-ea"/>
                    <a:cs typeface="Microsoft GothicNeo" panose="020B0500000101010101" pitchFamily="50" charset="-127"/>
                  </a:rPr>
                  <a:t>i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번째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Disk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를 고려할 때는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, [i+1, n]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까지의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Disk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는 고려하지 않아도 된다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  <a:endParaRPr lang="en-US" altLang="ko-KR" sz="1600" b="0" dirty="0">
                  <a:latin typeface="+mn-ea"/>
                  <a:cs typeface="Microsoft GothicNeo" panose="020B0500000101010101" pitchFamily="50" charset="-127"/>
                </a:endParaRPr>
              </a:p>
              <a:p>
                <a:r>
                  <a:rPr lang="ko-KR" altLang="en-US" sz="1600" b="1" dirty="0">
                    <a:latin typeface="+mn-ea"/>
                    <a:cs typeface="Microsoft GothicNeo" panose="020B0500000101010101" pitchFamily="50" charset="-127"/>
                  </a:rPr>
                  <a:t>풀이</a:t>
                </a:r>
                <a:endParaRPr lang="en-US" altLang="ko-KR" sz="1600" b="1" dirty="0">
                  <a:latin typeface="+mn-ea"/>
                  <a:cs typeface="Microsoft GothicNeo" panose="020B0500000101010101" pitchFamily="50" charset="-127"/>
                </a:endParaRPr>
              </a:p>
              <a:p>
                <a:pPr marL="342900" indent="-342900">
                  <a:buAutoNum type="arabicPeriod"/>
                </a:pP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Disk n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부터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Disk 1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까지 자신보다 큰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Disk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를 움직이기 위해 각 단계에서 자신이 현재 위치한 곳</a:t>
                </a:r>
                <a:r>
                  <a:rPr lang="en-US" altLang="ko-KR" sz="1600" b="1" dirty="0">
                    <a:latin typeface="+mn-ea"/>
                    <a:cs typeface="Microsoft GothicNeo" panose="020B0500000101010101" pitchFamily="50" charset="-127"/>
                  </a:rPr>
                  <a:t>(from)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과</a:t>
                </a:r>
                <a:r>
                  <a:rPr lang="ko-KR" altLang="en-US" sz="1600" b="1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자신이 가야할 곳</a:t>
                </a:r>
                <a:r>
                  <a:rPr lang="en-US" altLang="ko-KR" sz="1600" b="1" dirty="0">
                    <a:latin typeface="+mn-ea"/>
                    <a:cs typeface="Microsoft GothicNeo" panose="020B0500000101010101" pitchFamily="50" charset="-127"/>
                  </a:rPr>
                  <a:t>(to)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이 정해져 있다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 </a:t>
                </a:r>
                <a:r>
                  <a:rPr lang="en-US" altLang="ko-KR" sz="1600" b="1" dirty="0">
                    <a:latin typeface="+mn-ea"/>
                    <a:cs typeface="Microsoft GothicNeo" panose="020B0500000101010101" pitchFamily="50" charset="-127"/>
                  </a:rPr>
                  <a:t>n, from, to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를 재귀함수에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Parameter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로 넘겨준다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만약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Disk n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에서 </a:t>
                </a:r>
                <a:r>
                  <a:rPr lang="en-US" altLang="ko-KR" sz="1600" b="1" dirty="0">
                    <a:latin typeface="+mn-ea"/>
                    <a:cs typeface="Microsoft GothicNeo" panose="020B0500000101010101" pitchFamily="50" charset="-127"/>
                  </a:rPr>
                  <a:t>(from==to)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라면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, Disk (n-1)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은 그 위로 </a:t>
                </a:r>
                <a:r>
                  <a:rPr lang="ko-KR" altLang="en-US" sz="1600" dirty="0" err="1">
                    <a:latin typeface="+mn-ea"/>
                    <a:cs typeface="Microsoft GothicNeo" panose="020B0500000101010101" pitchFamily="50" charset="-127"/>
                  </a:rPr>
                  <a:t>포개지면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 되므로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 Disk n-1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의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to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는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Disk n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의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from, to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와 같다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만약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Disk n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에서 </a:t>
                </a:r>
                <a:r>
                  <a:rPr lang="en-US" altLang="ko-KR" sz="1600" b="1" dirty="0">
                    <a:latin typeface="+mn-ea"/>
                    <a:cs typeface="Microsoft GothicNeo" panose="020B0500000101010101" pitchFamily="50" charset="-127"/>
                  </a:rPr>
                  <a:t>(from!=to)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라면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,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개념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(1)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에 따라서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 Disk (n-1)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은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Disk n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의 현재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rod(from)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와 가야할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rod(to)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를 제외한 나머지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rod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로 가야 한다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따라서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Disk n-1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의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to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는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Disk n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의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to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와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from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을 제외한 나머지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rod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이다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2.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번은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Disk n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을 가야할 곳으로 위치하는데 따로 이동 횟수가 들지 않는다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3.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번은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Disk n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을 가야할 곳으로 위치하는데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Disk (n-1)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 을 움직이는 횟수</a:t>
                </a:r>
                <a:r>
                  <a:rPr lang="en-US" altLang="ko-KR" sz="1600" b="0" dirty="0">
                    <a:cs typeface="Microsoft GothicNeo" panose="020B0500000101010101" pitchFamily="50" charset="-127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Microsoft GothicNeo" panose="020B0500000101010101" pitchFamily="50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Microsoft GothicNeo" panose="020B05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Microsoft GothicNeo" panose="020B0500000101010101" pitchFamily="50" charset="-127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Microsoft GothicNeo" panose="020B0500000101010101" pitchFamily="50" charset="-127"/>
                              </a:rPr>
                              <m:t>𝑛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Microsoft GothicNeo" panose="020B0500000101010101" pitchFamily="50" charset="-127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Microsoft GothicNeo" panose="020B0500000101010101" pitchFamily="50" charset="-127"/>
                          </a:rPr>
                          <m:t>−1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 </m:t>
                    </m:r>
                  </m:oMath>
                </a14:m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와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Disk n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을 움직이는 횟수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 (1)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이 필요하다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n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번째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Disk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부터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1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번째 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Disk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까지 재귀적으로 풀이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 2.~3.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을 각각 검사하며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, 4.~5.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에 해당하는 이동 횟수를 더한다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.</a:t>
                </a:r>
              </a:p>
              <a:p>
                <a:r>
                  <a:rPr lang="en-US" altLang="ko-KR" sz="1600" b="1" dirty="0">
                    <a:latin typeface="+mn-ea"/>
                    <a:cs typeface="Microsoft GothicNeo" panose="020B0500000101010101" pitchFamily="50" charset="-127"/>
                  </a:rPr>
                  <a:t>Time Complexity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: Disk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의 개수</a:t>
                </a:r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𝑛</m:t>
                    </m:r>
                  </m:oMath>
                </a14:m>
                <a:r>
                  <a:rPr lang="en-US" altLang="ko-KR" sz="1600" dirty="0">
                    <a:latin typeface="+mn-ea"/>
                    <a:cs typeface="Microsoft GothicNeo" panose="020B0500000101010101" pitchFamily="50" charset="-127"/>
                  </a:rPr>
                  <a:t> </a:t>
                </a:r>
                <a:r>
                  <a:rPr lang="ko-KR" altLang="en-US" sz="1600" dirty="0">
                    <a:latin typeface="+mn-ea"/>
                    <a:cs typeface="Microsoft GothicNeo" panose="020B0500000101010101" pitchFamily="50" charset="-127"/>
                  </a:rPr>
                  <a:t>에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대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해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𝑂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Microsoft GothicNeo" panose="020B0500000101010101" pitchFamily="50" charset="-127"/>
                      </a:rPr>
                      <m:t>)</m:t>
                    </m:r>
                  </m:oMath>
                </a14:m>
                <a:endParaRPr lang="en-US" altLang="ko-KR" sz="1600" dirty="0">
                  <a:latin typeface="+mn-ea"/>
                  <a:cs typeface="Microsoft GothicNeo" panose="020B0500000101010101" pitchFamily="50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2121CD1-8FA4-447C-A164-10682C4C13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55" y="867786"/>
                <a:ext cx="8573408" cy="5841787"/>
              </a:xfrm>
              <a:blipFill>
                <a:blip r:embed="rId2"/>
                <a:stretch>
                  <a:fillRect l="-569" t="-1147" r="-2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53F437B-9361-4794-A04A-A2707A56C569}"/>
              </a:ext>
            </a:extLst>
          </p:cNvPr>
          <p:cNvSpPr txBox="1"/>
          <p:nvPr/>
        </p:nvSpPr>
        <p:spPr>
          <a:xfrm>
            <a:off x="86402" y="175848"/>
            <a:ext cx="27701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latin typeface="+mn-ea"/>
                <a:cs typeface="Microsoft GothicNeo" panose="020B0500000101010101" pitchFamily="50" charset="-127"/>
              </a:rPr>
              <a:t>C3. Tower of Hanoi</a:t>
            </a:r>
            <a:endParaRPr lang="ko-KR" altLang="en-US" sz="2200" b="1" dirty="0">
              <a:latin typeface="+mn-ea"/>
              <a:cs typeface="Microsoft GothicNeo" panose="020B05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43C2A-C1B3-4ABC-A0C7-C0BEF8196D2F}"/>
              </a:ext>
            </a:extLst>
          </p:cNvPr>
          <p:cNvSpPr txBox="1"/>
          <p:nvPr/>
        </p:nvSpPr>
        <p:spPr>
          <a:xfrm>
            <a:off x="7502338" y="148427"/>
            <a:ext cx="46634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+mn-ea"/>
                <a:cs typeface="Microsoft GothicNeo" panose="020B0500000101010101" pitchFamily="50" charset="-127"/>
              </a:rPr>
              <a:t>21600621 </a:t>
            </a:r>
            <a:r>
              <a:rPr lang="ko-KR" altLang="en-US" sz="2200" dirty="0">
                <a:latin typeface="+mn-ea"/>
                <a:cs typeface="Microsoft GothicNeo" panose="020B0500000101010101" pitchFamily="50" charset="-127"/>
              </a:rPr>
              <a:t>전영우 </a:t>
            </a:r>
            <a:r>
              <a:rPr lang="en-US" altLang="ko-KR" sz="2200" dirty="0">
                <a:latin typeface="+mn-ea"/>
                <a:cs typeface="Microsoft GothicNeo" panose="020B0500000101010101" pitchFamily="50" charset="-127"/>
              </a:rPr>
              <a:t>21600702 </a:t>
            </a:r>
            <a:r>
              <a:rPr lang="ko-KR" altLang="en-US" sz="2200" dirty="0" err="1">
                <a:latin typeface="+mn-ea"/>
                <a:cs typeface="Microsoft GothicNeo" panose="020B0500000101010101" pitchFamily="50" charset="-127"/>
              </a:rPr>
              <a:t>차경민</a:t>
            </a:r>
            <a:endParaRPr lang="ko-KR" altLang="en-US" sz="2200" dirty="0">
              <a:latin typeface="+mn-ea"/>
              <a:cs typeface="Microsoft GothicNeo" panose="020B0500000101010101" pitchFamily="50" charset="-127"/>
            </a:endParaRPr>
          </a:p>
        </p:txBody>
      </p:sp>
      <p:sp>
        <p:nvSpPr>
          <p:cNvPr id="2" name="순서도: 자기 디스크 1">
            <a:extLst>
              <a:ext uri="{FF2B5EF4-FFF2-40B4-BE49-F238E27FC236}">
                <a16:creationId xmlns:a16="http://schemas.microsoft.com/office/drawing/2014/main" id="{011861CC-5C18-4D3F-BB22-0244CB1036D1}"/>
              </a:ext>
            </a:extLst>
          </p:cNvPr>
          <p:cNvSpPr/>
          <p:nvPr/>
        </p:nvSpPr>
        <p:spPr>
          <a:xfrm>
            <a:off x="8983069" y="1115735"/>
            <a:ext cx="914400" cy="25167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DBACB2E3-2F1B-4858-970A-F0665D103D0E}"/>
              </a:ext>
            </a:extLst>
          </p:cNvPr>
          <p:cNvSpPr/>
          <p:nvPr/>
        </p:nvSpPr>
        <p:spPr>
          <a:xfrm>
            <a:off x="9059896" y="915797"/>
            <a:ext cx="760745" cy="251670"/>
          </a:xfrm>
          <a:prstGeom prst="flowChartMagneticDis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F0AFE835-6D2F-4A68-AB17-2A87FA2390BE}"/>
              </a:ext>
            </a:extLst>
          </p:cNvPr>
          <p:cNvSpPr/>
          <p:nvPr/>
        </p:nvSpPr>
        <p:spPr>
          <a:xfrm>
            <a:off x="10175847" y="1115735"/>
            <a:ext cx="713064" cy="251670"/>
          </a:xfrm>
          <a:prstGeom prst="flowChartMagneticDisk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AA84B66E-9EFC-4054-B3EB-9E26CA77BD33}"/>
              </a:ext>
            </a:extLst>
          </p:cNvPr>
          <p:cNvSpPr/>
          <p:nvPr/>
        </p:nvSpPr>
        <p:spPr>
          <a:xfrm>
            <a:off x="11167289" y="1115735"/>
            <a:ext cx="469641" cy="251670"/>
          </a:xfrm>
          <a:prstGeom prst="flowChartMagneticDisk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B1223D6-3879-43AF-BCEA-C720E52512A7}"/>
              </a:ext>
            </a:extLst>
          </p:cNvPr>
          <p:cNvSpPr/>
          <p:nvPr/>
        </p:nvSpPr>
        <p:spPr>
          <a:xfrm flipV="1">
            <a:off x="10459458" y="1449770"/>
            <a:ext cx="145842" cy="2516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5D3FAE-49D4-40EE-9604-44DE416E7D82}"/>
              </a:ext>
            </a:extLst>
          </p:cNvPr>
          <p:cNvSpPr txBox="1"/>
          <p:nvPr/>
        </p:nvSpPr>
        <p:spPr>
          <a:xfrm>
            <a:off x="10179957" y="169305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목표 지점</a:t>
            </a:r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C49B85F6-CC6B-407A-86E8-3ECC60255A41}"/>
              </a:ext>
            </a:extLst>
          </p:cNvPr>
          <p:cNvSpPr/>
          <p:nvPr/>
        </p:nvSpPr>
        <p:spPr>
          <a:xfrm>
            <a:off x="8983069" y="2466253"/>
            <a:ext cx="914400" cy="25167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F4F2BDC6-C370-4BDE-A5F3-818CAC44CAE9}"/>
              </a:ext>
            </a:extLst>
          </p:cNvPr>
          <p:cNvSpPr/>
          <p:nvPr/>
        </p:nvSpPr>
        <p:spPr>
          <a:xfrm>
            <a:off x="11021736" y="2466253"/>
            <a:ext cx="760745" cy="251670"/>
          </a:xfrm>
          <a:prstGeom prst="flowChartMagneticDis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32C38D5-5695-4BDE-962E-FC07EEA57216}"/>
              </a:ext>
            </a:extLst>
          </p:cNvPr>
          <p:cNvSpPr/>
          <p:nvPr/>
        </p:nvSpPr>
        <p:spPr>
          <a:xfrm>
            <a:off x="11081301" y="2271761"/>
            <a:ext cx="641614" cy="251670"/>
          </a:xfrm>
          <a:prstGeom prst="flowChartMagneticDisk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69EBBC1E-7A44-428F-8491-A203BC17C6DB}"/>
              </a:ext>
            </a:extLst>
          </p:cNvPr>
          <p:cNvSpPr/>
          <p:nvPr/>
        </p:nvSpPr>
        <p:spPr>
          <a:xfrm>
            <a:off x="11167289" y="2073543"/>
            <a:ext cx="469641" cy="251670"/>
          </a:xfrm>
          <a:prstGeom prst="flowChartMagneticDisk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9AC3E0-0354-426F-B792-1890745CF9EE}"/>
              </a:ext>
            </a:extLst>
          </p:cNvPr>
          <p:cNvSpPr/>
          <p:nvPr/>
        </p:nvSpPr>
        <p:spPr>
          <a:xfrm>
            <a:off x="8716162" y="1936331"/>
            <a:ext cx="3330429" cy="115909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0DA332-446E-4403-851C-62535DFED2DF}"/>
              </a:ext>
            </a:extLst>
          </p:cNvPr>
          <p:cNvSpPr/>
          <p:nvPr/>
        </p:nvSpPr>
        <p:spPr>
          <a:xfrm>
            <a:off x="8716162" y="3095298"/>
            <a:ext cx="3330429" cy="115909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B671A0-5E37-43EF-B248-889ED8F1D2D9}"/>
              </a:ext>
            </a:extLst>
          </p:cNvPr>
          <p:cNvSpPr/>
          <p:nvPr/>
        </p:nvSpPr>
        <p:spPr>
          <a:xfrm>
            <a:off x="8716162" y="4249817"/>
            <a:ext cx="3330429" cy="115909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1546DE-5B8B-418F-9405-B62F7260B965}"/>
              </a:ext>
            </a:extLst>
          </p:cNvPr>
          <p:cNvSpPr/>
          <p:nvPr/>
        </p:nvSpPr>
        <p:spPr>
          <a:xfrm>
            <a:off x="8716162" y="5412596"/>
            <a:ext cx="3330429" cy="115909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62DF55-F73F-49C2-A5E9-DA923C967213}"/>
              </a:ext>
            </a:extLst>
          </p:cNvPr>
          <p:cNvSpPr txBox="1"/>
          <p:nvPr/>
        </p:nvSpPr>
        <p:spPr>
          <a:xfrm>
            <a:off x="8711295" y="1937768"/>
            <a:ext cx="221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n=4, from=1, to=2 (from!=to)</a:t>
            </a:r>
            <a:endParaRPr lang="ko-KR" altLang="en-US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445783-08AB-4C6C-9E99-8B2AD858327F}"/>
              </a:ext>
            </a:extLst>
          </p:cNvPr>
          <p:cNvSpPr txBox="1"/>
          <p:nvPr/>
        </p:nvSpPr>
        <p:spPr>
          <a:xfrm>
            <a:off x="8711295" y="3098059"/>
            <a:ext cx="3071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n=3, from=1, to=3 (from!=to)</a:t>
            </a:r>
            <a:endParaRPr lang="ko-KR" altLang="en-US" sz="1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2F1DAD-4614-4D3F-9F75-258DA4BE2D75}"/>
              </a:ext>
            </a:extLst>
          </p:cNvPr>
          <p:cNvSpPr txBox="1"/>
          <p:nvPr/>
        </p:nvSpPr>
        <p:spPr>
          <a:xfrm>
            <a:off x="8711296" y="4258350"/>
            <a:ext cx="3071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n=2, from=2, to=2 (from==to)</a:t>
            </a:r>
            <a:endParaRPr lang="ko-KR" altLang="en-US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81CDFE-2022-4F82-84E7-51C2224AC332}"/>
              </a:ext>
            </a:extLst>
          </p:cNvPr>
          <p:cNvSpPr txBox="1"/>
          <p:nvPr/>
        </p:nvSpPr>
        <p:spPr>
          <a:xfrm>
            <a:off x="8711296" y="5418641"/>
            <a:ext cx="290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n=1, from=3, to=2 (from!=to)</a:t>
            </a:r>
            <a:endParaRPr lang="ko-KR" altLang="en-US" sz="1100" b="1" dirty="0"/>
          </a:p>
        </p:txBody>
      </p:sp>
      <p:sp>
        <p:nvSpPr>
          <p:cNvPr id="26" name="화살표: 아래로 구부러짐 25">
            <a:extLst>
              <a:ext uri="{FF2B5EF4-FFF2-40B4-BE49-F238E27FC236}">
                <a16:creationId xmlns:a16="http://schemas.microsoft.com/office/drawing/2014/main" id="{89F867AF-36E2-49CD-8F4A-7E34B8E41591}"/>
              </a:ext>
            </a:extLst>
          </p:cNvPr>
          <p:cNvSpPr/>
          <p:nvPr/>
        </p:nvSpPr>
        <p:spPr>
          <a:xfrm>
            <a:off x="9440268" y="2290922"/>
            <a:ext cx="1028977" cy="176714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0DF21E-042C-4409-B866-8662669AE8FB}"/>
              </a:ext>
            </a:extLst>
          </p:cNvPr>
          <p:cNvSpPr txBox="1"/>
          <p:nvPr/>
        </p:nvSpPr>
        <p:spPr>
          <a:xfrm>
            <a:off x="9577521" y="2822009"/>
            <a:ext cx="1607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answer += (1 + 2</a:t>
            </a:r>
            <a:r>
              <a:rPr lang="en-US" altLang="ko-KR" sz="1100" b="1" baseline="30000" dirty="0"/>
              <a:t>3</a:t>
            </a:r>
            <a:r>
              <a:rPr lang="en-US" altLang="ko-KR" sz="1100" b="1" dirty="0"/>
              <a:t>-1)</a:t>
            </a:r>
            <a:endParaRPr lang="ko-KR" altLang="en-US" sz="1100" b="1" dirty="0"/>
          </a:p>
        </p:txBody>
      </p:sp>
      <p:sp>
        <p:nvSpPr>
          <p:cNvPr id="28" name="순서도: 자기 디스크 27">
            <a:extLst>
              <a:ext uri="{FF2B5EF4-FFF2-40B4-BE49-F238E27FC236}">
                <a16:creationId xmlns:a16="http://schemas.microsoft.com/office/drawing/2014/main" id="{597F7D79-6F44-4A6C-887F-B469FAAA3C00}"/>
              </a:ext>
            </a:extLst>
          </p:cNvPr>
          <p:cNvSpPr/>
          <p:nvPr/>
        </p:nvSpPr>
        <p:spPr>
          <a:xfrm>
            <a:off x="9028696" y="3580415"/>
            <a:ext cx="760745" cy="251670"/>
          </a:xfrm>
          <a:prstGeom prst="flowChartMagneticDis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순서도: 자기 디스크 28">
            <a:extLst>
              <a:ext uri="{FF2B5EF4-FFF2-40B4-BE49-F238E27FC236}">
                <a16:creationId xmlns:a16="http://schemas.microsoft.com/office/drawing/2014/main" id="{88581D34-81C6-48E4-AD39-61E3503F3A53}"/>
              </a:ext>
            </a:extLst>
          </p:cNvPr>
          <p:cNvSpPr/>
          <p:nvPr/>
        </p:nvSpPr>
        <p:spPr>
          <a:xfrm>
            <a:off x="10088317" y="3584065"/>
            <a:ext cx="641614" cy="251670"/>
          </a:xfrm>
          <a:prstGeom prst="flowChartMagneticDisk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순서도: 자기 디스크 29">
            <a:extLst>
              <a:ext uri="{FF2B5EF4-FFF2-40B4-BE49-F238E27FC236}">
                <a16:creationId xmlns:a16="http://schemas.microsoft.com/office/drawing/2014/main" id="{ECD32FDE-F447-4B37-B654-425856655A1D}"/>
              </a:ext>
            </a:extLst>
          </p:cNvPr>
          <p:cNvSpPr/>
          <p:nvPr/>
        </p:nvSpPr>
        <p:spPr>
          <a:xfrm>
            <a:off x="10174305" y="3385847"/>
            <a:ext cx="469641" cy="251670"/>
          </a:xfrm>
          <a:prstGeom prst="flowChartMagneticDisk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화살표: 아래로 구부러짐 30">
            <a:extLst>
              <a:ext uri="{FF2B5EF4-FFF2-40B4-BE49-F238E27FC236}">
                <a16:creationId xmlns:a16="http://schemas.microsoft.com/office/drawing/2014/main" id="{48C71C3B-B06F-447D-9F3D-D500F797E3E4}"/>
              </a:ext>
            </a:extLst>
          </p:cNvPr>
          <p:cNvSpPr/>
          <p:nvPr/>
        </p:nvSpPr>
        <p:spPr>
          <a:xfrm>
            <a:off x="9328558" y="3289919"/>
            <a:ext cx="2181138" cy="306538"/>
          </a:xfrm>
          <a:prstGeom prst="curvedDownArrow">
            <a:avLst>
              <a:gd name="adj1" fmla="val 25000"/>
              <a:gd name="adj2" fmla="val 50000"/>
              <a:gd name="adj3" fmla="val 3868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A6ED7F-7877-4CD9-80F5-3DD086775034}"/>
              </a:ext>
            </a:extLst>
          </p:cNvPr>
          <p:cNvSpPr txBox="1"/>
          <p:nvPr/>
        </p:nvSpPr>
        <p:spPr>
          <a:xfrm>
            <a:off x="9577521" y="3964224"/>
            <a:ext cx="1607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answer += (1 + 2</a:t>
            </a:r>
            <a:r>
              <a:rPr lang="en-US" altLang="ko-KR" sz="1100" b="1" baseline="30000" dirty="0"/>
              <a:t>2</a:t>
            </a:r>
            <a:r>
              <a:rPr lang="en-US" altLang="ko-KR" sz="1100" b="1" dirty="0"/>
              <a:t>-1)</a:t>
            </a:r>
            <a:endParaRPr lang="ko-KR" altLang="en-US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487C51-E9E2-4647-940A-BFDE2EE8BBB2}"/>
              </a:ext>
            </a:extLst>
          </p:cNvPr>
          <p:cNvSpPr txBox="1"/>
          <p:nvPr/>
        </p:nvSpPr>
        <p:spPr>
          <a:xfrm>
            <a:off x="9907111" y="5115982"/>
            <a:ext cx="1124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answer += 0</a:t>
            </a:r>
            <a:endParaRPr lang="ko-KR" altLang="en-US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C293F9-53FD-422D-965F-19C813328599}"/>
              </a:ext>
            </a:extLst>
          </p:cNvPr>
          <p:cNvSpPr txBox="1"/>
          <p:nvPr/>
        </p:nvSpPr>
        <p:spPr>
          <a:xfrm>
            <a:off x="9577521" y="6265432"/>
            <a:ext cx="1607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answer += (1 + 2</a:t>
            </a:r>
            <a:r>
              <a:rPr lang="en-US" altLang="ko-KR" sz="1100" b="1" baseline="30000" dirty="0"/>
              <a:t>0</a:t>
            </a:r>
            <a:r>
              <a:rPr lang="en-US" altLang="ko-KR" sz="1100" b="1" dirty="0"/>
              <a:t>-1)</a:t>
            </a:r>
            <a:endParaRPr lang="ko-KR" altLang="en-US" sz="1100" b="1" dirty="0"/>
          </a:p>
        </p:txBody>
      </p:sp>
      <p:sp>
        <p:nvSpPr>
          <p:cNvPr id="35" name="순서도: 자기 디스크 34">
            <a:extLst>
              <a:ext uri="{FF2B5EF4-FFF2-40B4-BE49-F238E27FC236}">
                <a16:creationId xmlns:a16="http://schemas.microsoft.com/office/drawing/2014/main" id="{CE9E4D3B-9B1E-45CB-BE10-122539038AD2}"/>
              </a:ext>
            </a:extLst>
          </p:cNvPr>
          <p:cNvSpPr/>
          <p:nvPr/>
        </p:nvSpPr>
        <p:spPr>
          <a:xfrm>
            <a:off x="10060569" y="4712766"/>
            <a:ext cx="641614" cy="251670"/>
          </a:xfrm>
          <a:prstGeom prst="flowChartMagneticDisk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순서도: 자기 디스크 35">
            <a:extLst>
              <a:ext uri="{FF2B5EF4-FFF2-40B4-BE49-F238E27FC236}">
                <a16:creationId xmlns:a16="http://schemas.microsoft.com/office/drawing/2014/main" id="{610EA242-58EE-4BEB-9B4E-E507620BB408}"/>
              </a:ext>
            </a:extLst>
          </p:cNvPr>
          <p:cNvSpPr/>
          <p:nvPr/>
        </p:nvSpPr>
        <p:spPr>
          <a:xfrm>
            <a:off x="11147955" y="4703530"/>
            <a:ext cx="469641" cy="251670"/>
          </a:xfrm>
          <a:prstGeom prst="flowChartMagneticDisk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순서도: 자기 디스크 36">
            <a:extLst>
              <a:ext uri="{FF2B5EF4-FFF2-40B4-BE49-F238E27FC236}">
                <a16:creationId xmlns:a16="http://schemas.microsoft.com/office/drawing/2014/main" id="{96D23702-A39B-473A-A007-2E8D87C2D2E9}"/>
              </a:ext>
            </a:extLst>
          </p:cNvPr>
          <p:cNvSpPr/>
          <p:nvPr/>
        </p:nvSpPr>
        <p:spPr>
          <a:xfrm>
            <a:off x="11147955" y="5911682"/>
            <a:ext cx="469641" cy="251670"/>
          </a:xfrm>
          <a:prstGeom prst="flowChartMagneticDisk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화살표: 아래로 구부러짐 37">
            <a:extLst>
              <a:ext uri="{FF2B5EF4-FFF2-40B4-BE49-F238E27FC236}">
                <a16:creationId xmlns:a16="http://schemas.microsoft.com/office/drawing/2014/main" id="{0B679BDC-9A51-4A50-8CC3-71B66EA2ED4D}"/>
              </a:ext>
            </a:extLst>
          </p:cNvPr>
          <p:cNvSpPr/>
          <p:nvPr/>
        </p:nvSpPr>
        <p:spPr>
          <a:xfrm flipH="1">
            <a:off x="10389629" y="5723071"/>
            <a:ext cx="998564" cy="20714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7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434</Words>
  <Application>Microsoft Office PowerPoint</Application>
  <PresentationFormat>와이드스크린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전영우</dc:creator>
  <cp:lastModifiedBy>전영우</cp:lastModifiedBy>
  <cp:revision>4</cp:revision>
  <dcterms:created xsi:type="dcterms:W3CDTF">2021-09-24T15:20:11Z</dcterms:created>
  <dcterms:modified xsi:type="dcterms:W3CDTF">2021-09-30T12:09:33Z</dcterms:modified>
</cp:coreProperties>
</file>