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2F747-D10F-4AED-BEBD-48AE3B8D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BBEE5-E423-49E2-B5F3-F8781913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8B84A-E568-45B4-B88C-F67FE9DF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5C689-AB5B-4632-9E34-27E4DA3F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E093D-829C-40CD-B5D0-EEE8FF41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8DF4B-0001-4A66-8014-40DD8421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2D5A16-8FD2-4B2F-B5CF-45F54630E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35D1A-6E15-4EA4-A3FA-990F9BD7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7C2BB-FD20-4286-AF80-2255152B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405A7-1AE7-4D27-9021-4479DBDB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E8C8AB-C35A-4032-83D0-6ADD9A3EA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AC994-ECA0-4822-B4C1-E2A1CCDB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4B576-E499-4C98-8292-F3B6D407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20430-4A0D-4C30-AA1D-99F1FEC2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5135D-2FF7-4608-8D2D-2D049120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A362A-6654-4DF0-A1B2-8A0FCFA5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8D962-4422-4CB7-B0AF-622908CC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0FAFD-A0D6-4E5D-B6A6-4A3CF063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04273-FE28-4952-8E58-227A5E68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7C918-2AF7-4EFD-8433-C85D7E61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3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EDF3E-3970-4181-852D-920C12D8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E0233-8C89-4869-8525-0DF172CA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AC966-9B2E-430D-B960-86E899A4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D10C7-C531-47C7-988D-FC95B0C2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46538-3F51-47CB-9886-F377C1C2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5908C-EEBD-415E-AA5D-E36F49EF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62126-0F62-4877-9FBB-E62D7F69E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C01A7-FA34-463F-8F68-0CD1427B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1F265-CB99-4442-AA4E-8251DCAA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93EA6-8DF0-485C-8600-B125C443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03A13-76DA-4F5E-BB7C-2F7448E8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BD93-8884-42AA-8D2E-C47A2CF7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954D0-4364-4035-9BDD-651312AE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05847-9479-4A15-A64C-896F84B95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D9135-54A7-485A-9707-FD10C772B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DAB00B-0469-4957-ABBC-B314E6027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014874-8361-48EE-9373-58D46C05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1EC449-EEC8-4F9E-876B-9054DBAE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EA7A3-6AEA-49FD-9E8D-A6438624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6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E9BDA-8C22-49F6-9A12-BF582DBD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7A3C0E-C1D8-478E-911F-B376EAC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7DAD8-3D6C-4984-8D0C-DCC633CA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9F8EE5-D62C-4775-9FF5-B46A7E23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DB3055-F6EB-4196-89EA-C89823B7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63B83D-C63B-4493-A412-7106C2FF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9DC89-251A-4718-A649-AA15C6A1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6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6A027-E437-4768-BE26-1DA9839C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D3318-8E2B-456A-A9E9-C77F9582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6351D6-43D9-4579-BFE1-75464887B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5830-E7EA-4A28-AF3E-0C4DB137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8DB5C-DB61-4D06-9A22-ACA55181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89F12-2071-442E-94B6-98F555E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7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6DAE-B9D8-4508-8BF9-1C89DEE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16E7C-2485-457B-9921-53770C27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32ED2-CF7C-477C-9ABC-AD7DD988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FE684-D6E3-43FB-983C-CD461D8D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C04E0-5366-4C3F-9D3B-6CC9F1FB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D1021-4111-49D0-A8AD-E439E3AC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4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C93745-7926-4C47-9951-E8F0B3C5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2F2B9-C85D-4602-AACC-8CFD14D9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BB541-F393-41ED-BF1B-3C2936EA1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20C8-3D74-4BFE-BB9D-4285CAF7802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7D63-2702-4F5C-A54A-66F4A7A5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10200-7D24-463B-80F2-8DA33C8E1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2702-E3D0-46B2-9A71-DEC07BA21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14A9D-5C75-4498-A6AC-3895587CB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253"/>
            <a:ext cx="9144000" cy="84376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C3. Two Trains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F7B4B-8F8F-4943-9737-702DF20A1ACF}"/>
              </a:ext>
            </a:extLst>
          </p:cNvPr>
          <p:cNvSpPr txBox="1"/>
          <p:nvPr/>
        </p:nvSpPr>
        <p:spPr>
          <a:xfrm>
            <a:off x="797292" y="1164657"/>
            <a:ext cx="105974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r>
              <a:rPr lang="ko-KR" altLang="en-US" sz="1300" dirty="0"/>
              <a:t>번부터 </a:t>
            </a:r>
            <a:r>
              <a:rPr lang="en-US" altLang="ko-KR" sz="1300" dirty="0"/>
              <a:t>N</a:t>
            </a:r>
            <a:r>
              <a:rPr lang="ko-KR" altLang="en-US" sz="1300" dirty="0"/>
              <a:t>번까지 </a:t>
            </a:r>
            <a:r>
              <a:rPr lang="en-US" altLang="ko-KR" sz="1300" dirty="0"/>
              <a:t>(A</a:t>
            </a:r>
            <a:r>
              <a:rPr lang="ko-KR" altLang="en-US" sz="1300" dirty="0"/>
              <a:t>기차</a:t>
            </a:r>
            <a:r>
              <a:rPr lang="en-US" altLang="ko-KR" sz="1300" dirty="0"/>
              <a:t>)</a:t>
            </a:r>
            <a:r>
              <a:rPr lang="ko-KR" altLang="en-US" sz="1300" dirty="0"/>
              <a:t>와 </a:t>
            </a:r>
            <a:r>
              <a:rPr lang="en-US" altLang="ko-KR" sz="1300" dirty="0"/>
              <a:t>2</a:t>
            </a:r>
            <a:r>
              <a:rPr lang="ko-KR" altLang="en-US" sz="1300" dirty="0"/>
              <a:t>번부터 </a:t>
            </a:r>
            <a:r>
              <a:rPr lang="en-US" altLang="ko-KR" sz="1300" dirty="0"/>
              <a:t>N</a:t>
            </a:r>
            <a:r>
              <a:rPr lang="ko-KR" altLang="en-US" sz="1300" dirty="0"/>
              <a:t>번까지 </a:t>
            </a:r>
            <a:r>
              <a:rPr lang="en-US" altLang="ko-KR" sz="1300" dirty="0"/>
              <a:t>(B</a:t>
            </a:r>
            <a:r>
              <a:rPr lang="ko-KR" altLang="en-US" sz="1300" dirty="0"/>
              <a:t>기차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path</a:t>
            </a:r>
            <a:r>
              <a:rPr lang="ko-KR" altLang="en-US" sz="1300" dirty="0"/>
              <a:t>가 존재한다는 것은 문제에서 보장을 해주기 때문에 </a:t>
            </a:r>
            <a:r>
              <a:rPr lang="en-US" altLang="ko-KR" sz="1300" dirty="0"/>
              <a:t>N</a:t>
            </a:r>
            <a:r>
              <a:rPr lang="ko-KR" altLang="en-US" sz="1300" dirty="0"/>
              <a:t>번 노드가 속한 </a:t>
            </a:r>
            <a:r>
              <a:rPr lang="en-US" altLang="ko-KR" sz="1300" dirty="0"/>
              <a:t>CC</a:t>
            </a:r>
            <a:r>
              <a:rPr lang="ko-KR" altLang="en-US" sz="1300" dirty="0"/>
              <a:t>안에 있는 모든 노드는 </a:t>
            </a:r>
            <a:r>
              <a:rPr lang="en-US" altLang="ko-KR" sz="1300" dirty="0"/>
              <a:t>1</a:t>
            </a:r>
            <a:r>
              <a:rPr lang="ko-KR" altLang="en-US" sz="1300" dirty="0"/>
              <a:t>번과 </a:t>
            </a:r>
            <a:r>
              <a:rPr lang="en-US" altLang="ko-KR" sz="1300" dirty="0"/>
              <a:t>2</a:t>
            </a:r>
            <a:r>
              <a:rPr lang="ko-KR" altLang="en-US" sz="1300" dirty="0"/>
              <a:t>번모두에서 접근이 가능하다</a:t>
            </a:r>
            <a:r>
              <a:rPr lang="en-US" altLang="ko-KR" sz="1300" dirty="0"/>
              <a:t>.</a:t>
            </a:r>
          </a:p>
          <a:p>
            <a:br>
              <a:rPr lang="en-US" altLang="ko-KR" sz="1300" dirty="0"/>
            </a:br>
            <a:r>
              <a:rPr lang="ko-KR" altLang="en-US" sz="1300" b="1" dirty="0"/>
              <a:t>이는 </a:t>
            </a:r>
            <a:r>
              <a:rPr lang="en-US" altLang="ko-KR" sz="1300" b="1" dirty="0"/>
              <a:t>N</a:t>
            </a:r>
            <a:r>
              <a:rPr lang="ko-KR" altLang="en-US" sz="1300" b="1" dirty="0"/>
              <a:t>이 포함된 </a:t>
            </a:r>
            <a:r>
              <a:rPr lang="en-US" altLang="ko-KR" sz="1300" b="1" dirty="0"/>
              <a:t>CC</a:t>
            </a:r>
            <a:r>
              <a:rPr lang="ko-KR" altLang="en-US" sz="1300" b="1" dirty="0"/>
              <a:t>에 속한 모든 노드에서 </a:t>
            </a:r>
            <a:r>
              <a:rPr lang="en-US" altLang="ko-KR" sz="1300" b="1" dirty="0"/>
              <a:t>A</a:t>
            </a:r>
            <a:r>
              <a:rPr lang="ko-KR" altLang="en-US" sz="1300" b="1" dirty="0"/>
              <a:t>와 </a:t>
            </a:r>
            <a:r>
              <a:rPr lang="en-US" altLang="ko-KR" sz="1300" b="1" dirty="0"/>
              <a:t>B</a:t>
            </a:r>
            <a:r>
              <a:rPr lang="ko-KR" altLang="en-US" sz="1300" b="1" dirty="0"/>
              <a:t>가 합쳐질 수 있음을 의미한다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A0F4F-D264-4642-B0AF-03A55726B7F6}"/>
              </a:ext>
            </a:extLst>
          </p:cNvPr>
          <p:cNvSpPr txBox="1"/>
          <p:nvPr/>
        </p:nvSpPr>
        <p:spPr>
          <a:xfrm>
            <a:off x="797292" y="2165684"/>
            <a:ext cx="105974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300" dirty="0"/>
              <a:t>. 1</a:t>
            </a:r>
            <a:r>
              <a:rPr lang="ko-KR" altLang="en-US" sz="1300" dirty="0"/>
              <a:t>번과 </a:t>
            </a:r>
            <a:r>
              <a:rPr lang="en-US" altLang="ko-KR" sz="1300" dirty="0"/>
              <a:t>2</a:t>
            </a:r>
            <a:r>
              <a:rPr lang="ko-KR" altLang="en-US" sz="1300" dirty="0"/>
              <a:t>번에서 출발하여 </a:t>
            </a:r>
            <a:r>
              <a:rPr lang="en-US" altLang="ko-KR" sz="1300" dirty="0"/>
              <a:t>A,B</a:t>
            </a:r>
            <a:r>
              <a:rPr lang="ko-KR" altLang="en-US" sz="1300" dirty="0"/>
              <a:t>기차가 각각 모든 노드로 갈 수 있는 최소 거리를 구한다</a:t>
            </a:r>
            <a:r>
              <a:rPr lang="en-US" altLang="ko-KR" sz="1300" dirty="0"/>
              <a:t>. </a:t>
            </a:r>
            <a:br>
              <a:rPr lang="en-US" altLang="ko-KR" sz="1300" dirty="0"/>
            </a:br>
            <a:r>
              <a:rPr lang="en-US" altLang="ko-KR" sz="1300" dirty="0"/>
              <a:t>    - </a:t>
            </a:r>
            <a:r>
              <a:rPr lang="ko-KR" altLang="en-US" sz="1300" dirty="0"/>
              <a:t>이때</a:t>
            </a:r>
            <a:r>
              <a:rPr lang="en-US" altLang="ko-KR" sz="1300" dirty="0"/>
              <a:t>, </a:t>
            </a:r>
            <a:r>
              <a:rPr lang="ko-KR" altLang="en-US" sz="1300" dirty="0"/>
              <a:t>각 기차의 경로에서 모든 </a:t>
            </a:r>
            <a:r>
              <a:rPr lang="ko-KR" altLang="en-US" sz="1300" dirty="0" err="1"/>
              <a:t>엣지의</a:t>
            </a:r>
            <a:r>
              <a:rPr lang="ko-KR" altLang="en-US" sz="1300" dirty="0"/>
              <a:t> 가중치는 동일하기 때문에 </a:t>
            </a:r>
            <a:r>
              <a:rPr lang="ko-KR" altLang="en-US" sz="1300" dirty="0" err="1"/>
              <a:t>다익스트라</a:t>
            </a:r>
            <a:r>
              <a:rPr lang="ko-KR" altLang="en-US" sz="1300" dirty="0"/>
              <a:t> 알고리즘을 쓰지 않고 </a:t>
            </a:r>
            <a:r>
              <a:rPr lang="en-US" altLang="ko-KR" sz="1300" dirty="0"/>
              <a:t>BFS</a:t>
            </a:r>
            <a:r>
              <a:rPr lang="ko-KR" altLang="en-US" sz="1300" dirty="0"/>
              <a:t>로 대체가 가능하다</a:t>
            </a:r>
            <a:r>
              <a:rPr lang="en-US" altLang="ko-KR" sz="1300" dirty="0"/>
              <a:t>.</a:t>
            </a:r>
            <a:r>
              <a:rPr lang="ko-KR" altLang="en-US" sz="1300" dirty="0"/>
              <a:t>  </a:t>
            </a:r>
            <a:endParaRPr lang="ko-KR" altLang="en-US" sz="13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C5A2D7-7442-4A03-91C7-6D02DCBC5495}"/>
              </a:ext>
            </a:extLst>
          </p:cNvPr>
          <p:cNvGrpSpPr/>
          <p:nvPr/>
        </p:nvGrpSpPr>
        <p:grpSpPr>
          <a:xfrm>
            <a:off x="7716260" y="2766602"/>
            <a:ext cx="4475740" cy="1952656"/>
            <a:chOff x="2059814" y="941490"/>
            <a:chExt cx="6026983" cy="262942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7AAF04-2326-4BA1-A72E-ED0BFDD638D3}"/>
                </a:ext>
              </a:extLst>
            </p:cNvPr>
            <p:cNvSpPr/>
            <p:nvPr/>
          </p:nvSpPr>
          <p:spPr>
            <a:xfrm>
              <a:off x="2059814" y="1232034"/>
              <a:ext cx="654518" cy="654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2A7270-21A0-4314-BA51-5D3EDBF5FAEB}"/>
                </a:ext>
              </a:extLst>
            </p:cNvPr>
            <p:cNvSpPr/>
            <p:nvPr/>
          </p:nvSpPr>
          <p:spPr>
            <a:xfrm>
              <a:off x="3532471" y="1232034"/>
              <a:ext cx="654518" cy="654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AA0C0C0-DB7D-4FC2-A330-3D10CF70F27E}"/>
                </a:ext>
              </a:extLst>
            </p:cNvPr>
            <p:cNvSpPr/>
            <p:nvPr/>
          </p:nvSpPr>
          <p:spPr>
            <a:xfrm>
              <a:off x="5127852" y="1232034"/>
              <a:ext cx="654518" cy="654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7</a:t>
              </a:r>
              <a:endParaRPr lang="ko-KR" altLang="en-US" sz="11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5F021FC-4891-4FF5-B95F-CBE4E03F4EFF}"/>
                </a:ext>
              </a:extLst>
            </p:cNvPr>
            <p:cNvSpPr/>
            <p:nvPr/>
          </p:nvSpPr>
          <p:spPr>
            <a:xfrm>
              <a:off x="3532471" y="2839453"/>
              <a:ext cx="654518" cy="654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CBC3D2F-B149-4CD1-A0A4-AD0BD5E5B3CA}"/>
                </a:ext>
              </a:extLst>
            </p:cNvPr>
            <p:cNvSpPr/>
            <p:nvPr/>
          </p:nvSpPr>
          <p:spPr>
            <a:xfrm>
              <a:off x="4596059" y="2839453"/>
              <a:ext cx="654518" cy="654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8DB2F4F-7FC2-42DD-94B3-4B05BF42F64D}"/>
                </a:ext>
              </a:extLst>
            </p:cNvPr>
            <p:cNvSpPr/>
            <p:nvPr/>
          </p:nvSpPr>
          <p:spPr>
            <a:xfrm>
              <a:off x="6723235" y="2839453"/>
              <a:ext cx="654518" cy="654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</a:t>
              </a:r>
              <a:endParaRPr lang="ko-KR" altLang="en-US" sz="11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8CB1190-6C86-4AA2-8CBC-9655286C3687}"/>
                </a:ext>
              </a:extLst>
            </p:cNvPr>
            <p:cNvSpPr/>
            <p:nvPr/>
          </p:nvSpPr>
          <p:spPr>
            <a:xfrm>
              <a:off x="5659647" y="2839453"/>
              <a:ext cx="654518" cy="654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931E52-C420-48B7-A763-41B12A0855C1}"/>
                </a:ext>
              </a:extLst>
            </p:cNvPr>
            <p:cNvSpPr/>
            <p:nvPr/>
          </p:nvSpPr>
          <p:spPr>
            <a:xfrm>
              <a:off x="6723235" y="1232034"/>
              <a:ext cx="654518" cy="654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7CFB16B-9646-4FA8-B846-17983CBC480A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714332" y="1559293"/>
              <a:ext cx="818139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E91654B-DC3A-44EC-B28D-1BF9FD367D4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4186989" y="1559293"/>
              <a:ext cx="94086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B080103-1A07-46B8-BA4C-D7F641948027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5782370" y="1559293"/>
              <a:ext cx="94086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C44F228-5F2F-46AA-B7BC-39BA6FF23201}"/>
                </a:ext>
              </a:extLst>
            </p:cNvPr>
            <p:cNvCxnSpPr>
              <a:cxnSpLocks/>
              <a:stCxn id="18" idx="4"/>
              <a:endCxn id="16" idx="0"/>
            </p:cNvCxnSpPr>
            <p:nvPr/>
          </p:nvCxnSpPr>
          <p:spPr>
            <a:xfrm>
              <a:off x="7050494" y="1886552"/>
              <a:ext cx="0" cy="95290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1D3B6D0-18CD-414D-9BEE-70BBC9FEC080}"/>
                </a:ext>
              </a:extLst>
            </p:cNvPr>
            <p:cNvCxnSpPr>
              <a:cxnSpLocks/>
              <a:stCxn id="16" idx="2"/>
              <a:endCxn id="17" idx="6"/>
            </p:cNvCxnSpPr>
            <p:nvPr/>
          </p:nvCxnSpPr>
          <p:spPr>
            <a:xfrm flipH="1">
              <a:off x="6314165" y="3166712"/>
              <a:ext cx="40907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E10C4DA-AB2B-4D0E-8BC9-448EF1871730}"/>
                </a:ext>
              </a:extLst>
            </p:cNvPr>
            <p:cNvCxnSpPr>
              <a:cxnSpLocks/>
              <a:stCxn id="17" idx="2"/>
              <a:endCxn id="15" idx="6"/>
            </p:cNvCxnSpPr>
            <p:nvPr/>
          </p:nvCxnSpPr>
          <p:spPr>
            <a:xfrm flipH="1">
              <a:off x="5250577" y="3166712"/>
              <a:ext cx="40907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BAFA014-34B4-46F4-97B2-C4E131751793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>
              <a:off x="4186989" y="3166712"/>
              <a:ext cx="40907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67F49B6-DA55-44E7-B0C2-D01D9A51020B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859730" y="1886552"/>
              <a:ext cx="0" cy="95290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D54951-04A0-4C40-9F5D-55F142D1F635}"/>
                </a:ext>
              </a:extLst>
            </p:cNvPr>
            <p:cNvSpPr txBox="1"/>
            <p:nvPr/>
          </p:nvSpPr>
          <p:spPr>
            <a:xfrm>
              <a:off x="2407521" y="941490"/>
              <a:ext cx="654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0</a:t>
              </a:r>
              <a:r>
                <a:rPr lang="en-US" altLang="ko-KR" sz="1100" dirty="0"/>
                <a:t>/</a:t>
              </a:r>
              <a:r>
                <a:rPr lang="en-US" altLang="ko-KR" sz="1100" dirty="0">
                  <a:solidFill>
                    <a:srgbClr val="0070C0"/>
                  </a:solidFill>
                </a:rPr>
                <a:t>12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433676-5D2B-4883-8208-F0509E2B9C2F}"/>
                </a:ext>
              </a:extLst>
            </p:cNvPr>
            <p:cNvSpPr txBox="1"/>
            <p:nvPr/>
          </p:nvSpPr>
          <p:spPr>
            <a:xfrm>
              <a:off x="3787543" y="941490"/>
              <a:ext cx="654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4</a:t>
              </a:r>
              <a:r>
                <a:rPr lang="en-US" altLang="ko-KR" sz="1100" dirty="0"/>
                <a:t>/</a:t>
              </a:r>
              <a:r>
                <a:rPr lang="en-US" altLang="ko-KR" sz="1100" dirty="0">
                  <a:solidFill>
                    <a:srgbClr val="0070C0"/>
                  </a:solidFill>
                </a:rPr>
                <a:t>8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0DB20-2A16-4074-AA36-AEF0ACB45065}"/>
                </a:ext>
              </a:extLst>
            </p:cNvPr>
            <p:cNvSpPr txBox="1"/>
            <p:nvPr/>
          </p:nvSpPr>
          <p:spPr>
            <a:xfrm>
              <a:off x="5382924" y="941490"/>
              <a:ext cx="654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8</a:t>
              </a:r>
              <a:r>
                <a:rPr lang="en-US" altLang="ko-KR" sz="1100" dirty="0"/>
                <a:t>/</a:t>
              </a:r>
              <a:r>
                <a:rPr lang="en-US" altLang="ko-KR" sz="1100" dirty="0">
                  <a:solidFill>
                    <a:srgbClr val="0070C0"/>
                  </a:solidFill>
                </a:rPr>
                <a:t>12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0181AD-BF02-4E9E-A6A0-AE3A4A018810}"/>
                </a:ext>
              </a:extLst>
            </p:cNvPr>
            <p:cNvSpPr txBox="1"/>
            <p:nvPr/>
          </p:nvSpPr>
          <p:spPr>
            <a:xfrm>
              <a:off x="6941420" y="941490"/>
              <a:ext cx="940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12</a:t>
              </a:r>
              <a:r>
                <a:rPr lang="en-US" altLang="ko-KR" sz="1100" dirty="0"/>
                <a:t>/</a:t>
              </a:r>
              <a:r>
                <a:rPr lang="en-US" altLang="ko-KR" sz="1100" dirty="0">
                  <a:solidFill>
                    <a:srgbClr val="0070C0"/>
                  </a:solidFill>
                </a:rPr>
                <a:t>12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2F884E-A9A6-4282-B063-578F8E60AF6F}"/>
                </a:ext>
              </a:extLst>
            </p:cNvPr>
            <p:cNvSpPr txBox="1"/>
            <p:nvPr/>
          </p:nvSpPr>
          <p:spPr>
            <a:xfrm>
              <a:off x="7132304" y="3309305"/>
              <a:ext cx="954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16</a:t>
              </a:r>
              <a:r>
                <a:rPr lang="en-US" altLang="ko-KR" sz="1100" dirty="0"/>
                <a:t>/</a:t>
              </a:r>
              <a:r>
                <a:rPr lang="en-US" altLang="ko-KR" sz="1100" dirty="0">
                  <a:solidFill>
                    <a:srgbClr val="0070C0"/>
                  </a:solidFill>
                </a:rPr>
                <a:t>8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1A2D18-2CE8-4042-924B-503AF88FF382}"/>
                </a:ext>
              </a:extLst>
            </p:cNvPr>
            <p:cNvSpPr txBox="1"/>
            <p:nvPr/>
          </p:nvSpPr>
          <p:spPr>
            <a:xfrm>
              <a:off x="6096000" y="3309305"/>
              <a:ext cx="954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16</a:t>
              </a:r>
              <a:r>
                <a:rPr lang="en-US" altLang="ko-KR" sz="1100" dirty="0"/>
                <a:t>/</a:t>
              </a:r>
              <a:r>
                <a:rPr lang="en-US" altLang="ko-KR" sz="1100" dirty="0">
                  <a:solidFill>
                    <a:srgbClr val="0070C0"/>
                  </a:solidFill>
                </a:rPr>
                <a:t>4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1FE588-190B-4900-BDB3-111E7D8CBDF3}"/>
                </a:ext>
              </a:extLst>
            </p:cNvPr>
            <p:cNvSpPr txBox="1"/>
            <p:nvPr/>
          </p:nvSpPr>
          <p:spPr>
            <a:xfrm>
              <a:off x="4988286" y="3309305"/>
              <a:ext cx="7940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12</a:t>
              </a:r>
              <a:r>
                <a:rPr lang="en-US" altLang="ko-KR" sz="1100" dirty="0"/>
                <a:t>/</a:t>
              </a:r>
              <a:r>
                <a:rPr lang="en-US" altLang="ko-KR" sz="1100" dirty="0">
                  <a:solidFill>
                    <a:srgbClr val="0070C0"/>
                  </a:solidFill>
                </a:rPr>
                <a:t>0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E64FA2-4177-46EC-825B-A3D525ABCDA8}"/>
                </a:ext>
              </a:extLst>
            </p:cNvPr>
            <p:cNvSpPr txBox="1"/>
            <p:nvPr/>
          </p:nvSpPr>
          <p:spPr>
            <a:xfrm>
              <a:off x="3887013" y="3309305"/>
              <a:ext cx="654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8</a:t>
              </a:r>
              <a:r>
                <a:rPr lang="en-US" altLang="ko-KR" sz="1100" dirty="0"/>
                <a:t>/</a:t>
              </a:r>
              <a:r>
                <a:rPr lang="en-US" altLang="ko-KR" sz="1100" dirty="0">
                  <a:solidFill>
                    <a:srgbClr val="0070C0"/>
                  </a:solidFill>
                </a:rPr>
                <a:t>4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0679B3-2077-43BC-AD57-10594F686E65}"/>
              </a:ext>
            </a:extLst>
          </p:cNvPr>
          <p:cNvSpPr txBox="1"/>
          <p:nvPr/>
        </p:nvSpPr>
        <p:spPr>
          <a:xfrm>
            <a:off x="797293" y="2897003"/>
            <a:ext cx="68454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1-1) </a:t>
            </a:r>
            <a:r>
              <a:rPr lang="en-US" altLang="ko-KR" sz="1300" dirty="0"/>
              <a:t>1</a:t>
            </a:r>
            <a:r>
              <a:rPr lang="ko-KR" altLang="en-US" sz="1300" dirty="0"/>
              <a:t>번과정을 마치고 나면 오른쪽 그림과 같이 거리들이 저장된다</a:t>
            </a:r>
            <a:r>
              <a:rPr lang="en-US" altLang="ko-KR" sz="1300" dirty="0"/>
              <a:t>. (</a:t>
            </a:r>
            <a:r>
              <a:rPr lang="ko-KR" altLang="en-US" sz="1300" dirty="0"/>
              <a:t>빨강 </a:t>
            </a:r>
            <a:r>
              <a:rPr lang="en-US" altLang="ko-KR" sz="1300" dirty="0"/>
              <a:t>A, </a:t>
            </a:r>
            <a:r>
              <a:rPr lang="ko-KR" altLang="en-US" sz="1300" dirty="0"/>
              <a:t>파랑 </a:t>
            </a:r>
            <a:r>
              <a:rPr lang="en-US" altLang="ko-KR" sz="1300" dirty="0"/>
              <a:t>B)</a:t>
            </a:r>
          </a:p>
          <a:p>
            <a:r>
              <a:rPr lang="ko-KR" altLang="en-US" sz="1300" dirty="0"/>
              <a:t>빨간 숫자</a:t>
            </a:r>
            <a:r>
              <a:rPr lang="en-US" altLang="ko-KR" sz="1300" dirty="0"/>
              <a:t>+</a:t>
            </a:r>
            <a:r>
              <a:rPr lang="ko-KR" altLang="en-US" sz="1300" dirty="0"/>
              <a:t>파란 숫자는 기차가 합쳐지는 것을 고려하지 않았을 때 해당 노드로 갈 수 있는 최소의 비용이다</a:t>
            </a:r>
            <a:r>
              <a:rPr lang="en-US" altLang="ko-KR" sz="1300" dirty="0"/>
              <a:t>. </a:t>
            </a:r>
            <a:r>
              <a:rPr lang="ko-KR" altLang="en-US" sz="1300" dirty="0"/>
              <a:t>이는 답일 가능성도 있지만 어디서 합쳐질 지 모르기때문에 정확한 답은 아닐 수 있다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그러나 </a:t>
            </a:r>
            <a:r>
              <a:rPr lang="en-US" altLang="ko-KR" sz="1300" dirty="0"/>
              <a:t>1</a:t>
            </a:r>
            <a:r>
              <a:rPr lang="ko-KR" altLang="en-US" sz="1300" dirty="0"/>
              <a:t>번과 </a:t>
            </a:r>
            <a:r>
              <a:rPr lang="en-US" altLang="ko-KR" sz="1300" dirty="0"/>
              <a:t>2</a:t>
            </a:r>
            <a:r>
              <a:rPr lang="ko-KR" altLang="en-US" sz="1300" dirty="0"/>
              <a:t>번에서는 합쳐질 기회가 없기 때문에 빨강</a:t>
            </a:r>
            <a:r>
              <a:rPr lang="en-US" altLang="ko-KR" sz="1300" dirty="0"/>
              <a:t>+</a:t>
            </a:r>
            <a:r>
              <a:rPr lang="ko-KR" altLang="en-US" sz="1300" dirty="0"/>
              <a:t>파랑이 해당 노드로 갈 수 있는 최소 비용이 확실하다는 것을 알 수 있다</a:t>
            </a:r>
            <a:r>
              <a:rPr lang="en-US" altLang="ko-KR" sz="1300" dirty="0"/>
              <a:t>.</a:t>
            </a:r>
          </a:p>
          <a:p>
            <a:endParaRPr lang="ko-KR" altLang="en-US" sz="13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0B5A3F-2CA4-49BC-ABC5-F0DBD342F506}"/>
              </a:ext>
            </a:extLst>
          </p:cNvPr>
          <p:cNvSpPr txBox="1"/>
          <p:nvPr/>
        </p:nvSpPr>
        <p:spPr>
          <a:xfrm>
            <a:off x="797293" y="4273416"/>
            <a:ext cx="77898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</a:t>
            </a:r>
            <a:r>
              <a:rPr lang="en-US" altLang="ko-KR" sz="1300" dirty="0"/>
              <a:t>. </a:t>
            </a:r>
            <a:r>
              <a:rPr lang="ko-KR" altLang="en-US" sz="1300" dirty="0"/>
              <a:t>위에서 언급했듯이 </a:t>
            </a:r>
            <a:r>
              <a:rPr lang="en-US" altLang="ko-KR" sz="1300" dirty="0"/>
              <a:t>N</a:t>
            </a:r>
            <a:r>
              <a:rPr lang="ko-KR" altLang="en-US" sz="1300" dirty="0"/>
              <a:t>과 연결된 모든 노드에서 기차가 합쳐질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때문에 </a:t>
            </a:r>
            <a:r>
              <a:rPr lang="ko-KR" altLang="en-US" sz="1300" dirty="0" err="1"/>
              <a:t>다익스트라</a:t>
            </a:r>
            <a:r>
              <a:rPr lang="ko-KR" altLang="en-US" sz="1300" dirty="0"/>
              <a:t> 알고리즘을 응용하여 현재까지 </a:t>
            </a:r>
            <a:r>
              <a:rPr lang="ko-KR" altLang="en-US" sz="1300" dirty="0" err="1"/>
              <a:t>구해놓았던</a:t>
            </a:r>
            <a:r>
              <a:rPr lang="ko-KR" altLang="en-US" sz="1300" dirty="0"/>
              <a:t> 가장 작은 값</a:t>
            </a:r>
            <a:r>
              <a:rPr lang="en-US" altLang="ko-KR" sz="1300" dirty="0"/>
              <a:t>(</a:t>
            </a:r>
            <a:r>
              <a:rPr lang="ko-KR" altLang="en-US" sz="1300" dirty="0"/>
              <a:t>빨강</a:t>
            </a:r>
            <a:r>
              <a:rPr lang="en-US" altLang="ko-KR" sz="1300" dirty="0"/>
              <a:t>+</a:t>
            </a:r>
            <a:r>
              <a:rPr lang="ko-KR" altLang="en-US" sz="1300" dirty="0"/>
              <a:t>파랑</a:t>
            </a:r>
            <a:r>
              <a:rPr lang="en-US" altLang="ko-KR" sz="1300" dirty="0"/>
              <a:t>)</a:t>
            </a:r>
            <a:r>
              <a:rPr lang="ko-KR" altLang="en-US" sz="1300" dirty="0"/>
              <a:t>과 현재 노드의 </a:t>
            </a:r>
            <a:r>
              <a:rPr lang="en-US" altLang="ko-KR" sz="1300" dirty="0"/>
              <a:t>(</a:t>
            </a:r>
            <a:r>
              <a:rPr lang="ko-KR" altLang="en-US" sz="1300" dirty="0"/>
              <a:t>확실한 답</a:t>
            </a:r>
            <a:r>
              <a:rPr lang="en-US" altLang="ko-KR" sz="1300" dirty="0"/>
              <a:t>+r)</a:t>
            </a:r>
            <a:r>
              <a:rPr lang="ko-KR" altLang="en-US" sz="1300" dirty="0"/>
              <a:t>과 비교해 작은 값을 채워가면 답이 나올 것이다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8BD7B3-77DB-424B-B2C7-AB0867D6E2C1}"/>
              </a:ext>
            </a:extLst>
          </p:cNvPr>
          <p:cNvSpPr txBox="1"/>
          <p:nvPr/>
        </p:nvSpPr>
        <p:spPr>
          <a:xfrm>
            <a:off x="797293" y="5078411"/>
            <a:ext cx="9592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(1-1)</a:t>
            </a:r>
            <a:r>
              <a:rPr lang="ko-KR" altLang="en-US" sz="1300" dirty="0"/>
              <a:t>과정에서 </a:t>
            </a:r>
            <a:r>
              <a:rPr lang="en-US" altLang="ko-KR" sz="1300" dirty="0"/>
              <a:t>1</a:t>
            </a:r>
            <a:r>
              <a:rPr lang="ko-KR" altLang="en-US" sz="1300" dirty="0"/>
              <a:t>번과 </a:t>
            </a:r>
            <a:r>
              <a:rPr lang="en-US" altLang="ko-KR" sz="1300" dirty="0"/>
              <a:t>2</a:t>
            </a:r>
            <a:r>
              <a:rPr lang="ko-KR" altLang="en-US" sz="1300" dirty="0"/>
              <a:t>번의 답은 이미 확실하다는 것을 알았기 때문에 이 둘을 우선순위 큐에 넣고 </a:t>
            </a:r>
            <a:r>
              <a:rPr lang="en-US" altLang="ko-KR" sz="1300" dirty="0"/>
              <a:t>2</a:t>
            </a:r>
            <a:r>
              <a:rPr lang="ko-KR" altLang="en-US" sz="1300" dirty="0"/>
              <a:t>번의 방법대로 진행한다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endParaRPr lang="en-US" altLang="ko-KR" sz="13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A9B201-7946-4C24-84DE-CB2ED58257F0}"/>
              </a:ext>
            </a:extLst>
          </p:cNvPr>
          <p:cNvSpPr txBox="1"/>
          <p:nvPr/>
        </p:nvSpPr>
        <p:spPr>
          <a:xfrm>
            <a:off x="797293" y="5628428"/>
            <a:ext cx="9592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r>
              <a:rPr lang="ko-KR" altLang="en-US" sz="1300" dirty="0"/>
              <a:t>번 과정에서 </a:t>
            </a:r>
            <a:r>
              <a:rPr lang="en-US" altLang="ko-KR" sz="1300" dirty="0"/>
              <a:t>BFS</a:t>
            </a:r>
            <a:r>
              <a:rPr lang="ko-KR" altLang="en-US" sz="1300" dirty="0"/>
              <a:t>를 진행하기 때문에 </a:t>
            </a:r>
            <a:r>
              <a:rPr lang="en-US" altLang="ko-KR" sz="1300" dirty="0"/>
              <a:t>O(V+E)</a:t>
            </a:r>
            <a:r>
              <a:rPr lang="ko-KR" altLang="en-US" sz="1300" dirty="0"/>
              <a:t>만큼의 시간이 소요된다</a:t>
            </a:r>
            <a:r>
              <a:rPr lang="en-US" altLang="ko-KR" sz="1300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0D1F6A-2ED2-4CB0-86F1-B0B68EFF575F}"/>
              </a:ext>
            </a:extLst>
          </p:cNvPr>
          <p:cNvSpPr txBox="1"/>
          <p:nvPr/>
        </p:nvSpPr>
        <p:spPr>
          <a:xfrm>
            <a:off x="797293" y="5899215"/>
            <a:ext cx="9592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</a:t>
            </a:r>
            <a:r>
              <a:rPr lang="ko-KR" altLang="en-US" sz="1300" dirty="0"/>
              <a:t>번 과정에서 </a:t>
            </a:r>
            <a:r>
              <a:rPr lang="en-US" altLang="ko-KR" sz="1300" dirty="0"/>
              <a:t>worst case</a:t>
            </a:r>
            <a:r>
              <a:rPr lang="ko-KR" altLang="en-US" sz="1300" dirty="0"/>
              <a:t>는 모든 </a:t>
            </a:r>
            <a:r>
              <a:rPr lang="ko-KR" altLang="en-US" sz="1300" dirty="0" err="1"/>
              <a:t>엣지를</a:t>
            </a:r>
            <a:r>
              <a:rPr lang="ko-KR" altLang="en-US" sz="1300" dirty="0"/>
              <a:t> 검사할 때 마다 우선순위 큐가 재배열되는 것이기 때문에 </a:t>
            </a:r>
            <a:r>
              <a:rPr lang="en-US" altLang="ko-KR" sz="1300" dirty="0"/>
              <a:t>O(E*</a:t>
            </a:r>
            <a:r>
              <a:rPr lang="en-US" altLang="ko-KR" sz="1300" dirty="0" err="1"/>
              <a:t>logV</a:t>
            </a:r>
            <a:r>
              <a:rPr lang="en-US" altLang="ko-KR" sz="1300" dirty="0"/>
              <a:t>)</a:t>
            </a:r>
            <a:r>
              <a:rPr lang="ko-KR" altLang="en-US" sz="1300" dirty="0"/>
              <a:t>이다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8947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C3. Two Trains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C3. Two Trains</dc:title>
  <dc:creator>정성목</dc:creator>
  <cp:lastModifiedBy>정성목</cp:lastModifiedBy>
  <cp:revision>2</cp:revision>
  <dcterms:created xsi:type="dcterms:W3CDTF">2021-09-25T14:19:41Z</dcterms:created>
  <dcterms:modified xsi:type="dcterms:W3CDTF">2021-09-25T14:21:17Z</dcterms:modified>
</cp:coreProperties>
</file>