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21084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C6. Card Game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436200" y="59751"/>
            <a:ext cx="2707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21600621 전영우, 21700589 이찬효</a:t>
            </a:r>
            <a:endParaRPr sz="1000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Google Shape;56;p13"/>
              <p:cNvSpPr txBox="1"/>
              <p:nvPr/>
            </p:nvSpPr>
            <p:spPr>
              <a:xfrm>
                <a:off x="192212" y="1183048"/>
                <a:ext cx="8759576" cy="3690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300" b="1" dirty="0"/>
                  <a:t>풀이</a:t>
                </a:r>
              </a:p>
              <a:p>
                <a:pPr marL="45720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300"/>
                  <a:buAutoNum type="arabicPeriod"/>
                </a:pPr>
                <a:r>
                  <a:rPr lang="ko-KR" altLang="en-US" sz="1300" dirty="0"/>
                  <a:t>주어진 입력 시퀀스의 각 </a:t>
                </a:r>
                <a:r>
                  <a:rPr lang="en-US" altLang="ko" sz="1300" dirty="0"/>
                  <a:t>i </a:t>
                </a:r>
                <a:r>
                  <a:rPr lang="ko-KR" altLang="en-US" sz="1300" dirty="0"/>
                  <a:t>번 째 숫자를 마지막으로 했을 때의 가질 수 있는 </a:t>
                </a:r>
                <a:r>
                  <a:rPr lang="en-US" altLang="ko" sz="1300" dirty="0"/>
                  <a:t>Maximum Number of Card with Ascending Order </a:t>
                </a:r>
                <a:r>
                  <a:rPr lang="ko-KR" altLang="en-US" sz="1300" dirty="0"/>
                  <a:t>계산</a:t>
                </a:r>
              </a:p>
              <a:p>
                <a:pPr marL="914400" lvl="1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  <a:buAutoNum type="alphaLcPeriod"/>
                </a:pPr>
                <a:r>
                  <a:rPr lang="en-US" altLang="ko" sz="1200" dirty="0"/>
                  <a:t>vector</a:t>
                </a:r>
                <a:r>
                  <a:rPr lang="ko-KR" altLang="en-US" sz="1200" dirty="0"/>
                  <a:t>의 마지막 원소 숫자보다 크면 </a:t>
                </a:r>
                <a:r>
                  <a:rPr lang="en-US" altLang="ko" sz="1200" dirty="0"/>
                  <a:t>vector</a:t>
                </a:r>
                <a:r>
                  <a:rPr lang="ko-KR" altLang="en-US" sz="1200" dirty="0"/>
                  <a:t>에 </a:t>
                </a:r>
                <a:r>
                  <a:rPr lang="en-US" altLang="ko" sz="1200" dirty="0"/>
                  <a:t>i </a:t>
                </a:r>
                <a:r>
                  <a:rPr lang="ko-KR" altLang="en-US" sz="1200" dirty="0"/>
                  <a:t>번 째 수를 추가</a:t>
                </a:r>
              </a:p>
              <a:p>
                <a:pPr marL="914400" lvl="1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  <a:buAutoNum type="alphaLcPeriod"/>
                </a:pPr>
                <a:r>
                  <a:rPr lang="en-US" altLang="ko" sz="1200" dirty="0"/>
                  <a:t>vector</a:t>
                </a:r>
                <a:r>
                  <a:rPr lang="ko-KR" altLang="en-US" sz="1200" dirty="0"/>
                  <a:t>의 마지막 원소 숫자보다 작으면 </a:t>
                </a:r>
                <a:r>
                  <a:rPr lang="en-US" altLang="ko" sz="1200" dirty="0"/>
                  <a:t>i </a:t>
                </a:r>
                <a:r>
                  <a:rPr lang="ko-KR" altLang="en-US" sz="1200" dirty="0"/>
                  <a:t>번째 수의 </a:t>
                </a:r>
                <a:r>
                  <a:rPr lang="en-US" altLang="ko" sz="1200" dirty="0"/>
                  <a:t>lower bound </a:t>
                </a:r>
                <a:r>
                  <a:rPr lang="ko-KR" altLang="en-US" sz="1200" dirty="0"/>
                  <a:t>위치의 값을 </a:t>
                </a:r>
                <a:r>
                  <a:rPr lang="en-US" altLang="ko" sz="1200" dirty="0"/>
                  <a:t>i </a:t>
                </a:r>
                <a:r>
                  <a:rPr lang="ko-KR" altLang="en-US" sz="1200" dirty="0"/>
                  <a:t>번째 숫자로 수정</a:t>
                </a:r>
              </a:p>
              <a:p>
                <a:pPr marL="1371600" lvl="2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100"/>
                  <a:buAutoNum type="romanLcPeriod"/>
                </a:pPr>
                <a:r>
                  <a:rPr lang="en-US" altLang="ko" sz="1100" dirty="0">
                    <a:solidFill>
                      <a:schemeClr val="dk1"/>
                    </a:solidFill>
                  </a:rPr>
                  <a:t>lower bound</a:t>
                </a:r>
                <a:r>
                  <a:rPr lang="ko-KR" altLang="en-US" sz="1100" dirty="0">
                    <a:solidFill>
                      <a:schemeClr val="dk1"/>
                    </a:solidFill>
                  </a:rPr>
                  <a:t>란 정렬된 </a:t>
                </a:r>
                <a:r>
                  <a:rPr lang="en-US" altLang="ko" sz="1100" dirty="0">
                    <a:solidFill>
                      <a:schemeClr val="dk1"/>
                    </a:solidFill>
                  </a:rPr>
                  <a:t>vector</a:t>
                </a:r>
                <a:r>
                  <a:rPr lang="ko-KR" altLang="en-US" sz="1100" dirty="0">
                    <a:solidFill>
                      <a:schemeClr val="dk1"/>
                    </a:solidFill>
                  </a:rPr>
                  <a:t>에서 주어진 수보다 크거나 같아지는 가장 빠른 </a:t>
                </a:r>
                <a:r>
                  <a:rPr lang="en-US" altLang="ko" sz="1100" dirty="0">
                    <a:solidFill>
                      <a:schemeClr val="dk1"/>
                    </a:solidFill>
                  </a:rPr>
                  <a:t>index</a:t>
                </a:r>
                <a:r>
                  <a:rPr lang="ko-KR" altLang="en-US" sz="1100" dirty="0">
                    <a:solidFill>
                      <a:schemeClr val="dk1"/>
                    </a:solidFill>
                  </a:rPr>
                  <a:t>를 의미</a:t>
                </a:r>
                <a:endParaRPr lang="ko-KR" altLang="en-US" sz="1100" dirty="0"/>
              </a:p>
              <a:p>
                <a:pPr marL="1371600" lvl="2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100"/>
                  <a:buAutoNum type="romanLcPeriod"/>
                </a:pPr>
                <a:r>
                  <a:rPr lang="en-US" altLang="ko" sz="1100" dirty="0"/>
                  <a:t>lower bound</a:t>
                </a:r>
                <a:r>
                  <a:rPr lang="ko-KR" altLang="en-US" sz="1100" dirty="0"/>
                  <a:t>를 구하기 위해 </a:t>
                </a:r>
                <a:r>
                  <a:rPr lang="en-US" altLang="ko" sz="1100" dirty="0"/>
                  <a:t>vector</a:t>
                </a:r>
                <a:r>
                  <a:rPr lang="ko-KR" altLang="en-US" sz="1100" dirty="0"/>
                  <a:t>의 </a:t>
                </a:r>
                <a:r>
                  <a:rPr lang="en-US" altLang="ko-KR" sz="1100" dirty="0"/>
                  <a:t>[</a:t>
                </a:r>
                <a:r>
                  <a:rPr lang="en-US" altLang="ko" sz="1100" dirty="0"/>
                  <a:t>left, right] </a:t>
                </a:r>
                <a:r>
                  <a:rPr lang="ko-KR" altLang="en-US" sz="1100" dirty="0"/>
                  <a:t>범위에서 </a:t>
                </a:r>
                <a:r>
                  <a:rPr lang="en-US" altLang="ko" sz="1100" dirty="0"/>
                  <a:t>binary search </a:t>
                </a:r>
                <a:r>
                  <a:rPr lang="ko-KR" altLang="en-US" sz="1100" dirty="0"/>
                  <a:t>수행 </a:t>
                </a:r>
              </a:p>
              <a:p>
                <a:pPr marL="1371600" lvl="2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100"/>
                  <a:buAutoNum type="romanL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AE" altLang="ko" sz="11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" altLang="ar-AE" sz="1100" i="1" dirty="0" smtClean="0">
                            <a:latin typeface="Cambria Math" panose="02040503050406030204" pitchFamily="18" charset="0"/>
                          </a:rPr>
                          <m:t>𝑙𝑒𝑓</m:t>
                        </m:r>
                        <m:sSub>
                          <m:sSubPr>
                            <m:ctrlPr>
                              <a:rPr lang="ar-AE" altLang="ko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" altLang="ar-AE" sz="11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ko" altLang="ar-AE" sz="11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ar-AE" altLang="ko" sz="1100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ko" altLang="ar-AE" sz="1100" i="1" dirty="0">
                            <a:latin typeface="Cambria Math" panose="02040503050406030204" pitchFamily="18" charset="0"/>
                          </a:rPr>
                          <m:t>𝑟𝑖𝑔</m:t>
                        </m:r>
                        <m:r>
                          <a:rPr lang="ar-AE" altLang="ko" sz="1100" i="1" dirty="0"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ar-AE" altLang="ko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" altLang="ar-AE" sz="11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ko" altLang="ar-AE" sz="11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ar-AE" altLang="ko" sz="11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ar-AE" altLang="ko" sz="11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" altLang="ar-AE" sz="1100" i="1" dirty="0">
                        <a:latin typeface="Cambria Math" panose="02040503050406030204" pitchFamily="18" charset="0"/>
                      </a:rPr>
                      <m:t>𝑚𝑖</m:t>
                    </m:r>
                    <m:sSub>
                      <m:sSubPr>
                        <m:ctrlPr>
                          <a:rPr lang="ar-AE" altLang="ko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" altLang="ar-AE" sz="11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ko" altLang="ar-AE" sz="11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" sz="1100" dirty="0"/>
                  <a:t>,</a:t>
                </a:r>
                <a:r>
                  <a:rPr lang="ar-AE" altLang="ko" sz="1100" dirty="0"/>
                  <a:t> </a:t>
                </a:r>
                <a14:m>
                  <m:oMath xmlns:m="http://schemas.openxmlformats.org/officeDocument/2006/math">
                    <m:r>
                      <a:rPr lang="ko" altLang="ar-AE" sz="1100" i="1" dirty="0" smtClean="0">
                        <a:latin typeface="Cambria Math" panose="02040503050406030204" pitchFamily="18" charset="0"/>
                      </a:rPr>
                      <m:t>𝑚𝑖</m:t>
                    </m:r>
                    <m:sSub>
                      <m:sSubPr>
                        <m:ctrlPr>
                          <a:rPr lang="ar-AE" altLang="ko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" altLang="ar-AE" sz="11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ko" altLang="ar-AE" sz="11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100" dirty="0"/>
                  <a:t>의 값과 주어진 수를 비교</a:t>
                </a:r>
              </a:p>
              <a:p>
                <a:pPr marL="1828800" lvl="3" indent="-2921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000"/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sz="1000" i="1" dirty="0" smtClean="0">
                        <a:latin typeface="Cambria Math" panose="02040503050406030204" pitchFamily="18" charset="0"/>
                      </a:rPr>
                      <m:t>𝑚𝑖</m:t>
                    </m:r>
                    <m:sSub>
                      <m:sSubPr>
                        <m:ctrlPr>
                          <a:rPr lang="ar-AE" altLang="ko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" altLang="ar-AE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ko" altLang="ar-AE" sz="10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 altLang="ko" sz="1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000" dirty="0"/>
                  <a:t>의 값과 같을 경우 </a:t>
                </a:r>
                <a:r>
                  <a:rPr lang="en-US" altLang="ko" sz="1000" dirty="0"/>
                  <a:t>lower bound = mid_j</a:t>
                </a:r>
                <a:endParaRPr lang="en-US" sz="1000" dirty="0"/>
              </a:p>
              <a:p>
                <a:pPr marL="1828800" lvl="3" indent="-2921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000"/>
                  <a:buAutoNum type="arabicPeriod"/>
                </a:pPr>
                <a14:m>
                  <m:oMath xmlns:m="http://schemas.openxmlformats.org/officeDocument/2006/math">
                    <m:r>
                      <a:rPr lang="ko" altLang="en-US" sz="1000" i="1" dirty="0" smtClean="0">
                        <a:latin typeface="Cambria Math" panose="02040503050406030204" pitchFamily="18" charset="0"/>
                      </a:rPr>
                      <m:t>𝑚𝑖</m:t>
                    </m:r>
                    <m:sSub>
                      <m:sSubPr>
                        <m:ctrlPr>
                          <a:rPr lang="ar-AE" altLang="ko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" altLang="ar-AE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ko" altLang="ar-AE" sz="10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 altLang="ko" sz="1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000" dirty="0"/>
                  <a:t>의 값보다 큰 경우 </a:t>
                </a:r>
                <a14:m>
                  <m:oMath xmlns:m="http://schemas.openxmlformats.org/officeDocument/2006/math">
                    <m:r>
                      <a:rPr lang="ko-KR" altLang="en-US" sz="1000" i="1" dirty="0" smtClean="0">
                        <a:latin typeface="Cambria Math" panose="02040503050406030204" pitchFamily="18" charset="0"/>
                      </a:rPr>
                      <m:t>𝑙𝑒𝑓</m:t>
                    </m:r>
                    <m:sSub>
                      <m:sSubPr>
                        <m:ctrlPr>
                          <a:rPr lang="ar-AE" altLang="ko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" altLang="ar-AE" sz="1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" altLang="ar-AE" sz="1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ar-AE" altLang="ko" sz="1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 altLang="ko" sz="1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ko" sz="10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" altLang="ar-AE" sz="1000" i="1" dirty="0">
                        <a:latin typeface="Cambria Math" panose="02040503050406030204" pitchFamily="18" charset="0"/>
                      </a:rPr>
                      <m:t>𝑚𝑖</m:t>
                    </m:r>
                    <m:sSub>
                      <m:sSubPr>
                        <m:ctrlPr>
                          <a:rPr lang="ar-AE" altLang="ko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" altLang="ar-AE" sz="10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ko" altLang="ar-AE" sz="1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 altLang="ko" sz="1000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ar-AE" altLang="ko" sz="10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 altLang="ko" sz="1000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ko" altLang="ar-AE" sz="1000" i="1" dirty="0">
                        <a:latin typeface="Cambria Math" panose="02040503050406030204" pitchFamily="18" charset="0"/>
                      </a:rPr>
                      <m:t>𝑟𝑖𝑔</m:t>
                    </m:r>
                    <m:r>
                      <a:rPr lang="ar-AE" altLang="ko" sz="1000" i="1" dirty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ar-AE" altLang="ko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" altLang="ar-AE" sz="1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" altLang="ar-AE" sz="1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ar-AE" altLang="ko" sz="1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 altLang="ko" sz="1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ko" sz="10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" altLang="ar-AE" sz="1000" i="1" dirty="0">
                        <a:latin typeface="Cambria Math" panose="02040503050406030204" pitchFamily="18" charset="0"/>
                      </a:rPr>
                      <m:t>𝑟𝑖𝑔</m:t>
                    </m:r>
                    <m:r>
                      <a:rPr lang="ar-AE" altLang="ko" sz="1000" i="1" dirty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ar-AE" altLang="ko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" altLang="ar-AE" sz="1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" altLang="ar-AE" sz="1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ar-AE" sz="1000" dirty="0"/>
              </a:p>
              <a:p>
                <a:pPr marL="1828800" lvl="3" indent="-2921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000"/>
                  <a:buAutoNum type="arabicPeriod"/>
                </a:pPr>
                <a14:m>
                  <m:oMath xmlns:m="http://schemas.openxmlformats.org/officeDocument/2006/math">
                    <m:r>
                      <a:rPr lang="ko" altLang="ar-AE" sz="1000" i="1" dirty="0" smtClean="0">
                        <a:latin typeface="Cambria Math" panose="02040503050406030204" pitchFamily="18" charset="0"/>
                      </a:rPr>
                      <m:t>𝑚𝑖</m:t>
                    </m:r>
                    <m:sSub>
                      <m:sSubPr>
                        <m:ctrlPr>
                          <a:rPr lang="ar-AE" altLang="ko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" altLang="ar-AE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ko" altLang="ar-AE" sz="10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 altLang="ko" sz="1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000" dirty="0"/>
                  <a:t>의 값보다 작은 경우 </a:t>
                </a:r>
                <a14:m>
                  <m:oMath xmlns:m="http://schemas.openxmlformats.org/officeDocument/2006/math">
                    <m:r>
                      <a:rPr lang="en-US" altLang="ko" sz="1000" i="1" dirty="0" smtClean="0">
                        <a:latin typeface="Cambria Math" panose="02040503050406030204" pitchFamily="18" charset="0"/>
                      </a:rPr>
                      <m:t>𝑙𝑒𝑓</m:t>
                    </m:r>
                    <m:sSub>
                      <m:sSubPr>
                        <m:ctrlPr>
                          <a:rPr lang="en-US" altLang="ko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" sz="1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" sz="10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" sz="1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" sz="10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" sz="1000" i="1" dirty="0" smtClean="0">
                        <a:latin typeface="Cambria Math" panose="02040503050406030204" pitchFamily="18" charset="0"/>
                      </a:rPr>
                      <m:t>𝑙𝑒𝑓</m:t>
                    </m:r>
                    <m:sSub>
                      <m:sSubPr>
                        <m:ctrlPr>
                          <a:rPr lang="en-US" altLang="ko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" sz="1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" sz="10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" sz="1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" sz="1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" sz="1000" i="1" dirty="0" smtClean="0">
                        <a:latin typeface="Cambria Math" panose="02040503050406030204" pitchFamily="18" charset="0"/>
                      </a:rPr>
                      <m:t>𝑟𝑖𝑔</m:t>
                    </m:r>
                    <m:r>
                      <a:rPr lang="en-US" altLang="ko" sz="1000" i="1" dirty="0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ko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" sz="1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" sz="10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" sz="1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" sz="10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" sz="1000" i="1" dirty="0" smtClean="0">
                        <a:latin typeface="Cambria Math" panose="02040503050406030204" pitchFamily="18" charset="0"/>
                      </a:rPr>
                      <m:t>𝑚𝑖</m:t>
                    </m:r>
                    <m:sSub>
                      <m:sSubPr>
                        <m:ctrlPr>
                          <a:rPr lang="en-US" altLang="ko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" sz="10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" sz="1000" i="1" dirty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altLang="ko" sz="1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000" dirty="0"/>
              </a:p>
              <a:p>
                <a:pPr marL="914400" lvl="1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  <a:buAutoNum type="alphaLcPeriod"/>
                </a:pPr>
                <a:r>
                  <a:rPr lang="en-US" altLang="ko" sz="1200" dirty="0"/>
                  <a:t>i</a:t>
                </a:r>
                <a:r>
                  <a:rPr lang="ko-KR" altLang="en-US" sz="1200" dirty="0"/>
                  <a:t>번째 숫자가 </a:t>
                </a:r>
                <a:r>
                  <a:rPr lang="en-US" altLang="ko" sz="1200" dirty="0"/>
                  <a:t>vector</a:t>
                </a:r>
                <a:r>
                  <a:rPr lang="ko-KR" altLang="en-US" sz="1200" dirty="0"/>
                  <a:t>에 추가된 </a:t>
                </a:r>
                <a:r>
                  <a:rPr lang="en-US" altLang="ko" sz="1200" dirty="0"/>
                  <a:t>index + 1</a:t>
                </a:r>
                <a:r>
                  <a:rPr lang="ko-KR" altLang="en-US" sz="1200" dirty="0"/>
                  <a:t>이 </a:t>
                </a:r>
                <a:r>
                  <a:rPr lang="en-US" altLang="ko" sz="1200" dirty="0"/>
                  <a:t>Maximum Number of Card </a:t>
                </a:r>
                <a:r>
                  <a:rPr lang="ko-KR" altLang="en-US" sz="1200" dirty="0"/>
                  <a:t>값이 된다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  <a:p>
                <a:pPr marL="45720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300"/>
                  <a:buAutoNum type="arabicPeriod"/>
                </a:pPr>
                <a:r>
                  <a:rPr lang="ko-KR" altLang="en-US" sz="1300" dirty="0"/>
                  <a:t>주어진 입력 시퀀스에 대해 역방향으로 </a:t>
                </a:r>
                <a:r>
                  <a:rPr lang="en-US" altLang="ko-KR" sz="1300" dirty="0"/>
                  <a:t>1. </a:t>
                </a:r>
                <a:r>
                  <a:rPr lang="ko-KR" altLang="en-US" sz="1300" dirty="0"/>
                  <a:t>을 수행하여 </a:t>
                </a:r>
                <a:r>
                  <a:rPr lang="en-US" altLang="ko" sz="1300" dirty="0"/>
                  <a:t>Maximum Number of Card with Descending Order </a:t>
                </a:r>
                <a:r>
                  <a:rPr lang="ko-KR" altLang="en-US" sz="1300" dirty="0"/>
                  <a:t>계산</a:t>
                </a:r>
              </a:p>
              <a:p>
                <a:pPr marL="45720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300"/>
                  <a:buAutoNum type="arabicPeriod"/>
                </a:pPr>
                <a:r>
                  <a:rPr lang="en-US" altLang="ko" sz="1300" dirty="0"/>
                  <a:t>Maximum Number of Card[i] = Maximum Number of Card with Ascending Order[i] + Maximum Number of Card with Descending Order[i] - 1 (i </a:t>
                </a:r>
                <a:r>
                  <a:rPr lang="ko-KR" altLang="en-US" sz="1300" dirty="0"/>
                  <a:t>번째 카드 중복</a:t>
                </a:r>
                <a:r>
                  <a:rPr lang="en-US" altLang="ko-KR" sz="1300" dirty="0"/>
                  <a:t>)</a:t>
                </a:r>
                <a:endParaRPr lang="ko-KR" altLang="en-US" sz="1300" dirty="0"/>
              </a:p>
              <a:p>
                <a:pPr marL="45720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300"/>
                  <a:buAutoNum type="arabicPeriod"/>
                </a:pPr>
                <a:r>
                  <a:rPr lang="en-US" altLang="ko" sz="1300" dirty="0"/>
                  <a:t>Maximum Number of Card </a:t>
                </a:r>
                <a:r>
                  <a:rPr lang="ko-KR" altLang="en-US" sz="1300" dirty="0"/>
                  <a:t>배열 에서 </a:t>
                </a:r>
                <a:r>
                  <a:rPr lang="en-US" altLang="ko" sz="1300" dirty="0"/>
                  <a:t>Maximum </a:t>
                </a:r>
                <a:r>
                  <a:rPr lang="ko-KR" altLang="en-US" sz="1300" dirty="0"/>
                  <a:t>값을 확인</a:t>
                </a:r>
                <a:endParaRPr sz="1300" dirty="0"/>
              </a:p>
            </p:txBody>
          </p:sp>
        </mc:Choice>
        <mc:Fallback>
          <p:sp>
            <p:nvSpPr>
              <p:cNvPr id="56" name="Google Shape;56;p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12" y="1183048"/>
                <a:ext cx="8759576" cy="3690404"/>
              </a:xfrm>
              <a:prstGeom prst="rect">
                <a:avLst/>
              </a:prstGeom>
              <a:blipFill>
                <a:blip r:embed="rId3"/>
                <a:stretch>
                  <a:fillRect l="-139" r="-2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Google Shape;57;p13"/>
          <p:cNvSpPr txBox="1"/>
          <p:nvPr/>
        </p:nvSpPr>
        <p:spPr>
          <a:xfrm>
            <a:off x="163193" y="4760390"/>
            <a:ext cx="5210735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시간복잡도</a:t>
            </a:r>
            <a:r>
              <a:rPr lang="en-US" altLang="ko" b="1" dirty="0"/>
              <a:t> </a:t>
            </a:r>
            <a:r>
              <a:rPr lang="ko" sz="1200" dirty="0"/>
              <a:t>Input Data Size : N (Length of Sequence), T(N) = O (NlogN)</a:t>
            </a:r>
            <a:endParaRPr sz="1200" dirty="0"/>
          </a:p>
        </p:txBody>
      </p:sp>
      <p:sp>
        <p:nvSpPr>
          <p:cNvPr id="59" name="Google Shape;59;p13"/>
          <p:cNvSpPr txBox="1"/>
          <p:nvPr/>
        </p:nvSpPr>
        <p:spPr>
          <a:xfrm>
            <a:off x="4585033" y="390896"/>
            <a:ext cx="4337698" cy="93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 dirty="0"/>
              <a:t>Data Structure</a:t>
            </a:r>
            <a:endParaRPr sz="13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 dirty="0"/>
              <a:t>input과 input의 각 요소에서 가질 수 있는 카드 수의 최댓값을 저장할 2-d array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 dirty="0"/>
              <a:t>각 최댓값들을 구하기 위한 Buffer 역할을 하는 Vector</a:t>
            </a:r>
            <a:endParaRPr sz="1200"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192212" y="406708"/>
            <a:ext cx="4209601" cy="93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 dirty="0"/>
              <a:t>Idea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처음에는 카드를 ascending order로 가져가게 되고, 중간에 바로 이전의 카드보다 작은 카드를 고르는 순간 descending order로 가져가게 된다.</a:t>
            </a: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306</Words>
  <Application>Microsoft Office PowerPoint</Application>
  <PresentationFormat>화면 슬라이드 쇼(16:9)</PresentationFormat>
  <Paragraphs>22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Cambria Math</vt:lpstr>
      <vt:lpstr>Simple Light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Jeon Young Uo</cp:lastModifiedBy>
  <cp:revision>1</cp:revision>
  <dcterms:modified xsi:type="dcterms:W3CDTF">2021-10-30T05:56:08Z</dcterms:modified>
</cp:coreProperties>
</file>