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60" r:id="rId3"/>
    <p:sldId id="297" r:id="rId4"/>
    <p:sldId id="298" r:id="rId5"/>
    <p:sldId id="299" r:id="rId6"/>
    <p:sldId id="279" r:id="rId7"/>
  </p:sldIdLst>
  <p:sldSz cx="12188825" cy="6858000"/>
  <p:notesSz cx="7315200" cy="96012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1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249">
          <p15:clr>
            <a:srgbClr val="A4A3A4"/>
          </p15:clr>
        </p15:guide>
        <p15:guide id="4" pos="3839">
          <p15:clr>
            <a:srgbClr val="A4A3A4"/>
          </p15:clr>
        </p15:guide>
        <p15:guide id="5" pos="307">
          <p15:clr>
            <a:srgbClr val="A4A3A4"/>
          </p15:clr>
        </p15:guide>
        <p15:guide id="6" pos="7358">
          <p15:clr>
            <a:srgbClr val="A4A3A4"/>
          </p15:clr>
        </p15:guide>
        <p15:guide id="7" pos="620">
          <p15:clr>
            <a:srgbClr val="A4A3A4"/>
          </p15:clr>
        </p15:guide>
        <p15:guide id="8" pos="4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845"/>
    <a:srgbClr val="EAEAEB"/>
    <a:srgbClr val="8BAA34"/>
    <a:srgbClr val="A7C84A"/>
    <a:srgbClr val="C39D38"/>
    <a:srgbClr val="4662AA"/>
    <a:srgbClr val="B6242A"/>
    <a:srgbClr val="239791"/>
    <a:srgbClr val="F8F200"/>
    <a:srgbClr val="DBD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 showGuides="1">
      <p:cViewPr varScale="1">
        <p:scale>
          <a:sx n="120" d="100"/>
          <a:sy n="120" d="100"/>
        </p:scale>
        <p:origin x="256" y="176"/>
      </p:cViewPr>
      <p:guideLst>
        <p:guide orient="horz" pos="871"/>
        <p:guide orient="horz" pos="1072"/>
        <p:guide orient="horz" pos="249"/>
        <p:guide pos="3839"/>
        <p:guide pos="307"/>
        <p:guide pos="7358"/>
        <p:guide pos="620"/>
        <p:guide pos="48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96C860-6C21-4A9B-9579-18B2543F78A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11F0D1-AD23-4D6F-8D13-6E624283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133600"/>
            <a:ext cx="12188825" cy="2133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250" y="2133600"/>
            <a:ext cx="10493560" cy="12192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5066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408" y="3352801"/>
            <a:ext cx="10500423" cy="914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17580" y="4648200"/>
            <a:ext cx="7614597" cy="609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12870" r="4273" b="14962"/>
          <a:stretch/>
        </p:blipFill>
        <p:spPr>
          <a:xfrm>
            <a:off x="883920" y="762000"/>
            <a:ext cx="2819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0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16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133600"/>
            <a:ext cx="12188825" cy="2133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250" y="2133600"/>
            <a:ext cx="10493560" cy="12192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5066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408" y="3352801"/>
            <a:ext cx="10500423" cy="9144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8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13703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395818"/>
            <a:ext cx="11215412" cy="1102783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07" y="2260601"/>
            <a:ext cx="11215412" cy="4068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80349" y="1600200"/>
            <a:ext cx="11221910" cy="44767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22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395818"/>
            <a:ext cx="11214756" cy="11027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86706" y="1600201"/>
            <a:ext cx="534361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600201"/>
            <a:ext cx="536392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50942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divider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395818"/>
            <a:ext cx="11215412" cy="11027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86707" y="1600201"/>
            <a:ext cx="536392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600201"/>
            <a:ext cx="536392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094413" y="1701800"/>
            <a:ext cx="0" cy="462280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8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room for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86708" y="1600201"/>
            <a:ext cx="7893704" cy="4525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7325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133601"/>
            <a:ext cx="5363929" cy="399256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21899" tIns="121899" rIns="121899" bIns="121899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86707" y="2133601"/>
            <a:ext cx="5363929" cy="399256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121899" tIns="121899" rIns="121899" bIns="121899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6338189" y="1604963"/>
            <a:ext cx="5363929" cy="52863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 anchorCtr="0"/>
          <a:lstStyle/>
          <a:p>
            <a:pPr marL="0" marR="0" lvl="0" indent="0" algn="ctr" defTabSz="1218987" rtl="0" eaLnBrk="1" fontAlgn="auto" latinLnBrk="0" hangingPunct="1">
              <a:lnSpc>
                <a:spcPts val="2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486707" y="1604963"/>
            <a:ext cx="5363929" cy="52863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 anchorCtr="0"/>
          <a:lstStyle/>
          <a:p>
            <a:pPr marL="0" marR="0" lvl="0" indent="0" algn="ctr" defTabSz="1218987" rtl="0" eaLnBrk="1" fontAlgn="auto" latinLnBrk="0" hangingPunct="1">
              <a:lnSpc>
                <a:spcPts val="2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958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9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708" y="381000"/>
            <a:ext cx="11215412" cy="1117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708" y="1600201"/>
            <a:ext cx="11215412" cy="4525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8825" cy="2286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6477440"/>
            <a:ext cx="12192000" cy="380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1143000" y="6629400"/>
            <a:ext cx="2057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ScaleArc.  All Rights Reserved.</a:t>
            </a:r>
            <a:endParaRPr lang="ru-RU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125200" y="6566356"/>
            <a:ext cx="914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1D8E240-A576-423D-8F37-2A486C947594}" type="slidenum">
              <a:rPr 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12870" r="4273" b="14962"/>
          <a:stretch/>
        </p:blipFill>
        <p:spPr>
          <a:xfrm>
            <a:off x="76200" y="6531786"/>
            <a:ext cx="990600" cy="2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2" r:id="rId2"/>
    <p:sldLayoutId id="2147483680" r:id="rId3"/>
    <p:sldLayoutId id="2147483687" r:id="rId4"/>
    <p:sldLayoutId id="2147483681" r:id="rId5"/>
    <p:sldLayoutId id="2147483691" r:id="rId6"/>
    <p:sldLayoutId id="2147483682" r:id="rId7"/>
    <p:sldLayoutId id="2147483683" r:id="rId8"/>
    <p:sldLayoutId id="2147483690" r:id="rId9"/>
    <p:sldLayoutId id="2147483685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1218987" rtl="0" eaLnBrk="1" latinLnBrk="0" hangingPunct="1">
        <a:lnSpc>
          <a:spcPts val="4533"/>
        </a:lnSpc>
        <a:spcBef>
          <a:spcPct val="0"/>
        </a:spcBef>
        <a:buNone/>
        <a:defRPr sz="2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0514" indent="-300514" algn="l" defTabSz="1218987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3564" indent="-378818" algn="l" defTabSz="1218987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8311" indent="-304747" algn="l" defTabSz="1218987" rtl="0" eaLnBrk="1" latinLnBrk="0" hangingPunct="1"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058" indent="-304747" algn="l" defTabSz="1218987" rtl="0" eaLnBrk="1" latinLnBrk="0" hangingPunct="1"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calearc.com/display/ITLAB/WCDEMO1+Runbook)" TargetMode="External"/><Relationship Id="rId4" Type="http://schemas.openxmlformats.org/officeDocument/2006/relationships/hyperlink" Target="https://mssql1demo.scalearc.com/" TargetMode="External"/><Relationship Id="rId5" Type="http://schemas.openxmlformats.org/officeDocument/2006/relationships/hyperlink" Target="https://mysql1demo.scalearc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calearc.techaccelerato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mailto:info@scalearc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/ Operations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Hire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24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We are all responsible</a:t>
            </a:r>
            <a:endParaRPr lang="en-US" sz="1600" dirty="0"/>
          </a:p>
          <a:p>
            <a:pPr lvl="1"/>
            <a:r>
              <a:rPr lang="en-US" sz="1400" dirty="0" smtClean="0"/>
              <a:t>Acceptable Use Policy (AUP)</a:t>
            </a:r>
            <a:endParaRPr lang="en-US" sz="1400" dirty="0"/>
          </a:p>
          <a:p>
            <a:pPr lvl="1"/>
            <a:r>
              <a:rPr lang="en-US" sz="1400" dirty="0" smtClean="0"/>
              <a:t>Antivirus</a:t>
            </a:r>
            <a:endParaRPr lang="en-US" sz="1400" dirty="0"/>
          </a:p>
          <a:p>
            <a:pPr lvl="1"/>
            <a:r>
              <a:rPr lang="en-US" sz="1400" dirty="0" smtClean="0"/>
              <a:t>Encryption</a:t>
            </a:r>
          </a:p>
          <a:p>
            <a:pPr lvl="2"/>
            <a:r>
              <a:rPr lang="en-US" sz="1200" dirty="0" smtClean="0"/>
              <a:t>Computer</a:t>
            </a:r>
          </a:p>
          <a:p>
            <a:pPr lvl="2"/>
            <a:r>
              <a:rPr lang="en-US" sz="1200" dirty="0" smtClean="0"/>
              <a:t>Phone</a:t>
            </a:r>
            <a:endParaRPr lang="en-US" sz="1200" dirty="0"/>
          </a:p>
          <a:p>
            <a:r>
              <a:rPr lang="en-US" sz="1600" dirty="0" smtClean="0"/>
              <a:t>Upload Server</a:t>
            </a:r>
          </a:p>
          <a:p>
            <a:pPr lvl="1"/>
            <a:r>
              <a:rPr lang="en-US" sz="1400" dirty="0" smtClean="0"/>
              <a:t>Data Retention policy</a:t>
            </a:r>
          </a:p>
          <a:p>
            <a:pPr lvl="2"/>
            <a:r>
              <a:rPr lang="en-US" sz="1200" dirty="0" smtClean="0"/>
              <a:t>1 Month on upload server unless specifically requested to be removed by customer </a:t>
            </a:r>
            <a:r>
              <a:rPr lang="en-US" sz="1200" dirty="0"/>
              <a:t>(Per Case) </a:t>
            </a:r>
            <a:endParaRPr lang="en-US" sz="1200" dirty="0" smtClean="0"/>
          </a:p>
          <a:p>
            <a:pPr lvl="2"/>
            <a:r>
              <a:rPr lang="en-US" sz="1200" dirty="0" smtClean="0"/>
              <a:t>3 Months on backup server unless requested to be removed by customer </a:t>
            </a:r>
            <a:r>
              <a:rPr lang="en-US" sz="1200" dirty="0"/>
              <a:t>(Per Case) </a:t>
            </a:r>
          </a:p>
          <a:p>
            <a:pPr lvl="1"/>
            <a:r>
              <a:rPr lang="en-US" sz="1400" dirty="0" smtClean="0"/>
              <a:t>Encryption</a:t>
            </a:r>
          </a:p>
          <a:p>
            <a:pPr lvl="2"/>
            <a:r>
              <a:rPr lang="en-US" sz="1200" dirty="0" smtClean="0"/>
              <a:t>Customers are advised when connecting to the upload server that if they want their data to be encrypted they are required to encrypt before upload. Instructions are provided. </a:t>
            </a:r>
          </a:p>
          <a:p>
            <a:pPr lvl="2"/>
            <a:r>
              <a:rPr lang="en-US" sz="1200" dirty="0" smtClean="0"/>
              <a:t>Data is transmitted using </a:t>
            </a:r>
            <a:r>
              <a:rPr lang="en-US" sz="1200" dirty="0" err="1" smtClean="0"/>
              <a:t>ssh</a:t>
            </a:r>
            <a:r>
              <a:rPr lang="en-US" sz="1200" dirty="0" smtClean="0"/>
              <a:t> v2 </a:t>
            </a:r>
          </a:p>
          <a:p>
            <a:endParaRPr lang="en-US" sz="1800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HIPAA</a:t>
            </a:r>
          </a:p>
          <a:p>
            <a:pPr lvl="1"/>
            <a:r>
              <a:rPr lang="en-US" sz="1200" dirty="0" smtClean="0"/>
              <a:t>Yearly certification is performed for all employees who could potentially be exposed to customer data </a:t>
            </a:r>
          </a:p>
          <a:p>
            <a:pPr lvl="1"/>
            <a:r>
              <a:rPr lang="en-US" sz="1200" dirty="0" smtClean="0"/>
              <a:t>Security reviews for HIPAA are performed bi-annually </a:t>
            </a:r>
          </a:p>
          <a:p>
            <a:r>
              <a:rPr lang="en-US" sz="1600" dirty="0" smtClean="0"/>
              <a:t>PCI</a:t>
            </a:r>
          </a:p>
          <a:p>
            <a:pPr lvl="1"/>
            <a:r>
              <a:rPr lang="en-US" sz="1200" dirty="0" smtClean="0"/>
              <a:t>ScaleArc is PCI neutral. </a:t>
            </a:r>
          </a:p>
          <a:p>
            <a:pPr lvl="2"/>
            <a:r>
              <a:rPr lang="en-US" sz="1050" dirty="0" smtClean="0"/>
              <a:t>ScaleArc does not host customers environment and leaves the encryption of the data transmitted through ScaleArc to the customer to secure. </a:t>
            </a:r>
          </a:p>
          <a:p>
            <a:pPr lvl="2"/>
            <a:r>
              <a:rPr lang="en-US" sz="1050" dirty="0" smtClean="0"/>
              <a:t>If a customer is not encrypting PCI data that is transacted through ScaleArc it is advised they reduce the logging level to minimal unless otherwise requested by Support/Engineering</a:t>
            </a:r>
          </a:p>
          <a:p>
            <a:pPr lvl="2"/>
            <a:endParaRPr lang="en-US" sz="1050" dirty="0" smtClean="0"/>
          </a:p>
          <a:p>
            <a:endParaRPr lang="en-US" sz="1800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ScaleArc IT/Operations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498600"/>
            <a:ext cx="11215412" cy="4525963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1600" dirty="0" err="1" smtClean="0"/>
              <a:t>eMail</a:t>
            </a:r>
            <a:endParaRPr lang="en-US" sz="1600" dirty="0" smtClean="0"/>
          </a:p>
          <a:p>
            <a:pPr lvl="1">
              <a:spcAft>
                <a:spcPts val="400"/>
              </a:spcAft>
            </a:pPr>
            <a:r>
              <a:rPr lang="en-US" sz="1400" dirty="0" smtClean="0"/>
              <a:t>Hosted via Office365</a:t>
            </a:r>
          </a:p>
          <a:p>
            <a:pPr>
              <a:spcAft>
                <a:spcPts val="400"/>
              </a:spcAft>
            </a:pPr>
            <a:r>
              <a:rPr lang="en-US" sz="1600" dirty="0" smtClean="0"/>
              <a:t>Office</a:t>
            </a:r>
          </a:p>
          <a:p>
            <a:pPr lvl="1">
              <a:spcAft>
                <a:spcPts val="400"/>
              </a:spcAft>
            </a:pPr>
            <a:r>
              <a:rPr lang="en-US" sz="1400" dirty="0" smtClean="0"/>
              <a:t>Provided as part of your Office 365 Account</a:t>
            </a:r>
          </a:p>
          <a:p>
            <a:pPr>
              <a:spcAft>
                <a:spcPts val="400"/>
              </a:spcAft>
            </a:pPr>
            <a:r>
              <a:rPr lang="en-US" sz="1600" dirty="0" err="1" smtClean="0"/>
              <a:t>Atlassian</a:t>
            </a:r>
            <a:endParaRPr lang="en-US" sz="1600" dirty="0" smtClean="0"/>
          </a:p>
          <a:p>
            <a:pPr lvl="1">
              <a:spcAft>
                <a:spcPts val="400"/>
              </a:spcAft>
            </a:pPr>
            <a:r>
              <a:rPr lang="en-US" sz="1400" dirty="0" smtClean="0"/>
              <a:t>JIRA – Bug/Enhancement tracking software</a:t>
            </a:r>
          </a:p>
          <a:p>
            <a:pPr lvl="1">
              <a:spcAft>
                <a:spcPts val="400"/>
              </a:spcAft>
            </a:pPr>
            <a:r>
              <a:rPr lang="en-US" sz="1400" dirty="0" smtClean="0"/>
              <a:t>Confluence – </a:t>
            </a:r>
            <a:r>
              <a:rPr lang="en-US" sz="1400" dirty="0" err="1" smtClean="0"/>
              <a:t>ScaleArc’s</a:t>
            </a:r>
            <a:r>
              <a:rPr lang="en-US" sz="1400" dirty="0" smtClean="0"/>
              <a:t> internal WIKI</a:t>
            </a:r>
          </a:p>
          <a:p>
            <a:pPr>
              <a:spcAft>
                <a:spcPts val="400"/>
              </a:spcAft>
            </a:pPr>
            <a:r>
              <a:rPr lang="en-US" sz="1600" dirty="0" smtClean="0"/>
              <a:t>Cisco AnyConnect</a:t>
            </a:r>
          </a:p>
          <a:p>
            <a:pPr lvl="1">
              <a:spcAft>
                <a:spcPts val="400"/>
              </a:spcAft>
            </a:pPr>
            <a:r>
              <a:rPr lang="en-US" sz="1400" dirty="0" smtClean="0"/>
              <a:t>Windows VPN Client</a:t>
            </a:r>
          </a:p>
          <a:p>
            <a:pPr>
              <a:spcAft>
                <a:spcPts val="400"/>
              </a:spcAft>
            </a:pPr>
            <a:r>
              <a:rPr lang="en-US" sz="1600" dirty="0" smtClean="0"/>
              <a:t>Salesforce</a:t>
            </a:r>
          </a:p>
          <a:p>
            <a:pPr lvl="1">
              <a:spcAft>
                <a:spcPts val="400"/>
              </a:spcAft>
            </a:pPr>
            <a:r>
              <a:rPr lang="en-US" sz="1400" dirty="0" smtClean="0"/>
              <a:t>Sales CRM</a:t>
            </a:r>
          </a:p>
          <a:p>
            <a:pPr>
              <a:spcAft>
                <a:spcPts val="400"/>
              </a:spcAft>
            </a:pPr>
            <a:r>
              <a:rPr lang="en-US" sz="1600" dirty="0" err="1" smtClean="0"/>
              <a:t>Deskpro</a:t>
            </a:r>
            <a:endParaRPr lang="en-US" sz="1600" dirty="0" smtClean="0"/>
          </a:p>
          <a:p>
            <a:pPr lvl="1">
              <a:spcAft>
                <a:spcPts val="400"/>
              </a:spcAft>
            </a:pPr>
            <a:r>
              <a:rPr lang="en-US" sz="1400" dirty="0" smtClean="0"/>
              <a:t>Support and IT Ticketing system</a:t>
            </a:r>
          </a:p>
          <a:p>
            <a:pPr>
              <a:spcAft>
                <a:spcPts val="400"/>
              </a:spcAft>
            </a:pPr>
            <a:r>
              <a:rPr lang="en-US" sz="1600" dirty="0" smtClean="0"/>
              <a:t>Skype for Business (just Skype for Mac/Linux)</a:t>
            </a:r>
          </a:p>
          <a:p>
            <a:pPr lvl="1">
              <a:spcAft>
                <a:spcPts val="400"/>
              </a:spcAft>
            </a:pPr>
            <a:r>
              <a:rPr lang="en-US" sz="1400" dirty="0" smtClean="0"/>
              <a:t>Internal Communication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57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08" y="1600201"/>
            <a:ext cx="11215412" cy="4876799"/>
          </a:xfrm>
        </p:spPr>
        <p:txBody>
          <a:bodyPr/>
          <a:lstStyle/>
          <a:p>
            <a:r>
              <a:rPr lang="en-US" dirty="0" smtClean="0"/>
              <a:t>Tech Accelerator </a:t>
            </a:r>
          </a:p>
          <a:p>
            <a:pPr lvl="1"/>
            <a:r>
              <a:rPr lang="en-US" dirty="0" smtClean="0"/>
              <a:t>Hosted Demo system for Presentations of MySQL or MSQL </a:t>
            </a:r>
            <a:r>
              <a:rPr lang="en-US" dirty="0" err="1" smtClean="0"/>
              <a:t>ScaleArc</a:t>
            </a:r>
            <a:endParaRPr lang="en-US" dirty="0"/>
          </a:p>
          <a:p>
            <a:pPr lvl="1"/>
            <a:r>
              <a:rPr lang="en-US" dirty="0" smtClean="0"/>
              <a:t>Includes either a MySQL </a:t>
            </a:r>
            <a:r>
              <a:rPr lang="en-US" dirty="0" err="1" smtClean="0"/>
              <a:t>Galera</a:t>
            </a:r>
            <a:r>
              <a:rPr lang="en-US" dirty="0" smtClean="0"/>
              <a:t> Lab or MSSQL AWO Lab </a:t>
            </a:r>
          </a:p>
          <a:p>
            <a:pPr lvl="1"/>
            <a:r>
              <a:rPr lang="en-US" dirty="0" smtClean="0"/>
              <a:t>Accounts are requested via the </a:t>
            </a:r>
            <a:r>
              <a:rPr lang="en-US" dirty="0" smtClean="0">
                <a:hlinkClick r:id="rId2"/>
              </a:rPr>
              <a:t>https://scalearc.techaccelerator.com</a:t>
            </a:r>
            <a:r>
              <a:rPr lang="en-US" dirty="0" smtClean="0"/>
              <a:t> site.</a:t>
            </a:r>
            <a:r>
              <a:rPr lang="en-US" dirty="0" smtClean="0"/>
              <a:t>	</a:t>
            </a:r>
          </a:p>
          <a:p>
            <a:r>
              <a:rPr lang="en-US" dirty="0" smtClean="0"/>
              <a:t>WCDEMO1 </a:t>
            </a:r>
            <a:r>
              <a:rPr lang="en-US" dirty="0" smtClean="0"/>
              <a:t>(Scheduled Based)</a:t>
            </a:r>
          </a:p>
          <a:p>
            <a:pPr lvl="1"/>
            <a:r>
              <a:rPr lang="en-US" dirty="0" smtClean="0"/>
              <a:t>Remote Desktop Access</a:t>
            </a:r>
          </a:p>
          <a:p>
            <a:pPr lvl="1"/>
            <a:r>
              <a:rPr lang="en-US" dirty="0" smtClean="0"/>
              <a:t>Accounts are managed via Active Directory</a:t>
            </a:r>
          </a:p>
          <a:p>
            <a:pPr lvl="1"/>
            <a:r>
              <a:rPr lang="en-US" dirty="0"/>
              <a:t>Access instructions located on wiki</a:t>
            </a:r>
            <a:r>
              <a:rPr lang="en-US" dirty="0" smtClean="0"/>
              <a:t>: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wiki.scalearc.com/display/ITLAB/WCDEMO1+Runbook)</a:t>
            </a:r>
            <a:endParaRPr lang="en-US" dirty="0" smtClean="0"/>
          </a:p>
          <a:p>
            <a:r>
              <a:rPr lang="en-US" dirty="0" smtClean="0"/>
              <a:t>US Based Demo Environments (Primary)</a:t>
            </a:r>
          </a:p>
          <a:p>
            <a:pPr lvl="1"/>
            <a:r>
              <a:rPr lang="en-US" dirty="0" smtClean="0">
                <a:hlinkClick r:id="rId4"/>
              </a:rPr>
              <a:t>https://mssql1demo.scalearc.com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https://mysql1demo.scalearc.com</a:t>
            </a:r>
            <a:endParaRPr lang="en-US" dirty="0" smtClean="0"/>
          </a:p>
          <a:p>
            <a:pPr lvl="1"/>
            <a:r>
              <a:rPr lang="en-US" dirty="0" smtClean="0"/>
              <a:t>Accounts are created for SAs upon request post training by Sales </a:t>
            </a:r>
            <a:r>
              <a:rPr lang="en-US" dirty="0" smtClean="0"/>
              <a:t>Manager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8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Connect with Us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2" y="2238069"/>
            <a:ext cx="609441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2" y="1541645"/>
            <a:ext cx="609441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5606" y="1585424"/>
            <a:ext cx="3643006" cy="480988"/>
          </a:xfrm>
          <a:prstGeom prst="rect">
            <a:avLst/>
          </a:prstGeom>
          <a:noFill/>
        </p:spPr>
        <p:txBody>
          <a:bodyPr wrap="square" lIns="110574" tIns="55288" rIns="110574" bIns="55288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hlinkClick r:id="rId4"/>
              </a:rPr>
              <a:t>helpdesk@scalearc.com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3725" y="2281848"/>
            <a:ext cx="3171351" cy="481007"/>
          </a:xfrm>
          <a:prstGeom prst="rect">
            <a:avLst/>
          </a:prstGeom>
          <a:noFill/>
        </p:spPr>
        <p:txBody>
          <a:bodyPr wrap="square" lIns="110574" tIns="55288" rIns="110574" bIns="55288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/>
              <a:t>408.780.2036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3006169"/>
            <a:ext cx="83599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system </a:t>
            </a:r>
            <a:r>
              <a:rPr lang="en-US" sz="1600" dirty="0"/>
              <a:t>provision requests please be sure you have included the following information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Operating </a:t>
            </a:r>
            <a:r>
              <a:rPr lang="en-US" sz="1600" dirty="0"/>
              <a:t>System Requested </a:t>
            </a:r>
            <a:r>
              <a:rPr lang="en-US" sz="1600" smtClean="0"/>
              <a:t>(CentOS):</a:t>
            </a:r>
            <a:endParaRPr lang="en-US" sz="1600" dirty="0" smtClean="0"/>
          </a:p>
          <a:p>
            <a:r>
              <a:rPr lang="en-US" sz="1600" dirty="0" smtClean="0"/>
              <a:t>Number </a:t>
            </a:r>
            <a:r>
              <a:rPr lang="en-US" sz="1600" dirty="0"/>
              <a:t>of CPUs required (2CPUs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Mount </a:t>
            </a:r>
            <a:r>
              <a:rPr lang="en-US" sz="1600" dirty="0"/>
              <a:t>of Memory required (2GB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Amount </a:t>
            </a:r>
            <a:r>
              <a:rPr lang="en-US" sz="1600" dirty="0"/>
              <a:t>of disk space required (25GB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VM </a:t>
            </a:r>
            <a:r>
              <a:rPr lang="en-US" sz="1600" dirty="0"/>
              <a:t>location (USDC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Date </a:t>
            </a:r>
            <a:r>
              <a:rPr lang="en-US" sz="1600" dirty="0"/>
              <a:t>Required (2 business days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Length </a:t>
            </a:r>
            <a:r>
              <a:rPr lang="en-US" sz="1600" dirty="0"/>
              <a:t>of Use:(14 business days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Required </a:t>
            </a:r>
            <a:r>
              <a:rPr lang="en-US" sz="1600" dirty="0"/>
              <a:t>for use in (production/dev/</a:t>
            </a:r>
            <a:r>
              <a:rPr lang="en-US" sz="1600" dirty="0" err="1"/>
              <a:t>qa</a:t>
            </a:r>
            <a:r>
              <a:rPr lang="en-US" sz="1600" dirty="0"/>
              <a:t>/temp/contractor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Associated </a:t>
            </a:r>
            <a:r>
              <a:rPr lang="en-US" sz="1600" dirty="0"/>
              <a:t>JIRA Ticket if applicable</a:t>
            </a:r>
            <a:r>
              <a:rPr lang="en-US" sz="1600" dirty="0" smtClean="0"/>
              <a:t>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69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alearc_widescreen_042114">
  <a:themeElements>
    <a:clrScheme name="Custom 3">
      <a:dk1>
        <a:sysClr val="windowText" lastClr="000000"/>
      </a:dk1>
      <a:lt1>
        <a:sysClr val="window" lastClr="FFFFFF"/>
      </a:lt1>
      <a:dk2>
        <a:srgbClr val="2A5DA2"/>
      </a:dk2>
      <a:lt2>
        <a:srgbClr val="E0DDD7"/>
      </a:lt2>
      <a:accent1>
        <a:srgbClr val="1199CC"/>
      </a:accent1>
      <a:accent2>
        <a:srgbClr val="BD652F"/>
      </a:accent2>
      <a:accent3>
        <a:srgbClr val="6A1E57"/>
      </a:accent3>
      <a:accent4>
        <a:srgbClr val="8BAA34"/>
      </a:accent4>
      <a:accent5>
        <a:srgbClr val="99242A"/>
      </a:accent5>
      <a:accent6>
        <a:srgbClr val="EECF37"/>
      </a:accent6>
      <a:hlink>
        <a:srgbClr val="2A5DA2"/>
      </a:hlink>
      <a:folHlink>
        <a:srgbClr val="239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0070C0"/>
            </a:gs>
            <a:gs pos="100000">
              <a:schemeClr val="accent1"/>
            </a:gs>
          </a:gsLst>
          <a:lin ang="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 ScaleArc - template and toolkit-06.16.14</Template>
  <TotalTime>48</TotalTime>
  <Words>347</Words>
  <Application>Microsoft Macintosh PowerPoint</Application>
  <PresentationFormat>Custom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scalearc_widescreen_042114</vt:lpstr>
      <vt:lpstr>IT / Operations</vt:lpstr>
      <vt:lpstr>Data Security</vt:lpstr>
      <vt:lpstr>Compliance</vt:lpstr>
      <vt:lpstr>ScaleArc IT/Operations Applications</vt:lpstr>
      <vt:lpstr>Demo Environments</vt:lpstr>
      <vt:lpstr>Connect with Us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/ Operations</dc:title>
  <dc:creator>Jacy York</dc:creator>
  <cp:lastModifiedBy>Jacy York</cp:lastModifiedBy>
  <cp:revision>6</cp:revision>
  <cp:lastPrinted>2014-03-03T17:37:22Z</cp:lastPrinted>
  <dcterms:created xsi:type="dcterms:W3CDTF">2016-05-25T03:13:31Z</dcterms:created>
  <dcterms:modified xsi:type="dcterms:W3CDTF">2016-10-18T16:23:54Z</dcterms:modified>
</cp:coreProperties>
</file>