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3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69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7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1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721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93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71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1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52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17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1966-46BD-4FDA-9F6B-40B39EC8A56A}" type="datetimeFigureOut">
              <a:rPr lang="zh-CN" altLang="en-US" smtClean="0"/>
              <a:t>2022/12/14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F8021-E893-4900-9ECD-9A0E8DBC7D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5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qojulia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2BBC-FEBE-1033-335A-A864BE6AB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Squeezing of quantum noise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577B16-1CD8-0763-3C0B-B141E51C83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Jinyuan Wu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31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BA924-136D-856C-B916-054373B4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	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AC832-0422-1F07-E0FD-38B4AA21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335726"/>
            <a:ext cx="78866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 when the system is isolated from the environment …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ACAE743-506A-9203-137F-22DE473E4F64}"/>
              </a:ext>
            </a:extLst>
          </p:cNvPr>
          <p:cNvSpPr txBox="1">
            <a:spLocks/>
          </p:cNvSpPr>
          <p:nvPr/>
        </p:nvSpPr>
        <p:spPr>
          <a:xfrm>
            <a:off x="609279" y="1756350"/>
            <a:ext cx="7886699" cy="42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There are still uncertainty: </a:t>
            </a:r>
            <a:r>
              <a:rPr lang="en-US" altLang="zh-CN" sz="2400" i="1" dirty="0"/>
              <a:t>quantum noise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86F115-E048-CC50-FE9A-E6DD20D15E0B}"/>
              </a:ext>
            </a:extLst>
          </p:cNvPr>
          <p:cNvGrpSpPr/>
          <p:nvPr/>
        </p:nvGrpSpPr>
        <p:grpSpPr>
          <a:xfrm>
            <a:off x="-369232" y="2176973"/>
            <a:ext cx="9445309" cy="3963945"/>
            <a:chOff x="28876" y="2176973"/>
            <a:chExt cx="9027951" cy="3788791"/>
          </a:xfrm>
        </p:grpSpPr>
        <p:pic>
          <p:nvPicPr>
            <p:cNvPr id="7" name="图片 6" descr="图示&#10;&#10;描述已自动生成">
              <a:extLst>
                <a:ext uri="{FF2B5EF4-FFF2-40B4-BE49-F238E27FC236}">
                  <a16:creationId xmlns:a16="http://schemas.microsoft.com/office/drawing/2014/main" id="{1CA07CAD-FD5E-6ABE-6042-07FD8C7BF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" t="4202" r="8019" b="37402"/>
            <a:stretch/>
          </p:blipFill>
          <p:spPr>
            <a:xfrm>
              <a:off x="308009" y="2176973"/>
              <a:ext cx="8748818" cy="3345301"/>
            </a:xfrm>
            <a:prstGeom prst="rect">
              <a:avLst/>
            </a:prstGeom>
          </p:spPr>
        </p:pic>
        <p:pic>
          <p:nvPicPr>
            <p:cNvPr id="4" name="图片 3" descr="图示&#10;&#10;描述已自动生成">
              <a:extLst>
                <a:ext uri="{FF2B5EF4-FFF2-40B4-BE49-F238E27FC236}">
                  <a16:creationId xmlns:a16="http://schemas.microsoft.com/office/drawing/2014/main" id="{B33DE656-FBC0-F173-BD29-28FD96D204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4" t="78172" r="8019" b="14086"/>
            <a:stretch/>
          </p:blipFill>
          <p:spPr>
            <a:xfrm>
              <a:off x="28876" y="5522274"/>
              <a:ext cx="8748818" cy="4434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94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内容占位符 12" descr="徽标, 公司名称&#10;&#10;描述已自动生成">
            <a:extLst>
              <a:ext uri="{FF2B5EF4-FFF2-40B4-BE49-F238E27FC236}">
                <a16:creationId xmlns:a16="http://schemas.microsoft.com/office/drawing/2014/main" id="{9D132B6F-FCF1-BA2B-54A5-EFB41877A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790" y="4979560"/>
            <a:ext cx="4709010" cy="830617"/>
          </a:xfrm>
        </p:spPr>
      </p:pic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A9A9369C-B546-B1DF-D277-EE58438D4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" y="1640868"/>
            <a:ext cx="5269022" cy="82200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8E0C37-EBB0-74BC-8F70-B4463519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quantum noise</a:t>
            </a:r>
            <a:endParaRPr lang="zh-CN" altLang="en-US" dirty="0"/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6B7FAE02-56CC-1B9A-DD27-F7580D052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06" y="3380659"/>
            <a:ext cx="5269022" cy="8290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3D84033-00FE-5B39-97DF-A39F3C52B56C}"/>
              </a:ext>
            </a:extLst>
          </p:cNvPr>
          <p:cNvSpPr/>
          <p:nvPr/>
        </p:nvSpPr>
        <p:spPr>
          <a:xfrm>
            <a:off x="4457684" y="1668147"/>
            <a:ext cx="616017" cy="6352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67A09B5-9752-8546-B0D8-B9F365DE24DD}"/>
              </a:ext>
            </a:extLst>
          </p:cNvPr>
          <p:cNvSpPr txBox="1"/>
          <p:nvPr/>
        </p:nvSpPr>
        <p:spPr>
          <a:xfrm>
            <a:off x="495611" y="2766129"/>
            <a:ext cx="331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Consider only one mode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55A11F8-6B69-5605-4C1B-DDC98E818EE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977017" y="2303414"/>
            <a:ext cx="1788676" cy="107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A57AD9C-A644-FACA-25D3-785E7B7AEA65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977017" y="4209730"/>
            <a:ext cx="2683278" cy="76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80E7F0C-646C-2CD3-6342-D47EC49B075E}"/>
              </a:ext>
            </a:extLst>
          </p:cNvPr>
          <p:cNvSpPr txBox="1"/>
          <p:nvPr/>
        </p:nvSpPr>
        <p:spPr>
          <a:xfrm>
            <a:off x="4340993" y="4236524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 that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E59F97-32E9-8C1E-A366-2870F537E1A1}"/>
              </a:ext>
            </a:extLst>
          </p:cNvPr>
          <p:cNvSpPr txBox="1"/>
          <p:nvPr/>
        </p:nvSpPr>
        <p:spPr>
          <a:xfrm>
            <a:off x="6054093" y="1488856"/>
            <a:ext cx="24199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C000"/>
                </a:solidFill>
              </a:rPr>
              <a:t>Quasi-probability distribution:</a:t>
            </a:r>
          </a:p>
          <a:p>
            <a:r>
              <a:rPr lang="en-US" altLang="zh-CN" sz="3200" b="1" dirty="0">
                <a:solidFill>
                  <a:srgbClr val="FFC000"/>
                </a:solidFill>
              </a:rPr>
              <a:t>Wigner function</a:t>
            </a:r>
            <a:endParaRPr lang="zh-CN" altLang="en-US" sz="3200" b="1" dirty="0">
              <a:solidFill>
                <a:srgbClr val="FFC000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AEB9DBC-A556-36A0-FA5D-3058BA964E0A}"/>
              </a:ext>
            </a:extLst>
          </p:cNvPr>
          <p:cNvSpPr/>
          <p:nvPr/>
        </p:nvSpPr>
        <p:spPr>
          <a:xfrm>
            <a:off x="5743781" y="5153635"/>
            <a:ext cx="1072444" cy="4310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F788792-5042-3BB8-B1A2-F11A37E8CC9A}"/>
              </a:ext>
            </a:extLst>
          </p:cNvPr>
          <p:cNvSpPr/>
          <p:nvPr/>
        </p:nvSpPr>
        <p:spPr>
          <a:xfrm>
            <a:off x="262693" y="3608688"/>
            <a:ext cx="1072444" cy="4310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62AACEE-FE71-3A9E-8EE5-A00DA57DD083}"/>
              </a:ext>
            </a:extLst>
          </p:cNvPr>
          <p:cNvSpPr/>
          <p:nvPr/>
        </p:nvSpPr>
        <p:spPr>
          <a:xfrm>
            <a:off x="6816224" y="5153635"/>
            <a:ext cx="1138457" cy="4310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6DD4170-5039-7BB5-75A6-EC78941AC36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7385452" y="5584654"/>
            <a:ext cx="312153" cy="4732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 descr="图片包含 文本&#10;&#10;描述已自动生成">
            <a:extLst>
              <a:ext uri="{FF2B5EF4-FFF2-40B4-BE49-F238E27FC236}">
                <a16:creationId xmlns:a16="http://schemas.microsoft.com/office/drawing/2014/main" id="{E3D6E140-FD42-366B-61ED-1CE3D423E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606" y="6057880"/>
            <a:ext cx="1319998" cy="255555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1226DE5D-103F-7C80-0F2F-D8C7839A6181}"/>
              </a:ext>
            </a:extLst>
          </p:cNvPr>
          <p:cNvSpPr txBox="1"/>
          <p:nvPr/>
        </p:nvSpPr>
        <p:spPr>
          <a:xfrm>
            <a:off x="5960003" y="5997083"/>
            <a:ext cx="107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Ordering:</a:t>
            </a:r>
            <a:endParaRPr lang="zh-CN" altLang="en-US" dirty="0"/>
          </a:p>
        </p:txBody>
      </p:sp>
      <p:pic>
        <p:nvPicPr>
          <p:cNvPr id="46" name="图片 45" descr="图示&#10;&#10;中度可信度描述已自动生成">
            <a:extLst>
              <a:ext uri="{FF2B5EF4-FFF2-40B4-BE49-F238E27FC236}">
                <a16:creationId xmlns:a16="http://schemas.microsoft.com/office/drawing/2014/main" id="{CCF6FCDF-3A30-7EC4-2D85-C52AD1B84D5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29" r="3600" b="1"/>
          <a:stretch/>
        </p:blipFill>
        <p:spPr>
          <a:xfrm>
            <a:off x="301194" y="4655909"/>
            <a:ext cx="3004596" cy="619987"/>
          </a:xfrm>
          <a:prstGeom prst="rect">
            <a:avLst/>
          </a:prstGeom>
        </p:spPr>
      </p:pic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5D858CE-3F7C-CE2D-6D17-4879D86AC3F7}"/>
              </a:ext>
            </a:extLst>
          </p:cNvPr>
          <p:cNvCxnSpPr>
            <a:cxnSpLocks/>
            <a:stCxn id="46" idx="0"/>
            <a:endCxn id="33" idx="2"/>
          </p:cNvCxnSpPr>
          <p:nvPr/>
        </p:nvCxnSpPr>
        <p:spPr>
          <a:xfrm flipH="1" flipV="1">
            <a:off x="798915" y="4039707"/>
            <a:ext cx="1004577" cy="61620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5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/>
      <p:bldP spid="29" grpId="0"/>
      <p:bldP spid="30" grpId="0"/>
      <p:bldP spid="32" grpId="0" animBg="1"/>
      <p:bldP spid="33" grpId="0" animBg="1"/>
      <p:bldP spid="35" grpId="0" animBg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内容占位符 21" descr="图片包含 形状&#10;&#10;描述已自动生成">
            <a:extLst>
              <a:ext uri="{FF2B5EF4-FFF2-40B4-BE49-F238E27FC236}">
                <a16:creationId xmlns:a16="http://schemas.microsoft.com/office/drawing/2014/main" id="{C141DD50-7B5D-428C-A1CC-B59D48CE7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993" y="1318906"/>
            <a:ext cx="4833621" cy="3744160"/>
          </a:xfrm>
        </p:spPr>
      </p:pic>
      <p:pic>
        <p:nvPicPr>
          <p:cNvPr id="14" name="图片 13" descr="图形用户界面&#10;&#10;低可信度描述已自动生成">
            <a:extLst>
              <a:ext uri="{FF2B5EF4-FFF2-40B4-BE49-F238E27FC236}">
                <a16:creationId xmlns:a16="http://schemas.microsoft.com/office/drawing/2014/main" id="{6D78F418-2CD6-CBC9-FAA1-F03307019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619" y="1240079"/>
            <a:ext cx="4898630" cy="38229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C7EF79-C396-7FCD-98EB-873E71D08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Visualize quantum noise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8096F1-36BA-B5F3-860B-72CF3C80AD0B}"/>
              </a:ext>
            </a:extLst>
          </p:cNvPr>
          <p:cNvSpPr txBox="1"/>
          <p:nvPr/>
        </p:nvSpPr>
        <p:spPr>
          <a:xfrm>
            <a:off x="5222432" y="1633992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N=1 </a:t>
            </a:r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Fock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84AAA9-9AE4-4A50-CBA7-9C20A4E31162}"/>
              </a:ext>
            </a:extLst>
          </p:cNvPr>
          <p:cNvSpPr txBox="1"/>
          <p:nvPr/>
        </p:nvSpPr>
        <p:spPr>
          <a:xfrm>
            <a:off x="5338109" y="3582525"/>
            <a:ext cx="2666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negative: far from classical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451F4DF-DD2E-6E02-FBB9-F6323B1BB643}"/>
              </a:ext>
            </a:extLst>
          </p:cNvPr>
          <p:cNvCxnSpPr>
            <a:cxnSpLocks/>
          </p:cNvCxnSpPr>
          <p:nvPr/>
        </p:nvCxnSpPr>
        <p:spPr>
          <a:xfrm flipV="1">
            <a:off x="6479642" y="2917558"/>
            <a:ext cx="0" cy="664967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686F2A2-FA44-8221-8EFF-E31991606D61}"/>
              </a:ext>
            </a:extLst>
          </p:cNvPr>
          <p:cNvSpPr txBox="1"/>
          <p:nvPr/>
        </p:nvSpPr>
        <p:spPr>
          <a:xfrm>
            <a:off x="628650" y="6408271"/>
            <a:ext cx="519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 find these Wigner functions: use </a:t>
            </a:r>
            <a:r>
              <a:rPr lang="en-US" altLang="zh-CN" dirty="0" err="1">
                <a:hlinkClick r:id="rId4"/>
              </a:rPr>
              <a:t>QuantumOptics.jl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18D83B-84EA-2EAB-CC96-5F92FA897988}"/>
              </a:ext>
            </a:extLst>
          </p:cNvPr>
          <p:cNvSpPr txBox="1"/>
          <p:nvPr/>
        </p:nvSpPr>
        <p:spPr>
          <a:xfrm>
            <a:off x="835384" y="1654178"/>
            <a:ext cx="92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vacuum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880A7A-A508-F1B5-915F-EB926866F8C3}"/>
              </a:ext>
            </a:extLst>
          </p:cNvPr>
          <p:cNvCxnSpPr/>
          <p:nvPr/>
        </p:nvCxnSpPr>
        <p:spPr>
          <a:xfrm>
            <a:off x="2075432" y="3151572"/>
            <a:ext cx="0" cy="444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EFDBD9-B859-212B-4408-E7BB5C84B854}"/>
              </a:ext>
            </a:extLst>
          </p:cNvPr>
          <p:cNvCxnSpPr/>
          <p:nvPr/>
        </p:nvCxnSpPr>
        <p:spPr>
          <a:xfrm>
            <a:off x="2466461" y="3146492"/>
            <a:ext cx="0" cy="44450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5B4DC41D-2699-AA49-C00E-E3A7379B6F63}"/>
              </a:ext>
            </a:extLst>
          </p:cNvPr>
          <p:cNvSpPr txBox="1"/>
          <p:nvPr/>
        </p:nvSpPr>
        <p:spPr>
          <a:xfrm>
            <a:off x="1367548" y="3917833"/>
            <a:ext cx="20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blurred: uncertainty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图片 3" descr="形状&#10;&#10;描述已自动生成">
            <a:extLst>
              <a:ext uri="{FF2B5EF4-FFF2-40B4-BE49-F238E27FC236}">
                <a16:creationId xmlns:a16="http://schemas.microsoft.com/office/drawing/2014/main" id="{7BD36AB4-D140-7696-E944-F8A2A4A98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080421"/>
            <a:ext cx="3319842" cy="85759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0A1B9E-5C52-CEDE-00A6-EBFD2659E21B}"/>
              </a:ext>
            </a:extLst>
          </p:cNvPr>
          <p:cNvSpPr txBox="1"/>
          <p:nvPr/>
        </p:nvSpPr>
        <p:spPr>
          <a:xfrm>
            <a:off x="4261468" y="5107022"/>
            <a:ext cx="481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Negative probability </a:t>
            </a:r>
            <a:r>
              <a:rPr lang="zh-CN" altLang="en-US" sz="2400" dirty="0"/>
              <a:t>→ </a:t>
            </a:r>
            <a:r>
              <a:rPr lang="en-US" altLang="zh-CN" sz="2400" dirty="0"/>
              <a:t>n determined</a:t>
            </a:r>
          </a:p>
          <a:p>
            <a:r>
              <a:rPr lang="zh-CN" altLang="en-US" sz="2400" dirty="0"/>
              <a:t>→ </a:t>
            </a:r>
            <a:r>
              <a:rPr lang="en-US" altLang="zh-CN" sz="2400" dirty="0"/>
              <a:t>phase completely uncertain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395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BE10C-B523-47CC-7F53-877F6A8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Mach-Zehnder interferometer</a:t>
            </a:r>
            <a:endParaRPr lang="zh-CN" altLang="en-US" dirty="0"/>
          </a:p>
        </p:txBody>
      </p:sp>
      <p:pic>
        <p:nvPicPr>
          <p:cNvPr id="5" name="内容占位符 4" descr="交通信号灯&#10;&#10;中度可信度描述已自动生成">
            <a:extLst>
              <a:ext uri="{FF2B5EF4-FFF2-40B4-BE49-F238E27FC236}">
                <a16:creationId xmlns:a16="http://schemas.microsoft.com/office/drawing/2014/main" id="{AA103BA7-425C-C899-6574-0ABAA52D1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470" y="1685688"/>
            <a:ext cx="6195059" cy="3486623"/>
          </a:xfr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43E1D2-0BB5-CC4B-7902-8BA231687F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94" r="37005"/>
          <a:stretch/>
        </p:blipFill>
        <p:spPr>
          <a:xfrm>
            <a:off x="3838876" y="1842888"/>
            <a:ext cx="1517722" cy="834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A8F5A1-0D98-96E4-4C76-6662D47C3C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388"/>
          <a:stretch/>
        </p:blipFill>
        <p:spPr>
          <a:xfrm>
            <a:off x="941975" y="1988278"/>
            <a:ext cx="1520808" cy="74155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3DCCAA4-C6ED-8E0C-8287-80B1E938E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776"/>
          <a:stretch/>
        </p:blipFill>
        <p:spPr>
          <a:xfrm>
            <a:off x="4362825" y="4038548"/>
            <a:ext cx="1428375" cy="749752"/>
          </a:xfrm>
          <a:prstGeom prst="rect">
            <a:avLst/>
          </a:prstGeom>
        </p:spPr>
      </p:pic>
      <p:pic>
        <p:nvPicPr>
          <p:cNvPr id="12" name="图片 11" descr="文本, 信件&#10;&#10;描述已自动生成">
            <a:extLst>
              <a:ext uri="{FF2B5EF4-FFF2-40B4-BE49-F238E27FC236}">
                <a16:creationId xmlns:a16="http://schemas.microsoft.com/office/drawing/2014/main" id="{76E6FA72-A373-E79C-A92A-9C51414D8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73470"/>
            <a:ext cx="3483398" cy="774908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09CB11-C27C-D422-3456-A9221B2C359B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597737" y="1803496"/>
            <a:ext cx="676522" cy="39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9298939-424D-689A-B4A7-04377547582D}"/>
              </a:ext>
            </a:extLst>
          </p:cNvPr>
          <p:cNvSpPr txBox="1"/>
          <p:nvPr/>
        </p:nvSpPr>
        <p:spPr>
          <a:xfrm>
            <a:off x="5471770" y="1528877"/>
            <a:ext cx="234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Small angle;</a:t>
            </a:r>
          </a:p>
          <a:p>
            <a:r>
              <a:rPr lang="en-US" altLang="zh-CN" dirty="0"/>
              <a:t>material sample, </a:t>
            </a:r>
          </a:p>
          <a:p>
            <a:r>
              <a:rPr lang="en-US" altLang="zh-CN" dirty="0"/>
              <a:t>gravitational wave, etc.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520876-C375-543C-75C4-A63EB3FBC3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50" y="5815986"/>
            <a:ext cx="7536898" cy="508537"/>
          </a:xfrm>
          <a:prstGeom prst="rect">
            <a:avLst/>
          </a:prstGeom>
        </p:spPr>
      </p:pic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44EABE5-49A8-1FB2-2F52-D65105605740}"/>
              </a:ext>
            </a:extLst>
          </p:cNvPr>
          <p:cNvCxnSpPr/>
          <p:nvPr/>
        </p:nvCxnSpPr>
        <p:spPr>
          <a:xfrm>
            <a:off x="904775" y="5248378"/>
            <a:ext cx="177875" cy="567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30A53E-8551-95FC-F5B3-5B5D8D36353F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702379" y="2729835"/>
            <a:ext cx="667970" cy="1743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4B028B-CC55-97F2-826F-006D81BBA8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370349" y="2687835"/>
            <a:ext cx="1992476" cy="1785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3A76BD-2151-188E-A6B8-73239AE3B78A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flipH="1">
            <a:off x="2370349" y="4413424"/>
            <a:ext cx="1992476" cy="60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13914A7-BCCA-7C3C-AFAB-D32B69991BAF}"/>
              </a:ext>
            </a:extLst>
          </p:cNvPr>
          <p:cNvSpPr txBox="1"/>
          <p:nvPr/>
        </p:nvSpPr>
        <p:spPr>
          <a:xfrm>
            <a:off x="2139969" y="1473556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Dark port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174F7D3-271E-BA8A-1AE5-D09DFC4FB1D5}"/>
              </a:ext>
            </a:extLst>
          </p:cNvPr>
          <p:cNvSpPr txBox="1"/>
          <p:nvPr/>
        </p:nvSpPr>
        <p:spPr>
          <a:xfrm>
            <a:off x="419267" y="2949093"/>
            <a:ext cx="1641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Laser input:</a:t>
            </a:r>
          </a:p>
          <a:p>
            <a:r>
              <a:rPr lang="en-US" altLang="zh-CN" dirty="0"/>
              <a:t>coherent state</a:t>
            </a:r>
          </a:p>
          <a:p>
            <a:r>
              <a:rPr lang="en-US" altLang="zh-CN" dirty="0"/>
              <a:t>with parameter</a:t>
            </a:r>
          </a:p>
          <a:p>
            <a:r>
              <a:rPr lang="en-US" altLang="zh-CN" dirty="0"/>
              <a:t>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221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雷达图&#10;&#10;描述已自动生成">
            <a:extLst>
              <a:ext uri="{FF2B5EF4-FFF2-40B4-BE49-F238E27FC236}">
                <a16:creationId xmlns:a16="http://schemas.microsoft.com/office/drawing/2014/main" id="{3C7C182A-5635-53B9-F241-E9F36CB51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" y="4019824"/>
            <a:ext cx="4064731" cy="28603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C0E83BE-A793-06A5-F08C-797487E5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origin of quantum noise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6A0707E-F052-9EA5-BDD4-FBCB2DED8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75" y="1453885"/>
            <a:ext cx="7536898" cy="50853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6E050F7-D31D-D102-AC4B-066D5D0DCB53}"/>
              </a:ext>
            </a:extLst>
          </p:cNvPr>
          <p:cNvSpPr/>
          <p:nvPr/>
        </p:nvSpPr>
        <p:spPr>
          <a:xfrm>
            <a:off x="2245766" y="1436420"/>
            <a:ext cx="1250900" cy="5085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D16F72-DF91-CA34-16A8-EA0E536801BF}"/>
              </a:ext>
            </a:extLst>
          </p:cNvPr>
          <p:cNvSpPr/>
          <p:nvPr/>
        </p:nvSpPr>
        <p:spPr>
          <a:xfrm>
            <a:off x="5021886" y="1436420"/>
            <a:ext cx="3229660" cy="50853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5816751-EE52-FF29-BEA2-C5E81FED0C89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090002" y="1944957"/>
            <a:ext cx="781214" cy="6323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E65000E-855B-2FAD-97E9-245A48C0C0F4}"/>
              </a:ext>
            </a:extLst>
          </p:cNvPr>
          <p:cNvSpPr txBox="1"/>
          <p:nvPr/>
        </p:nvSpPr>
        <p:spPr>
          <a:xfrm>
            <a:off x="792467" y="2577317"/>
            <a:ext cx="2595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 contribution, </a:t>
            </a:r>
          </a:p>
          <a:p>
            <a:r>
              <a:rPr lang="en-US" altLang="zh-CN" dirty="0"/>
              <a:t>but with small fluctuation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068570-4F94-D22F-DA16-E1CDB40E2C68}"/>
              </a:ext>
            </a:extLst>
          </p:cNvPr>
          <p:cNvSpPr/>
          <p:nvPr/>
        </p:nvSpPr>
        <p:spPr>
          <a:xfrm>
            <a:off x="3498952" y="1436419"/>
            <a:ext cx="1522934" cy="50853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FF0000"/>
              </a:highlight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6BAAAA3-0513-9DF4-B82F-ABF23767DD94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3980264" y="1944956"/>
            <a:ext cx="280155" cy="64187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69AF4-A298-25E6-D69C-F0184E753694}"/>
              </a:ext>
            </a:extLst>
          </p:cNvPr>
          <p:cNvSpPr txBox="1"/>
          <p:nvPr/>
        </p:nvSpPr>
        <p:spPr>
          <a:xfrm>
            <a:off x="3333420" y="2586832"/>
            <a:ext cx="12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almost zero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9DF801-718F-0B77-546E-6F30ABAB1E7F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flipH="1">
            <a:off x="6592264" y="1944957"/>
            <a:ext cx="44452" cy="63236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C5D5BB-55F6-0CD1-5AA7-EE77BAD4462F}"/>
                  </a:ext>
                </a:extLst>
              </p:cNvPr>
              <p:cNvSpPr txBox="1"/>
              <p:nvPr/>
            </p:nvSpPr>
            <p:spPr>
              <a:xfrm>
                <a:off x="5196305" y="2577317"/>
                <a:ext cx="27919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can be treated classically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CC5D5BB-55F6-0CD1-5AA7-EE77BAD4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305" y="2577317"/>
                <a:ext cx="2791918" cy="369332"/>
              </a:xfrm>
              <a:prstGeom prst="rect">
                <a:avLst/>
              </a:prstGeom>
              <a:blipFill>
                <a:blip r:embed="rId4"/>
                <a:stretch>
                  <a:fillRect t="-10000" r="-152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2FC5F9-820B-72A5-1F58-61161F5F595D}"/>
              </a:ext>
            </a:extLst>
          </p:cNvPr>
          <p:cNvGrpSpPr/>
          <p:nvPr/>
        </p:nvGrpSpPr>
        <p:grpSpPr>
          <a:xfrm>
            <a:off x="3605406" y="3033715"/>
            <a:ext cx="5337090" cy="877637"/>
            <a:chOff x="2989388" y="3033715"/>
            <a:chExt cx="5337090" cy="87763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4709E30-7B8F-B02A-DE35-AD4622949E71}"/>
                </a:ext>
              </a:extLst>
            </p:cNvPr>
            <p:cNvGrpSpPr/>
            <p:nvPr/>
          </p:nvGrpSpPr>
          <p:grpSpPr>
            <a:xfrm>
              <a:off x="2989388" y="3033715"/>
              <a:ext cx="2985945" cy="507337"/>
              <a:chOff x="993683" y="3353559"/>
              <a:chExt cx="3282904" cy="557793"/>
            </a:xfrm>
          </p:grpSpPr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8183D6FB-6D4B-95F9-9C50-21DAA13436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8272"/>
              <a:stretch/>
            </p:blipFill>
            <p:spPr>
              <a:xfrm>
                <a:off x="993683" y="3353559"/>
                <a:ext cx="807287" cy="557793"/>
              </a:xfrm>
              <a:prstGeom prst="rect">
                <a:avLst/>
              </a:prstGeom>
            </p:spPr>
          </p:pic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700BECA3-CB82-B95C-47C1-8CFB1334C56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035"/>
              <a:stretch/>
            </p:blipFill>
            <p:spPr>
              <a:xfrm>
                <a:off x="1800970" y="3353559"/>
                <a:ext cx="2475617" cy="557793"/>
              </a:xfrm>
              <a:prstGeom prst="rect">
                <a:avLst/>
              </a:prstGeom>
            </p:spPr>
          </p:pic>
        </p:grp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7DBD4BB-C6AB-9F62-49AE-C7563FA8F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3651" y="3504510"/>
              <a:ext cx="4602827" cy="40684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96DFBF-6D5E-ED05-DDA4-480A845F17A9}"/>
                  </a:ext>
                </a:extLst>
              </p:cNvPr>
              <p:cNvSpPr txBox="1"/>
              <p:nvPr/>
            </p:nvSpPr>
            <p:spPr>
              <a:xfrm>
                <a:off x="5253700" y="4183036"/>
                <a:ext cx="3202800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in ordinary vacuum:</a:t>
                </a:r>
              </a:p>
              <a:p>
                <a:r>
                  <a:rPr lang="en-US" altLang="zh-CN" sz="2400" b="1" dirty="0"/>
                  <a:t>standard quantum limit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96DFBF-6D5E-ED05-DDA4-480A845F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00" y="4183036"/>
                <a:ext cx="3202800" cy="738664"/>
              </a:xfrm>
              <a:prstGeom prst="rect">
                <a:avLst/>
              </a:prstGeom>
              <a:blipFill>
                <a:blip r:embed="rId7"/>
                <a:stretch>
                  <a:fillRect l="-3048" t="-4132" r="-1905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F2374922-D2BD-0F04-046B-C6A6F43833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960" y="4905952"/>
            <a:ext cx="1789017" cy="564953"/>
          </a:xfrm>
          <a:prstGeom prst="rect">
            <a:avLst/>
          </a:prstGeom>
        </p:spPr>
      </p:pic>
      <p:pic>
        <p:nvPicPr>
          <p:cNvPr id="43" name="图片 42" descr="图示&#10;&#10;描述已自动生成">
            <a:extLst>
              <a:ext uri="{FF2B5EF4-FFF2-40B4-BE49-F238E27FC236}">
                <a16:creationId xmlns:a16="http://schemas.microsoft.com/office/drawing/2014/main" id="{8A49B305-4432-3319-459E-72FE1B9E54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078" y="5514366"/>
            <a:ext cx="3072400" cy="1034409"/>
          </a:xfrm>
          <a:prstGeom prst="rect">
            <a:avLst/>
          </a:prstGeom>
        </p:spPr>
      </p:pic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1DF63B57-3D7A-D217-0018-C4E7A5AFF56C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3798462" y="3500427"/>
            <a:ext cx="2431696" cy="32535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文本&#10;&#10;描述已自动生成">
            <a:extLst>
              <a:ext uri="{FF2B5EF4-FFF2-40B4-BE49-F238E27FC236}">
                <a16:creationId xmlns:a16="http://schemas.microsoft.com/office/drawing/2014/main" id="{33FDF56B-1BF1-9396-4494-0EB78B841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19" y="3504510"/>
            <a:ext cx="2544353" cy="586987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D76A799-46CB-DB9C-FF41-D65D2E7C360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 flipH="1">
            <a:off x="1951096" y="3223648"/>
            <a:ext cx="138906" cy="28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40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/>
      <p:bldP spid="11" grpId="0" animBg="1"/>
      <p:bldP spid="15" grpId="0"/>
      <p:bldP spid="22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 descr="图表, 直方图&#10;&#10;描述已自动生成">
            <a:extLst>
              <a:ext uri="{FF2B5EF4-FFF2-40B4-BE49-F238E27FC236}">
                <a16:creationId xmlns:a16="http://schemas.microsoft.com/office/drawing/2014/main" id="{75428EA2-7C31-B71B-1128-1854512CA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13" y="2277057"/>
            <a:ext cx="4626312" cy="3643137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1F882C-216A-2130-3152-8F4C3B6BD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Squeezing the quantum noise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566A22-362D-DB38-6F47-6E1113C4C347}"/>
              </a:ext>
            </a:extLst>
          </p:cNvPr>
          <p:cNvSpPr txBox="1"/>
          <p:nvPr/>
        </p:nvSpPr>
        <p:spPr>
          <a:xfrm>
            <a:off x="628650" y="1544714"/>
            <a:ext cx="803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To reduce the quantum noise: squeezed the dark port vacuum!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8830DC-53A2-C4C9-EA8E-FBD5CBBC18FC}"/>
              </a:ext>
            </a:extLst>
          </p:cNvPr>
          <p:cNvSpPr txBox="1"/>
          <p:nvPr/>
        </p:nvSpPr>
        <p:spPr>
          <a:xfrm>
            <a:off x="880001" y="2500945"/>
            <a:ext cx="159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2"/>
                </a:solidFill>
              </a:rPr>
              <a:t>Squeezed state</a:t>
            </a:r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82F3BAFE-909B-FB6C-9583-1FEB15183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2277057"/>
            <a:ext cx="4534335" cy="31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6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内容占位符 19" descr="图表, 折线图&#10;&#10;描述已自动生成">
            <a:extLst>
              <a:ext uri="{FF2B5EF4-FFF2-40B4-BE49-F238E27FC236}">
                <a16:creationId xmlns:a16="http://schemas.microsoft.com/office/drawing/2014/main" id="{79EC3138-43B6-CB34-3015-6658F6B47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6" y="2084562"/>
            <a:ext cx="6716196" cy="4351338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674B0CA-7D91-3B91-C242-A5CF7529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91090"/>
            <a:ext cx="78866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Squeezing the quantum noise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C7BD08-23C4-7342-8CF2-FD737C6AD792}"/>
              </a:ext>
            </a:extLst>
          </p:cNvPr>
          <p:cNvSpPr txBox="1"/>
          <p:nvPr/>
        </p:nvSpPr>
        <p:spPr>
          <a:xfrm>
            <a:off x="628649" y="1305018"/>
            <a:ext cx="5784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Unfortunately, if we squeeze the vacuum too much … </a:t>
            </a:r>
            <a:endParaRPr lang="zh-CN" alt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9F19AC5-18D0-11DD-7658-3E9F1F1FB782}"/>
              </a:ext>
            </a:extLst>
          </p:cNvPr>
          <p:cNvGrpSpPr/>
          <p:nvPr/>
        </p:nvGrpSpPr>
        <p:grpSpPr>
          <a:xfrm>
            <a:off x="691376" y="1705128"/>
            <a:ext cx="4129540" cy="508537"/>
            <a:chOff x="691376" y="1705128"/>
            <a:chExt cx="4129540" cy="50853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A290B8A-A54A-E9AE-1F8F-A976F156F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691376" y="1705128"/>
              <a:ext cx="1296329" cy="50853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92942E3-FD7D-8B91-D93D-B2CB613CCC12}"/>
                </a:ext>
              </a:extLst>
            </p:cNvPr>
            <p:cNvSpPr txBox="1"/>
            <p:nvPr/>
          </p:nvSpPr>
          <p:spPr>
            <a:xfrm>
              <a:off x="1987705" y="1735906"/>
              <a:ext cx="28332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can no longer be ignored </a:t>
              </a:r>
              <a:endParaRPr lang="zh-CN" altLang="en-US" sz="2000" dirty="0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3D8E8C2-4AC4-0E3C-E5D2-417104130829}"/>
              </a:ext>
            </a:extLst>
          </p:cNvPr>
          <p:cNvGrpSpPr/>
          <p:nvPr/>
        </p:nvGrpSpPr>
        <p:grpSpPr>
          <a:xfrm>
            <a:off x="2645421" y="2441022"/>
            <a:ext cx="3654747" cy="447588"/>
            <a:chOff x="2639682" y="4068921"/>
            <a:chExt cx="3654747" cy="44758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90133BE-69F1-8A94-03DA-55C181D82F8A}"/>
                </a:ext>
              </a:extLst>
            </p:cNvPr>
            <p:cNvSpPr txBox="1"/>
            <p:nvPr/>
          </p:nvSpPr>
          <p:spPr>
            <a:xfrm>
              <a:off x="2639682" y="4077744"/>
              <a:ext cx="27233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</a:rPr>
                <a:t>Considering fluctuation of  </a:t>
              </a:r>
              <a:endParaRPr lang="zh-CN" altLang="en-US" dirty="0">
                <a:solidFill>
                  <a:srgbClr val="00B0F0"/>
                </a:solidFill>
              </a:endParaRPr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35F9842-6337-EE78-7E41-B585C406F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5153466" y="4068921"/>
              <a:ext cx="1140963" cy="447588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519D7D8-C25E-D59C-FC02-90E9039618F5}"/>
              </a:ext>
            </a:extLst>
          </p:cNvPr>
          <p:cNvGrpSpPr/>
          <p:nvPr/>
        </p:nvGrpSpPr>
        <p:grpSpPr>
          <a:xfrm>
            <a:off x="2339212" y="3812643"/>
            <a:ext cx="3370075" cy="447588"/>
            <a:chOff x="2639682" y="4077744"/>
            <a:chExt cx="3370075" cy="4475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941ABB7-8180-D07A-8415-81A12BD40D1B}"/>
                </a:ext>
              </a:extLst>
            </p:cNvPr>
            <p:cNvSpPr txBox="1"/>
            <p:nvPr/>
          </p:nvSpPr>
          <p:spPr>
            <a:xfrm>
              <a:off x="2639682" y="4077744"/>
              <a:ext cx="2454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Ignoring fluctuation of  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9FF7C81F-9FA0-BBAD-78D9-AB6D74ED2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808" r="41992"/>
            <a:stretch/>
          </p:blipFill>
          <p:spPr>
            <a:xfrm>
              <a:off x="4868794" y="4077744"/>
              <a:ext cx="1140963" cy="447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39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2BBB3-BA65-EA56-C148-B7B33DF8F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8177B-6AAC-4CEB-7BE1-13732855A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7044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Even better interferometry designs?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2DAA914-DCE8-FAD4-2B2A-6691E3C8D4D7}"/>
              </a:ext>
            </a:extLst>
          </p:cNvPr>
          <p:cNvCxnSpPr>
            <a:cxnSpLocks/>
          </p:cNvCxnSpPr>
          <p:nvPr/>
        </p:nvCxnSpPr>
        <p:spPr>
          <a:xfrm>
            <a:off x="855133" y="3674533"/>
            <a:ext cx="737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025CF89-F9F9-1FFE-36F1-9DE612004F54}"/>
              </a:ext>
            </a:extLst>
          </p:cNvPr>
          <p:cNvSpPr txBox="1"/>
          <p:nvPr/>
        </p:nvSpPr>
        <p:spPr>
          <a:xfrm>
            <a:off x="1134534" y="2663362"/>
            <a:ext cx="1075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Standard</a:t>
            </a:r>
          </a:p>
          <a:p>
            <a:r>
              <a:rPr lang="en-US" altLang="zh-CN" dirty="0"/>
              <a:t>quantum</a:t>
            </a:r>
          </a:p>
          <a:p>
            <a:r>
              <a:rPr lang="en-US" altLang="zh-CN" dirty="0"/>
              <a:t>limit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57050A-653E-757E-90C2-16FCDFCDE0F8}"/>
              </a:ext>
            </a:extLst>
          </p:cNvPr>
          <p:cNvSpPr txBox="1"/>
          <p:nvPr/>
        </p:nvSpPr>
        <p:spPr>
          <a:xfrm>
            <a:off x="3496577" y="2663362"/>
            <a:ext cx="124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Heisenberg</a:t>
            </a:r>
          </a:p>
          <a:p>
            <a:r>
              <a:rPr lang="en-US" altLang="zh-CN" dirty="0"/>
              <a:t>limit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126453-3E6F-4E57-C85B-124FDC26C82D}"/>
                  </a:ext>
                </a:extLst>
              </p:cNvPr>
              <p:cNvSpPr txBox="1"/>
              <p:nvPr/>
            </p:nvSpPr>
            <p:spPr>
              <a:xfrm>
                <a:off x="1355010" y="3951532"/>
                <a:ext cx="6344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126453-3E6F-4E57-C85B-124FDC26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010" y="3951532"/>
                <a:ext cx="634469" cy="307777"/>
              </a:xfrm>
              <a:prstGeom prst="rect">
                <a:avLst/>
              </a:prstGeom>
              <a:blipFill>
                <a:blip r:embed="rId2"/>
                <a:stretch>
                  <a:fillRect l="-40385" t="-143137" r="-60577" b="-225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0D7188-7711-7709-DBF2-1B05CB09B5AB}"/>
                  </a:ext>
                </a:extLst>
              </p:cNvPr>
              <p:cNvSpPr txBox="1"/>
              <p:nvPr/>
            </p:nvSpPr>
            <p:spPr>
              <a:xfrm>
                <a:off x="3803102" y="3951531"/>
                <a:ext cx="482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90D7188-7711-7709-DBF2-1B05CB09B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02" y="3951531"/>
                <a:ext cx="482889" cy="276999"/>
              </a:xfrm>
              <a:prstGeom prst="rect">
                <a:avLst/>
              </a:prstGeom>
              <a:blipFill>
                <a:blip r:embed="rId3"/>
                <a:stretch>
                  <a:fillRect l="-54430" t="-169565" r="-110127" b="-2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734C9436-462F-1580-C5CA-3C78D74DE1B6}"/>
              </a:ext>
            </a:extLst>
          </p:cNvPr>
          <p:cNvSpPr txBox="1"/>
          <p:nvPr/>
        </p:nvSpPr>
        <p:spPr>
          <a:xfrm>
            <a:off x="5551336" y="2663362"/>
            <a:ext cx="1599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“Nonlinear</a:t>
            </a:r>
          </a:p>
          <a:p>
            <a:r>
              <a:rPr lang="en-US" altLang="zh-CN" dirty="0"/>
              <a:t>measurement”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B1C43-4EFE-761B-17CC-AE08C50C1B32}"/>
                  </a:ext>
                </a:extLst>
              </p:cNvPr>
              <p:cNvSpPr txBox="1"/>
              <p:nvPr/>
            </p:nvSpPr>
            <p:spPr>
              <a:xfrm>
                <a:off x="5858169" y="3951530"/>
                <a:ext cx="77835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3/2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93B1C43-4EFE-761B-17CC-AE08C50C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169" y="3951530"/>
                <a:ext cx="778355" cy="287323"/>
              </a:xfrm>
              <a:prstGeom prst="rect">
                <a:avLst/>
              </a:prstGeom>
              <a:blipFill>
                <a:blip r:embed="rId4"/>
                <a:stretch>
                  <a:fillRect l="-33594" t="-161702" r="-29688" b="-2468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0A49E034-7EF2-7866-58F4-932EC5789FCD}"/>
              </a:ext>
            </a:extLst>
          </p:cNvPr>
          <p:cNvSpPr txBox="1"/>
          <p:nvPr/>
        </p:nvSpPr>
        <p:spPr>
          <a:xfrm>
            <a:off x="974009" y="4953000"/>
            <a:ext cx="788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M. Napolitano et al. “Interaction-based quantum metrology showing scaling beyond the Heisenberg limit”. In: Nature 471.7339 (Mar. 2011), pp. 486–489.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99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4974</TotalTime>
  <Words>219</Words>
  <Application>Microsoft Office PowerPoint</Application>
  <PresentationFormat>全屏显示(4:3)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主题​​</vt:lpstr>
      <vt:lpstr>Squeezing of quantum noise</vt:lpstr>
      <vt:lpstr>Introduction </vt:lpstr>
      <vt:lpstr>Visualize quantum noise</vt:lpstr>
      <vt:lpstr>Visualize quantum noise</vt:lpstr>
      <vt:lpstr>Mach-Zehnder interferometer</vt:lpstr>
      <vt:lpstr>The origin of quantum noise</vt:lpstr>
      <vt:lpstr>Squeezing the quantum noise</vt:lpstr>
      <vt:lpstr>Squeezing the quantum noise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Squeezing of quantum noise</dc:title>
  <dc:creator>Wu, Jinyuan</dc:creator>
  <cp:lastModifiedBy>Wu, Jinyuan</cp:lastModifiedBy>
  <cp:revision>55</cp:revision>
  <dcterms:created xsi:type="dcterms:W3CDTF">2022-12-10T19:50:04Z</dcterms:created>
  <dcterms:modified xsi:type="dcterms:W3CDTF">2022-12-15T02:59:26Z</dcterms:modified>
</cp:coreProperties>
</file>