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89" r:id="rId3"/>
    <p:sldId id="490" r:id="rId4"/>
    <p:sldId id="491" r:id="rId5"/>
    <p:sldId id="488" r:id="rId6"/>
    <p:sldId id="35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7E9932-6A94-4356-9F1F-2D7506E43C94}">
          <p14:sldIdLst>
            <p14:sldId id="256"/>
            <p14:sldId id="489"/>
            <p14:sldId id="490"/>
            <p14:sldId id="491"/>
            <p14:sldId id="488"/>
            <p14:sldId id="3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5B9BD5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3" autoAdjust="0"/>
  </p:normalViewPr>
  <p:slideViewPr>
    <p:cSldViewPr snapToGrid="0">
      <p:cViewPr varScale="1">
        <p:scale>
          <a:sx n="102" d="100"/>
          <a:sy n="102" d="100"/>
        </p:scale>
        <p:origin x="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500" dirty="0"/>
              <a:t>效率差值</a:t>
            </a:r>
          </a:p>
        </c:rich>
      </c:tx>
      <c:layout>
        <c:manualLayout>
          <c:xMode val="edge"/>
          <c:yMode val="edge"/>
          <c:x val="0.3937912058240059"/>
          <c:y val="6.19734291768952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效率差值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FDA-4202-9A59-1A54867846F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FDA-4202-9A59-1A54867846F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FDA-4202-9A59-1A54867846F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FDA-4202-9A59-1A54867846F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FDA-4202-9A59-1A54867846F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1ms~10ms</c:v>
                </c:pt>
                <c:pt idx="1">
                  <c:v>10ms-20ms</c:v>
                </c:pt>
                <c:pt idx="2">
                  <c:v>20ms-30ms</c:v>
                </c:pt>
                <c:pt idx="3">
                  <c:v>30ms-50ms</c:v>
                </c:pt>
                <c:pt idx="4">
                  <c:v>50ms以上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</c:v>
                </c:pt>
                <c:pt idx="1">
                  <c:v>15</c:v>
                </c:pt>
                <c:pt idx="2">
                  <c:v>14</c:v>
                </c:pt>
                <c:pt idx="3">
                  <c:v>6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5-4CD6-9DA4-A169ECD182C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35761715797553E-2"/>
          <c:y val="0.82981803560170186"/>
          <c:w val="0.92242640018200561"/>
          <c:h val="0.145392592727540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EFF5E-1EA3-4903-9A34-B0A56E230474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E3F99-3481-4165-9857-D160848798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4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EFCEA-F3E2-444F-9E78-B5943670F299}" type="slidenum">
              <a:rPr lang="zh-CN" altLang="en-US" smtClean="0"/>
              <a:t>5</a:t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691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5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8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88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仅标题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06050" y="6565900"/>
            <a:ext cx="1892300" cy="284163"/>
          </a:xfrm>
          <a:prstGeom prst="rect">
            <a:avLst/>
          </a:prstGeom>
          <a:noFill/>
        </p:spPr>
        <p:txBody>
          <a:bodyPr wrap="none" lIns="121908" tIns="60953" rIns="121908" bIns="60953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1000" spc="1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+mn-ea"/>
              </a:rPr>
              <a:t>www.sunnyoptical.com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428173" y="6418263"/>
            <a:ext cx="1587730" cy="255255"/>
          </a:xfrm>
          <a:prstGeom prst="rect">
            <a:avLst/>
          </a:prstGeom>
          <a:noFill/>
          <a:ln>
            <a:noFill/>
          </a:ln>
        </p:spPr>
        <p:txBody>
          <a:bodyPr wrap="none" lIns="100387" tIns="50193" rIns="100387" bIns="501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noProof="1">
                <a:solidFill>
                  <a:schemeClr val="bg1"/>
                </a:solidFill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Stock Code</a:t>
            </a:r>
            <a:r>
              <a:rPr lang="en-US" altLang="en-US" sz="1000" noProof="1">
                <a:solidFill>
                  <a:schemeClr val="bg1"/>
                </a:solidFill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：</a:t>
            </a:r>
            <a:r>
              <a:rPr lang="en-US" altLang="zh-CN" sz="1000" noProof="1">
                <a:solidFill>
                  <a:schemeClr val="bg1"/>
                </a:solidFill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HK02382</a:t>
            </a:r>
          </a:p>
        </p:txBody>
      </p:sp>
      <p:sp>
        <p:nvSpPr>
          <p:cNvPr id="4" name="TextBox 56"/>
          <p:cNvSpPr txBox="1">
            <a:spLocks noChangeArrowheads="1"/>
          </p:cNvSpPr>
          <p:nvPr/>
        </p:nvSpPr>
        <p:spPr bwMode="auto">
          <a:xfrm>
            <a:off x="-47625" y="6551613"/>
            <a:ext cx="7412038" cy="315912"/>
          </a:xfrm>
          <a:prstGeom prst="rect">
            <a:avLst/>
          </a:prstGeom>
          <a:noFill/>
          <a:ln>
            <a:noFill/>
          </a:ln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Sunny reserves all the rights of final interpretation for the content above.</a:t>
            </a:r>
          </a:p>
        </p:txBody>
      </p:sp>
      <p:pic>
        <p:nvPicPr>
          <p:cNvPr id="5" name="图片 5" descr="舜宇光电LOGO白底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31763" y="95250"/>
            <a:ext cx="3160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77C7F-37F2-42E8-A585-5CF042ADFBC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13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 noChangeArrowheads="1"/>
          </p:cNvPicPr>
          <p:nvPr userDrawn="1"/>
        </p:nvPicPr>
        <p:blipFill>
          <a:blip r:embed="rId2" cstate="print">
            <a:lum bright="-72000"/>
          </a:blip>
          <a:srcRect/>
          <a:stretch>
            <a:fillRect/>
          </a:stretch>
        </p:blipFill>
        <p:spPr bwMode="auto">
          <a:xfrm>
            <a:off x="0" y="6572250"/>
            <a:ext cx="12192000" cy="285750"/>
          </a:xfrm>
          <a:prstGeom prst="rect">
            <a:avLst/>
          </a:prstGeom>
          <a:solidFill>
            <a:srgbClr val="11247A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39713" y="6559550"/>
            <a:ext cx="3140075" cy="338138"/>
          </a:xfrm>
          <a:prstGeom prst="rect">
            <a:avLst/>
          </a:prstGeom>
          <a:noFill/>
          <a:ln>
            <a:noFill/>
          </a:ln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Confidential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7310438" y="6578600"/>
            <a:ext cx="4719637" cy="277813"/>
          </a:xfrm>
          <a:prstGeom prst="rect">
            <a:avLst/>
          </a:prstGeom>
          <a:noFill/>
          <a:ln>
            <a:noFill/>
          </a:ln>
        </p:spPr>
        <p:txBody>
          <a:bodyPr wrap="none"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Sunny reserves all the rights of final interpretation for the content above.</a:t>
            </a:r>
          </a:p>
        </p:txBody>
      </p:sp>
      <p:pic>
        <p:nvPicPr>
          <p:cNvPr id="5" name="图片 24" descr="logo副本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15888" y="103188"/>
            <a:ext cx="474662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箭头连接符 5"/>
          <p:cNvCxnSpPr/>
          <p:nvPr/>
        </p:nvCxnSpPr>
        <p:spPr>
          <a:xfrm flipV="1">
            <a:off x="695325" y="558800"/>
            <a:ext cx="11174413" cy="9525"/>
          </a:xfrm>
          <a:prstGeom prst="straightConnector1">
            <a:avLst/>
          </a:prstGeom>
          <a:ln w="0">
            <a:solidFill>
              <a:srgbClr val="11247A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425EA-533A-49B5-AA02-D4B9CFDD04D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1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 bwMode="auto">
      <p:bgPr>
        <a:blipFill dpi="0" rotWithShape="0">
          <a:blip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6"/>
          <p:cNvSpPr txBox="1">
            <a:spLocks noChangeArrowheads="1"/>
          </p:cNvSpPr>
          <p:nvPr/>
        </p:nvSpPr>
        <p:spPr bwMode="auto">
          <a:xfrm>
            <a:off x="6238875" y="6551613"/>
            <a:ext cx="5751513" cy="315912"/>
          </a:xfrm>
          <a:prstGeom prst="rect">
            <a:avLst/>
          </a:prstGeom>
          <a:noFill/>
          <a:ln>
            <a:noFill/>
          </a:ln>
        </p:spPr>
        <p:txBody>
          <a:bodyPr lIns="121917" tIns="60958" rIns="121917" bIns="6095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Sunny reserves all the rights of final interpretation for the content above.</a:t>
            </a:r>
          </a:p>
        </p:txBody>
      </p:sp>
      <p:sp>
        <p:nvSpPr>
          <p:cNvPr id="3" name="矩形 2"/>
          <p:cNvSpPr/>
          <p:nvPr/>
        </p:nvSpPr>
        <p:spPr>
          <a:xfrm>
            <a:off x="3676332" y="2712720"/>
            <a:ext cx="4839335" cy="14325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fontAlgn="auto" hangingPunct="1">
              <a:defRPr/>
            </a:pPr>
            <a:r>
              <a:rPr lang="en-US" altLang="zh-CN" sz="8800" b="1" noProof="1">
                <a:solidFill>
                  <a:srgbClr val="203864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ea typeface="+mn-ea"/>
                <a:sym typeface="+mn-ea"/>
              </a:rPr>
              <a:t>THANKS</a:t>
            </a:r>
            <a:endParaRPr lang="en-US" altLang="zh-CN" sz="8800" b="1" noProof="1">
              <a:solidFill>
                <a:srgbClr val="203864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B9108-7373-45CD-87B2-67436D15BB5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23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69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2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60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99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93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0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3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B518-907F-4840-A283-DAC9C88C1AF6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4924-E99F-42E5-8907-E51143BAAC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7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#Region"/><Relationship Id="rId7" Type="http://schemas.openxmlformats.org/officeDocument/2006/relationships/image" Target="../media/image6.png"/><Relationship Id="rId2" Type="http://schemas.openxmlformats.org/officeDocument/2006/relationships/hyperlink" Target="#Image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#MaxGray"/><Relationship Id="rId10" Type="http://schemas.openxmlformats.org/officeDocument/2006/relationships/image" Target="../media/image9.png"/><Relationship Id="rId4" Type="http://schemas.openxmlformats.org/officeDocument/2006/relationships/hyperlink" Target="#MinGray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#Region"/><Relationship Id="rId2" Type="http://schemas.openxmlformats.org/officeDocument/2006/relationships/hyperlink" Target="#Image"/><Relationship Id="rId1" Type="http://schemas.openxmlformats.org/officeDocument/2006/relationships/slideLayout" Target="../slideLayouts/slideLayout13.xml"/><Relationship Id="rId6" Type="http://schemas.openxmlformats.org/officeDocument/2006/relationships/hyperlink" Target="#UsedThreshold"/><Relationship Id="rId5" Type="http://schemas.openxmlformats.org/officeDocument/2006/relationships/hyperlink" Target="#LightDark"/><Relationship Id="rId4" Type="http://schemas.openxmlformats.org/officeDocument/2006/relationships/hyperlink" Target="#Method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"/>
          <p:cNvSpPr txBox="1"/>
          <p:nvPr/>
        </p:nvSpPr>
        <p:spPr>
          <a:xfrm>
            <a:off x="148460" y="2422966"/>
            <a:ext cx="6767945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算法库开发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算子效率测试对比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86281" y="3186331"/>
            <a:ext cx="4292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软件开发部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|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视觉技术课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|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蒋宇轩</a:t>
            </a:r>
            <a:endParaRPr lang="en-US" altLang="zh-CN" sz="20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+mn-ea"/>
              </a:rPr>
              <a:t>2024.10.21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02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40543" y="3116268"/>
            <a:ext cx="1658470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分割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Segmentation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08611" y="1076261"/>
            <a:ext cx="173915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类别分割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Classification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08611" y="2098884"/>
            <a:ext cx="173915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分割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Edges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08611" y="3121507"/>
            <a:ext cx="173915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区域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分割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Regiongrowing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08610" y="4144130"/>
            <a:ext cx="1739151" cy="58477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阈值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分割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Threshold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08609" y="5166755"/>
            <a:ext cx="1739151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灰度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分割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Topography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肘形连接符 10"/>
          <p:cNvCxnSpPr>
            <a:stCxn id="2" idx="3"/>
            <a:endCxn id="3" idx="1"/>
          </p:cNvCxnSpPr>
          <p:nvPr/>
        </p:nvCxnSpPr>
        <p:spPr>
          <a:xfrm flipV="1">
            <a:off x="3299013" y="1368649"/>
            <a:ext cx="609598" cy="2040007"/>
          </a:xfrm>
          <a:prstGeom prst="bentConnector3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" idx="3"/>
            <a:endCxn id="4" idx="1"/>
          </p:cNvCxnSpPr>
          <p:nvPr/>
        </p:nvCxnSpPr>
        <p:spPr>
          <a:xfrm flipV="1">
            <a:off x="3299013" y="2391272"/>
            <a:ext cx="609598" cy="1017384"/>
          </a:xfrm>
          <a:prstGeom prst="bentConnector3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" idx="3"/>
            <a:endCxn id="5" idx="1"/>
          </p:cNvCxnSpPr>
          <p:nvPr/>
        </p:nvCxnSpPr>
        <p:spPr>
          <a:xfrm>
            <a:off x="3299013" y="3408656"/>
            <a:ext cx="609598" cy="523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" idx="3"/>
            <a:endCxn id="6" idx="1"/>
          </p:cNvCxnSpPr>
          <p:nvPr/>
        </p:nvCxnSpPr>
        <p:spPr>
          <a:xfrm>
            <a:off x="3299013" y="3408656"/>
            <a:ext cx="609597" cy="1027862"/>
          </a:xfrm>
          <a:prstGeom prst="bentConnector3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2" idx="3"/>
            <a:endCxn id="7" idx="1"/>
          </p:cNvCxnSpPr>
          <p:nvPr/>
        </p:nvCxnSpPr>
        <p:spPr>
          <a:xfrm>
            <a:off x="3299013" y="3408656"/>
            <a:ext cx="609596" cy="2050487"/>
          </a:xfrm>
          <a:prstGeom prst="bentConnector3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7207623" y="1457544"/>
            <a:ext cx="1968314" cy="3902222"/>
            <a:chOff x="6006352" y="1324476"/>
            <a:chExt cx="1968314" cy="3902222"/>
          </a:xfrm>
        </p:grpSpPr>
        <p:sp>
          <p:nvSpPr>
            <p:cNvPr id="23" name="矩形 22"/>
            <p:cNvSpPr/>
            <p:nvPr/>
          </p:nvSpPr>
          <p:spPr>
            <a:xfrm>
              <a:off x="6006352" y="4563036"/>
              <a:ext cx="1810869" cy="6395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006352" y="1404899"/>
              <a:ext cx="1810869" cy="31581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011396" y="1324476"/>
              <a:ext cx="1963270" cy="3902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threshold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binary_threshold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char_threshold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var_threshold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dyn_threshold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auto_threshold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dual_threshold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local_threshold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histo_to_thresh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gray_histo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fast_threshold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6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zero_crossing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肘形连接符 25"/>
          <p:cNvCxnSpPr>
            <a:stCxn id="6" idx="3"/>
          </p:cNvCxnSpPr>
          <p:nvPr/>
        </p:nvCxnSpPr>
        <p:spPr>
          <a:xfrm flipV="1">
            <a:off x="5647761" y="3408655"/>
            <a:ext cx="1559862" cy="1027863"/>
          </a:xfrm>
          <a:prstGeom prst="bentConnector3">
            <a:avLst>
              <a:gd name="adj1" fmla="val 54023"/>
            </a:avLst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868897" y="3239378"/>
            <a:ext cx="986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已开发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878422" y="4846616"/>
            <a:ext cx="986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未开发</a:t>
            </a:r>
            <a:endParaRPr lang="zh-CN" altLang="en-US" sz="1600" b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2726" y="608815"/>
            <a:ext cx="2187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一、分割类算子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9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9601" y="133687"/>
            <a:ext cx="329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阈值分割类算子简介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0662" y="600742"/>
            <a:ext cx="3827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threshold-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使用全局阈值分割图像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1" y="873944"/>
            <a:ext cx="12954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 </a:t>
            </a:r>
            <a:r>
              <a:rPr lang="en-US" altLang="zh-CN" sz="15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Threshold (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HObject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 </a:t>
            </a:r>
            <a:r>
              <a:rPr lang="en-US" altLang="zh-CN" sz="1500" dirty="0">
                <a:solidFill>
                  <a:srgbClr val="0044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2" action="ppaction://hlinkfile"/>
              </a:rPr>
              <a:t>Image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HObject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 </a:t>
            </a:r>
            <a:r>
              <a:rPr lang="en-US" altLang="zh-CN" sz="1500" dirty="0">
                <a:solidFill>
                  <a:srgbClr val="0044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3" action="ppaction://hlinkfile"/>
              </a:rPr>
              <a:t>Region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HTuple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 </a:t>
            </a:r>
            <a:r>
              <a:rPr lang="en-US" altLang="zh-CN" sz="1500" dirty="0" err="1">
                <a:solidFill>
                  <a:srgbClr val="0044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4" action="ppaction://hlinkfile"/>
              </a:rPr>
              <a:t>MinGray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HTuple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 </a:t>
            </a:r>
            <a:r>
              <a:rPr lang="en-US" altLang="zh-CN" sz="1500" dirty="0" err="1">
                <a:solidFill>
                  <a:srgbClr val="0044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5" action="ppaction://hlinkfile"/>
              </a:rPr>
              <a:t>MaxGray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49432"/>
              </p:ext>
            </p:extLst>
          </p:nvPr>
        </p:nvGraphicFramePr>
        <p:xfrm>
          <a:off x="5205895" y="2791957"/>
          <a:ext cx="1701960" cy="16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92">
                  <a:extLst>
                    <a:ext uri="{9D8B030D-6E8A-4147-A177-3AD203B41FA5}">
                      <a16:colId xmlns:a16="http://schemas.microsoft.com/office/drawing/2014/main" val="1214699873"/>
                    </a:ext>
                  </a:extLst>
                </a:gridCol>
                <a:gridCol w="340392">
                  <a:extLst>
                    <a:ext uri="{9D8B030D-6E8A-4147-A177-3AD203B41FA5}">
                      <a16:colId xmlns:a16="http://schemas.microsoft.com/office/drawing/2014/main" val="1103743642"/>
                    </a:ext>
                  </a:extLst>
                </a:gridCol>
                <a:gridCol w="340392">
                  <a:extLst>
                    <a:ext uri="{9D8B030D-6E8A-4147-A177-3AD203B41FA5}">
                      <a16:colId xmlns:a16="http://schemas.microsoft.com/office/drawing/2014/main" val="2334047361"/>
                    </a:ext>
                  </a:extLst>
                </a:gridCol>
                <a:gridCol w="340392">
                  <a:extLst>
                    <a:ext uri="{9D8B030D-6E8A-4147-A177-3AD203B41FA5}">
                      <a16:colId xmlns:a16="http://schemas.microsoft.com/office/drawing/2014/main" val="1820068159"/>
                    </a:ext>
                  </a:extLst>
                </a:gridCol>
                <a:gridCol w="340392">
                  <a:extLst>
                    <a:ext uri="{9D8B030D-6E8A-4147-A177-3AD203B41FA5}">
                      <a16:colId xmlns:a16="http://schemas.microsoft.com/office/drawing/2014/main" val="2170262834"/>
                    </a:ext>
                  </a:extLst>
                </a:gridCol>
              </a:tblGrid>
              <a:tr h="338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984781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135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905409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635766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129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155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868879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215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</a:p>
                  </a:txBody>
                  <a:tcPr marL="9581" marR="9581" marT="95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0536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759321"/>
              </p:ext>
            </p:extLst>
          </p:nvPr>
        </p:nvGraphicFramePr>
        <p:xfrm>
          <a:off x="7609729" y="2791957"/>
          <a:ext cx="1701960" cy="16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92">
                  <a:extLst>
                    <a:ext uri="{9D8B030D-6E8A-4147-A177-3AD203B41FA5}">
                      <a16:colId xmlns:a16="http://schemas.microsoft.com/office/drawing/2014/main" val="1214699873"/>
                    </a:ext>
                  </a:extLst>
                </a:gridCol>
                <a:gridCol w="340392">
                  <a:extLst>
                    <a:ext uri="{9D8B030D-6E8A-4147-A177-3AD203B41FA5}">
                      <a16:colId xmlns:a16="http://schemas.microsoft.com/office/drawing/2014/main" val="1103743642"/>
                    </a:ext>
                  </a:extLst>
                </a:gridCol>
                <a:gridCol w="340392">
                  <a:extLst>
                    <a:ext uri="{9D8B030D-6E8A-4147-A177-3AD203B41FA5}">
                      <a16:colId xmlns:a16="http://schemas.microsoft.com/office/drawing/2014/main" val="2334047361"/>
                    </a:ext>
                  </a:extLst>
                </a:gridCol>
                <a:gridCol w="340392">
                  <a:extLst>
                    <a:ext uri="{9D8B030D-6E8A-4147-A177-3AD203B41FA5}">
                      <a16:colId xmlns:a16="http://schemas.microsoft.com/office/drawing/2014/main" val="1820068159"/>
                    </a:ext>
                  </a:extLst>
                </a:gridCol>
                <a:gridCol w="340392">
                  <a:extLst>
                    <a:ext uri="{9D8B030D-6E8A-4147-A177-3AD203B41FA5}">
                      <a16:colId xmlns:a16="http://schemas.microsoft.com/office/drawing/2014/main" val="2170262834"/>
                    </a:ext>
                  </a:extLst>
                </a:gridCol>
              </a:tblGrid>
              <a:tr h="338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984781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905409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635766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altLang="en-US" sz="9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868879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8596" marR="48596" marT="24297" marB="2429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053676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>
            <a:off x="7065542" y="3491841"/>
            <a:ext cx="386499" cy="29223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9117" y="4461066"/>
            <a:ext cx="187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灰度图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(5*5)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22496" y="4461066"/>
            <a:ext cx="187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分割后二值图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41267" y="1229205"/>
            <a:ext cx="3801036" cy="5300764"/>
            <a:chOff x="888917" y="1229205"/>
            <a:chExt cx="3801036" cy="5300764"/>
          </a:xfrm>
        </p:grpSpPr>
        <p:grpSp>
          <p:nvGrpSpPr>
            <p:cNvPr id="71" name="组合 70"/>
            <p:cNvGrpSpPr/>
            <p:nvPr/>
          </p:nvGrpSpPr>
          <p:grpSpPr>
            <a:xfrm>
              <a:off x="888917" y="1229205"/>
              <a:ext cx="3801036" cy="5300764"/>
              <a:chOff x="888917" y="1229205"/>
              <a:chExt cx="3801036" cy="5300764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2636289" y="1229205"/>
                <a:ext cx="914400" cy="31432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开始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矩形 20"/>
                  <p:cNvSpPr/>
                  <p:nvPr/>
                </p:nvSpPr>
                <p:spPr>
                  <a:xfrm>
                    <a:off x="2198139" y="1731200"/>
                    <a:ext cx="1790700" cy="4095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遍历每个像素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zh-CN" altLang="en-US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21" name="矩形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139" y="1731200"/>
                    <a:ext cx="1790700" cy="4095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2198139" y="2366545"/>
                    <a:ext cx="1790700" cy="4095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获取灰度值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endParaRPr lang="zh-CN" altLang="en-US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139" y="2366545"/>
                    <a:ext cx="1790700" cy="4095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8" name="图片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0906" y="3001890"/>
                <a:ext cx="2245163" cy="1103715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 28"/>
                  <p:cNvSpPr/>
                  <p:nvPr/>
                </p:nvSpPr>
                <p:spPr>
                  <a:xfrm>
                    <a:off x="2624272" y="4310714"/>
                    <a:ext cx="938432" cy="4095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=255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29" name="矩形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4272" y="4310714"/>
                    <a:ext cx="938432" cy="4095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888917" y="3348959"/>
                    <a:ext cx="835830" cy="4095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en-US" altLang="zh-CN" sz="14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=0</a:t>
                    </a:r>
                    <a:endParaRPr lang="zh-CN" altLang="en-US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17" y="3348959"/>
                    <a:ext cx="835830" cy="4095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直接箭头连接符 31"/>
              <p:cNvCxnSpPr>
                <a:stCxn id="19" idx="2"/>
                <a:endCxn id="21" idx="0"/>
              </p:cNvCxnSpPr>
              <p:nvPr/>
            </p:nvCxnSpPr>
            <p:spPr>
              <a:xfrm>
                <a:off x="3093489" y="1543530"/>
                <a:ext cx="0" cy="1876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21" idx="2"/>
                <a:endCxn id="24" idx="0"/>
              </p:cNvCxnSpPr>
              <p:nvPr/>
            </p:nvCxnSpPr>
            <p:spPr>
              <a:xfrm>
                <a:off x="3093489" y="2140775"/>
                <a:ext cx="0" cy="2257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H="1">
                <a:off x="3078248" y="2776120"/>
                <a:ext cx="1" cy="2257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>
                <a:off x="3078248" y="4105605"/>
                <a:ext cx="0" cy="2051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H="1" flipV="1">
                <a:off x="1724747" y="3553747"/>
                <a:ext cx="30330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圆角矩形 41"/>
              <p:cNvSpPr/>
              <p:nvPr/>
            </p:nvSpPr>
            <p:spPr>
              <a:xfrm>
                <a:off x="2638877" y="6215644"/>
                <a:ext cx="914400" cy="31432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结束</a:t>
                </a:r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2022366" y="4940944"/>
                <a:ext cx="2133228" cy="1057168"/>
                <a:chOff x="8335035" y="5152087"/>
                <a:chExt cx="2133228" cy="1057168"/>
              </a:xfrm>
            </p:grpSpPr>
            <p:sp>
              <p:nvSpPr>
                <p:cNvPr id="43" name="流程图: 决策 42"/>
                <p:cNvSpPr/>
                <p:nvPr/>
              </p:nvSpPr>
              <p:spPr>
                <a:xfrm>
                  <a:off x="8344048" y="5152087"/>
                  <a:ext cx="2124215" cy="1057168"/>
                </a:xfrm>
                <a:prstGeom prst="flowChartDecision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文本框 43"/>
                    <p:cNvSpPr txBox="1"/>
                    <p:nvPr/>
                  </p:nvSpPr>
                  <p:spPr>
                    <a:xfrm>
                      <a:off x="8335035" y="5526782"/>
                      <a:ext cx="21203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sz="1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≤</m:t>
                            </m:r>
                            <m:r>
                              <a:rPr lang="en-US" altLang="zh-CN" sz="1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𝑤𝑖𝑑𝑡h</m:t>
                            </m:r>
                            <m:r>
                              <a:rPr lang="en-US" altLang="zh-CN" sz="1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  <m:r>
                              <a:rPr lang="en-US" altLang="zh-CN" sz="1400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h𝑒𝑖𝑔h𝑡</m:t>
                            </m:r>
                          </m:oMath>
                        </m:oMathPara>
                      </a14:m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>
                <p:sp>
                  <p:nvSpPr>
                    <p:cNvPr id="44" name="文本框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5035" y="5526782"/>
                      <a:ext cx="2120341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0" name="直接箭头连接符 59"/>
              <p:cNvCxnSpPr>
                <a:stCxn id="43" idx="2"/>
                <a:endCxn id="42" idx="0"/>
              </p:cNvCxnSpPr>
              <p:nvPr/>
            </p:nvCxnSpPr>
            <p:spPr>
              <a:xfrm>
                <a:off x="3093487" y="5998112"/>
                <a:ext cx="2590" cy="2175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>
                <a:stCxn id="29" idx="2"/>
                <a:endCxn id="43" idx="0"/>
              </p:cNvCxnSpPr>
              <p:nvPr/>
            </p:nvCxnSpPr>
            <p:spPr>
              <a:xfrm flipH="1">
                <a:off x="3093487" y="4720289"/>
                <a:ext cx="1" cy="2206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/>
              <p:cNvSpPr txBox="1"/>
              <p:nvPr/>
            </p:nvSpPr>
            <p:spPr>
              <a:xfrm>
                <a:off x="3026665" y="5885472"/>
                <a:ext cx="682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4007889" y="5171507"/>
                <a:ext cx="6820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Yes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69" name="肘形连接符 68"/>
            <p:cNvCxnSpPr>
              <a:stCxn id="44" idx="3"/>
              <a:endCxn id="21" idx="3"/>
            </p:cNvCxnSpPr>
            <p:nvPr/>
          </p:nvCxnSpPr>
          <p:spPr>
            <a:xfrm flipH="1" flipV="1">
              <a:off x="3988839" y="1935988"/>
              <a:ext cx="153868" cy="3533540"/>
            </a:xfrm>
            <a:prstGeom prst="bentConnector3">
              <a:avLst>
                <a:gd name="adj1" fmla="val -2785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19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9601" y="133687"/>
            <a:ext cx="3290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阈值分割类算子简介</a:t>
            </a:r>
            <a:endParaRPr lang="zh-CN" altLang="en-US" sz="2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0662" y="600742"/>
            <a:ext cx="5164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binary_threshold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使用自动确定的阈值分割图像</a:t>
            </a:r>
          </a:p>
        </p:txBody>
      </p:sp>
      <p:sp>
        <p:nvSpPr>
          <p:cNvPr id="5" name="矩形 4"/>
          <p:cNvSpPr/>
          <p:nvPr/>
        </p:nvSpPr>
        <p:spPr>
          <a:xfrm>
            <a:off x="609601" y="873944"/>
            <a:ext cx="12954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 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BinaryThreshold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HObject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 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2" action="ppaction://hlinkfile"/>
              </a:rPr>
              <a:t>Image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HObject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 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3" action="ppaction://hlinkfile"/>
              </a:rPr>
              <a:t>Region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HTuple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 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4" action="ppaction://hlinkfile"/>
              </a:rPr>
              <a:t>Method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HTuple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&amp; 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5" action="ppaction://hlinkfile"/>
              </a:rPr>
              <a:t>LightDark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HTuple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 </a:t>
            </a:r>
            <a:r>
              <a:rPr lang="en-US" altLang="zh-CN" sz="15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6" action="ppaction://hlinkfile"/>
              </a:rPr>
              <a:t>UsedThreshold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10389" y="873944"/>
            <a:ext cx="690562" cy="3231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31580" y="873944"/>
            <a:ext cx="853439" cy="3231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772" y="4603745"/>
            <a:ext cx="1863074" cy="1899875"/>
          </a:xfrm>
          <a:prstGeom prst="rect">
            <a:avLst/>
          </a:prstGeom>
        </p:spPr>
      </p:pic>
      <p:sp>
        <p:nvSpPr>
          <p:cNvPr id="4" name="文本框 2"/>
          <p:cNvSpPr txBox="1"/>
          <p:nvPr/>
        </p:nvSpPr>
        <p:spPr>
          <a:xfrm>
            <a:off x="202075" y="538060"/>
            <a:ext cx="11887511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测试方法</a:t>
            </a:r>
            <a:endParaRPr lang="en-US" altLang="zh-CN" sz="1600" dirty="0">
              <a:solidFill>
                <a:srgbClr val="000000"/>
              </a:solidFill>
              <a:latin typeface="微软雅黑"/>
              <a:ea typeface="微软雅黑"/>
              <a:sym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（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a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）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在各个算子执行前后处添加</a:t>
            </a:r>
            <a:r>
              <a:rPr lang="en-US" altLang="zh-CN" sz="1500" dirty="0" err="1" smtClean="0">
                <a:solidFill>
                  <a:srgbClr val="000000"/>
                </a:solidFill>
                <a:latin typeface="微软雅黑"/>
                <a:ea typeface="微软雅黑"/>
              </a:rPr>
              <a:t>chrono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计时后编译生成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sunnyc.dll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；</a:t>
            </a:r>
            <a:endParaRPr lang="en-US" altLang="zh-CN" sz="1500" dirty="0" smtClean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（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b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）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在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  <a:ea typeface="微软雅黑"/>
              </a:rPr>
              <a:t>Sunny Operator platform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中调用</a:t>
            </a:r>
            <a:r>
              <a:rPr lang="en-US" altLang="zh-CN" sz="1500" dirty="0" err="1" smtClean="0">
                <a:solidFill>
                  <a:srgbClr val="000000"/>
                </a:solidFill>
                <a:latin typeface="微软雅黑"/>
                <a:ea typeface="微软雅黑"/>
              </a:rPr>
              <a:t>dll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进行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算子测试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；</a:t>
            </a:r>
            <a:endParaRPr lang="en-US" altLang="zh-CN" sz="15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（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c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） </a:t>
            </a:r>
            <a:r>
              <a:rPr lang="en-US" altLang="zh-CN" sz="1500" dirty="0" err="1" smtClean="0">
                <a:solidFill>
                  <a:srgbClr val="000000"/>
                </a:solidFill>
                <a:latin typeface="微软雅黑"/>
                <a:ea typeface="微软雅黑"/>
              </a:rPr>
              <a:t>Halcon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算子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Sunny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算子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均使用相同的测试图像与算子参数，各自执行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  <a:ea typeface="微软雅黑"/>
              </a:rPr>
              <a:t>100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次并统计平均执行时间（舍去第一次执行时间）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；</a:t>
            </a:r>
            <a:endParaRPr lang="en-US" altLang="zh-CN" sz="15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lvl="0">
              <a:spcBef>
                <a:spcPts val="300"/>
              </a:spcBef>
              <a:spcAft>
                <a:spcPts val="300"/>
              </a:spcAft>
            </a:pP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（</a:t>
            </a:r>
            <a:r>
              <a:rPr lang="en-US" altLang="zh-CN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d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  <a:sym typeface="+mn-ea"/>
              </a:rPr>
              <a:t>）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计算</a:t>
            </a:r>
            <a:r>
              <a:rPr lang="en-US" altLang="zh-CN" sz="1500" dirty="0">
                <a:solidFill>
                  <a:srgbClr val="000000"/>
                </a:solidFill>
                <a:latin typeface="微软雅黑"/>
                <a:ea typeface="微软雅黑"/>
              </a:rPr>
              <a:t>Sunny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算子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与</a:t>
            </a:r>
            <a:r>
              <a:rPr lang="en-US" altLang="zh-CN" sz="1500" dirty="0" err="1">
                <a:solidFill>
                  <a:srgbClr val="000000"/>
                </a:solidFill>
                <a:latin typeface="微软雅黑"/>
                <a:ea typeface="微软雅黑"/>
              </a:rPr>
              <a:t>Halcon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算子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执行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效率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差值</a:t>
            </a:r>
            <a:r>
              <a:rPr lang="zh-CN" altLang="en-US" sz="1500" dirty="0">
                <a:solidFill>
                  <a:srgbClr val="000000"/>
                </a:solidFill>
                <a:latin typeface="微软雅黑"/>
                <a:ea typeface="微软雅黑"/>
              </a:rPr>
              <a:t>，并</a:t>
            </a:r>
            <a:r>
              <a:rPr lang="zh-CN" altLang="en-US" sz="1500" dirty="0" smtClean="0">
                <a:solidFill>
                  <a:srgbClr val="000000"/>
                </a:solidFill>
                <a:latin typeface="微软雅黑"/>
                <a:ea typeface="微软雅黑"/>
              </a:rPr>
              <a:t>降序筛选远超对标项的算子。</a:t>
            </a:r>
            <a:endParaRPr lang="en-US" altLang="zh-CN" sz="15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测试情况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2600"/>
              </a:lnSpc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2600"/>
              </a:lnSpc>
            </a:pP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效率对比</a:t>
            </a: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Aft>
                <a:spcPts val="600"/>
              </a:spcAft>
            </a:pP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CN" sz="2000" b="1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06336"/>
              </p:ext>
            </p:extLst>
          </p:nvPr>
        </p:nvGraphicFramePr>
        <p:xfrm>
          <a:off x="1478206" y="2657766"/>
          <a:ext cx="93352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050">
                  <a:extLst>
                    <a:ext uri="{9D8B030D-6E8A-4147-A177-3AD203B41FA5}">
                      <a16:colId xmlns:a16="http://schemas.microsoft.com/office/drawing/2014/main" val="3384293784"/>
                    </a:ext>
                  </a:extLst>
                </a:gridCol>
                <a:gridCol w="1867050">
                  <a:extLst>
                    <a:ext uri="{9D8B030D-6E8A-4147-A177-3AD203B41FA5}">
                      <a16:colId xmlns:a16="http://schemas.microsoft.com/office/drawing/2014/main" val="3135323532"/>
                    </a:ext>
                  </a:extLst>
                </a:gridCol>
                <a:gridCol w="1867050">
                  <a:extLst>
                    <a:ext uri="{9D8B030D-6E8A-4147-A177-3AD203B41FA5}">
                      <a16:colId xmlns:a16="http://schemas.microsoft.com/office/drawing/2014/main" val="3697865195"/>
                    </a:ext>
                  </a:extLst>
                </a:gridCol>
                <a:gridCol w="1867050">
                  <a:extLst>
                    <a:ext uri="{9D8B030D-6E8A-4147-A177-3AD203B41FA5}">
                      <a16:colId xmlns:a16="http://schemas.microsoft.com/office/drawing/2014/main" val="1472030702"/>
                    </a:ext>
                  </a:extLst>
                </a:gridCol>
                <a:gridCol w="1867050">
                  <a:extLst>
                    <a:ext uri="{9D8B030D-6E8A-4147-A177-3AD203B41FA5}">
                      <a16:colId xmlns:a16="http://schemas.microsoft.com/office/drawing/2014/main" val="2475049730"/>
                    </a:ext>
                  </a:extLst>
                </a:gridCol>
              </a:tblGrid>
              <a:tr h="3167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算子数量</a:t>
                      </a:r>
                      <a:endParaRPr lang="zh-CN" altLang="en-US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已封装 </a:t>
                      </a:r>
                      <a:endParaRPr lang="zh-CN" altLang="en-US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未封装</a:t>
                      </a:r>
                      <a:endParaRPr lang="zh-CN" altLang="en-US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已测试 </a:t>
                      </a:r>
                      <a:endParaRPr lang="zh-CN" altLang="en-US" sz="15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未测试</a:t>
                      </a:r>
                      <a:endParaRPr lang="en-US" altLang="zh-CN" sz="1500" b="1" dirty="0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66131"/>
                  </a:ext>
                </a:extLst>
              </a:tr>
              <a:tr h="3167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206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026986"/>
                  </a:ext>
                </a:extLst>
              </a:tr>
            </a:tbl>
          </a:graphicData>
        </a:graphic>
      </p:graphicFrame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954635952"/>
              </p:ext>
            </p:extLst>
          </p:nvPr>
        </p:nvGraphicFramePr>
        <p:xfrm>
          <a:off x="-221182" y="3715008"/>
          <a:ext cx="3965389" cy="2643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949" y="3347371"/>
            <a:ext cx="1696393" cy="157425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1765" y="3764167"/>
            <a:ext cx="1910658" cy="77713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1832" y="3347371"/>
            <a:ext cx="1953016" cy="164597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8929" y="4937044"/>
            <a:ext cx="1878384" cy="13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04700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4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13730</TotalTime>
  <Words>355</Words>
  <Application>Microsoft Office PowerPoint</Application>
  <PresentationFormat>宽屏</PresentationFormat>
  <Paragraphs>122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 Unicode MS</vt:lpstr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just</dc:creator>
  <cp:lastModifiedBy>蒋宇轩</cp:lastModifiedBy>
  <cp:revision>696</cp:revision>
  <dcterms:created xsi:type="dcterms:W3CDTF">2023-08-31T10:58:39Z</dcterms:created>
  <dcterms:modified xsi:type="dcterms:W3CDTF">2025-03-28T11:32:04Z</dcterms:modified>
</cp:coreProperties>
</file>