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6.9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71" r:id="rId1"/>
  </p:sldMasterIdLst>
  <p:notesMasterIdLst>
    <p:notesMasterId r:id="rId2"/>
  </p:notesMasterIdLst>
  <p:sldIdLst>
    <p:sldId id="256" r:id="rId3"/>
    <p:sldId id="257" r:id="rId4"/>
    <p:sldId id="262" r:id="rId5"/>
    <p:sldId id="263" r:id="rId6"/>
    <p:sldId id="258" r:id="rId7"/>
    <p:sldId id="275" r:id="rId8"/>
    <p:sldId id="276" r:id="rId9"/>
    <p:sldId id="264" r:id="rId10"/>
    <p:sldId id="270" r:id="rId11"/>
    <p:sldId id="295" r:id="rId12"/>
    <p:sldId id="293" r:id="rId13"/>
    <p:sldId id="296" r:id="rId14"/>
    <p:sldId id="289" r:id="rId15"/>
    <p:sldId id="287" r:id="rId16"/>
    <p:sldId id="288" r:id="rId17"/>
    <p:sldId id="294" r:id="rId18"/>
    <p:sldId id="290" r:id="rId19"/>
    <p:sldId id="292" r:id="rId20"/>
    <p:sldId id="291" r:id="rId21"/>
    <p:sldId id="266" r:id="rId22"/>
    <p:sldId id="267" r:id="rId23"/>
    <p:sldId id="278" r:id="rId24"/>
    <p:sldId id="274" r:id="rId25"/>
    <p:sldId id="285" r:id="rId26"/>
    <p:sldId id="268" r:id="rId27"/>
    <p:sldId id="281" r:id="rId28"/>
    <p:sldId id="282" r:id="rId29"/>
    <p:sldId id="269" r:id="rId30"/>
    <p:sldId id="271" r:id="rId31"/>
    <p:sldId id="272" r:id="rId32"/>
    <p:sldId id="280" r:id="rId33"/>
    <p:sldId id="273" r:id="rId34"/>
    <p:sldId id="283" r:id="rId35"/>
    <p:sldId id="284" r:id="rId36"/>
    <p:sldId id="277" r:id="rId37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仿宋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仿宋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仿宋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仿宋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仿宋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仿宋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仿宋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仿宋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仿宋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780619"/>
    <a:srgbClr val="CC0000"/>
    <a:srgbClr val="CCFF99"/>
    <a:srgbClr val="FFFF99"/>
    <a:srgbClr val="FFFF66"/>
    <a:srgbClr val="FF0000"/>
    <a:srgbClr val="CCFFFF"/>
  </p:clrMru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06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0" d="100"/>
          <a:sy n="0" d="100"/>
        </p:scale>
        <p:origin x="0" y="0"/>
      </p:cViewPr>
    </p:cSldViewPr>
  </p:notesViewPr>
  <p:gridSpacing cx="36868100" cy="368681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slide" Target="slides/slide26.xml" /><Relationship Id="rId29" Type="http://schemas.openxmlformats.org/officeDocument/2006/relationships/slide" Target="slides/slide27.xml" /><Relationship Id="rId3" Type="http://schemas.openxmlformats.org/officeDocument/2006/relationships/slide" Target="slides/slide1.xml" /><Relationship Id="rId30" Type="http://schemas.openxmlformats.org/officeDocument/2006/relationships/slide" Target="slides/slide28.xml" /><Relationship Id="rId31" Type="http://schemas.openxmlformats.org/officeDocument/2006/relationships/slide" Target="slides/slide29.xml" /><Relationship Id="rId32" Type="http://schemas.openxmlformats.org/officeDocument/2006/relationships/slide" Target="slides/slide30.xml" /><Relationship Id="rId33" Type="http://schemas.openxmlformats.org/officeDocument/2006/relationships/slide" Target="slides/slide31.xml" /><Relationship Id="rId34" Type="http://schemas.openxmlformats.org/officeDocument/2006/relationships/slide" Target="slides/slide32.xml" /><Relationship Id="rId35" Type="http://schemas.openxmlformats.org/officeDocument/2006/relationships/slide" Target="slides/slide33.xml" /><Relationship Id="rId36" Type="http://schemas.openxmlformats.org/officeDocument/2006/relationships/slide" Target="slides/slide34.xml" /><Relationship Id="rId37" Type="http://schemas.openxmlformats.org/officeDocument/2006/relationships/slide" Target="slides/slide35.xml" /><Relationship Id="rId38" Type="http://schemas.openxmlformats.org/officeDocument/2006/relationships/tags" Target="tags/tag1.xml" /><Relationship Id="rId39" Type="http://schemas.openxmlformats.org/officeDocument/2006/relationships/presProps" Target="presProps.xml" /><Relationship Id="rId4" Type="http://schemas.openxmlformats.org/officeDocument/2006/relationships/slide" Target="slides/slide2.xml" /><Relationship Id="rId40" Type="http://schemas.openxmlformats.org/officeDocument/2006/relationships/viewProps" Target="viewProps.xml" /><Relationship Id="rId41" Type="http://schemas.openxmlformats.org/officeDocument/2006/relationships/theme" Target="theme/theme1.xml" /><Relationship Id="rId42" Type="http://schemas.openxmlformats.org/officeDocument/2006/relationships/tableStyles" Target="tableStyles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14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14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4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2CA4A2ED-D6A6-460E-AA45-944483F91A30}" type="slidenum">
              <a:rPr lang="en-US" altLang="zh-CN"/>
              <a:pPr>
                <a:defRPr/>
              </a:p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762DB9-B2D7-46DD-B648-20BCC506A2E5}" type="slidenum">
              <a:rPr lang="en-US" altLang="zh-CN" smtClean="0"/>
              <a:t>7</a:t>
            </a:fld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4" name="Group 2"/>
          <p:cNvGrpSpPr/>
          <p:nvPr/>
        </p:nvGrpSpPr>
        <p:grpSpPr>
          <a:xfrm>
            <a:off x="0" y="0"/>
            <a:ext cx="9144000" cy="685800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algn="l">
                  <a:defRPr/>
                </a:pPr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297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7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19A2E-9E30-449F-B7A6-80F4F9B0FE11}" type="slidenum">
              <a:rPr lang="en-US" altLang="zh-CN"/>
              <a:pPr>
                <a:defRPr/>
              </a:pPr>
              <a:t>‹#›</a:t>
            </a:fld>
          </a:p>
        </p:txBody>
      </p:sp>
    </p:spTree>
  </p:cSld>
  <p:clrMapOvr>
    <a:masterClrMapping/>
  </p:clrMapOvr>
  <p:transition spd="med">
    <p:wipe dir="r"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F78A3-E6E9-4DB3-89A2-8E9838A02933}" type="slidenum">
              <a:rPr lang="en-US" altLang="zh-CN"/>
              <a:pPr>
                <a:defRPr/>
              </a:pPr>
              <a:t>‹#›</a:t>
            </a:fld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6AE45-E834-45AA-BD28-E7B9E27DFD60}" type="slidenum">
              <a:rPr lang="en-US" altLang="zh-CN"/>
              <a:pPr>
                <a:defRPr/>
              </a:pPr>
              <a:t>‹#›</a:t>
            </a:fld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A6139-EC58-4774-BBC4-1B61D6E23E1C}" type="slidenum">
              <a:rPr lang="en-US" altLang="zh-CN"/>
              <a:pPr>
                <a:defRPr/>
              </a:pPr>
              <a:t>‹#›</a:t>
            </a:fld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63BF5-C6E8-4896-B762-BC02B9170DE4}" type="slidenum">
              <a:rPr lang="en-US" altLang="zh-CN"/>
              <a:pPr>
                <a:defRPr/>
              </a:pPr>
              <a:t>‹#›</a:t>
            </a:fld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F3CEF-9FAA-4092-8565-F7745717E5C5}" type="slidenum">
              <a:rPr lang="en-US" altLang="zh-CN"/>
              <a:pPr>
                <a:defRPr/>
              </a:pPr>
              <a:t>‹#›</a:t>
            </a:fld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B7DA-3BE6-48FD-9F4B-56E4F0E609FC}" type="slidenum">
              <a:rPr lang="en-US" altLang="zh-CN"/>
              <a:pPr>
                <a:defRPr/>
              </a:pPr>
              <a:t>‹#›</a:t>
            </a:fld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378CE-E8EB-45B2-8CBB-2A005E7FFE97}" type="slidenum">
              <a:rPr lang="en-US" altLang="zh-CN"/>
              <a:pPr>
                <a:defRPr/>
              </a:pPr>
              <a:t>‹#›</a:t>
            </a:fld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42EE1-4564-4AAC-87C1-7687F88F3D05}" type="slidenum">
              <a:rPr lang="en-US" altLang="zh-CN"/>
              <a:pPr>
                <a:defRPr/>
              </a:pPr>
              <a:t>‹#›</a:t>
            </a:fld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412E7-A846-471C-B32C-EA3E73974C39}" type="slidenum">
              <a:rPr lang="en-US" altLang="zh-CN"/>
              <a:pPr>
                <a:defRPr/>
              </a:pPr>
              <a:t>‹#›</a:t>
            </a:fld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68BBF-91F7-4C3B-9034-F5D3A802F3ED}" type="slidenum">
              <a:rPr lang="en-US" altLang="zh-CN"/>
              <a:pPr>
                <a:defRPr/>
              </a:pPr>
              <a:t>‹#›</a:t>
            </a:fld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4C46E-BE34-476F-8E14-9D08836E88E0}" type="slidenum">
              <a:rPr lang="en-US" altLang="zh-CN"/>
              <a:pPr>
                <a:defRPr/>
              </a:pPr>
              <a:t>‹#›</a:t>
            </a:fld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>
    <p:wipe dir="r"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+mn-ea"/>
              </a:defRPr>
            </a:lvl1pPr>
          </a:lstStyle>
          <a:p>
            <a:pPr>
              <a:defRPr/>
            </a:pPr>
            <a:fld id="{C131397C-9D58-44AB-9193-B67D5209B6B0}" type="slidenum">
              <a:rPr lang="en-US" altLang="zh-CN"/>
              <a:pPr>
                <a:defRPr/>
              </a:pPr>
              <a:t>‹#›</a:t>
            </a:fld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Ext cx="5760" cy="344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7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2868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>
                <a:solidFill>
                  <a:schemeClr val="hlink"/>
                </a:solidFill>
                <a:ea typeface="宋体" pitchFamily="2" charset="-122"/>
              </a:endParaRP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 sz="2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68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>
                <a:solidFill>
                  <a:schemeClr val="accent2"/>
                </a:solidFill>
                <a:ea typeface="宋体" pitchFamily="2" charset="-122"/>
              </a:endParaRPr>
            </a:p>
          </p:txBody>
        </p:sp>
        <p:sp>
          <p:nvSpPr>
            <p:cNvPr id="2868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algn="l">
                <a:defRPr/>
              </a:pPr>
              <a:endParaRPr lang="zh-CN" altLang="zh-CN">
                <a:solidFill>
                  <a:schemeClr val="accent2"/>
                </a:solidFill>
                <a:ea typeface="宋体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6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ransition spd="med">
    <p:wipe dir="r"/>
  </p:transition>
  <p:timing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eg" /><Relationship Id="rId3" Type="http://schemas.openxmlformats.org/officeDocument/2006/relationships/image" Target="../media/image3.jpe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jpeg" /><Relationship Id="rId3" Type="http://schemas.openxmlformats.org/officeDocument/2006/relationships/image" Target="../media/image5.jpeg" /><Relationship Id="rId4" Type="http://schemas.openxmlformats.org/officeDocument/2006/relationships/image" Target="../media/image6.jpe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eg" /><Relationship Id="rId3" Type="http://schemas.openxmlformats.org/officeDocument/2006/relationships/image" Target="../media/image8.png" /><Relationship Id="rId4" Type="http://schemas.openxmlformats.org/officeDocument/2006/relationships/image" Target="../media/image9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12975"/>
          </a:xfrm>
        </p:spPr>
        <p:txBody>
          <a:bodyPr/>
          <a:lstStyle/>
          <a:p>
            <a:pPr algn="ctr" eaLnBrk="1" hangingPunct="1"/>
            <a:r>
              <a:rPr lang="zh-CN" altLang="en-US" sz="4000" smtClean="0">
                <a:ea typeface="黑体" pitchFamily="2" charset="-122"/>
              </a:rPr>
              <a:t>数据结构</a:t>
            </a:r>
            <a:br>
              <a:rPr lang="zh-CN" altLang="en-US" sz="4000" smtClean="0">
                <a:ea typeface="黑体" pitchFamily="2" charset="-122"/>
              </a:rPr>
            </a:br>
            <a:r>
              <a:rPr lang="en-US" altLang="zh-CN" sz="4000" smtClean="0">
                <a:ea typeface="黑体" pitchFamily="2" charset="-122"/>
              </a:rPr>
              <a:t>Data Structures</a:t>
            </a:r>
            <a:br>
              <a:rPr lang="en-US" altLang="zh-CN" sz="4000" smtClean="0">
                <a:ea typeface="黑体" pitchFamily="2" charset="-122"/>
              </a:rPr>
            </a:br>
            <a:r>
              <a:rPr lang="zh-CN" altLang="en-US" sz="3600" smtClean="0">
                <a:ea typeface="华文新魏" pitchFamily="2" charset="-122"/>
              </a:rPr>
              <a:t>课程简介与教学要求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692150"/>
            <a:ext cx="4903788" cy="865188"/>
          </a:xfrm>
        </p:spPr>
        <p:txBody>
          <a:bodyPr/>
          <a:lstStyle/>
          <a:p>
            <a:pPr eaLnBrk="1" hangingPunct="1"/>
            <a:r>
              <a:rPr lang="zh-CN" altLang="en-US" sz="4400" b="1" smtClean="0">
                <a:solidFill>
                  <a:srgbClr val="000099"/>
                </a:solidFill>
                <a:ea typeface="华文新魏" pitchFamily="2" charset="-122"/>
              </a:rPr>
              <a:t>清华大学计算机系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339975" y="4652963"/>
            <a:ext cx="5599113" cy="1311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4000" b="1">
                <a:solidFill>
                  <a:srgbClr val="008000"/>
                </a:solidFill>
                <a:latin typeface="华文行楷" pitchFamily="2" charset="-122"/>
                <a:ea typeface="华文行楷" pitchFamily="2" charset="-122"/>
              </a:rPr>
              <a:t>        殷人昆   王宏   </a:t>
            </a:r>
          </a:p>
          <a:p>
            <a:pPr algn="l"/>
            <a:r>
              <a:rPr lang="zh-CN" altLang="en-US" sz="4000" b="1">
                <a:solidFill>
                  <a:srgbClr val="008000"/>
                </a:solidFill>
                <a:latin typeface="华文行楷" pitchFamily="2" charset="-122"/>
                <a:ea typeface="华文行楷" pitchFamily="2" charset="-122"/>
              </a:rPr>
              <a:t>       </a:t>
            </a:r>
            <a:r>
              <a:rPr lang="en-US" altLang="zh-CN" sz="3600" b="1" smtClean="0">
                <a:solidFill>
                  <a:srgbClr val="008000"/>
                </a:solidFill>
                <a:latin typeface="仿宋_GB2312" pitchFamily="49" charset="-122"/>
              </a:rPr>
              <a:t>2012</a:t>
            </a:r>
            <a:r>
              <a:rPr lang="zh-CN" altLang="en-US" sz="3600" b="1" smtClean="0">
                <a:solidFill>
                  <a:srgbClr val="008000"/>
                </a:solidFill>
                <a:latin typeface="仿宋_GB2312" pitchFamily="49" charset="-122"/>
              </a:rPr>
              <a:t>年</a:t>
            </a:r>
            <a:r>
              <a:rPr lang="zh-CN" altLang="en-US" sz="3600" b="1">
                <a:solidFill>
                  <a:srgbClr val="008000"/>
                </a:solidFill>
                <a:latin typeface="仿宋_GB2312" pitchFamily="49" charset="-122"/>
              </a:rPr>
              <a:t>春季学期</a:t>
            </a:r>
          </a:p>
        </p:txBody>
      </p:sp>
      <p:sp>
        <p:nvSpPr>
          <p:cNvPr id="3077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        2011</a:t>
            </a:r>
            <a:r>
              <a:rPr lang="zh-CN" altLang="en-US" b="1" smtClean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人机大战 电脑完胜</a:t>
            </a:r>
            <a:endParaRPr lang="zh-CN" altLang="en-US" smtClean="0"/>
          </a:p>
        </p:txBody>
      </p:sp>
      <p:pic>
        <p:nvPicPr>
          <p:cNvPr id="13315" name="Picture 2" descr="C:\old_pc_d_20100901\WH\数据结构\Img279403859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235200"/>
            <a:ext cx="5067300" cy="3378200"/>
          </a:xfrm>
          <a:noFill/>
        </p:spPr>
      </p:pic>
      <p:sp>
        <p:nvSpPr>
          <p:cNvPr id="13316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                </a:t>
            </a:r>
            <a:r>
              <a:rPr lang="zh-CN" altLang="en-US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历史时刻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57200" y="1639888"/>
            <a:ext cx="8496300" cy="4227512"/>
          </a:xfrm>
        </p:spPr>
        <p:txBody>
          <a:bodyPr/>
          <a:lstStyle/>
          <a:p>
            <a:pPr>
              <a:lnSpc>
                <a:spcPts val="3200"/>
              </a:lnSpc>
              <a:defRPr/>
            </a:pPr>
            <a:r>
              <a:rPr lang="en-US" altLang="zh-CN" sz="2400" b="1" smtClean="0"/>
              <a:t>2011</a:t>
            </a:r>
            <a:r>
              <a:rPr lang="zh-CN" altLang="en-US" sz="2400" b="1" smtClean="0"/>
              <a:t>年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月</a:t>
            </a:r>
            <a:r>
              <a:rPr lang="en-US" altLang="zh-CN" sz="2400" b="1" smtClean="0"/>
              <a:t>14~2</a:t>
            </a:r>
            <a:r>
              <a:rPr lang="zh-CN" altLang="en-US" sz="2400" b="1" smtClean="0"/>
              <a:t>月</a:t>
            </a:r>
            <a:r>
              <a:rPr lang="en-US" altLang="zh-CN" sz="2400" b="1" smtClean="0"/>
              <a:t>16</a:t>
            </a:r>
            <a:r>
              <a:rPr lang="zh-CN" altLang="en-US" sz="2400" b="1" smtClean="0"/>
              <a:t>日，在美国家喻户晓的电视智力竞赛节目</a:t>
            </a:r>
            <a:r>
              <a:rPr lang="en-US" altLang="zh-CN" sz="2400" b="1" smtClean="0"/>
              <a:t>《Jeopardy! (</a:t>
            </a:r>
            <a:r>
              <a:rPr lang="zh-CN" altLang="en-US" sz="2400" b="1" smtClean="0">
                <a:solidFill>
                  <a:schemeClr val="accent5">
                    <a:lumMod val="50000"/>
                  </a:schemeClr>
                </a:solidFill>
              </a:rPr>
              <a:t>危险或危机边缘</a:t>
            </a:r>
            <a:r>
              <a:rPr lang="en-US" altLang="zh-CN" sz="2400" b="1" smtClean="0"/>
              <a:t>)》</a:t>
            </a:r>
            <a:r>
              <a:rPr lang="zh-CN" altLang="en-US" sz="2400" b="1" smtClean="0"/>
              <a:t>中，</a:t>
            </a:r>
            <a:r>
              <a:rPr lang="en-US" altLang="zh-CN" sz="2400" b="1" smtClean="0"/>
              <a:t>IBM</a:t>
            </a:r>
            <a:r>
              <a:rPr lang="zh-CN" altLang="en-US" sz="2400" b="1" smtClean="0"/>
              <a:t>超级计算机系统 </a:t>
            </a:r>
            <a:r>
              <a:rPr lang="en-US" altLang="zh-CN" sz="2400" b="1" smtClean="0">
                <a:solidFill>
                  <a:srgbClr val="CC0000"/>
                </a:solidFill>
              </a:rPr>
              <a:t>WATSON </a:t>
            </a:r>
            <a:r>
              <a:rPr lang="en-US" altLang="zh-CN" sz="2400" b="1" smtClean="0"/>
              <a:t>(</a:t>
            </a:r>
            <a:r>
              <a:rPr lang="zh-CN" altLang="en-US" sz="2400" b="1" smtClean="0">
                <a:solidFill>
                  <a:srgbClr val="CC0000"/>
                </a:solidFill>
              </a:rPr>
              <a:t>沃森</a:t>
            </a:r>
            <a:r>
              <a:rPr lang="en-US" altLang="zh-CN" sz="2400" b="1" smtClean="0"/>
              <a:t>)</a:t>
            </a:r>
            <a:r>
              <a:rPr lang="zh-CN" altLang="en-US" sz="2400" b="1" smtClean="0"/>
              <a:t>战胜了该节目有史以来最优秀的两位人类冠军</a:t>
            </a:r>
            <a:r>
              <a:rPr lang="en-US" altLang="zh-CN" sz="2400" smtClean="0"/>
              <a:t>Ken Jennings</a:t>
            </a:r>
            <a:r>
              <a:rPr lang="zh-CN" altLang="en-US" sz="2400" smtClean="0"/>
              <a:t>（</a:t>
            </a:r>
            <a:r>
              <a:rPr lang="zh-CN" altLang="en-US" sz="2400" b="1" smtClean="0">
                <a:solidFill>
                  <a:srgbClr val="800080"/>
                </a:solidFill>
              </a:rPr>
              <a:t>詹宁斯</a:t>
            </a:r>
            <a:r>
              <a:rPr lang="zh-CN" altLang="en-US" sz="2400" smtClean="0"/>
              <a:t>）</a:t>
            </a:r>
            <a:r>
              <a:rPr lang="zh-CN" altLang="en-US" sz="2400" b="1" smtClean="0"/>
              <a:t>和</a:t>
            </a:r>
            <a:r>
              <a:rPr lang="en-US" altLang="zh-CN" sz="2400" smtClean="0"/>
              <a:t>Brad Rutter</a:t>
            </a:r>
            <a:r>
              <a:rPr lang="zh-CN" altLang="en-US" sz="2400" smtClean="0"/>
              <a:t>（</a:t>
            </a:r>
            <a:r>
              <a:rPr lang="zh-CN" altLang="en-US" sz="2400" b="1" smtClean="0">
                <a:solidFill>
                  <a:srgbClr val="800080"/>
                </a:solidFill>
              </a:rPr>
              <a:t>拉特</a:t>
            </a:r>
            <a:r>
              <a:rPr lang="zh-CN" altLang="en-US" sz="2400" smtClean="0"/>
              <a:t>）</a:t>
            </a:r>
            <a:r>
              <a:rPr lang="zh-CN" altLang="en-US" sz="2400" b="1" smtClean="0"/>
              <a:t>，圆满结束了这场历时三天的人机大战。</a:t>
            </a:r>
            <a:endParaRPr lang="en-US" altLang="zh-CN" sz="2400" b="1" smtClean="0"/>
          </a:p>
          <a:p>
            <a:pPr>
              <a:lnSpc>
                <a:spcPts val="3200"/>
              </a:lnSpc>
              <a:defRPr/>
            </a:pPr>
            <a:r>
              <a:rPr lang="zh-CN" altLang="en-US" sz="2400" b="1" smtClean="0"/>
              <a:t>第一回合 </a:t>
            </a:r>
            <a:r>
              <a:rPr lang="zh-CN" altLang="en-US" sz="2400" b="1" smtClean="0">
                <a:solidFill>
                  <a:srgbClr val="CC0000"/>
                </a:solidFill>
              </a:rPr>
              <a:t>沃森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5000</a:t>
            </a:r>
            <a:r>
              <a:rPr lang="zh-CN" altLang="en-US" sz="2400" b="1" smtClean="0"/>
              <a:t>分，</a:t>
            </a:r>
            <a:r>
              <a:rPr lang="zh-CN" altLang="en-US" sz="2400" b="1" smtClean="0">
                <a:solidFill>
                  <a:srgbClr val="800080"/>
                </a:solidFill>
              </a:rPr>
              <a:t>詹宁斯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2000</a:t>
            </a:r>
            <a:r>
              <a:rPr lang="zh-CN" altLang="en-US" sz="2400" b="1" smtClean="0"/>
              <a:t>分，</a:t>
            </a:r>
            <a:r>
              <a:rPr lang="zh-CN" altLang="en-US" sz="2400" b="1" smtClean="0">
                <a:solidFill>
                  <a:srgbClr val="800080"/>
                </a:solidFill>
              </a:rPr>
              <a:t>拉特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5000</a:t>
            </a:r>
            <a:r>
              <a:rPr lang="zh-CN" altLang="en-US" sz="2400" b="1" smtClean="0"/>
              <a:t>分</a:t>
            </a:r>
            <a:endParaRPr lang="en-US" altLang="zh-CN" sz="2400" b="1" smtClean="0"/>
          </a:p>
          <a:p>
            <a:pPr>
              <a:lnSpc>
                <a:spcPts val="3200"/>
              </a:lnSpc>
              <a:defRPr/>
            </a:pPr>
            <a:r>
              <a:rPr lang="zh-CN" altLang="en-US" sz="2400" b="1" smtClean="0"/>
              <a:t>第二回合的比赛，</a:t>
            </a:r>
            <a:r>
              <a:rPr lang="en-US" altLang="zh-CN" sz="2400" b="1" smtClean="0"/>
              <a:t>30</a:t>
            </a:r>
            <a:r>
              <a:rPr lang="zh-CN" altLang="en-US" sz="2400" b="1" smtClean="0"/>
              <a:t>个问题中，</a:t>
            </a:r>
            <a:r>
              <a:rPr lang="zh-CN" altLang="en-US" sz="2400" b="1" smtClean="0">
                <a:solidFill>
                  <a:srgbClr val="CC0000"/>
                </a:solidFill>
              </a:rPr>
              <a:t>沃森</a:t>
            </a:r>
            <a:r>
              <a:rPr lang="zh-CN" altLang="en-US" sz="2400" b="1" smtClean="0"/>
              <a:t>答对</a:t>
            </a:r>
            <a:r>
              <a:rPr lang="en-US" altLang="zh-CN" sz="2400" b="1" smtClean="0"/>
              <a:t>24</a:t>
            </a:r>
            <a:r>
              <a:rPr lang="zh-CN" altLang="en-US" sz="2400" b="1" smtClean="0"/>
              <a:t>个，</a:t>
            </a:r>
            <a:r>
              <a:rPr lang="zh-CN" altLang="en-US" sz="2400" b="1" smtClean="0">
                <a:solidFill>
                  <a:srgbClr val="800080"/>
                </a:solidFill>
              </a:rPr>
              <a:t>詹宁斯</a:t>
            </a:r>
            <a:r>
              <a:rPr lang="zh-CN" altLang="en-US" sz="2400" b="1" smtClean="0"/>
              <a:t>和</a:t>
            </a:r>
            <a:r>
              <a:rPr lang="zh-CN" altLang="en-US" sz="2400" b="1" smtClean="0">
                <a:solidFill>
                  <a:srgbClr val="800080"/>
                </a:solidFill>
              </a:rPr>
              <a:t>拉特</a:t>
            </a:r>
            <a:r>
              <a:rPr lang="zh-CN" altLang="en-US" sz="2400" b="1" smtClean="0"/>
              <a:t>分别答对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个和</a:t>
            </a:r>
            <a:r>
              <a:rPr lang="en-US" altLang="zh-CN" sz="2400" b="1" smtClean="0"/>
              <a:t>2</a:t>
            </a:r>
            <a:r>
              <a:rPr lang="zh-CN" altLang="en-US" sz="2400" b="1" smtClean="0"/>
              <a:t>个。</a:t>
            </a:r>
            <a:endParaRPr lang="en-US" altLang="zh-CN" sz="2400" b="1" smtClean="0"/>
          </a:p>
          <a:p>
            <a:pPr>
              <a:lnSpc>
                <a:spcPts val="3200"/>
              </a:lnSpc>
              <a:defRPr/>
            </a:pPr>
            <a:r>
              <a:rPr lang="zh-CN" altLang="en-US" sz="2400" b="1" smtClean="0"/>
              <a:t>答对问题价值总计：</a:t>
            </a:r>
            <a:endParaRPr lang="en-US" altLang="zh-CN" sz="2400" b="1" smtClean="0"/>
          </a:p>
          <a:p>
            <a:pPr>
              <a:lnSpc>
                <a:spcPts val="3200"/>
              </a:lnSpc>
              <a:buFont typeface="Wingdings" pitchFamily="2" charset="2"/>
              <a:buNone/>
              <a:defRPr/>
            </a:pPr>
            <a:r>
              <a:rPr lang="zh-CN" altLang="en-US" sz="2400" b="1" smtClean="0">
                <a:solidFill>
                  <a:srgbClr val="CC0000"/>
                </a:solidFill>
              </a:rPr>
              <a:t>    沃森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77147       </a:t>
            </a:r>
            <a:r>
              <a:rPr lang="zh-CN" altLang="en-US" sz="2400" b="1" smtClean="0">
                <a:solidFill>
                  <a:srgbClr val="800080"/>
                </a:solidFill>
              </a:rPr>
              <a:t>詹宁斯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24000</a:t>
            </a:r>
            <a:r>
              <a:rPr lang="zh-CN" altLang="en-US" sz="2400" b="1" smtClean="0"/>
              <a:t>        </a:t>
            </a:r>
            <a:r>
              <a:rPr lang="zh-CN" altLang="en-US" sz="2400" b="1" smtClean="0">
                <a:solidFill>
                  <a:srgbClr val="800080"/>
                </a:solidFill>
              </a:rPr>
              <a:t>拉特</a:t>
            </a:r>
            <a:r>
              <a:rPr lang="zh-CN" altLang="en-US" sz="2400" b="1" smtClean="0"/>
              <a:t>：</a:t>
            </a:r>
            <a:r>
              <a:rPr lang="en-US" altLang="zh-CN" sz="2400" b="1" smtClean="0"/>
              <a:t>21600</a:t>
            </a:r>
            <a:endParaRPr lang="zh-CN" altLang="en-US" sz="2400" b="1" smtClean="0"/>
          </a:p>
          <a:p>
            <a:pPr>
              <a:buFont typeface="Wingdings" pitchFamily="2" charset="2"/>
              <a:buNone/>
              <a:defRPr/>
            </a:pPr>
            <a:endParaRPr lang="zh-CN" altLang="en-US" b="1" smtClean="0"/>
          </a:p>
        </p:txBody>
      </p:sp>
      <p:sp>
        <p:nvSpPr>
          <p:cNvPr id="14340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82600" y="982663"/>
            <a:ext cx="8229600" cy="3886200"/>
          </a:xfrm>
        </p:spPr>
        <p:txBody>
          <a:bodyPr/>
          <a:lstStyle/>
          <a:p>
            <a:pPr>
              <a:defRPr/>
            </a:pPr>
            <a:r>
              <a:rPr lang="zh-CN" altLang="en-US" sz="2400" b="1" smtClean="0">
                <a:solidFill>
                  <a:schemeClr val="accent5">
                    <a:lumMod val="50000"/>
                  </a:schemeClr>
                </a:solidFill>
              </a:rPr>
              <a:t>“危机边缘”</a:t>
            </a:r>
            <a:r>
              <a:rPr lang="zh-CN" altLang="en-US" sz="2400" b="1" smtClean="0"/>
              <a:t>是一款智力问答节目，国内类似的节目有“</a:t>
            </a:r>
            <a:r>
              <a:rPr lang="zh-CN" altLang="en-US" sz="2400" b="1" smtClean="0">
                <a:solidFill>
                  <a:srgbClr val="780619"/>
                </a:solidFill>
              </a:rPr>
              <a:t>开心辞典</a:t>
            </a:r>
            <a:r>
              <a:rPr lang="zh-CN" altLang="en-US" sz="2400" b="1" smtClean="0"/>
              <a:t>”等，但是二者之间具有明显的区别。</a:t>
            </a:r>
          </a:p>
          <a:p>
            <a:pPr>
              <a:defRPr/>
            </a:pPr>
            <a:r>
              <a:rPr lang="zh-CN" altLang="en-US" sz="2400" b="1" smtClean="0"/>
              <a:t>“</a:t>
            </a:r>
            <a:r>
              <a:rPr lang="zh-CN" altLang="en-US" sz="2400" b="1" smtClean="0">
                <a:solidFill>
                  <a:srgbClr val="780619"/>
                </a:solidFill>
              </a:rPr>
              <a:t>开心辞典</a:t>
            </a:r>
            <a:r>
              <a:rPr lang="zh-CN" altLang="en-US" sz="2400" b="1" smtClean="0"/>
              <a:t>”是主持人提出问题，选手给出问题的答案，并且问题相对简单，涉及较为基础的科技与人文知识。</a:t>
            </a:r>
          </a:p>
          <a:p>
            <a:pPr>
              <a:defRPr/>
            </a:pPr>
            <a:r>
              <a:rPr lang="zh-CN" altLang="en-US" sz="2400" b="1" smtClean="0">
                <a:solidFill>
                  <a:schemeClr val="accent5">
                    <a:lumMod val="50000"/>
                  </a:schemeClr>
                </a:solidFill>
              </a:rPr>
              <a:t>“危机边缘”</a:t>
            </a:r>
            <a:r>
              <a:rPr lang="zh-CN" altLang="en-US" sz="2400" b="1" smtClean="0">
                <a:solidFill>
                  <a:schemeClr val="tx2"/>
                </a:solidFill>
              </a:rPr>
              <a:t>则不同</a:t>
            </a:r>
            <a:r>
              <a:rPr lang="zh-CN" altLang="en-US" sz="2400" b="1" smtClean="0"/>
              <a:t>，主持人有时给出的是一个问题的答案，而选手需要给出答案所对应的问题。比如主持人说：</a:t>
            </a:r>
            <a:endParaRPr lang="en-US" altLang="zh-CN" sz="2400" b="1" smtClean="0"/>
          </a:p>
          <a:p>
            <a:pPr>
              <a:buNone/>
              <a:defRPr/>
            </a:pPr>
            <a:r>
              <a:rPr lang="en-US" altLang="zh-CN" sz="2400" b="1" smtClean="0"/>
              <a:t>  </a:t>
            </a:r>
            <a:r>
              <a:rPr lang="zh-CN" altLang="en-US" sz="2400" b="1" smtClean="0"/>
              <a:t>“</a:t>
            </a:r>
            <a:r>
              <a:rPr lang="zh-CN" altLang="en-US" sz="2400" b="1" smtClean="0">
                <a:solidFill>
                  <a:schemeClr val="accent5">
                    <a:lumMod val="25000"/>
                  </a:schemeClr>
                </a:solidFill>
              </a:rPr>
              <a:t>这是一种冷血的、无足的并且进行冬眠的动物</a:t>
            </a:r>
            <a:r>
              <a:rPr lang="zh-CN" altLang="en-US" sz="2400" b="1" smtClean="0"/>
              <a:t>”，</a:t>
            </a:r>
            <a:endParaRPr lang="en-US" altLang="zh-CN" sz="2400" b="1" smtClean="0"/>
          </a:p>
          <a:p>
            <a:pPr>
              <a:buNone/>
              <a:defRPr/>
            </a:pPr>
            <a:r>
              <a:rPr lang="zh-CN" altLang="en-US" sz="2400" b="1" smtClean="0"/>
              <a:t>    选手应回答的则是该句对应的问题：“</a:t>
            </a:r>
            <a:r>
              <a:rPr lang="zh-CN" altLang="en-US" sz="2400" b="1" smtClean="0">
                <a:solidFill>
                  <a:srgbClr val="780619"/>
                </a:solidFill>
              </a:rPr>
              <a:t>什么是蛇</a:t>
            </a:r>
            <a:r>
              <a:rPr lang="en-US" altLang="zh-CN" sz="2400" b="1" smtClean="0"/>
              <a:t>?”</a:t>
            </a:r>
          </a:p>
          <a:p>
            <a:pPr>
              <a:defRPr/>
            </a:pPr>
            <a:r>
              <a:rPr lang="zh-CN" altLang="en-US" sz="2400" b="1" smtClean="0"/>
              <a:t>有多名选手同时参加节目，问题涉及历史、时事、科学、艺术、体育、地理、流行文化、文学与语言、文字游戏等等，且每个领域还对应问题的难度等级，等级越高奖金越高，倘若答错，则罚金同样水涨船高。</a:t>
            </a:r>
            <a:endParaRPr lang="en-US" altLang="zh-CN" sz="2400" b="1" smtClean="0"/>
          </a:p>
          <a:p>
            <a:pPr>
              <a:spcBef>
                <a:spcPts val="600"/>
              </a:spcBef>
              <a:defRPr/>
            </a:pPr>
            <a:r>
              <a:rPr lang="zh-CN" altLang="en-US" sz="2400" b="1" smtClean="0">
                <a:solidFill>
                  <a:srgbClr val="800080"/>
                </a:solidFill>
              </a:rPr>
              <a:t>思考：机器用何种方式理解问题？</a:t>
            </a:r>
          </a:p>
          <a:p>
            <a:pPr>
              <a:defRPr/>
            </a:pPr>
            <a:endParaRPr lang="zh-CN" altLang="en-US" smtClean="0"/>
          </a:p>
        </p:txBody>
      </p:sp>
      <p:sp>
        <p:nvSpPr>
          <p:cNvPr id="15364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               </a:t>
            </a:r>
            <a:r>
              <a:rPr lang="zh-CN" altLang="en-US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理解超群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40713" cy="42227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b="1" smtClean="0"/>
              <a:t>主持人在向人类选手念出问题的同时，</a:t>
            </a:r>
            <a:r>
              <a:rPr lang="en-US" altLang="zh-CN" sz="2800" b="1" smtClean="0">
                <a:solidFill>
                  <a:srgbClr val="C00000"/>
                </a:solidFill>
              </a:rPr>
              <a:t>WATSON</a:t>
            </a:r>
            <a:r>
              <a:rPr lang="zh-CN" altLang="en-US" sz="2800" b="1" smtClean="0"/>
              <a:t>会收到题目的文本，并在得出答案后以语音的方式读出（无视觉与听觉功能）。</a:t>
            </a:r>
            <a:endParaRPr lang="en-US" altLang="zh-CN" sz="2800" b="1" smtClean="0"/>
          </a:p>
          <a:p>
            <a:pPr>
              <a:spcAft>
                <a:spcPts val="600"/>
              </a:spcAft>
            </a:pPr>
            <a:r>
              <a:rPr lang="zh-CN" altLang="en-US" sz="2800" b="1" smtClean="0"/>
              <a:t>令人惊叹的是</a:t>
            </a:r>
            <a:r>
              <a:rPr lang="en-US" altLang="zh-CN" sz="2800" b="1" smtClean="0">
                <a:solidFill>
                  <a:srgbClr val="C00000"/>
                </a:solidFill>
              </a:rPr>
              <a:t>WATSON</a:t>
            </a:r>
            <a:r>
              <a:rPr lang="zh-CN" altLang="en-US" sz="2800" b="1" smtClean="0"/>
              <a:t>能领会题目中不少双关语、反话、谜语、讽刺口吻等微妙的表达方式并给出正确答案。</a:t>
            </a:r>
            <a:endParaRPr lang="en-US" altLang="zh-CN" sz="2800" b="1" smtClean="0"/>
          </a:p>
          <a:p>
            <a:r>
              <a:rPr lang="zh-CN" altLang="en-US" sz="2800" b="1" smtClean="0"/>
              <a:t>做到这一点显然比让机器战胜国际象棋大师更具挑战性，更考验电脑的“智商” </a:t>
            </a:r>
            <a:r>
              <a:rPr lang="zh-CN" altLang="en-US" sz="2400" b="1" smtClean="0"/>
              <a:t>（</a:t>
            </a:r>
            <a:r>
              <a:rPr lang="en-US" altLang="zh-CN" sz="2400" b="1" smtClean="0">
                <a:solidFill>
                  <a:srgbClr val="800080"/>
                </a:solidFill>
              </a:rPr>
              <a:t>1997</a:t>
            </a:r>
            <a:r>
              <a:rPr lang="zh-CN" altLang="en-US" sz="2400" b="1" smtClean="0">
                <a:solidFill>
                  <a:srgbClr val="800080"/>
                </a:solidFill>
              </a:rPr>
              <a:t>年，</a:t>
            </a:r>
            <a:r>
              <a:rPr lang="en-US" altLang="zh-CN" sz="2400" b="1" smtClean="0">
                <a:solidFill>
                  <a:srgbClr val="800080"/>
                </a:solidFill>
              </a:rPr>
              <a:t>IBM</a:t>
            </a:r>
            <a:r>
              <a:rPr lang="zh-CN" altLang="en-US" sz="2400" b="1" smtClean="0">
                <a:solidFill>
                  <a:srgbClr val="800080"/>
                </a:solidFill>
              </a:rPr>
              <a:t>的深蓝以 </a:t>
            </a:r>
            <a:r>
              <a:rPr lang="en-US" altLang="zh-CN" sz="2400" b="1" smtClean="0">
                <a:solidFill>
                  <a:srgbClr val="800080"/>
                </a:solidFill>
              </a:rPr>
              <a:t>3.5:2.5 </a:t>
            </a:r>
            <a:r>
              <a:rPr lang="zh-CN" altLang="en-US" sz="2400" b="1" smtClean="0">
                <a:solidFill>
                  <a:srgbClr val="800080"/>
                </a:solidFill>
              </a:rPr>
              <a:t>战胜卡斯帕罗夫</a:t>
            </a:r>
            <a:r>
              <a:rPr lang="zh-CN" altLang="en-US" sz="2400" b="1" smtClean="0"/>
              <a:t>）</a:t>
            </a:r>
            <a:r>
              <a:rPr lang="zh-CN" altLang="en-US" sz="2800" b="1" smtClean="0"/>
              <a:t>。</a:t>
            </a:r>
            <a:endParaRPr lang="zh-CN" altLang="en-US" sz="2800" smtClean="0"/>
          </a:p>
        </p:txBody>
      </p:sp>
      <p:sp>
        <p:nvSpPr>
          <p:cNvPr id="16388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                  </a:t>
            </a:r>
            <a:r>
              <a:rPr lang="zh-CN" altLang="en-US" smtClean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题目管窥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/>
              <a:t>问题举例</a:t>
            </a:r>
            <a:r>
              <a:rPr lang="zh-CN" altLang="en-US" smtClean="0"/>
              <a:t>：</a:t>
            </a:r>
            <a:endParaRPr lang="en-US" altLang="zh-CN" smtClean="0"/>
          </a:p>
          <a:p>
            <a:r>
              <a:rPr lang="zh-CN" altLang="en-US" b="1" smtClean="0">
                <a:solidFill>
                  <a:srgbClr val="002060"/>
                </a:solidFill>
              </a:rPr>
              <a:t>阿根廷一家美术馆</a:t>
            </a:r>
            <a:r>
              <a:rPr lang="en-US" altLang="zh-CN" b="1" smtClean="0">
                <a:solidFill>
                  <a:srgbClr val="002060"/>
                </a:solidFill>
              </a:rPr>
              <a:t>1987</a:t>
            </a:r>
            <a:r>
              <a:rPr lang="zh-CN" altLang="en-US" b="1" smtClean="0">
                <a:solidFill>
                  <a:srgbClr val="002060"/>
                </a:solidFill>
              </a:rPr>
              <a:t>年失窃的一件藏品</a:t>
            </a:r>
            <a:endParaRPr lang="en-US" altLang="zh-CN" b="1" smtClean="0">
              <a:solidFill>
                <a:srgbClr val="002060"/>
              </a:solidFill>
            </a:endParaRPr>
          </a:p>
          <a:p>
            <a:r>
              <a:rPr lang="zh-CN" altLang="en-US" b="1" smtClean="0"/>
              <a:t>答案：</a:t>
            </a:r>
            <a:endParaRPr lang="en-US" altLang="zh-CN" b="1" smtClean="0"/>
          </a:p>
          <a:p>
            <a:r>
              <a:rPr lang="zh-CN" altLang="en-US" b="1" smtClean="0">
                <a:solidFill>
                  <a:srgbClr val="780619"/>
                </a:solidFill>
              </a:rPr>
              <a:t>西班牙国王菲利普二世的肖像。</a:t>
            </a:r>
            <a:endParaRPr lang="en-US" altLang="zh-CN" b="1" smtClean="0">
              <a:solidFill>
                <a:srgbClr val="780619"/>
              </a:solidFill>
            </a:endParaRPr>
          </a:p>
          <a:p>
            <a:r>
              <a:rPr lang="zh-CN" altLang="en-US" b="1" smtClean="0"/>
              <a:t>该题机器和人均未答对。</a:t>
            </a:r>
          </a:p>
        </p:txBody>
      </p:sp>
      <p:sp>
        <p:nvSpPr>
          <p:cNvPr id="17412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                </a:t>
            </a:r>
            <a:r>
              <a:rPr lang="zh-CN" altLang="en-US" smtClean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低级错误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smtClean="0"/>
              <a:t>尽管</a:t>
            </a:r>
            <a:r>
              <a:rPr lang="en-US" altLang="zh-CN" b="1" smtClean="0">
                <a:solidFill>
                  <a:srgbClr val="C00000"/>
                </a:solidFill>
              </a:rPr>
              <a:t>WATSON</a:t>
            </a:r>
            <a:r>
              <a:rPr lang="zh-CN" altLang="en-US" b="1" smtClean="0"/>
              <a:t>“聪明绝顶”，但偶尔会犯一些低级错误。</a:t>
            </a:r>
            <a:endParaRPr lang="en-US" altLang="zh-CN" b="1" smtClean="0"/>
          </a:p>
          <a:p>
            <a:pPr>
              <a:defRPr/>
            </a:pPr>
            <a:r>
              <a:rPr lang="zh-CN" altLang="en-US" b="1" smtClean="0"/>
              <a:t>如问题：</a:t>
            </a:r>
            <a:r>
              <a:rPr lang="zh-CN" altLang="en-US" b="1" smtClean="0">
                <a:solidFill>
                  <a:schemeClr val="accent5">
                    <a:lumMod val="25000"/>
                  </a:schemeClr>
                </a:solidFill>
              </a:rPr>
              <a:t>美国某城市的最大机场以二战中的一名英雄命名，而该城市的第二大机场以二战中的一场战役命名</a:t>
            </a:r>
            <a:r>
              <a:rPr lang="zh-CN" altLang="en-US" b="1" smtClean="0"/>
              <a:t>。</a:t>
            </a:r>
            <a:endParaRPr lang="en-US" altLang="zh-CN" b="1" smtClean="0"/>
          </a:p>
          <a:p>
            <a:pPr>
              <a:defRPr/>
            </a:pPr>
            <a:r>
              <a:rPr lang="zh-CN" altLang="en-US" b="1" smtClean="0"/>
              <a:t>正确答案是</a:t>
            </a:r>
            <a:r>
              <a:rPr lang="zh-CN" altLang="en-US" b="1" smtClean="0">
                <a:solidFill>
                  <a:srgbClr val="780619"/>
                </a:solidFill>
              </a:rPr>
              <a:t>芝加哥</a:t>
            </a:r>
            <a:r>
              <a:rPr lang="zh-CN" altLang="en-US" b="1" smtClean="0"/>
              <a:t>，而</a:t>
            </a:r>
            <a:r>
              <a:rPr lang="en-US" altLang="zh-CN" b="1" smtClean="0">
                <a:solidFill>
                  <a:srgbClr val="C00000"/>
                </a:solidFill>
              </a:rPr>
              <a:t>WATSON</a:t>
            </a:r>
            <a:r>
              <a:rPr lang="zh-CN" altLang="en-US" b="1" smtClean="0"/>
              <a:t>的回答竟是加拿大城市多伦多。</a:t>
            </a:r>
            <a:endParaRPr lang="zh-CN" altLang="en-US" smtClean="0"/>
          </a:p>
        </p:txBody>
      </p:sp>
      <p:sp>
        <p:nvSpPr>
          <p:cNvPr id="18436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新魏" pitchFamily="2" charset="-122"/>
                <a:ea typeface="华文新魏" pitchFamily="2" charset="-122"/>
              </a:rPr>
              <a:t>                   </a:t>
            </a:r>
            <a:r>
              <a:rPr lang="zh-CN" altLang="en-US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求解浅析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46088" y="1822450"/>
            <a:ext cx="8229600" cy="4368800"/>
          </a:xfrm>
        </p:spPr>
        <p:txBody>
          <a:bodyPr/>
          <a:lstStyle/>
          <a:p>
            <a:pPr>
              <a:defRPr/>
            </a:pPr>
            <a:r>
              <a:rPr lang="zh-CN" altLang="en-US" sz="2400" b="1" smtClean="0"/>
              <a:t>尽管存储了大量的百科全书和其他信息，但</a:t>
            </a:r>
            <a:r>
              <a:rPr lang="en-US" altLang="zh-CN" sz="2400" b="1" smtClean="0"/>
              <a:t>《</a:t>
            </a:r>
            <a:r>
              <a:rPr lang="zh-CN" altLang="en-US" sz="2400" b="1" smtClean="0">
                <a:solidFill>
                  <a:schemeClr val="accent5">
                    <a:lumMod val="25000"/>
                  </a:schemeClr>
                </a:solidFill>
              </a:rPr>
              <a:t>危机边缘</a:t>
            </a:r>
            <a:r>
              <a:rPr lang="en-US" altLang="zh-CN" sz="2400" b="1" smtClean="0"/>
              <a:t>》</a:t>
            </a:r>
            <a:r>
              <a:rPr lang="zh-CN" altLang="en-US" sz="2400" b="1" smtClean="0"/>
              <a:t>的问题并不会让</a:t>
            </a:r>
            <a:r>
              <a:rPr lang="zh-CN" altLang="en-US" sz="2400" b="1" smtClean="0">
                <a:solidFill>
                  <a:srgbClr val="C00000"/>
                </a:solidFill>
              </a:rPr>
              <a:t>沃森</a:t>
            </a:r>
            <a:r>
              <a:rPr lang="zh-CN" altLang="en-US" sz="2400" b="1" smtClean="0"/>
              <a:t>轻易地找到答案，同时寻找答案从来就不是计算机的强项。</a:t>
            </a:r>
            <a:endParaRPr lang="en-US" altLang="zh-CN" sz="2400" b="1" smtClean="0"/>
          </a:p>
          <a:p>
            <a:pPr>
              <a:defRPr/>
            </a:pPr>
            <a:r>
              <a:rPr lang="zh-CN" altLang="en-US" sz="2400" b="1" smtClean="0"/>
              <a:t>搜索引擎无法回答问题，只能给出符合搜索关键词的成千上万个似是而非的可能答案。</a:t>
            </a:r>
            <a:endParaRPr lang="en-US" altLang="zh-CN" sz="2400" b="1" smtClean="0"/>
          </a:p>
          <a:p>
            <a:pPr>
              <a:defRPr/>
            </a:pPr>
            <a:r>
              <a:rPr lang="zh-CN" altLang="en-US" sz="2400" b="1" smtClean="0">
                <a:solidFill>
                  <a:srgbClr val="C00000"/>
                </a:solidFill>
              </a:rPr>
              <a:t>沃森</a:t>
            </a:r>
            <a:r>
              <a:rPr lang="zh-CN" altLang="en-US" sz="2400" b="1" smtClean="0"/>
              <a:t>则要通过各种不同的算法对所有的候选答案获取更多的证据支持，再根据证据的强度对每个候选答案给出其置信度，最后根据置信度来决定是否向用户提供置信度最高的唯一答案。</a:t>
            </a:r>
            <a:endParaRPr lang="en-US" altLang="zh-CN" sz="2400" b="1" smtClean="0"/>
          </a:p>
          <a:p>
            <a:pPr>
              <a:defRPr/>
            </a:pPr>
            <a:r>
              <a:rPr lang="zh-CN" altLang="en-US" sz="2400" b="1" smtClean="0"/>
              <a:t>这一过程极其复杂，因此需要动用几千个处理器的超级计算机来处理一个问题。</a:t>
            </a:r>
          </a:p>
        </p:txBody>
      </p:sp>
      <p:sp>
        <p:nvSpPr>
          <p:cNvPr id="19460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b="1" smtClean="0"/>
            </a:br>
            <a:r>
              <a:rPr lang="en-US" altLang="zh-CN" b="1" smtClean="0"/>
              <a:t>             </a:t>
            </a:r>
            <a:r>
              <a:rPr lang="en-US" altLang="zh-CN" sz="400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WATSON </a:t>
            </a:r>
            <a:r>
              <a:rPr lang="zh-CN" altLang="en-US" sz="400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其身</a:t>
            </a:r>
            <a:br>
              <a:rPr lang="en-US" altLang="zh-CN" b="1" smtClean="0">
                <a:solidFill>
                  <a:srgbClr val="C00000"/>
                </a:solidFill>
              </a:rPr>
            </a:br>
            <a:endParaRPr lang="zh-CN" altLang="en-US" smtClean="0"/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46088" y="1712913"/>
            <a:ext cx="8229600" cy="3886200"/>
          </a:xfrm>
        </p:spPr>
        <p:txBody>
          <a:bodyPr/>
          <a:lstStyle/>
          <a:p>
            <a:pPr>
              <a:defRPr/>
            </a:pPr>
            <a:r>
              <a:rPr lang="en-US" altLang="zh-CN" sz="2400" b="1" smtClean="0"/>
              <a:t>IBM</a:t>
            </a:r>
            <a:r>
              <a:rPr lang="zh-CN" altLang="en-US" sz="2400" b="1" smtClean="0"/>
              <a:t>超级计算机系统</a:t>
            </a:r>
            <a:r>
              <a:rPr lang="en-US" altLang="zh-CN" sz="2400" b="1" smtClean="0"/>
              <a:t>"</a:t>
            </a:r>
            <a:r>
              <a:rPr lang="zh-CN" altLang="en-US" sz="2400" b="1" smtClean="0">
                <a:solidFill>
                  <a:srgbClr val="C00000"/>
                </a:solidFill>
              </a:rPr>
              <a:t>沃森</a:t>
            </a:r>
            <a:r>
              <a:rPr lang="en-US" altLang="zh-CN" sz="2400" b="1" smtClean="0"/>
              <a:t>“</a:t>
            </a:r>
          </a:p>
          <a:p>
            <a:pPr>
              <a:defRPr/>
            </a:pPr>
            <a:r>
              <a:rPr lang="zh-CN" altLang="en-US" sz="2400" b="1" smtClean="0"/>
              <a:t>以 </a:t>
            </a:r>
            <a:r>
              <a:rPr lang="en-US" altLang="zh-CN" sz="2400" b="1" smtClean="0"/>
              <a:t>IBM </a:t>
            </a:r>
            <a:r>
              <a:rPr lang="zh-CN" altLang="en-US" sz="2400" b="1" smtClean="0"/>
              <a:t>创始人 </a:t>
            </a:r>
            <a:r>
              <a:rPr lang="en-US" altLang="zh-CN" sz="2400" b="1" smtClean="0"/>
              <a:t>Thomas J. Watson </a:t>
            </a:r>
            <a:r>
              <a:rPr lang="zh-CN" altLang="en-US" sz="2400" b="1" smtClean="0"/>
              <a:t>的姓氏命名。</a:t>
            </a:r>
          </a:p>
          <a:p>
            <a:pPr>
              <a:defRPr/>
            </a:pPr>
            <a:r>
              <a:rPr lang="zh-CN" altLang="en-US" sz="2400" b="1" smtClean="0"/>
              <a:t>由</a:t>
            </a:r>
            <a:r>
              <a:rPr lang="en-US" altLang="zh-CN" sz="2400" b="1" smtClean="0">
                <a:solidFill>
                  <a:srgbClr val="780619"/>
                </a:solidFill>
              </a:rPr>
              <a:t>10 </a:t>
            </a:r>
            <a:r>
              <a:rPr lang="zh-CN" altLang="en-US" sz="2400" b="1" smtClean="0">
                <a:solidFill>
                  <a:srgbClr val="780619"/>
                </a:solidFill>
              </a:rPr>
              <a:t>台 </a:t>
            </a:r>
            <a:r>
              <a:rPr lang="en-US" altLang="zh-CN" sz="2400" b="1" smtClean="0">
                <a:solidFill>
                  <a:srgbClr val="780619"/>
                </a:solidFill>
              </a:rPr>
              <a:t>IBM POWER 7 </a:t>
            </a:r>
            <a:r>
              <a:rPr lang="zh-CN" altLang="en-US" sz="2400" b="1" smtClean="0">
                <a:solidFill>
                  <a:srgbClr val="780619"/>
                </a:solidFill>
              </a:rPr>
              <a:t>系统</a:t>
            </a:r>
            <a:r>
              <a:rPr lang="zh-CN" altLang="en-US" sz="2400" b="1" smtClean="0"/>
              <a:t>组成（每个系统机架体积有冰箱大小）</a:t>
            </a:r>
            <a:endParaRPr lang="en-US" altLang="zh-CN" sz="2400" b="1" smtClean="0"/>
          </a:p>
          <a:p>
            <a:pPr>
              <a:defRPr/>
            </a:pPr>
            <a:r>
              <a:rPr lang="zh-CN" altLang="en-US" sz="2400" b="1" smtClean="0"/>
              <a:t>运行 </a:t>
            </a:r>
            <a:r>
              <a:rPr lang="en-US" altLang="zh-CN" sz="2400" b="1" smtClean="0">
                <a:solidFill>
                  <a:srgbClr val="780619"/>
                </a:solidFill>
              </a:rPr>
              <a:t>Linux </a:t>
            </a:r>
            <a:r>
              <a:rPr lang="zh-CN" altLang="en-US" sz="2400" b="1" smtClean="0"/>
              <a:t>操作系统</a:t>
            </a:r>
            <a:endParaRPr lang="en-US" altLang="zh-CN" sz="2400" b="1" smtClean="0"/>
          </a:p>
          <a:p>
            <a:pPr>
              <a:defRPr/>
            </a:pPr>
            <a:r>
              <a:rPr lang="zh-CN" altLang="en-US" sz="2400" b="1" smtClean="0"/>
              <a:t>包含 </a:t>
            </a:r>
            <a:r>
              <a:rPr lang="en-US" altLang="zh-CN" sz="2400" b="1" smtClean="0">
                <a:solidFill>
                  <a:srgbClr val="780619"/>
                </a:solidFill>
              </a:rPr>
              <a:t>15 TB </a:t>
            </a:r>
            <a:r>
              <a:rPr lang="zh-CN" altLang="en-US" sz="2400" b="1" smtClean="0">
                <a:solidFill>
                  <a:srgbClr val="780619"/>
                </a:solidFill>
              </a:rPr>
              <a:t>内存</a:t>
            </a:r>
            <a:r>
              <a:rPr lang="zh-CN" altLang="en-US" sz="2400" b="1" smtClean="0"/>
              <a:t>和 </a:t>
            </a:r>
            <a:r>
              <a:rPr lang="en-US" altLang="zh-CN" sz="2400" b="1" smtClean="0">
                <a:solidFill>
                  <a:srgbClr val="780619"/>
                </a:solidFill>
              </a:rPr>
              <a:t>2880 </a:t>
            </a:r>
            <a:r>
              <a:rPr lang="zh-CN" altLang="en-US" sz="2400" b="1" smtClean="0">
                <a:solidFill>
                  <a:srgbClr val="780619"/>
                </a:solidFill>
              </a:rPr>
              <a:t>个处理器内核</a:t>
            </a:r>
            <a:r>
              <a:rPr lang="zh-CN" altLang="en-US" sz="2400" b="1" smtClean="0"/>
              <a:t>（</a:t>
            </a:r>
            <a:r>
              <a:rPr lang="en-US" altLang="zh-CN" sz="2400" b="1" smtClean="0"/>
              <a:t>90</a:t>
            </a:r>
            <a:r>
              <a:rPr lang="zh-CN" altLang="en-US" sz="2400" b="1" smtClean="0"/>
              <a:t>台服务器，每台有</a:t>
            </a:r>
            <a:r>
              <a:rPr lang="en-US" altLang="zh-CN" sz="2400" b="1" smtClean="0">
                <a:solidFill>
                  <a:srgbClr val="780619"/>
                </a:solidFill>
              </a:rPr>
              <a:t>4</a:t>
            </a:r>
            <a:r>
              <a:rPr lang="zh-CN" altLang="en-US" sz="2400" b="1" smtClean="0">
                <a:solidFill>
                  <a:srgbClr val="780619"/>
                </a:solidFill>
              </a:rPr>
              <a:t>个</a:t>
            </a:r>
            <a:r>
              <a:rPr lang="en-US" altLang="zh-CN" sz="2400" b="1" smtClean="0">
                <a:solidFill>
                  <a:srgbClr val="780619"/>
                </a:solidFill>
              </a:rPr>
              <a:t>8</a:t>
            </a:r>
            <a:r>
              <a:rPr lang="zh-CN" altLang="en-US" sz="2400" b="1" smtClean="0">
                <a:solidFill>
                  <a:srgbClr val="780619"/>
                </a:solidFill>
              </a:rPr>
              <a:t>核</a:t>
            </a:r>
            <a:r>
              <a:rPr lang="zh-CN" altLang="en-US" sz="2400" b="1" smtClean="0"/>
              <a:t>中央处理器）</a:t>
            </a:r>
            <a:endParaRPr lang="en-US" altLang="zh-CN" sz="2400" b="1" smtClean="0"/>
          </a:p>
          <a:p>
            <a:pPr>
              <a:defRPr/>
            </a:pPr>
            <a:r>
              <a:rPr lang="zh-CN" altLang="en-US" sz="2400" b="1" smtClean="0">
                <a:solidFill>
                  <a:srgbClr val="780619"/>
                </a:solidFill>
              </a:rPr>
              <a:t>运行速度高达 </a:t>
            </a:r>
            <a:r>
              <a:rPr lang="en-US" altLang="zh-CN" sz="2400" b="1" smtClean="0">
                <a:solidFill>
                  <a:srgbClr val="780619"/>
                </a:solidFill>
              </a:rPr>
              <a:t>80 Teraflops</a:t>
            </a:r>
            <a:r>
              <a:rPr lang="zh-CN" altLang="en-US" sz="2400" b="1" smtClean="0"/>
              <a:t>，即</a:t>
            </a:r>
            <a:r>
              <a:rPr lang="zh-CN" altLang="en-US" sz="2400" b="1" smtClean="0">
                <a:solidFill>
                  <a:srgbClr val="780619"/>
                </a:solidFill>
              </a:rPr>
              <a:t>每秒执行 </a:t>
            </a:r>
            <a:r>
              <a:rPr lang="en-US" altLang="zh-CN" sz="2400" b="1" smtClean="0">
                <a:solidFill>
                  <a:srgbClr val="780619"/>
                </a:solidFill>
              </a:rPr>
              <a:t>80 </a:t>
            </a:r>
            <a:r>
              <a:rPr lang="zh-CN" altLang="en-US" sz="2400" b="1" smtClean="0">
                <a:solidFill>
                  <a:srgbClr val="780619"/>
                </a:solidFill>
              </a:rPr>
              <a:t>万亿次浮点运算</a:t>
            </a:r>
            <a:r>
              <a:rPr lang="zh-CN" altLang="en-US" sz="2400" b="1" smtClean="0"/>
              <a:t>。</a:t>
            </a:r>
            <a:endParaRPr lang="en-US" altLang="zh-CN" sz="2400" b="1" smtClean="0"/>
          </a:p>
          <a:p>
            <a:pPr>
              <a:defRPr/>
            </a:pPr>
            <a:r>
              <a:rPr lang="zh-CN" altLang="en-US" sz="2400" b="1" smtClean="0"/>
              <a:t>研制小组为以</a:t>
            </a:r>
            <a:r>
              <a:rPr lang="en-US" altLang="zh-CN" sz="2400" b="1" smtClean="0">
                <a:solidFill>
                  <a:schemeClr val="accent5">
                    <a:lumMod val="50000"/>
                  </a:schemeClr>
                </a:solidFill>
              </a:rPr>
              <a:t>CMU</a:t>
            </a:r>
            <a:r>
              <a:rPr lang="zh-CN" altLang="en-US" sz="2400" b="1" smtClean="0"/>
              <a:t>埃里克</a:t>
            </a:r>
            <a:r>
              <a:rPr lang="en-US" altLang="zh-CN" sz="2400" b="1" smtClean="0"/>
              <a:t>.</a:t>
            </a:r>
            <a:r>
              <a:rPr lang="zh-CN" altLang="en-US" sz="2400" b="1" smtClean="0"/>
              <a:t>尼贝里教授为首多个研究机构的</a:t>
            </a:r>
            <a:r>
              <a:rPr lang="en-US" altLang="zh-CN" sz="2400" b="1" smtClean="0"/>
              <a:t>20</a:t>
            </a:r>
            <a:r>
              <a:rPr lang="zh-CN" altLang="en-US" sz="2400" b="1" smtClean="0"/>
              <a:t>多名专家，耗时</a:t>
            </a:r>
            <a:r>
              <a:rPr lang="en-US" altLang="zh-CN" sz="2400" b="1" smtClean="0"/>
              <a:t>4</a:t>
            </a:r>
            <a:r>
              <a:rPr lang="zh-CN" altLang="en-US" sz="2400" b="1" smtClean="0"/>
              <a:t>年。</a:t>
            </a:r>
            <a:endParaRPr lang="en-US" altLang="zh-CN" sz="2400" b="1" smtClean="0"/>
          </a:p>
        </p:txBody>
      </p:sp>
      <p:sp>
        <p:nvSpPr>
          <p:cNvPr id="20484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      </a:t>
            </a:r>
            <a:r>
              <a:rPr lang="zh-CN" altLang="en-US" sz="400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分析引擎与</a:t>
            </a:r>
            <a:r>
              <a:rPr lang="en-US" altLang="zh-CN" sz="400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DeepQA</a:t>
            </a:r>
            <a:r>
              <a:rPr lang="zh-CN" altLang="en-US" sz="400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rPr>
              <a:t>问答系统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676400"/>
            <a:ext cx="8229600" cy="4162425"/>
          </a:xfrm>
        </p:spPr>
        <p:txBody>
          <a:bodyPr/>
          <a:lstStyle/>
          <a:p>
            <a:pPr>
              <a:defRPr/>
            </a:pPr>
            <a:r>
              <a:rPr lang="zh-CN" altLang="en-US" sz="2400" b="1" smtClean="0"/>
              <a:t>除强大的硬件资源外，</a:t>
            </a:r>
            <a:r>
              <a:rPr lang="zh-CN" altLang="en-US" sz="2400" b="1" smtClean="0">
                <a:solidFill>
                  <a:srgbClr val="C00000"/>
                </a:solidFill>
              </a:rPr>
              <a:t>沃森</a:t>
            </a:r>
            <a:r>
              <a:rPr lang="zh-CN" altLang="en-US" sz="2400" b="1" smtClean="0"/>
              <a:t>能够快速回答棘手的问题还得益于采用了 </a:t>
            </a:r>
            <a:r>
              <a:rPr lang="en-US" altLang="zh-CN" sz="2400" b="1" smtClean="0"/>
              <a:t>IBM POWER 7 </a:t>
            </a:r>
            <a:r>
              <a:rPr lang="zh-CN" altLang="en-US" sz="2400" b="1" smtClean="0"/>
              <a:t>系统作为分析引擎。</a:t>
            </a:r>
            <a:endParaRPr lang="en-US" altLang="zh-CN" sz="2400" b="1" smtClean="0"/>
          </a:p>
          <a:p>
            <a:pPr>
              <a:defRPr/>
            </a:pPr>
            <a:r>
              <a:rPr lang="en-US" altLang="zh-CN" sz="2400" b="1" smtClean="0"/>
              <a:t>POWER 7 </a:t>
            </a:r>
            <a:r>
              <a:rPr lang="zh-CN" altLang="en-US" sz="2400" b="1" smtClean="0"/>
              <a:t>系统经过专门的工作负载优化，能够同时处理大量信息并且运行数千个分析任务，以便跟上参赛者的速度。</a:t>
            </a:r>
            <a:endParaRPr lang="en-US" altLang="zh-CN" sz="2400" b="1" smtClean="0"/>
          </a:p>
          <a:p>
            <a:pPr>
              <a:defRPr/>
            </a:pPr>
            <a:r>
              <a:rPr lang="zh-CN" altLang="en-US" sz="2400" b="1" smtClean="0">
                <a:solidFill>
                  <a:srgbClr val="C00000"/>
                </a:solidFill>
              </a:rPr>
              <a:t>沃森</a:t>
            </a:r>
            <a:r>
              <a:rPr lang="zh-CN" altLang="en-US" sz="2400" b="1" smtClean="0">
                <a:solidFill>
                  <a:schemeClr val="accent5">
                    <a:lumMod val="50000"/>
                  </a:schemeClr>
                </a:solidFill>
              </a:rPr>
              <a:t>能够在不到三秒钟的时间内研读存储在内存中的约 </a:t>
            </a:r>
            <a:r>
              <a:rPr lang="en-US" altLang="zh-CN" sz="2400" b="1" smtClean="0">
                <a:solidFill>
                  <a:schemeClr val="accent5">
                    <a:lumMod val="50000"/>
                  </a:schemeClr>
                </a:solidFill>
              </a:rPr>
              <a:t>2 </a:t>
            </a:r>
            <a:r>
              <a:rPr lang="zh-CN" altLang="en-US" sz="2400" b="1" smtClean="0">
                <a:solidFill>
                  <a:schemeClr val="accent5">
                    <a:lumMod val="50000"/>
                  </a:schemeClr>
                </a:solidFill>
              </a:rPr>
              <a:t>亿页自然语言内容</a:t>
            </a:r>
            <a:r>
              <a:rPr lang="en-US" altLang="zh-CN" sz="2400" b="1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zh-CN" altLang="en-US" sz="2400" b="1" smtClean="0">
                <a:solidFill>
                  <a:schemeClr val="accent5">
                    <a:lumMod val="50000"/>
                  </a:schemeClr>
                </a:solidFill>
              </a:rPr>
              <a:t>相当于</a:t>
            </a:r>
            <a:r>
              <a:rPr lang="en-US" altLang="zh-CN" sz="2400" b="1" smtClean="0">
                <a:solidFill>
                  <a:schemeClr val="accent5">
                    <a:lumMod val="50000"/>
                  </a:schemeClr>
                </a:solidFill>
              </a:rPr>
              <a:t>100</a:t>
            </a:r>
            <a:r>
              <a:rPr lang="zh-CN" altLang="en-US" sz="2400" b="1" smtClean="0">
                <a:solidFill>
                  <a:schemeClr val="accent5">
                    <a:lumMod val="50000"/>
                  </a:schemeClr>
                </a:solidFill>
              </a:rPr>
              <a:t>万本书</a:t>
            </a:r>
            <a:r>
              <a:rPr lang="en-US" altLang="zh-CN" sz="2400" b="1" smtClean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zh-CN" altLang="en-US" sz="2400" b="1" smtClean="0">
                <a:solidFill>
                  <a:schemeClr val="accent5">
                    <a:lumMod val="50000"/>
                  </a:schemeClr>
                </a:solidFill>
              </a:rPr>
              <a:t>，并找到问题的确切答案。</a:t>
            </a:r>
            <a:endParaRPr lang="en-US" altLang="zh-CN" sz="2400" b="1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defRPr/>
            </a:pPr>
            <a:r>
              <a:rPr lang="zh-CN" altLang="en-US" sz="2400" b="1" smtClean="0">
                <a:solidFill>
                  <a:srgbClr val="C00000"/>
                </a:solidFill>
              </a:rPr>
              <a:t>沃森</a:t>
            </a:r>
            <a:r>
              <a:rPr lang="zh-CN" altLang="en-US" sz="2400" b="1" smtClean="0"/>
              <a:t>的</a:t>
            </a:r>
            <a:r>
              <a:rPr lang="en-US" altLang="zh-CN" sz="2400" b="1" err="1" smtClean="0"/>
              <a:t>DeepQA(</a:t>
            </a:r>
            <a:r>
              <a:rPr lang="zh-CN" altLang="en-US" sz="2400" b="1" smtClean="0"/>
              <a:t>深度开放域问答系统</a:t>
            </a:r>
            <a:r>
              <a:rPr lang="en-US" altLang="zh-CN" sz="2400" b="1" smtClean="0"/>
              <a:t>)</a:t>
            </a:r>
            <a:r>
              <a:rPr lang="zh-CN" altLang="en-US" sz="2400" b="1" smtClean="0"/>
              <a:t>采用突破性分析技术，能够</a:t>
            </a:r>
            <a:r>
              <a:rPr lang="zh-CN" altLang="en-US" sz="2400" b="1" smtClean="0">
                <a:solidFill>
                  <a:srgbClr val="780619"/>
                </a:solidFill>
              </a:rPr>
              <a:t>理解问题的内容，搜索海量的信息，分析相应的证据，给出最佳的答案</a:t>
            </a:r>
            <a:r>
              <a:rPr lang="zh-CN" altLang="en-US" sz="2400" b="1" smtClean="0"/>
              <a:t>。</a:t>
            </a:r>
            <a:endParaRPr lang="zh-CN" altLang="en-US" sz="24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1507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               </a:t>
            </a:r>
            <a:r>
              <a:rPr lang="zh-CN" altLang="en-US" sz="4000" smtClean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专家评价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9575" y="1822450"/>
            <a:ext cx="8229600" cy="4527550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en-US" altLang="zh-CN" sz="2800" b="1" smtClean="0">
                <a:solidFill>
                  <a:srgbClr val="C00000"/>
                </a:solidFill>
              </a:rPr>
              <a:t>WATSON</a:t>
            </a:r>
            <a:r>
              <a:rPr lang="zh-CN" altLang="en-US" sz="2800" b="1" smtClean="0"/>
              <a:t>获胜标志</a:t>
            </a:r>
            <a:r>
              <a:rPr lang="zh-CN" altLang="en-US" sz="2800" b="1" smtClean="0">
                <a:solidFill>
                  <a:srgbClr val="780619"/>
                </a:solidFill>
              </a:rPr>
              <a:t>人工智能领域的历史性时刻</a:t>
            </a:r>
            <a:endParaRPr lang="en-US" altLang="zh-CN" sz="2800" b="1" smtClean="0">
              <a:solidFill>
                <a:srgbClr val="780619"/>
              </a:solidFill>
            </a:endParaRPr>
          </a:p>
          <a:p>
            <a:pPr>
              <a:spcAft>
                <a:spcPts val="1200"/>
              </a:spcAft>
              <a:defRPr/>
            </a:pPr>
            <a:r>
              <a:rPr lang="zh-CN" altLang="en-US" smtClean="0">
                <a:solidFill>
                  <a:srgbClr val="800080"/>
                </a:solidFill>
                <a:latin typeface="华文新魏" pitchFamily="2" charset="-122"/>
                <a:ea typeface="华文新魏" pitchFamily="2" charset="-122"/>
              </a:rPr>
              <a:t>但电脑的胜利归根到底是人类的胜利</a:t>
            </a:r>
            <a:endParaRPr lang="en-US" altLang="zh-CN" smtClean="0">
              <a:solidFill>
                <a:srgbClr val="800080"/>
              </a:solidFill>
              <a:latin typeface="华文新魏" pitchFamily="2" charset="-122"/>
              <a:ea typeface="华文新魏" pitchFamily="2" charset="-122"/>
            </a:endParaRPr>
          </a:p>
          <a:p>
            <a:pPr>
              <a:spcAft>
                <a:spcPts val="1200"/>
              </a:spcAft>
              <a:defRPr/>
            </a:pPr>
            <a:r>
              <a:rPr lang="zh-CN" altLang="en-US" sz="2800" b="1" smtClean="0"/>
              <a:t>计算机技术的进步让人更加珍视人类的独特之处</a:t>
            </a:r>
            <a:endParaRPr lang="en-US" altLang="zh-CN" sz="2800" b="1" smtClean="0"/>
          </a:p>
          <a:p>
            <a:pPr>
              <a:spcAft>
                <a:spcPts val="1200"/>
              </a:spcAft>
              <a:defRPr/>
            </a:pPr>
            <a:r>
              <a:rPr lang="zh-CN" altLang="en-US" sz="2800" b="1" smtClean="0"/>
              <a:t>研制者：</a:t>
            </a:r>
            <a:r>
              <a:rPr lang="zh-CN" altLang="en-US" sz="2800" b="1" smtClean="0">
                <a:solidFill>
                  <a:schemeClr val="accent5">
                    <a:lumMod val="50000"/>
                  </a:schemeClr>
                </a:solidFill>
                <a:latin typeface="华文楷体" pitchFamily="2" charset="-122"/>
                <a:ea typeface="华文楷体" pitchFamily="2" charset="-122"/>
              </a:rPr>
              <a:t>计算机可以变得越来越聪明，但是要让它真正具备人类的智能可能永远也做不到</a:t>
            </a:r>
            <a:endParaRPr lang="en-US" altLang="zh-CN" sz="2800" b="1" smtClean="0">
              <a:solidFill>
                <a:schemeClr val="accent5">
                  <a:lumMod val="50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defRPr/>
            </a:pP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有价值的设想</a:t>
            </a:r>
            <a:r>
              <a:rPr lang="zh-CN" altLang="en-US" sz="2800" b="1" smtClean="0"/>
              <a:t>：构建一个系统，将人类所长和</a:t>
            </a:r>
            <a:r>
              <a:rPr lang="en-US" altLang="zh-CN" sz="2800" b="1" smtClean="0">
                <a:solidFill>
                  <a:srgbClr val="C00000"/>
                </a:solidFill>
              </a:rPr>
              <a:t>WATSON</a:t>
            </a:r>
            <a:r>
              <a:rPr lang="zh-CN" altLang="en-US" sz="2800" b="1" smtClean="0"/>
              <a:t>所长结合在一起，解决那些单独一方不能解决的难题。</a:t>
            </a:r>
            <a:endParaRPr lang="en-US" altLang="zh-CN" sz="2800" b="1" smtClean="0"/>
          </a:p>
          <a:p>
            <a:pPr>
              <a:defRPr/>
            </a:pPr>
            <a:endParaRPr lang="zh-CN" altLang="en-US"/>
          </a:p>
        </p:txBody>
      </p:sp>
      <p:sp>
        <p:nvSpPr>
          <p:cNvPr id="22531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8229600" cy="955675"/>
          </a:xfrm>
        </p:spPr>
        <p:txBody>
          <a:bodyPr/>
          <a:lstStyle/>
          <a:p>
            <a:pPr algn="ctr" eaLnBrk="1" hangingPunct="1"/>
            <a:r>
              <a:rPr lang="zh-CN" altLang="en-US" sz="4000" b="1" smtClean="0">
                <a:solidFill>
                  <a:srgbClr val="CC0000"/>
                </a:solidFill>
                <a:ea typeface="华文新魏" pitchFamily="2" charset="-122"/>
              </a:rPr>
              <a:t>学习数据结构的背景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161" y="1530324"/>
            <a:ext cx="7508875" cy="4594247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系统程序与应用程序的规模和复杂性激增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数据的表示和组织直接关系到问题求解的效率。</a:t>
            </a:r>
            <a:endParaRPr lang="en-US" altLang="zh-CN" sz="3000" b="1" smtClean="0">
              <a:solidFill>
                <a:srgbClr val="000099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30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必须分析待处理对象的特征及各对象间存在的关系。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2800" b="1" smtClean="0">
                <a:solidFill>
                  <a:schemeClr val="bg2"/>
                </a:solidFill>
                <a:latin typeface="黑体" pitchFamily="2" charset="-122"/>
                <a:ea typeface="黑体" pitchFamily="2" charset="-122"/>
              </a:rPr>
              <a:t>必须深入研究 </a:t>
            </a:r>
            <a:r>
              <a:rPr lang="zh-CN" altLang="en-US" sz="2800" b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数据在计算机中存储、组织、传递和转换的过程及方法。</a:t>
            </a:r>
            <a:endParaRPr lang="en-US" altLang="zh-CN" sz="2800" b="1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2800" b="1" smtClean="0">
                <a:solidFill>
                  <a:srgbClr val="800080"/>
                </a:solidFill>
                <a:latin typeface="黑体" pitchFamily="2" charset="-122"/>
                <a:ea typeface="黑体" pitchFamily="2" charset="-122"/>
              </a:rPr>
              <a:t>一门重要的计算机专业（能力考查）课程</a:t>
            </a:r>
            <a:endParaRPr lang="en-US" altLang="zh-CN" sz="2800" b="1" smtClean="0">
              <a:solidFill>
                <a:srgbClr val="80008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None/>
            </a:pPr>
            <a:r>
              <a:rPr lang="zh-CN" altLang="en-US" sz="30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   全国研考</a:t>
            </a:r>
            <a:r>
              <a:rPr lang="en-US" altLang="zh-CN" sz="30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CN-29</a:t>
            </a:r>
            <a:r>
              <a:rPr lang="zh-CN" altLang="en-US" sz="30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OS-35</a:t>
            </a:r>
            <a:r>
              <a:rPr lang="zh-CN" altLang="en-US" sz="30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CP-41</a:t>
            </a:r>
            <a:r>
              <a:rPr lang="zh-CN" altLang="en-US" sz="30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30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DS-45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endParaRPr lang="zh-CN" altLang="en-US" sz="3000" b="1" smtClean="0">
              <a:solidFill>
                <a:srgbClr val="80008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100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00138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非数值计算问题求解须考虑的问题</a:t>
            </a:r>
            <a:endParaRPr lang="zh-CN" altLang="en-US" sz="4000" b="1" smtClean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新魏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555750"/>
            <a:ext cx="7869238" cy="489743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26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主要解决如何设计出</a:t>
            </a:r>
            <a:r>
              <a:rPr lang="zh-CN" altLang="en-US" sz="2600" b="1" smtClean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适宜的数据结构及相应的算法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2600" b="1" smtClean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　　</a:t>
            </a:r>
            <a:r>
              <a:rPr lang="zh-CN" altLang="en-US" sz="26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抽象－逻辑结构－</a:t>
            </a:r>
            <a:r>
              <a:rPr lang="zh-CN" altLang="en-US" sz="2600" b="1" smtClean="0">
                <a:solidFill>
                  <a:srgbClr val="800080"/>
                </a:solidFill>
                <a:latin typeface="仿宋_GB2312" pitchFamily="49" charset="-122"/>
                <a:ea typeface="仿宋_GB2312" pitchFamily="49" charset="-122"/>
              </a:rPr>
              <a:t>基本运算　（确定限制）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2600" b="1" smtClean="0">
                <a:solidFill>
                  <a:srgbClr val="800080"/>
                </a:solidFill>
                <a:latin typeface="仿宋_GB2312" pitchFamily="49" charset="-122"/>
                <a:ea typeface="仿宋_GB2312" pitchFamily="49" charset="-122"/>
              </a:rPr>
              <a:t>　　实现－存储结构－算法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2600" b="1" smtClean="0">
                <a:solidFill>
                  <a:srgbClr val="CC0000"/>
                </a:solidFill>
                <a:latin typeface="仿宋_GB2312" pitchFamily="49" charset="-122"/>
                <a:ea typeface="仿宋_GB2312" pitchFamily="49" charset="-122"/>
              </a:rPr>
              <a:t>　　</a:t>
            </a:r>
            <a:r>
              <a:rPr lang="zh-CN" altLang="en-US" sz="2600" b="1" smtClean="0">
                <a:solidFill>
                  <a:srgbClr val="800080"/>
                </a:solidFill>
                <a:latin typeface="仿宋_GB2312" pitchFamily="49" charset="-122"/>
                <a:ea typeface="仿宋_GB2312" pitchFamily="49" charset="-122"/>
              </a:rPr>
              <a:t>评价－不同结构的比较与分析　</a:t>
            </a:r>
            <a:endParaRPr lang="zh-CN" altLang="en-US" sz="2600" b="1" smtClean="0">
              <a:solidFill>
                <a:srgbClr val="800080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26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认真考虑</a:t>
            </a:r>
            <a:r>
              <a:rPr lang="zh-CN" altLang="en-US" sz="2600" b="1" u="sng" smtClean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各种数据如何表示</a:t>
            </a:r>
            <a:r>
              <a:rPr lang="zh-CN" altLang="en-US" sz="2600" b="1" smtClean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、</a:t>
            </a:r>
            <a:r>
              <a:rPr lang="zh-CN" altLang="en-US" sz="2600" b="1" u="sng" smtClean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组织和存储</a:t>
            </a:r>
            <a:r>
              <a:rPr lang="zh-CN" altLang="en-US" sz="2600" b="1" smtClean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？ </a:t>
            </a:r>
            <a:endParaRPr lang="zh-CN" altLang="en-US" sz="2600" smtClean="0">
              <a:solidFill>
                <a:srgbClr val="CC0000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26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随着面向对象技术的应用，数据结构从定义、分类、构成，到设计、实现与分析的模式与方法都有了长足的发展；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26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现代数据结构更加注重和强调</a:t>
            </a:r>
            <a:r>
              <a:rPr lang="zh-CN" altLang="en-US" sz="2600" b="1" smtClean="0">
                <a:solidFill>
                  <a:srgbClr val="0000B4"/>
                </a:solidFill>
                <a:latin typeface="Times New Roman" pitchFamily="18" charset="0"/>
                <a:ea typeface="仿宋_GB2312" pitchFamily="49" charset="-122"/>
              </a:rPr>
              <a:t>数据结构的</a:t>
            </a:r>
            <a:r>
              <a:rPr lang="zh-CN" altLang="en-US" sz="26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整体性、通用性、复用性、安全性</a:t>
            </a:r>
            <a:r>
              <a:rPr lang="zh-CN" altLang="en-US" sz="26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。</a:t>
            </a:r>
          </a:p>
        </p:txBody>
      </p:sp>
      <p:sp>
        <p:nvSpPr>
          <p:cNvPr id="293891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2711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教材和教学参考书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1341438"/>
            <a:ext cx="8085137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buClr>
                <a:srgbClr val="800080"/>
              </a:buClr>
              <a:buSzPct val="50000"/>
            </a:pPr>
            <a:r>
              <a:rPr lang="zh-CN" altLang="en-US" sz="2400" b="1" smtClean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主教材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ts val="1200"/>
              </a:spcAft>
              <a:buClr>
                <a:srgbClr val="CC0000"/>
              </a:buClr>
              <a:buSzTx/>
              <a:buFont typeface="Wingdings" pitchFamily="2" charset="2"/>
              <a:buChar char="Ø"/>
            </a:pPr>
            <a:r>
              <a:rPr lang="zh-CN" altLang="en-US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数据结构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（用面向对象方法和</a:t>
            </a:r>
            <a:r>
              <a:rPr lang="en-US" altLang="zh-CN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C++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语言描述）（第</a:t>
            </a:r>
            <a:r>
              <a:rPr lang="en-US" altLang="zh-CN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版），殷人昆主编，清华大学出版社</a:t>
            </a:r>
            <a:r>
              <a:rPr lang="en-US" altLang="zh-CN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,    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请选</a:t>
            </a:r>
            <a:r>
              <a:rPr lang="en-US" altLang="zh-CN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2009</a:t>
            </a:r>
            <a:r>
              <a:rPr lang="zh-CN" altLang="en-US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年</a:t>
            </a:r>
            <a:r>
              <a:rPr lang="en-US" altLang="zh-CN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9</a:t>
            </a:r>
            <a:r>
              <a:rPr lang="zh-CN" altLang="en-US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月第</a:t>
            </a:r>
            <a:r>
              <a:rPr lang="en-US" altLang="zh-CN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5</a:t>
            </a:r>
            <a:r>
              <a:rPr lang="zh-CN" altLang="en-US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（ ≥ </a:t>
            </a:r>
            <a:r>
              <a:rPr lang="en-US" altLang="zh-CN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5</a:t>
            </a:r>
            <a:r>
              <a:rPr lang="zh-CN" altLang="en-US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）次印刷，</a:t>
            </a:r>
            <a:r>
              <a:rPr lang="zh-CN" altLang="en-US" sz="2400" b="1" smtClean="0">
                <a:solidFill>
                  <a:srgbClr val="008000"/>
                </a:solidFill>
                <a:latin typeface="Times New Roman" pitchFamily="18" charset="0"/>
                <a:ea typeface="仿宋_GB2312" pitchFamily="49" charset="-122"/>
              </a:rPr>
              <a:t>￥ </a:t>
            </a:r>
            <a:r>
              <a:rPr lang="en-US" altLang="zh-CN" sz="2400" b="1" smtClean="0">
                <a:solidFill>
                  <a:srgbClr val="008000"/>
                </a:solidFill>
                <a:latin typeface="Times New Roman" pitchFamily="18" charset="0"/>
                <a:ea typeface="仿宋_GB2312" pitchFamily="49" charset="-122"/>
              </a:rPr>
              <a:t>39</a:t>
            </a:r>
            <a:r>
              <a:rPr lang="zh-CN" altLang="en-US" sz="2400" b="1" smtClean="0">
                <a:solidFill>
                  <a:srgbClr val="008000"/>
                </a:solidFill>
                <a:latin typeface="Times New Roman" pitchFamily="18" charset="0"/>
                <a:ea typeface="仿宋_GB2312" pitchFamily="49" charset="-122"/>
              </a:rPr>
              <a:t>。</a:t>
            </a:r>
            <a:endParaRPr lang="zh-CN" altLang="en-US" sz="2400" b="1" smtClean="0">
              <a:solidFill>
                <a:srgbClr val="000099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ts val="1200"/>
              </a:spcAft>
              <a:buClr>
                <a:srgbClr val="800080"/>
              </a:buClr>
              <a:buSzPct val="50000"/>
            </a:pPr>
            <a:r>
              <a:rPr lang="zh-CN" altLang="en-US" sz="2400" b="1" smtClean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辅助教材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ts val="1200"/>
              </a:spcAft>
              <a:buClr>
                <a:srgbClr val="FF0000"/>
              </a:buClr>
              <a:buSzTx/>
              <a:buFont typeface="Wingdings" pitchFamily="2" charset="2"/>
              <a:buChar char="Ø"/>
            </a:pP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数据结构习题解析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（用面向对象方法与</a:t>
            </a:r>
            <a:r>
              <a:rPr lang="en-US" altLang="zh-CN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C++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语言描述），殷人昆、徐孝凯编著，清华大学出版社。</a:t>
            </a:r>
            <a:r>
              <a:rPr lang="en-US" altLang="zh-CN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2008</a:t>
            </a:r>
            <a:r>
              <a:rPr lang="zh-CN" altLang="en-US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年</a:t>
            </a:r>
            <a:r>
              <a:rPr lang="en-US" altLang="zh-CN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zh-CN" altLang="en-US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月第</a:t>
            </a:r>
            <a:r>
              <a:rPr lang="en-US" altLang="zh-CN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14</a:t>
            </a:r>
            <a:r>
              <a:rPr lang="zh-CN" altLang="en-US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次印刷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zh-CN" altLang="en-US" sz="2400" b="1" smtClean="0">
                <a:solidFill>
                  <a:srgbClr val="008000"/>
                </a:solidFill>
                <a:latin typeface="Times New Roman" pitchFamily="18" charset="0"/>
                <a:ea typeface="仿宋_GB2312" pitchFamily="49" charset="-122"/>
              </a:rPr>
              <a:t>￥ </a:t>
            </a:r>
            <a:r>
              <a:rPr lang="en-US" altLang="zh-CN" sz="2400" b="1" smtClean="0">
                <a:solidFill>
                  <a:srgbClr val="008000"/>
                </a:solidFill>
                <a:latin typeface="Times New Roman" pitchFamily="18" charset="0"/>
                <a:ea typeface="仿宋_GB2312" pitchFamily="49" charset="-122"/>
              </a:rPr>
              <a:t>26</a:t>
            </a:r>
            <a:r>
              <a:rPr lang="zh-CN" altLang="en-US" sz="2400" b="1" smtClean="0">
                <a:solidFill>
                  <a:srgbClr val="008000"/>
                </a:solidFill>
                <a:latin typeface="Times New Roman" pitchFamily="18" charset="0"/>
                <a:ea typeface="仿宋_GB2312" pitchFamily="49" charset="-122"/>
              </a:rPr>
              <a:t>。</a:t>
            </a:r>
            <a:endParaRPr lang="en-US" altLang="zh-CN" sz="2400" b="1" smtClean="0">
              <a:solidFill>
                <a:srgbClr val="008000"/>
              </a:solidFill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其它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  </a:t>
            </a:r>
            <a:r>
              <a:rPr lang="en-US" altLang="zh-CN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J. R. Hubbard, Data Structures with C++,  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Clr>
                <a:srgbClr val="FF0000"/>
              </a:buClr>
              <a:buSzTx/>
              <a:buFont typeface="Wingdings" pitchFamily="2" charset="2"/>
              <a:buNone/>
            </a:pPr>
            <a:r>
              <a:rPr lang="en-US" altLang="zh-CN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	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机械工业出版社影印</a:t>
            </a:r>
            <a:r>
              <a:rPr lang="en-US" altLang="zh-CN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, 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中译名</a:t>
            </a:r>
            <a:r>
              <a:rPr lang="en-US" altLang="zh-CN" sz="2400" b="1" smtClean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《</a:t>
            </a:r>
            <a:r>
              <a:rPr lang="zh-CN" altLang="en-US" sz="2400" b="1" smtClean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数据结构 习题与解答 </a:t>
            </a:r>
            <a:r>
              <a:rPr lang="en-US" altLang="zh-CN" sz="2400" b="1" smtClean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C++</a:t>
            </a:r>
            <a:r>
              <a:rPr lang="zh-CN" altLang="en-US" sz="2400" b="1" smtClean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版</a:t>
            </a:r>
            <a:r>
              <a:rPr lang="en-US" altLang="zh-CN" sz="2400" b="1" smtClean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》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。</a:t>
            </a:r>
            <a:r>
              <a:rPr lang="zh-CN" altLang="en-US" sz="2400" b="1" smtClean="0">
                <a:solidFill>
                  <a:srgbClr val="008000"/>
                </a:solidFill>
                <a:latin typeface="Times New Roman" pitchFamily="18" charset="0"/>
                <a:ea typeface="仿宋_GB2312" pitchFamily="49" charset="-122"/>
              </a:rPr>
              <a:t>￥</a:t>
            </a:r>
            <a:r>
              <a:rPr lang="en-US" altLang="zh-CN" sz="2400" b="1" smtClean="0">
                <a:solidFill>
                  <a:srgbClr val="008000"/>
                </a:solidFill>
                <a:latin typeface="Times New Roman" pitchFamily="18" charset="0"/>
                <a:ea typeface="仿宋_GB2312" pitchFamily="49" charset="-122"/>
              </a:rPr>
              <a:t>40</a:t>
            </a:r>
            <a:endParaRPr lang="zh-CN" altLang="zh-CN" sz="2400" b="1" smtClean="0">
              <a:solidFill>
                <a:srgbClr val="008000"/>
              </a:solidFill>
              <a:latin typeface="Times New Roman" pitchFamily="18" charset="0"/>
              <a:ea typeface="仿宋_GB2312" pitchFamily="49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buClr>
                <a:srgbClr val="FF0000"/>
              </a:buClr>
              <a:buSzTx/>
              <a:buFont typeface="Wingdings" pitchFamily="2" charset="2"/>
              <a:buChar char="Ø"/>
            </a:pPr>
            <a:endParaRPr lang="en-US" altLang="zh-CN" b="1" smtClean="0">
              <a:solidFill>
                <a:srgbClr val="000099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94916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nodeType="clickEffect"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mph" presetSubtype="0" fill="hold" nodeType="clickEffect"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mph" presetSubtype="0" fill="hold" nodeType="clickEffect"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2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新版教材与习题集</a:t>
            </a:r>
          </a:p>
        </p:txBody>
      </p:sp>
      <p:pic>
        <p:nvPicPr>
          <p:cNvPr id="25603" name="Picture 6" descr="数据结构教材封面_20070908_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0938" y="2097088"/>
            <a:ext cx="3141662" cy="4248150"/>
          </a:xfrm>
          <a:noFill/>
        </p:spPr>
      </p:pic>
      <p:pic>
        <p:nvPicPr>
          <p:cNvPr id="25604" name="Picture 12" descr="习题集封面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11750" y="2097088"/>
            <a:ext cx="2732088" cy="3960812"/>
          </a:xfrm>
          <a:noFill/>
        </p:spPr>
      </p:pic>
      <p:sp>
        <p:nvSpPr>
          <p:cNvPr id="307208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2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6626" name="Picture 2" descr="数据结构英文辅助教材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 rot="-413657">
            <a:off x="257175" y="322263"/>
            <a:ext cx="3673475" cy="4833937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26627" name="Picture 3" descr="数据结构本科习题解析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rot="633297">
            <a:off x="4924425" y="382588"/>
            <a:ext cx="3856038" cy="4989512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26628" name="Picture 4" descr="数据结构本科主教材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059113" y="2060575"/>
            <a:ext cx="3744912" cy="4797425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03109" name="AutoShape 5"/>
          <p:cNvSpPr>
            <a:spLocks noChangeArrowheads="1"/>
          </p:cNvSpPr>
          <p:nvPr/>
        </p:nvSpPr>
        <p:spPr bwMode="auto">
          <a:xfrm>
            <a:off x="287338" y="5265738"/>
            <a:ext cx="4392612" cy="1330325"/>
          </a:xfrm>
          <a:prstGeom prst="cloudCallout">
            <a:avLst>
              <a:gd name="adj1" fmla="val -14620"/>
              <a:gd name="adj2" fmla="val -21444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r>
              <a:rPr lang="zh-CN" altLang="en-US" sz="3200" b="1">
                <a:latin typeface="Times New Roman" pitchFamily="18" charset="0"/>
                <a:ea typeface="黑体" pitchFamily="2" charset="-122"/>
              </a:rPr>
              <a:t>过去使用的老版本教材</a:t>
            </a:r>
          </a:p>
        </p:txBody>
      </p:sp>
      <p:sp>
        <p:nvSpPr>
          <p:cNvPr id="303110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4" fill="hold" grpId="1" nodeType="clickEffect"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/>
      <p:bldP spid="30310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                   </a:t>
            </a:r>
            <a:r>
              <a:rPr lang="zh-CN" altLang="en-US" sz="36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其它参考书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341438"/>
            <a:ext cx="8386822" cy="532765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Aft>
                <a:spcPct val="25000"/>
              </a:spcAft>
              <a:buSzPct val="65000"/>
            </a:pPr>
            <a:r>
              <a:rPr lang="zh-CN" altLang="en-US" sz="2000" b="1" smtClean="0">
                <a:solidFill>
                  <a:schemeClr val="bg2"/>
                </a:solidFill>
                <a:ea typeface="黑体" pitchFamily="2" charset="-122"/>
              </a:rPr>
              <a:t>数据结构（</a:t>
            </a:r>
            <a:r>
              <a:rPr lang="en-US" altLang="zh-CN" sz="2000" b="1" smtClean="0">
                <a:solidFill>
                  <a:schemeClr val="bg2"/>
                </a:solidFill>
              </a:rPr>
              <a:t>C</a:t>
            </a:r>
            <a:r>
              <a:rPr lang="zh-CN" altLang="en-US" sz="2000" b="1" smtClean="0">
                <a:solidFill>
                  <a:schemeClr val="bg2"/>
                </a:solidFill>
              </a:rPr>
              <a:t>语言版）</a:t>
            </a:r>
            <a:r>
              <a:rPr lang="en-US" altLang="zh-CN" sz="2000" b="1" smtClean="0">
                <a:solidFill>
                  <a:schemeClr val="bg2"/>
                </a:solidFill>
              </a:rPr>
              <a:t>, </a:t>
            </a:r>
            <a:r>
              <a:rPr lang="zh-CN" altLang="en-US" sz="2000" b="1" smtClean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严蔚敏</a:t>
            </a:r>
            <a:r>
              <a:rPr lang="en-US" altLang="zh-CN" sz="2000" b="1" smtClean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,</a:t>
            </a:r>
            <a:r>
              <a:rPr lang="zh-CN" altLang="en-US" sz="2000" b="1" smtClean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吴伟民编著</a:t>
            </a:r>
            <a:r>
              <a:rPr lang="en-US" altLang="zh-CN" sz="2000" b="1" smtClean="0">
                <a:solidFill>
                  <a:schemeClr val="bg2"/>
                </a:solidFill>
              </a:rPr>
              <a:t>, </a:t>
            </a:r>
            <a:r>
              <a:rPr lang="zh-CN" altLang="en-US" sz="2000" b="1" smtClean="0">
                <a:solidFill>
                  <a:schemeClr val="bg2"/>
                </a:solidFill>
              </a:rPr>
              <a:t>清华大学出版社</a:t>
            </a:r>
            <a:r>
              <a:rPr lang="en-US" altLang="zh-CN" sz="2000" b="1" smtClean="0">
                <a:solidFill>
                  <a:schemeClr val="bg2"/>
                </a:solidFill>
              </a:rPr>
              <a:t>. 2006</a:t>
            </a:r>
            <a:r>
              <a:rPr lang="zh-CN" altLang="en-US" sz="2000" b="1" smtClean="0">
                <a:solidFill>
                  <a:schemeClr val="bg2"/>
                </a:solidFill>
              </a:rPr>
              <a:t>年</a:t>
            </a:r>
            <a:r>
              <a:rPr lang="en-US" altLang="zh-CN" sz="2000" b="1" smtClean="0">
                <a:solidFill>
                  <a:schemeClr val="bg2"/>
                </a:solidFill>
              </a:rPr>
              <a:t>5</a:t>
            </a:r>
            <a:r>
              <a:rPr lang="zh-CN" altLang="en-US" sz="2000" b="1" smtClean="0">
                <a:solidFill>
                  <a:schemeClr val="bg2"/>
                </a:solidFill>
              </a:rPr>
              <a:t>月以后印刷的版本。</a:t>
            </a:r>
            <a:r>
              <a:rPr lang="en-US" altLang="zh-CN" sz="2000" b="1" smtClean="0">
                <a:solidFill>
                  <a:schemeClr val="bg2"/>
                </a:solidFill>
              </a:rPr>
              <a:t>334</a:t>
            </a:r>
            <a:r>
              <a:rPr lang="zh-CN" altLang="en-US" sz="2000" b="1" smtClean="0">
                <a:solidFill>
                  <a:schemeClr val="bg2"/>
                </a:solidFill>
              </a:rPr>
              <a:t>页， </a:t>
            </a:r>
            <a:r>
              <a:rPr lang="zh-CN" altLang="en-US" sz="20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￥</a:t>
            </a:r>
            <a:r>
              <a:rPr lang="en-US" altLang="zh-CN" sz="2000" b="1" smtClean="0">
                <a:solidFill>
                  <a:schemeClr val="bg2"/>
                </a:solidFill>
              </a:rPr>
              <a:t>30</a:t>
            </a:r>
            <a:r>
              <a:rPr lang="zh-CN" altLang="en-US" sz="2000" b="1" smtClean="0">
                <a:solidFill>
                  <a:schemeClr val="bg2"/>
                </a:solidFill>
              </a:rPr>
              <a:t>。</a:t>
            </a:r>
            <a:endParaRPr lang="en-US" altLang="zh-CN" sz="2000" b="1" smtClean="0">
              <a:solidFill>
                <a:schemeClr val="bg2"/>
              </a:solidFill>
            </a:endParaRPr>
          </a:p>
          <a:p>
            <a:pPr eaLnBrk="1" hangingPunct="1">
              <a:lnSpc>
                <a:spcPct val="95000"/>
              </a:lnSpc>
              <a:spcAft>
                <a:spcPct val="0"/>
              </a:spcAft>
              <a:buSzPct val="65000"/>
            </a:pPr>
            <a:r>
              <a:rPr lang="zh-CN" altLang="en-US" sz="2000" b="1" smtClean="0">
                <a:solidFill>
                  <a:schemeClr val="bg2"/>
                </a:solidFill>
                <a:ea typeface="黑体" pitchFamily="2" charset="-122"/>
              </a:rPr>
              <a:t>数据结构（</a:t>
            </a:r>
            <a:r>
              <a:rPr lang="en-US" altLang="zh-CN" sz="2000" b="1" smtClean="0">
                <a:solidFill>
                  <a:schemeClr val="bg2"/>
                </a:solidFill>
              </a:rPr>
              <a:t>C++</a:t>
            </a:r>
            <a:r>
              <a:rPr lang="zh-CN" altLang="en-US" sz="2000" b="1" smtClean="0">
                <a:solidFill>
                  <a:schemeClr val="bg2"/>
                </a:solidFill>
              </a:rPr>
              <a:t>语言版）</a:t>
            </a:r>
            <a:r>
              <a:rPr lang="en-US" altLang="zh-CN" sz="2000" b="1" smtClean="0">
                <a:solidFill>
                  <a:schemeClr val="bg2"/>
                </a:solidFill>
              </a:rPr>
              <a:t>, </a:t>
            </a:r>
            <a:r>
              <a:rPr lang="zh-CN" altLang="en-US" sz="2000" b="1" smtClean="0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邓俊辉编</a:t>
            </a:r>
            <a:r>
              <a:rPr lang="en-US" altLang="zh-CN" sz="2000" b="1" smtClean="0">
                <a:solidFill>
                  <a:schemeClr val="bg2"/>
                </a:solidFill>
              </a:rPr>
              <a:t>, </a:t>
            </a:r>
            <a:r>
              <a:rPr lang="zh-CN" altLang="en-US" sz="2000" b="1" smtClean="0">
                <a:solidFill>
                  <a:schemeClr val="bg2"/>
                </a:solidFill>
              </a:rPr>
              <a:t>清华大学出版社，</a:t>
            </a: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2011</a:t>
            </a:r>
            <a:r>
              <a:rPr lang="zh-CN" altLang="en-US" sz="2000" b="1" smtClean="0">
                <a:solidFill>
                  <a:schemeClr val="bg2"/>
                </a:solidFill>
              </a:rPr>
              <a:t>年</a:t>
            </a: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zh-CN" altLang="en-US" sz="2000" b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月，</a:t>
            </a:r>
            <a:r>
              <a:rPr lang="en-US" altLang="zh-CN" sz="2000" b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419</a:t>
            </a:r>
            <a:r>
              <a:rPr lang="zh-CN" altLang="en-US" sz="2000" b="1" smtClean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页，</a:t>
            </a:r>
            <a:r>
              <a:rPr lang="zh-CN" altLang="en-US" sz="20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￥</a:t>
            </a:r>
            <a:r>
              <a:rPr lang="en-US" altLang="zh-CN" sz="2000" b="1" smtClean="0">
                <a:solidFill>
                  <a:schemeClr val="bg2"/>
                </a:solidFill>
              </a:rPr>
              <a:t>39</a:t>
            </a:r>
            <a:r>
              <a:rPr lang="zh-CN" altLang="en-US" sz="2000" b="1" smtClean="0">
                <a:solidFill>
                  <a:schemeClr val="bg2"/>
                </a:solidFill>
              </a:rPr>
              <a:t>。</a:t>
            </a:r>
            <a:endParaRPr lang="zh-CN" altLang="en-US" sz="2000" b="1" smtClean="0">
              <a:solidFill>
                <a:schemeClr val="bg2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Aft>
                <a:spcPts val="600"/>
              </a:spcAft>
              <a:buSzPct val="65000"/>
            </a:pP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数据结构与算法分析</a:t>
            </a:r>
            <a:r>
              <a:rPr lang="en-US" altLang="zh-CN" sz="24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C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语言描述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2000" b="1" smtClean="0">
                <a:solidFill>
                  <a:srgbClr val="800080"/>
                </a:solidFill>
                <a:latin typeface="Times New Roman" pitchFamily="18" charset="0"/>
                <a:ea typeface="黑体" pitchFamily="2" charset="-122"/>
              </a:rPr>
              <a:t>Data Structures and Algorithm Analysis in C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）（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英文版 第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2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版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000" b="1" smtClean="0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原著</a:t>
            </a:r>
            <a:r>
              <a:rPr lang="en-US" altLang="zh-CN" sz="2000" b="1" smtClean="0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Mark Allen Weiss</a:t>
            </a:r>
            <a:r>
              <a:rPr lang="zh-CN" altLang="en-US" sz="2400" b="1" smtClean="0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sz="2000" b="1" smtClean="0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陈越 改编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。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</a:rPr>
              <a:t>人民邮电出版社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2005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年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12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月。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501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页，</a:t>
            </a:r>
            <a:r>
              <a:rPr lang="zh-CN" altLang="en-US" sz="20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￥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49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。</a:t>
            </a:r>
            <a:endParaRPr lang="zh-CN" altLang="en-US" sz="2400" b="1" smtClean="0">
              <a:solidFill>
                <a:srgbClr val="000099"/>
              </a:solidFill>
              <a:latin typeface="宋体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算法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I-IV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C++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实现）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基础、数据结构、排序和搜索（</a:t>
            </a:r>
            <a:r>
              <a:rPr lang="en-US" altLang="zh-CN" sz="2000" b="1" smtClean="0">
                <a:solidFill>
                  <a:srgbClr val="800080"/>
                </a:solidFill>
                <a:latin typeface="Times New Roman" pitchFamily="18" charset="0"/>
                <a:ea typeface="黑体" pitchFamily="2" charset="-122"/>
              </a:rPr>
              <a:t>Algorithms in C++, Parts 1-4</a:t>
            </a:r>
            <a:r>
              <a:rPr lang="zh-CN" altLang="en-US" sz="2000" b="1" smtClean="0">
                <a:solidFill>
                  <a:srgbClr val="800080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000" b="1" smtClean="0">
                <a:solidFill>
                  <a:srgbClr val="800080"/>
                </a:solidFill>
                <a:latin typeface="Times New Roman" pitchFamily="18" charset="0"/>
                <a:ea typeface="黑体" pitchFamily="2" charset="-122"/>
              </a:rPr>
              <a:t>Fundamentals, Data Structures, Sorting, Searching</a:t>
            </a:r>
            <a:r>
              <a:rPr lang="zh-CN" altLang="en-US" sz="2000" b="1" smtClean="0">
                <a:solidFill>
                  <a:srgbClr val="800080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en-US" altLang="zh-CN" sz="24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 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第三版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000" b="1" smtClean="0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Robert Sedgewick</a:t>
            </a:r>
            <a:r>
              <a:rPr lang="zh-CN" altLang="en-US" sz="2000" b="1" smtClean="0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著，张铭泽等译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。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</a:rPr>
              <a:t>中国电力出版社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，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2005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年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月。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532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页， </a:t>
            </a:r>
            <a:r>
              <a:rPr lang="zh-CN" altLang="en-US" sz="20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￥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55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  <a:p>
            <a:pPr eaLnBrk="1" hangingPunct="1"/>
            <a:r>
              <a:rPr lang="en-US" altLang="zh-CN" sz="2000" b="1" smtClean="0">
                <a:solidFill>
                  <a:srgbClr val="800080"/>
                </a:solidFill>
                <a:latin typeface="Times New Roman" pitchFamily="18" charset="0"/>
                <a:ea typeface="黑体" pitchFamily="2" charset="-122"/>
              </a:rPr>
              <a:t>Data Structures with C++ Using STL</a:t>
            </a:r>
            <a:r>
              <a:rPr lang="zh-CN" altLang="en-US" sz="2000" b="1" smtClean="0">
                <a:solidFill>
                  <a:srgbClr val="800080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lang="zh-CN" altLang="en-US" sz="2000" b="1" smtClean="0">
                <a:solidFill>
                  <a:srgbClr val="800080"/>
                </a:solidFill>
                <a:latin typeface="Times New Roman" pitchFamily="18" charset="0"/>
              </a:rPr>
              <a:t>英文影印版</a:t>
            </a:r>
            <a:r>
              <a:rPr lang="zh-CN" altLang="en-US" sz="2000" b="1" smtClean="0">
                <a:solidFill>
                  <a:srgbClr val="800080"/>
                </a:solidFill>
                <a:latin typeface="Times New Roman" pitchFamily="18" charset="0"/>
                <a:ea typeface="黑体" pitchFamily="2" charset="-122"/>
              </a:rPr>
              <a:t>），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数据结构 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C++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语言描述  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</a:rPr>
              <a:t>应用标准模板库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STL</a:t>
            </a:r>
            <a:r>
              <a:rPr lang="zh-CN" altLang="en-US" sz="2000" b="1" smtClean="0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）</a:t>
            </a:r>
            <a:r>
              <a:rPr lang="zh-CN" altLang="en-US" sz="2000" b="1" smtClean="0">
                <a:solidFill>
                  <a:srgbClr val="000099"/>
                </a:solidFill>
                <a:latin typeface="宋体" pitchFamily="2" charset="-122"/>
              </a:rPr>
              <a:t>第</a:t>
            </a:r>
            <a:r>
              <a:rPr lang="en-US" altLang="zh-CN" sz="2000" b="1" smtClean="0">
                <a:solidFill>
                  <a:srgbClr val="000099"/>
                </a:solidFill>
                <a:latin typeface="宋体" pitchFamily="2" charset="-122"/>
              </a:rPr>
              <a:t>2</a:t>
            </a:r>
            <a:r>
              <a:rPr lang="zh-CN" altLang="en-US" sz="2000" b="1" smtClean="0">
                <a:solidFill>
                  <a:srgbClr val="000099"/>
                </a:solidFill>
                <a:latin typeface="宋体" pitchFamily="2" charset="-122"/>
              </a:rPr>
              <a:t>版，</a:t>
            </a:r>
            <a:r>
              <a:rPr lang="en-US" altLang="zh-CN" sz="2000" b="1" smtClean="0">
                <a:solidFill>
                  <a:srgbClr val="000099"/>
                </a:solidFill>
                <a:latin typeface="宋体" pitchFamily="2" charset="-122"/>
              </a:rPr>
              <a:t>William Ford, William Topp</a:t>
            </a:r>
            <a:r>
              <a:rPr lang="zh-CN" altLang="en-US" sz="2000" b="1" smtClean="0">
                <a:solidFill>
                  <a:srgbClr val="000099"/>
                </a:solidFill>
                <a:latin typeface="宋体" pitchFamily="2" charset="-122"/>
              </a:rPr>
              <a:t>著</a:t>
            </a:r>
            <a:r>
              <a:rPr lang="en-US" altLang="zh-CN" sz="2000" b="1" smtClean="0">
                <a:solidFill>
                  <a:srgbClr val="000099"/>
                </a:solidFill>
                <a:latin typeface="宋体" pitchFamily="2" charset="-122"/>
              </a:rPr>
              <a:t>, </a:t>
            </a:r>
            <a:r>
              <a:rPr lang="zh-CN" altLang="en-US" sz="2000" b="1" smtClean="0">
                <a:solidFill>
                  <a:schemeClr val="bg2"/>
                </a:solidFill>
              </a:rPr>
              <a:t>清华大学出版社</a:t>
            </a:r>
            <a:r>
              <a:rPr lang="en-US" altLang="zh-CN" sz="2000" b="1" smtClean="0">
                <a:solidFill>
                  <a:schemeClr val="bg2"/>
                </a:solidFill>
              </a:rPr>
              <a:t>. 2003</a:t>
            </a:r>
            <a:r>
              <a:rPr lang="zh-CN" altLang="en-US" sz="2000" b="1" smtClean="0">
                <a:solidFill>
                  <a:schemeClr val="bg2"/>
                </a:solidFill>
              </a:rPr>
              <a:t>年</a:t>
            </a:r>
            <a:r>
              <a:rPr lang="en-US" altLang="zh-CN" sz="2000" b="1" smtClean="0">
                <a:solidFill>
                  <a:schemeClr val="bg2"/>
                </a:solidFill>
              </a:rPr>
              <a:t>1</a:t>
            </a:r>
            <a:r>
              <a:rPr lang="zh-CN" altLang="en-US" sz="2000" b="1" smtClean="0">
                <a:solidFill>
                  <a:schemeClr val="bg2"/>
                </a:solidFill>
              </a:rPr>
              <a:t>月第</a:t>
            </a:r>
            <a:r>
              <a:rPr lang="en-US" altLang="zh-CN" sz="2000" b="1" smtClean="0">
                <a:solidFill>
                  <a:schemeClr val="bg2"/>
                </a:solidFill>
              </a:rPr>
              <a:t>1</a:t>
            </a:r>
            <a:r>
              <a:rPr lang="zh-CN" altLang="en-US" sz="2000" b="1" smtClean="0">
                <a:solidFill>
                  <a:schemeClr val="bg2"/>
                </a:solidFill>
              </a:rPr>
              <a:t>版</a:t>
            </a:r>
            <a:r>
              <a:rPr lang="en-US" altLang="zh-CN" sz="2000" b="1" smtClean="0">
                <a:solidFill>
                  <a:schemeClr val="bg2"/>
                </a:solidFill>
              </a:rPr>
              <a:t>. 1037</a:t>
            </a:r>
            <a:r>
              <a:rPr lang="zh-CN" altLang="en-US" sz="2000" b="1" smtClean="0">
                <a:solidFill>
                  <a:schemeClr val="bg2"/>
                </a:solidFill>
              </a:rPr>
              <a:t>页，</a:t>
            </a:r>
            <a:r>
              <a:rPr lang="zh-CN" altLang="en-US" sz="20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￥</a:t>
            </a:r>
            <a:r>
              <a:rPr lang="en-US" altLang="zh-CN" sz="2000" b="1" smtClean="0">
                <a:solidFill>
                  <a:schemeClr val="bg2"/>
                </a:solidFill>
              </a:rPr>
              <a:t>86</a:t>
            </a:r>
            <a:r>
              <a:rPr lang="zh-CN" altLang="en-US" sz="2000" b="1" smtClean="0">
                <a:solidFill>
                  <a:schemeClr val="bg2"/>
                </a:solidFill>
              </a:rPr>
              <a:t>。****</a:t>
            </a:r>
          </a:p>
        </p:txBody>
      </p:sp>
      <p:sp>
        <p:nvSpPr>
          <p:cNvPr id="319491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2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229600" cy="684212"/>
          </a:xfrm>
        </p:spPr>
        <p:txBody>
          <a:bodyPr/>
          <a:lstStyle/>
          <a:p>
            <a:pPr algn="ctr" eaLnBrk="1" hangingPunct="1"/>
            <a:r>
              <a:rPr lang="zh-CN" altLang="en-US" sz="4000" b="1" smtClean="0">
                <a:solidFill>
                  <a:srgbClr val="CC0000"/>
                </a:solidFill>
                <a:ea typeface="华文新魏" pitchFamily="2" charset="-122"/>
              </a:rPr>
              <a:t>教学内容和安排</a:t>
            </a:r>
          </a:p>
        </p:txBody>
      </p:sp>
      <p:graphicFrame>
        <p:nvGraphicFramePr>
          <p:cNvPr id="296036" name="Group 100"/>
          <p:cNvGraphicFramePr>
            <a:graphicFrameLocks noGrp="1"/>
          </p:cNvGraphicFramePr>
          <p:nvPr>
            <p:ph idx="1"/>
          </p:nvPr>
        </p:nvGraphicFramePr>
        <p:xfrm>
          <a:off x="719138" y="1196975"/>
          <a:ext cx="7775575" cy="5221605"/>
        </p:xfrm>
        <a:graphic>
          <a:graphicData uri="http://schemas.openxmlformats.org/drawingml/2006/table">
            <a:tbl>
              <a:tblPr/>
              <a:tblGrid>
                <a:gridCol w="6264275"/>
                <a:gridCol w="1511300"/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绪论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学时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线性表（顺序表与链表）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5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学时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栈、队列与递归、表达式计算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学时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数组、字符串与广义表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学时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树与二叉树、堆、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Huffman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树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9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学时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搜索结构、搜索树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学时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集合与散列（散列表与散列函数）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6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学时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图结构（遍历、生成树、最短路径）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8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学时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内部排序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8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学时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外部排序与动态搜索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3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</a:rPr>
                        <a:t>学时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96037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2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rgbClr val="CC0000"/>
                </a:solidFill>
                <a:ea typeface="华文新魏" pitchFamily="2" charset="-122"/>
              </a:rPr>
              <a:t>教学目标</a:t>
            </a:r>
            <a:endParaRPr lang="zh-CN" altLang="en-US" sz="5000" b="1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78338"/>
          </a:xfrm>
        </p:spPr>
        <p:txBody>
          <a:bodyPr/>
          <a:lstStyle/>
          <a:p>
            <a:pPr lvl="1" eaLnBrk="1" hangingPunct="1"/>
            <a:r>
              <a:rPr lang="zh-CN" altLang="en-US" sz="3200" b="1" smtClean="0"/>
              <a:t>掌握数据结构的表示、实现方法和基本操作</a:t>
            </a:r>
          </a:p>
          <a:p>
            <a:pPr lvl="1" eaLnBrk="1" hangingPunct="1"/>
            <a:r>
              <a:rPr lang="zh-CN" altLang="en-US" sz="3200" b="1" smtClean="0"/>
              <a:t>了解主要（基本）算法与不同数据结构之间的内在联系</a:t>
            </a:r>
            <a:endParaRPr lang="en-US" altLang="zh-CN" sz="3200" b="1" smtClean="0"/>
          </a:p>
          <a:p>
            <a:pPr lvl="1" eaLnBrk="1" hangingPunct="1"/>
            <a:r>
              <a:rPr lang="zh-CN" altLang="en-US" sz="3200" b="1" smtClean="0"/>
              <a:t>了解数据结构的主要应用背景</a:t>
            </a:r>
          </a:p>
          <a:p>
            <a:pPr lvl="1" eaLnBrk="1" hangingPunct="1"/>
            <a:r>
              <a:rPr lang="zh-CN" altLang="en-US" sz="3200" b="1" smtClean="0"/>
              <a:t>灵活地选用各类（基本）算法及对应的数据结构，解决实际问题</a:t>
            </a:r>
          </a:p>
          <a:p>
            <a:pPr eaLnBrk="1" hangingPunct="1"/>
            <a:endParaRPr lang="en-US" altLang="zh-CN" b="1" smtClean="0"/>
          </a:p>
        </p:txBody>
      </p:sp>
      <p:sp>
        <p:nvSpPr>
          <p:cNvPr id="29700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2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　　　　</a:t>
            </a:r>
            <a:r>
              <a:rPr lang="zh-CN" altLang="en-US" b="1" smtClean="0">
                <a:solidFill>
                  <a:srgbClr val="CC0000"/>
                </a:solidFill>
                <a:ea typeface="华文新魏" pitchFamily="2" charset="-122"/>
              </a:rPr>
              <a:t>数据结构与算法</a:t>
            </a:r>
            <a:endParaRPr lang="zh-CN" altLang="en-US" sz="3600" b="1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64502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spcBef>
                <a:spcPct val="75000"/>
              </a:spcBef>
            </a:pP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数据结构：线性表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栈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队列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树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散列表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优先队列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图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......</a:t>
            </a:r>
          </a:p>
          <a:p>
            <a:pPr lvl="1" eaLnBrk="1" hangingPunct="1">
              <a:lnSpc>
                <a:spcPct val="80000"/>
              </a:lnSpc>
              <a:spcBef>
                <a:spcPct val="75000"/>
              </a:spcBef>
            </a:pP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算法：枚举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查找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排序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遍历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散列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最小生成树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最短路径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......</a:t>
            </a:r>
          </a:p>
          <a:p>
            <a:pPr lvl="1" eaLnBrk="1" hangingPunct="1">
              <a:lnSpc>
                <a:spcPct val="80000"/>
              </a:lnSpc>
              <a:spcBef>
                <a:spcPct val="75000"/>
              </a:spcBef>
            </a:pP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算法设计策略：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贪心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回溯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分治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动态规划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</a:t>
            </a: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随机化 </a:t>
            </a:r>
            <a:r>
              <a:rPr lang="en-US" altLang="zh-CN" sz="2400" b="1" smtClean="0">
                <a:latin typeface="仿宋_GB2312" pitchFamily="49" charset="-122"/>
                <a:ea typeface="仿宋_GB2312" pitchFamily="49" charset="-122"/>
              </a:rPr>
              <a:t>/ ......</a:t>
            </a:r>
          </a:p>
          <a:p>
            <a:pPr lvl="1" eaLnBrk="1" hangingPunct="1">
              <a:lnSpc>
                <a:spcPct val="80000"/>
              </a:lnSpc>
              <a:spcBef>
                <a:spcPct val="75000"/>
              </a:spcBef>
            </a:pP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高效的算法，需要高效的数据结构加以支持</a:t>
            </a:r>
          </a:p>
          <a:p>
            <a:pPr eaLnBrk="1" hangingPunct="1">
              <a:lnSpc>
                <a:spcPct val="80000"/>
              </a:lnSpc>
              <a:spcBef>
                <a:spcPct val="75000"/>
              </a:spcBef>
            </a:pPr>
            <a:r>
              <a:rPr lang="zh-CN" altLang="en-US" sz="2900" b="1" smtClean="0">
                <a:latin typeface="仿宋_GB2312" pitchFamily="49" charset="-122"/>
                <a:ea typeface="仿宋_GB2312" pitchFamily="49" charset="-122"/>
              </a:rPr>
              <a:t>学习数据结构，就是要学会</a:t>
            </a:r>
          </a:p>
          <a:p>
            <a:pPr lvl="1" eaLnBrk="1" hangingPunct="1">
              <a:lnSpc>
                <a:spcPct val="80000"/>
              </a:lnSpc>
              <a:spcBef>
                <a:spcPct val="75000"/>
              </a:spcBef>
            </a:pPr>
            <a:r>
              <a:rPr lang="zh-CN" altLang="en-US" sz="2400" b="1" smtClean="0">
                <a:latin typeface="仿宋_GB2312" pitchFamily="49" charset="-122"/>
                <a:ea typeface="仿宋_GB2312" pitchFamily="49" charset="-122"/>
              </a:rPr>
              <a:t>高效地利用计算机，有效地存储、组织、传递和转换数据</a:t>
            </a:r>
          </a:p>
        </p:txBody>
      </p:sp>
      <p:sp>
        <p:nvSpPr>
          <p:cNvPr id="30724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2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教与学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603375"/>
            <a:ext cx="7869237" cy="43815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Aft>
                <a:spcPts val="1200"/>
              </a:spcAft>
              <a:buClr>
                <a:srgbClr val="800080"/>
              </a:buClr>
              <a:buSzPct val="50000"/>
            </a:pPr>
            <a:r>
              <a:rPr lang="zh-CN" altLang="en-US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学好一门课程，需要教师与学生双方的共同努力与配合。课堂教学与课后钻研理解相结合，同时还要不断练习，巩固提高、以深入掌握课程的内容。</a:t>
            </a:r>
          </a:p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本着教学相长的精神，希望同学们经常对教学效果作出反馈，提出宝贵意见，以便及时调整改进教学方法。</a:t>
            </a:r>
          </a:p>
        </p:txBody>
      </p:sp>
      <p:sp>
        <p:nvSpPr>
          <p:cNvPr id="296963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2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 eaLnBrk="1" hangingPunct="1"/>
            <a:r>
              <a:rPr lang="zh-CN" altLang="en-US" sz="4000" b="1" smtClean="0">
                <a:solidFill>
                  <a:srgbClr val="CC0000"/>
                </a:solidFill>
                <a:ea typeface="华文新魏" pitchFamily="2" charset="-122"/>
              </a:rPr>
              <a:t>课程学习要求与</a:t>
            </a:r>
            <a:r>
              <a:rPr lang="zh-CN" altLang="en-US" sz="4000" b="1" smtClean="0">
                <a:solidFill>
                  <a:srgbClr val="CC0000"/>
                </a:solidFill>
                <a:latin typeface="Times New Roman" pitchFamily="18" charset="0"/>
                <a:ea typeface="华文新魏" pitchFamily="2" charset="-122"/>
              </a:rPr>
              <a:t>完成作业方式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341438"/>
            <a:ext cx="8013700" cy="4967287"/>
          </a:xfrm>
        </p:spPr>
        <p:txBody>
          <a:bodyPr/>
          <a:lstStyle/>
          <a:p>
            <a:pPr marL="609600" indent="-609600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26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遵守课堂纪律、不迟到，认真听课、及时复习； </a:t>
            </a:r>
            <a:r>
              <a:rPr lang="zh-CN" altLang="en-US" sz="2600" b="1" u="sng" smtClean="0">
                <a:solidFill>
                  <a:srgbClr val="780619"/>
                </a:solidFill>
                <a:latin typeface="Times New Roman" pitchFamily="18" charset="0"/>
                <a:ea typeface="仿宋_GB2312" pitchFamily="49" charset="-122"/>
              </a:rPr>
              <a:t>按时</a:t>
            </a:r>
            <a:r>
              <a:rPr lang="zh-CN" altLang="en-US" sz="2600" b="1" smtClean="0">
                <a:solidFill>
                  <a:srgbClr val="780619"/>
                </a:solidFill>
                <a:latin typeface="Times New Roman" pitchFamily="18" charset="0"/>
                <a:ea typeface="仿宋_GB2312" pitchFamily="49" charset="-122"/>
              </a:rPr>
              <a:t>、</a:t>
            </a:r>
            <a:r>
              <a:rPr lang="zh-CN" altLang="en-US" sz="2600" b="1" u="sng" smtClean="0">
                <a:solidFill>
                  <a:srgbClr val="780619"/>
                </a:solidFill>
                <a:latin typeface="Times New Roman" pitchFamily="18" charset="0"/>
                <a:ea typeface="仿宋_GB2312" pitchFamily="49" charset="-122"/>
              </a:rPr>
              <a:t>独立地</a:t>
            </a:r>
            <a:r>
              <a:rPr lang="zh-CN" altLang="en-US" sz="26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完成每次作业； </a:t>
            </a:r>
          </a:p>
          <a:p>
            <a:pPr marL="609600" indent="-609600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sz="26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完成作业方式</a:t>
            </a:r>
            <a:r>
              <a:rPr lang="zh-CN" altLang="en-US" sz="26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： </a:t>
            </a:r>
          </a:p>
          <a:p>
            <a:pPr marL="990600" lvl="1" indent="-533400" eaLnBrk="1" hangingPunct="1">
              <a:lnSpc>
                <a:spcPct val="105000"/>
              </a:lnSpc>
              <a:buClr>
                <a:srgbClr val="FF0000"/>
              </a:buClr>
              <a:buSzTx/>
              <a:buFont typeface="Wingdings" pitchFamily="2" charset="2"/>
              <a:buAutoNum type="arabicPeriod"/>
            </a:pPr>
            <a:r>
              <a:rPr lang="zh-CN" altLang="en-US" sz="26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大约每</a:t>
            </a:r>
            <a:r>
              <a:rPr lang="en-US" altLang="zh-CN" sz="26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4</a:t>
            </a:r>
            <a:r>
              <a:rPr lang="zh-CN" altLang="en-US" sz="26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周提交一次作业</a:t>
            </a:r>
            <a:r>
              <a:rPr lang="en-US" altLang="zh-CN" sz="26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zh-CN" altLang="en-US" sz="26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由助教安排</a:t>
            </a:r>
            <a:r>
              <a:rPr lang="en-US" altLang="zh-CN" sz="26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zh-CN" altLang="en-US" sz="26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； </a:t>
            </a:r>
          </a:p>
          <a:p>
            <a:pPr marL="990600" lvl="1" indent="-533400" eaLnBrk="1" hangingPunct="1">
              <a:lnSpc>
                <a:spcPct val="105000"/>
              </a:lnSpc>
              <a:buClr>
                <a:srgbClr val="FF0000"/>
              </a:buClr>
              <a:buSzTx/>
              <a:buFont typeface="Wingdings" pitchFamily="2" charset="2"/>
              <a:buAutoNum type="arabicPeriod"/>
            </a:pPr>
            <a:r>
              <a:rPr lang="zh-CN" altLang="en-US" sz="26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作业分两部分：</a:t>
            </a:r>
          </a:p>
          <a:p>
            <a:pPr marL="1371600" lvl="2" indent="-457200" eaLnBrk="1" hangingPunct="1">
              <a:lnSpc>
                <a:spcPct val="105000"/>
              </a:lnSpc>
              <a:buClr>
                <a:srgbClr val="008000"/>
              </a:buClr>
              <a:buSzTx/>
              <a:buFont typeface="Wingdings" pitchFamily="2" charset="2"/>
              <a:buAutoNum type="circleNumDbPlain"/>
            </a:pPr>
            <a:r>
              <a:rPr lang="zh-CN" altLang="en-US" sz="26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第</a:t>
            </a:r>
            <a:r>
              <a:rPr lang="en-US" altLang="zh-CN" sz="26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lang="zh-CN" altLang="en-US" sz="26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部分是纸面作业，要求用笔写</a:t>
            </a:r>
            <a:r>
              <a:rPr lang="en-US" altLang="zh-CN" sz="26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,  </a:t>
            </a:r>
            <a:r>
              <a:rPr lang="zh-CN" altLang="en-US" sz="26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并不得复印和打印。</a:t>
            </a:r>
          </a:p>
          <a:p>
            <a:pPr marL="1371600" lvl="2" indent="-457200" eaLnBrk="1" hangingPunct="1">
              <a:lnSpc>
                <a:spcPct val="105000"/>
              </a:lnSpc>
              <a:buClr>
                <a:srgbClr val="008000"/>
              </a:buClr>
              <a:buSzTx/>
              <a:buFont typeface="Wingdings" pitchFamily="2" charset="2"/>
              <a:buAutoNum type="circleNumDbPlain"/>
            </a:pP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第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2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部分是上机作业，要求用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C++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语言编程实现，并通过网络学堂提交其源程序及可执行文件，参照助教的说明文件；</a:t>
            </a:r>
          </a:p>
        </p:txBody>
      </p:sp>
      <p:sp>
        <p:nvSpPr>
          <p:cNvPr id="32772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57200"/>
            <a:ext cx="8229600" cy="884238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数据结构课程的形成和发展</a:t>
            </a:r>
            <a:r>
              <a:rPr lang="zh-CN" altLang="en-US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412875"/>
            <a:ext cx="7940675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  <a:buClr>
                <a:srgbClr val="800080"/>
              </a:buClr>
              <a:buSzPct val="50000"/>
            </a:pPr>
            <a:r>
              <a:rPr lang="zh-CN" altLang="en-US" sz="2800" b="1" u="sng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形成阶段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： </a:t>
            </a:r>
          </a:p>
          <a:p>
            <a:pPr eaLnBrk="1" hangingPunct="1">
              <a:lnSpc>
                <a:spcPct val="80000"/>
              </a:lnSpc>
              <a:spcAft>
                <a:spcPct val="10000"/>
              </a:spcAft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	 </a:t>
            </a:r>
            <a:r>
              <a:rPr lang="en-US" altLang="zh-CN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60</a:t>
            </a:r>
            <a:r>
              <a:rPr lang="zh-CN" altLang="en-US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年代初期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，“数据结构”有关的内容散见于操作系统、编译原理和表处理语言等课程。</a:t>
            </a:r>
          </a:p>
          <a:p>
            <a:pPr eaLnBrk="1" hangingPunct="1">
              <a:lnSpc>
                <a:spcPct val="80000"/>
              </a:lnSpc>
              <a:spcAft>
                <a:spcPct val="10000"/>
              </a:spcAft>
              <a:buClr>
                <a:srgbClr val="800080"/>
              </a:buClr>
              <a:buSzPct val="50000"/>
            </a:pP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en-US" altLang="zh-CN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1968</a:t>
            </a:r>
            <a:r>
              <a:rPr lang="zh-CN" altLang="en-US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年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，“数据结构”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作为一门独立课程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被列入美国一些大学计算机科学系的教学计划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Clr>
                <a:srgbClr val="800080"/>
              </a:buClr>
              <a:buSzPct val="50000"/>
            </a:pPr>
            <a:r>
              <a:rPr lang="zh-CN" altLang="en-US" sz="24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由唐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·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欧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·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克努特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（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D. E. Knuth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sz="24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《The Art of Computer Programming》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的作者，图灵奖得主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）</a:t>
            </a:r>
            <a:r>
              <a:rPr lang="zh-CN" altLang="en-US" sz="24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开创其最初体系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。</a:t>
            </a:r>
            <a:endParaRPr lang="zh-CN" altLang="en-US" sz="2800" b="1" smtClean="0">
              <a:solidFill>
                <a:srgbClr val="000099"/>
              </a:solidFill>
              <a:latin typeface="Times New Roman" pitchFamily="18" charset="0"/>
              <a:ea typeface="仿宋_GB2312" pitchFamily="49" charset="-122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Clr>
                <a:srgbClr val="800080"/>
              </a:buClr>
              <a:buSzPct val="50000"/>
            </a:pPr>
            <a:r>
              <a:rPr lang="zh-CN" altLang="en-US" sz="2800" b="1" u="sng" smtClean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发展阶段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：</a:t>
            </a:r>
            <a:r>
              <a:rPr lang="zh-CN" altLang="en-US" sz="30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 </a:t>
            </a:r>
          </a:p>
          <a:p>
            <a:pPr eaLnBrk="1" hangingPunct="1">
              <a:lnSpc>
                <a:spcPct val="80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30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	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数据结构的概念不断扩充，包括了集合论、代数结构、图论等“离散数学结构”的内容。 </a:t>
            </a:r>
          </a:p>
          <a:p>
            <a:pPr eaLnBrk="1" hangingPunct="1">
              <a:lnSpc>
                <a:spcPct val="80000"/>
              </a:lnSpc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	</a:t>
            </a:r>
            <a:r>
              <a:rPr lang="en-US" altLang="zh-CN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70</a:t>
            </a:r>
            <a:r>
              <a:rPr lang="zh-CN" altLang="en-US" sz="2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年代后期</a:t>
            </a:r>
            <a:r>
              <a:rPr lang="zh-CN" altLang="en-US" sz="24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，我国高校陆续开设该课程。</a:t>
            </a:r>
          </a:p>
        </p:txBody>
      </p:sp>
      <p:sp>
        <p:nvSpPr>
          <p:cNvPr id="34819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30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 eaLnBrk="1" hangingPunct="1"/>
            <a:r>
              <a:rPr lang="zh-CN" altLang="en-US" sz="4000" b="1" smtClean="0">
                <a:solidFill>
                  <a:srgbClr val="CC0000"/>
                </a:solidFill>
                <a:ea typeface="华文新魏" pitchFamily="2" charset="-122"/>
              </a:rPr>
              <a:t>课程学习要求与成绩评定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341438"/>
            <a:ext cx="8013700" cy="4967287"/>
          </a:xfrm>
        </p:spPr>
        <p:txBody>
          <a:bodyPr/>
          <a:lstStyle/>
          <a:p>
            <a:pPr marL="1371600" lvl="2" indent="-457200" eaLnBrk="1" hangingPunct="1">
              <a:lnSpc>
                <a:spcPct val="105000"/>
              </a:lnSpc>
              <a:buClr>
                <a:srgbClr val="008000"/>
              </a:buClr>
              <a:buSzTx/>
              <a:buFont typeface="Wingdings" pitchFamily="2" charset="2"/>
              <a:buNone/>
            </a:pPr>
            <a:endParaRPr lang="en-US" altLang="zh-CN" sz="1200" b="1" smtClean="0">
              <a:solidFill>
                <a:schemeClr val="bg2"/>
              </a:solidFill>
              <a:latin typeface="Times New Roman" pitchFamily="18" charset="0"/>
              <a:ea typeface="仿宋_GB2312" pitchFamily="49" charset="-122"/>
            </a:endParaRPr>
          </a:p>
          <a:p>
            <a:pPr marL="609600" indent="-609600" eaLnBrk="1" hangingPunct="1">
              <a:lnSpc>
                <a:spcPct val="105000"/>
              </a:lnSpc>
              <a:buClr>
                <a:srgbClr val="800080"/>
              </a:buClr>
              <a:buSzPct val="50000"/>
            </a:pP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成绩评定标准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暂定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：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 </a:t>
            </a:r>
          </a:p>
          <a:p>
            <a:pPr marL="990600" lvl="1" indent="-533400" eaLnBrk="1" hangingPunct="1">
              <a:lnSpc>
                <a:spcPct val="105000"/>
              </a:lnSpc>
              <a:buClr>
                <a:srgbClr val="FF0000"/>
              </a:buClr>
              <a:buSzTx/>
              <a:buFont typeface="Wingdings" pitchFamily="2" charset="2"/>
              <a:buAutoNum type="arabicPeriod"/>
            </a:pPr>
            <a:r>
              <a:rPr lang="zh-CN" altLang="en-US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平时作业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（纸面与上机），总计占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35%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；</a:t>
            </a:r>
          </a:p>
          <a:p>
            <a:pPr marL="990600" lvl="1" indent="-533400" eaLnBrk="1" hangingPunct="1">
              <a:lnSpc>
                <a:spcPct val="105000"/>
              </a:lnSpc>
              <a:buClr>
                <a:srgbClr val="FF0000"/>
              </a:buClr>
              <a:buSzTx/>
              <a:buFont typeface="Wingdings" pitchFamily="2" charset="2"/>
              <a:buAutoNum type="arabicPeriod"/>
            </a:pP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平时 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3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次</a:t>
            </a:r>
            <a:r>
              <a:rPr lang="zh-CN" altLang="en-US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课堂测验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，占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45%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；</a:t>
            </a:r>
          </a:p>
          <a:p>
            <a:pPr marL="990600" lvl="1" indent="-533400" eaLnBrk="1" hangingPunct="1">
              <a:lnSpc>
                <a:spcPct val="105000"/>
              </a:lnSpc>
              <a:buClr>
                <a:srgbClr val="FF0000"/>
              </a:buClr>
              <a:buSzTx/>
              <a:buFont typeface="Wingdings" pitchFamily="2" charset="2"/>
              <a:buAutoNum type="arabicPeriod"/>
            </a:pPr>
            <a:r>
              <a:rPr lang="zh-CN" altLang="en-US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课程设计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（期末前交），占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20%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。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zh-CN" altLang="en-US" b="1" smtClean="0">
                <a:latin typeface="仿宋_GB2312" pitchFamily="49" charset="-122"/>
                <a:ea typeface="仿宋_GB2312" pitchFamily="49" charset="-122"/>
              </a:rPr>
              <a:t>总成绩 </a:t>
            </a:r>
            <a:r>
              <a:rPr lang="en-US" altLang="zh-CN" b="1" smtClean="0">
                <a:latin typeface="仿宋_GB2312" pitchFamily="49" charset="-122"/>
                <a:ea typeface="仿宋_GB2312" pitchFamily="49" charset="-122"/>
              </a:rPr>
              <a:t>= min(100, </a:t>
            </a:r>
            <a:r>
              <a:rPr lang="zh-CN" altLang="en-US" b="1" smtClean="0">
                <a:latin typeface="仿宋_GB2312" pitchFamily="49" charset="-122"/>
                <a:ea typeface="仿宋_GB2312" pitchFamily="49" charset="-122"/>
              </a:rPr>
              <a:t>作业总成绩*</a:t>
            </a:r>
            <a:r>
              <a:rPr lang="en-US" altLang="zh-CN" b="1" smtClean="0">
                <a:latin typeface="仿宋_GB2312" pitchFamily="49" charset="-122"/>
                <a:ea typeface="仿宋_GB2312" pitchFamily="49" charset="-122"/>
              </a:rPr>
              <a:t>35% + 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b="1" smtClean="0">
                <a:latin typeface="仿宋_GB2312" pitchFamily="49" charset="-122"/>
                <a:ea typeface="仿宋_GB2312" pitchFamily="49" charset="-122"/>
              </a:rPr>
              <a:t>                  </a:t>
            </a:r>
            <a:r>
              <a:rPr lang="zh-CN" altLang="en-US" b="1" smtClean="0">
                <a:latin typeface="仿宋_GB2312" pitchFamily="49" charset="-122"/>
                <a:ea typeface="仿宋_GB2312" pitchFamily="49" charset="-122"/>
              </a:rPr>
              <a:t>测验成绩*</a:t>
            </a:r>
            <a:r>
              <a:rPr lang="en-US" altLang="zh-CN" b="1" smtClean="0">
                <a:latin typeface="仿宋_GB2312" pitchFamily="49" charset="-122"/>
                <a:ea typeface="仿宋_GB2312" pitchFamily="49" charset="-122"/>
              </a:rPr>
              <a:t>45% +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b="1" smtClean="0">
                <a:latin typeface="Times New Roman" pitchFamily="18" charset="0"/>
                <a:ea typeface="仿宋_GB2312" pitchFamily="49" charset="-122"/>
              </a:rPr>
              <a:t>                                    </a:t>
            </a:r>
            <a:r>
              <a:rPr lang="zh-CN" altLang="en-US" b="1" smtClean="0">
                <a:latin typeface="Times New Roman" pitchFamily="18" charset="0"/>
                <a:ea typeface="仿宋_GB2312" pitchFamily="49" charset="-122"/>
              </a:rPr>
              <a:t>课程设计</a:t>
            </a:r>
            <a:r>
              <a:rPr lang="zh-CN" altLang="en-US" b="1" smtClean="0">
                <a:latin typeface="仿宋_GB2312" pitchFamily="49" charset="-122"/>
                <a:ea typeface="仿宋_GB2312" pitchFamily="49" charset="-122"/>
              </a:rPr>
              <a:t>*</a:t>
            </a:r>
            <a:r>
              <a:rPr lang="en-US" altLang="zh-CN" b="1" smtClean="0">
                <a:latin typeface="仿宋_GB2312" pitchFamily="49" charset="-122"/>
                <a:ea typeface="仿宋_GB2312" pitchFamily="49" charset="-122"/>
              </a:rPr>
              <a:t>20% + 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zh-CN" b="1" smtClean="0">
                <a:latin typeface="仿宋_GB2312" pitchFamily="49" charset="-122"/>
                <a:ea typeface="仿宋_GB2312" pitchFamily="49" charset="-122"/>
              </a:rPr>
              <a:t>                  </a:t>
            </a:r>
            <a:r>
              <a:rPr lang="zh-CN" altLang="en-US" b="1" smtClean="0">
                <a:latin typeface="仿宋_GB2312" pitchFamily="49" charset="-122"/>
                <a:ea typeface="仿宋_GB2312" pitchFamily="49" charset="-122"/>
              </a:rPr>
              <a:t>加分</a:t>
            </a:r>
            <a:r>
              <a:rPr lang="en-US" altLang="zh-CN" b="1" smtClean="0">
                <a:latin typeface="仿宋_GB2312" pitchFamily="49" charset="-122"/>
                <a:ea typeface="仿宋_GB2312" pitchFamily="49" charset="-122"/>
              </a:rPr>
              <a:t>【1-5】)</a:t>
            </a:r>
          </a:p>
        </p:txBody>
      </p:sp>
      <p:sp>
        <p:nvSpPr>
          <p:cNvPr id="33796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3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rgbClr val="CC0000"/>
                </a:solidFill>
                <a:ea typeface="华文新魏" pitchFamily="2" charset="-122"/>
              </a:rPr>
              <a:t>成绩评定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603375"/>
            <a:ext cx="836295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300" b="1" smtClean="0">
                <a:solidFill>
                  <a:schemeClr val="bg2"/>
                </a:solidFill>
              </a:rPr>
              <a:t>如何获得加分</a:t>
            </a:r>
          </a:p>
          <a:p>
            <a:pPr lvl="1" eaLnBrk="1" hangingPunct="1">
              <a:lnSpc>
                <a:spcPct val="90000"/>
              </a:lnSpc>
              <a:spcAft>
                <a:spcPct val="5000"/>
              </a:spcAft>
            </a:pPr>
            <a:r>
              <a:rPr lang="zh-CN" altLang="en-US" b="1" smtClean="0"/>
              <a:t> </a:t>
            </a:r>
            <a:r>
              <a:rPr lang="zh-CN" altLang="en-US" sz="2400" b="1" smtClean="0"/>
              <a:t>课堂积极参与  作业有创意</a:t>
            </a:r>
          </a:p>
          <a:p>
            <a:pPr lvl="1" eaLnBrk="1" hangingPunct="1">
              <a:lnSpc>
                <a:spcPct val="90000"/>
              </a:lnSpc>
              <a:spcAft>
                <a:spcPct val="5000"/>
              </a:spcAft>
            </a:pPr>
            <a:r>
              <a:rPr lang="zh-CN" altLang="en-US" sz="2400" b="1" smtClean="0"/>
              <a:t> 对教学与教材建设有贡献</a:t>
            </a:r>
          </a:p>
          <a:p>
            <a:pPr lvl="1" eaLnBrk="1" hangingPunct="1">
              <a:lnSpc>
                <a:spcPct val="90000"/>
              </a:lnSpc>
              <a:spcAft>
                <a:spcPct val="5000"/>
              </a:spcAft>
              <a:buFont typeface="Wingdings" pitchFamily="2" charset="2"/>
              <a:buNone/>
            </a:pPr>
            <a:r>
              <a:rPr lang="zh-CN" altLang="en-US" sz="2400" smtClean="0"/>
              <a:t>   </a:t>
            </a:r>
            <a:r>
              <a:rPr lang="en-US" altLang="zh-CN" sz="2400" b="1" smtClean="0"/>
              <a:t>(</a:t>
            </a:r>
            <a:r>
              <a:rPr lang="zh-CN" altLang="en-US" sz="2400" b="1" smtClean="0"/>
              <a:t>如经独立思考，发现教材、参考书、示例程序中的实质问题</a:t>
            </a:r>
            <a:r>
              <a:rPr lang="en-US" altLang="zh-CN" sz="2400" b="1" smtClean="0"/>
              <a:t>)</a:t>
            </a:r>
          </a:p>
          <a:p>
            <a:pPr lvl="1" eaLnBrk="1" hangingPunct="1">
              <a:lnSpc>
                <a:spcPct val="90000"/>
              </a:lnSpc>
              <a:spcAft>
                <a:spcPct val="5000"/>
              </a:spcAft>
            </a:pPr>
            <a:r>
              <a:rPr lang="zh-CN" altLang="en-US" sz="2400" b="1" smtClean="0">
                <a:solidFill>
                  <a:srgbClr val="800080"/>
                </a:solidFill>
              </a:rPr>
              <a:t>独立完成或承担课外具有一定难度的题目或任务</a:t>
            </a:r>
            <a:r>
              <a:rPr lang="en-US" altLang="zh-CN" sz="2400" b="1" smtClean="0">
                <a:solidFill>
                  <a:schemeClr val="tx2"/>
                </a:solidFill>
              </a:rPr>
              <a:t>(</a:t>
            </a:r>
            <a:r>
              <a:rPr lang="zh-CN" altLang="en-US" sz="2400" b="1" smtClean="0">
                <a:solidFill>
                  <a:schemeClr val="tx2"/>
                </a:solidFill>
              </a:rPr>
              <a:t>如最新国内外主要竞赛的命题与题解，针对某一问题的深入探讨</a:t>
            </a:r>
            <a:r>
              <a:rPr lang="en-US" altLang="zh-CN" sz="2400" b="1" smtClean="0">
                <a:solidFill>
                  <a:schemeClr val="tx2"/>
                </a:solidFill>
              </a:rPr>
              <a:t>),  </a:t>
            </a:r>
            <a:r>
              <a:rPr lang="zh-CN" altLang="en-US" sz="2400" b="1" smtClean="0">
                <a:solidFill>
                  <a:schemeClr val="tx2"/>
                </a:solidFill>
              </a:rPr>
              <a:t>并提交书面报告</a:t>
            </a:r>
          </a:p>
          <a:p>
            <a:pPr lvl="1" eaLnBrk="1" hangingPunct="1">
              <a:lnSpc>
                <a:spcPct val="90000"/>
              </a:lnSpc>
              <a:spcAft>
                <a:spcPct val="5000"/>
              </a:spcAft>
            </a:pPr>
            <a:r>
              <a:rPr lang="zh-CN" altLang="en-US" sz="2400" b="1" smtClean="0">
                <a:solidFill>
                  <a:schemeClr val="tx2"/>
                </a:solidFill>
              </a:rPr>
              <a:t> </a:t>
            </a:r>
            <a:r>
              <a:rPr lang="zh-CN" altLang="en-US" sz="2400" b="1" smtClean="0">
                <a:solidFill>
                  <a:srgbClr val="800080"/>
                </a:solidFill>
              </a:rPr>
              <a:t>积极参与网络学堂讨论，热心回答同学提出的问题</a:t>
            </a:r>
            <a:r>
              <a:rPr lang="zh-CN" altLang="en-US" sz="2400" b="1" smtClean="0">
                <a:solidFill>
                  <a:schemeClr val="tx2"/>
                </a:solidFill>
              </a:rPr>
              <a:t>，</a:t>
            </a:r>
            <a:r>
              <a:rPr lang="zh-CN" altLang="en-US" sz="2400" b="1" smtClean="0"/>
              <a:t>部分内容有自己的深入理解</a:t>
            </a:r>
            <a:r>
              <a:rPr lang="zh-CN" altLang="en-US" sz="2400" b="1" smtClean="0">
                <a:solidFill>
                  <a:schemeClr val="tx2"/>
                </a:solidFill>
              </a:rPr>
              <a:t> </a:t>
            </a:r>
            <a:r>
              <a:rPr lang="en-US" altLang="zh-CN" sz="2400" b="1" smtClean="0">
                <a:solidFill>
                  <a:schemeClr val="tx2"/>
                </a:solidFill>
              </a:rPr>
              <a:t>(</a:t>
            </a:r>
            <a:r>
              <a:rPr lang="zh-CN" altLang="en-US" sz="2400" b="1" smtClean="0">
                <a:solidFill>
                  <a:schemeClr val="tx2"/>
                </a:solidFill>
              </a:rPr>
              <a:t>将选择交流</a:t>
            </a:r>
            <a:r>
              <a:rPr lang="en-US" altLang="zh-CN" sz="2400" b="1" smtClean="0">
                <a:solidFill>
                  <a:schemeClr val="tx2"/>
                </a:solidFill>
              </a:rPr>
              <a:t>)</a:t>
            </a:r>
            <a:endParaRPr lang="en-US" altLang="zh-CN" sz="2400" b="1" smtClean="0"/>
          </a:p>
          <a:p>
            <a:pPr lvl="1" eaLnBrk="1" hangingPunct="1">
              <a:lnSpc>
                <a:spcPct val="90000"/>
              </a:lnSpc>
              <a:spcAft>
                <a:spcPct val="5000"/>
              </a:spcAft>
            </a:pPr>
            <a:r>
              <a:rPr lang="zh-CN" altLang="en-US" sz="2400" b="1" smtClean="0">
                <a:solidFill>
                  <a:srgbClr val="800080"/>
                </a:solidFill>
              </a:rPr>
              <a:t>课程设计选题和完成情况好，并参加期末交流</a:t>
            </a:r>
          </a:p>
        </p:txBody>
      </p:sp>
      <p:sp>
        <p:nvSpPr>
          <p:cNvPr id="34820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32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 algn="ctr" eaLnBrk="1" hangingPunct="1"/>
            <a:r>
              <a:rPr lang="zh-CN" altLang="en-US" sz="4000" b="1" smtClean="0">
                <a:solidFill>
                  <a:srgbClr val="CC0000"/>
                </a:solidFill>
                <a:ea typeface="华文新魏" pitchFamily="2" charset="-122"/>
              </a:rPr>
              <a:t>教学组教师信息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245475" cy="47879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王宏，主讲教师</a:t>
            </a:r>
          </a:p>
          <a:p>
            <a:pPr eaLnBrk="1" hangingPunct="1">
              <a:buClr>
                <a:srgbClr val="80008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FIT</a:t>
            </a:r>
            <a:r>
              <a:rPr lang="zh-CN" altLang="en-US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楼</a:t>
            </a:r>
            <a:r>
              <a:rPr lang="en-US" altLang="zh-CN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1-508,   13910922039</a:t>
            </a:r>
            <a:r>
              <a:rPr lang="zh-CN" altLang="en-US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，</a:t>
            </a:r>
            <a:r>
              <a:rPr lang="en-US" altLang="zh-CN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62796451(O), </a:t>
            </a:r>
          </a:p>
          <a:p>
            <a:pPr eaLnBrk="1" hangingPunct="1">
              <a:spcAft>
                <a:spcPts val="1800"/>
              </a:spcAft>
              <a:buClr>
                <a:srgbClr val="800080"/>
              </a:buClr>
              <a:buSzPct val="50000"/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    wanghong@tsinghua.edu.cn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 </a:t>
            </a:r>
          </a:p>
          <a:p>
            <a:pPr eaLnBrk="1" hangingPunct="1">
              <a:spcAft>
                <a:spcPct val="30000"/>
              </a:spcAft>
              <a:buClr>
                <a:srgbClr val="800080"/>
              </a:buClr>
              <a:buSzPct val="50000"/>
              <a:defRPr/>
            </a:pPr>
            <a:r>
              <a:rPr lang="zh-CN" altLang="en-US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殷人昆教授，教材主编， </a:t>
            </a:r>
            <a:r>
              <a:rPr lang="en-US" altLang="zh-CN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62785601(O) yingrk@tsinghua.edu.cn</a:t>
            </a:r>
          </a:p>
          <a:p>
            <a:pPr eaLnBrk="1" hangingPunct="1">
              <a:buClr>
                <a:srgbClr val="800080"/>
              </a:buClr>
              <a:buSzPct val="50000"/>
              <a:defRPr/>
            </a:pPr>
            <a:r>
              <a:rPr lang="zh-CN" altLang="en-US" b="1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ea typeface="仿宋_GB2312" pitchFamily="49" charset="-122"/>
              </a:rPr>
              <a:t>邓俊辉，教师</a:t>
            </a:r>
          </a:p>
          <a:p>
            <a:pPr eaLnBrk="1" hangingPunct="1">
              <a:spcAft>
                <a:spcPct val="25000"/>
              </a:spcAft>
              <a:buClr>
                <a:srgbClr val="80008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lang="en-US" altLang="zh-CN" b="1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ea typeface="仿宋_GB2312" pitchFamily="49" charset="-122"/>
              </a:rPr>
              <a:t>deng@tsinghua.edu.cn</a:t>
            </a:r>
          </a:p>
        </p:txBody>
      </p:sp>
      <p:sp>
        <p:nvSpPr>
          <p:cNvPr id="35844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33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              </a:t>
            </a:r>
            <a:r>
              <a:rPr lang="zh-CN" altLang="en-US" b="1" smtClean="0">
                <a:solidFill>
                  <a:srgbClr val="CC0000"/>
                </a:solidFill>
                <a:latin typeface="Times New Roman" pitchFamily="18" charset="0"/>
                <a:ea typeface="华文新魏" pitchFamily="2" charset="-122"/>
              </a:rPr>
              <a:t>课程助教信息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292600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b="1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仿宋_GB2312" pitchFamily="49" charset="-122"/>
              </a:rPr>
              <a:t>王欢</a:t>
            </a:r>
            <a:r>
              <a:rPr lang="en-US" altLang="zh-CN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,   </a:t>
            </a:r>
            <a:r>
              <a:rPr lang="zh-CN" altLang="en-US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助教博士生  </a:t>
            </a:r>
          </a:p>
          <a:p>
            <a:pPr eaLnBrk="1" hangingPunct="1"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    办公地点：</a:t>
            </a:r>
            <a:r>
              <a:rPr lang="en-US" altLang="zh-CN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FIT</a:t>
            </a:r>
            <a:r>
              <a:rPr lang="zh-CN" altLang="en-US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大楼 </a:t>
            </a:r>
            <a:r>
              <a:rPr lang="en-US" altLang="zh-CN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1-511 </a:t>
            </a:r>
          </a:p>
          <a:p>
            <a:pPr eaLnBrk="1" hangingPunct="1"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zh-CN" altLang="en-US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    手机：</a:t>
            </a:r>
            <a:r>
              <a:rPr lang="en-US" altLang="zh-CN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15801402071   </a:t>
            </a:r>
          </a:p>
          <a:p>
            <a:pPr eaLnBrk="1" hangingPunct="1"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   </a:t>
            </a:r>
            <a:r>
              <a:rPr lang="en-US" altLang="zh-CN" b="1" smtClean="0">
                <a:solidFill>
                  <a:srgbClr val="0000B4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lang="zh-CN" altLang="en-US" b="1" smtClean="0">
                <a:solidFill>
                  <a:srgbClr val="0000B4"/>
                </a:solidFill>
                <a:latin typeface="Times New Roman" pitchFamily="18" charset="0"/>
                <a:ea typeface="仿宋_GB2312" pitchFamily="49" charset="-122"/>
              </a:rPr>
              <a:t>邮箱：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whustb168@gmail.com</a:t>
            </a:r>
          </a:p>
          <a:p>
            <a:pPr eaLnBrk="1" hangingPunct="1">
              <a:buClr>
                <a:srgbClr val="800080"/>
              </a:buClr>
              <a:buSzPct val="50000"/>
              <a:buFont typeface="Wingdings" pitchFamily="2" charset="2"/>
              <a:buNone/>
            </a:pPr>
            <a:endParaRPr lang="en-US" altLang="zh-CN" b="1" smtClean="0">
              <a:solidFill>
                <a:srgbClr val="0000B4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6868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3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       </a:t>
            </a:r>
            <a:r>
              <a:rPr lang="zh-CN" altLang="en-US" b="1" smtClean="0">
                <a:solidFill>
                  <a:srgbClr val="CC0000"/>
                </a:solidFill>
                <a:latin typeface="华文新魏" pitchFamily="2" charset="-122"/>
                <a:ea typeface="华文新魏" pitchFamily="2" charset="-122"/>
              </a:rPr>
              <a:t>同心协力 完成教学目标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充分发挥</a:t>
            </a:r>
            <a:r>
              <a:rPr lang="zh-CN" altLang="en-US" b="1" smtClean="0">
                <a:solidFill>
                  <a:srgbClr val="800080"/>
                </a:solidFill>
              </a:rPr>
              <a:t>三方面</a:t>
            </a:r>
            <a:r>
              <a:rPr lang="zh-CN" altLang="en-US" b="1" smtClean="0"/>
              <a:t>的积极性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  教学组</a:t>
            </a:r>
            <a:r>
              <a:rPr lang="zh-CN" altLang="en-US" b="1" smtClean="0">
                <a:solidFill>
                  <a:srgbClr val="800080"/>
                </a:solidFill>
                <a:ea typeface="华文新魏" pitchFamily="2" charset="-122"/>
              </a:rPr>
              <a:t>教师</a:t>
            </a:r>
            <a:r>
              <a:rPr lang="zh-CN" altLang="en-US" b="1" smtClean="0">
                <a:ea typeface="华文新魏" pitchFamily="2" charset="-122"/>
              </a:rPr>
              <a:t>、</a:t>
            </a:r>
            <a:r>
              <a:rPr lang="zh-CN" altLang="en-US" b="1" smtClean="0">
                <a:solidFill>
                  <a:srgbClr val="800080"/>
                </a:solidFill>
                <a:ea typeface="华文新魏" pitchFamily="2" charset="-122"/>
              </a:rPr>
              <a:t>助教</a:t>
            </a:r>
            <a:r>
              <a:rPr lang="zh-CN" altLang="en-US" b="1" smtClean="0"/>
              <a:t>以及</a:t>
            </a:r>
            <a:r>
              <a:rPr lang="zh-CN" altLang="en-US" b="1" smtClean="0">
                <a:solidFill>
                  <a:srgbClr val="800080"/>
                </a:solidFill>
                <a:ea typeface="华文新魏" pitchFamily="2" charset="-122"/>
              </a:rPr>
              <a:t>学生</a:t>
            </a:r>
            <a:r>
              <a:rPr lang="zh-CN" altLang="en-US" b="1" smtClean="0"/>
              <a:t>的综合优势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  结合课程设计将安排同学在课上交流</a:t>
            </a:r>
          </a:p>
          <a:p>
            <a:pPr eaLnBrk="1" hangingPunct="1"/>
            <a:r>
              <a:rPr lang="zh-CN" altLang="en-US" b="1" smtClean="0"/>
              <a:t>及时沟通反馈，不断调整改进</a:t>
            </a:r>
          </a:p>
          <a:p>
            <a:pPr eaLnBrk="1" hangingPunct="1"/>
            <a:r>
              <a:rPr lang="zh-CN" altLang="en-US" b="1" smtClean="0"/>
              <a:t>尽最大努力让同学满意，圆满完成教学目标</a:t>
            </a:r>
          </a:p>
        </p:txBody>
      </p:sp>
      <p:sp>
        <p:nvSpPr>
          <p:cNvPr id="37892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3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8914" name="Picture 9" descr="test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9144000" cy="1376363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2411413" y="2276475"/>
            <a:ext cx="6121400" cy="1943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45713" rIns="91425" bIns="45713" anchor="b"/>
          <a:lstStyle/>
          <a:p>
            <a:pPr algn="l"/>
            <a:r>
              <a:rPr lang="en-US" altLang="zh-CN" sz="5000">
                <a:solidFill>
                  <a:srgbClr val="9900FF"/>
                </a:solidFill>
                <a:ea typeface="宋体" pitchFamily="2" charset="-122"/>
              </a:rPr>
              <a:t>Thanks for Coming!</a:t>
            </a:r>
            <a:br>
              <a:rPr lang="en-US" altLang="zh-CN" sz="5000">
                <a:solidFill>
                  <a:srgbClr val="FFFFFF"/>
                </a:solidFill>
                <a:ea typeface="宋体" pitchFamily="2" charset="-122"/>
              </a:rPr>
            </a:br>
            <a:br>
              <a:rPr lang="en-US" altLang="zh-CN">
                <a:solidFill>
                  <a:srgbClr val="FFFFFF"/>
                </a:solidFill>
                <a:ea typeface="宋体" pitchFamily="2" charset="-122"/>
              </a:rPr>
            </a:br>
            <a:r>
              <a:rPr lang="zh-CN" altLang="en-US" sz="5000" b="1">
                <a:solidFill>
                  <a:srgbClr val="9900FF"/>
                </a:solidFill>
                <a:ea typeface="楷体_GB2312" pitchFamily="49" charset="-122"/>
              </a:rPr>
              <a:t>谢谢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974725" y="2784475"/>
            <a:ext cx="184150" cy="4572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none">
            <a:spAutoFit/>
          </a:bodyPr>
          <a:lstStyle/>
          <a:p>
            <a:pPr algn="l" eaLnBrk="0" hangingPunct="0"/>
            <a:endParaRPr lang="zh-CN" altLang="zh-CN" sz="24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8917" name="Picture 6" descr="BAMBO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98525" y="1143000"/>
            <a:ext cx="952500" cy="5715000"/>
          </a:xfrm>
          <a:prstGeom prst="rect">
            <a:avLst/>
          </a:prstGeom>
          <a:noFill/>
          <a:ln w="9525">
            <a:noFill/>
            <a:miter lim="800000"/>
          </a:ln>
        </p:spPr>
      </p:pic>
      <p:pic>
        <p:nvPicPr>
          <p:cNvPr id="38918" name="Picture 7" descr="BAMBO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63600" y="998538"/>
            <a:ext cx="952500" cy="571500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4895850" y="4649788"/>
            <a:ext cx="3097213" cy="579437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 algn="l" eaLnBrk="0" hangingPunct="0"/>
            <a:r>
              <a:rPr lang="en-US" altLang="zh-CN" sz="3200" b="1" smtClean="0">
                <a:solidFill>
                  <a:srgbClr val="9900FF"/>
                </a:solidFill>
                <a:ea typeface="楷体_GB2312" pitchFamily="49" charset="-122"/>
              </a:rPr>
              <a:t>2012</a:t>
            </a:r>
            <a:r>
              <a:rPr lang="zh-CN" altLang="en-US" sz="3200" b="1" smtClean="0">
                <a:solidFill>
                  <a:srgbClr val="9900FF"/>
                </a:solidFill>
                <a:ea typeface="楷体_GB2312" pitchFamily="49" charset="-122"/>
              </a:rPr>
              <a:t>年</a:t>
            </a:r>
            <a:r>
              <a:rPr lang="en-US" altLang="zh-CN" sz="3200" b="1">
                <a:solidFill>
                  <a:srgbClr val="9900FF"/>
                </a:solidFill>
                <a:ea typeface="楷体_GB2312" pitchFamily="49" charset="-122"/>
              </a:rPr>
              <a:t>2</a:t>
            </a:r>
            <a:r>
              <a:rPr lang="zh-CN" altLang="en-US" sz="3200" b="1">
                <a:solidFill>
                  <a:srgbClr val="9900FF"/>
                </a:solidFill>
                <a:ea typeface="楷体_GB2312" pitchFamily="49" charset="-122"/>
              </a:rPr>
              <a:t>月</a:t>
            </a:r>
            <a:r>
              <a:rPr lang="en-US" altLang="zh-CN" sz="3200" b="1" smtClean="0">
                <a:solidFill>
                  <a:srgbClr val="9900FF"/>
                </a:solidFill>
                <a:ea typeface="楷体_GB2312" pitchFamily="49" charset="-122"/>
              </a:rPr>
              <a:t>20</a:t>
            </a:r>
            <a:r>
              <a:rPr lang="zh-CN" altLang="en-US" sz="3200" b="1" smtClean="0">
                <a:solidFill>
                  <a:srgbClr val="9900FF"/>
                </a:solidFill>
                <a:ea typeface="楷体_GB2312" pitchFamily="49" charset="-122"/>
              </a:rPr>
              <a:t>日</a:t>
            </a:r>
            <a:endParaRPr lang="zh-CN" altLang="en-US" sz="3200" b="1">
              <a:solidFill>
                <a:srgbClr val="9900FF"/>
              </a:solidFill>
              <a:ea typeface="楷体_GB2312" pitchFamily="49" charset="-122"/>
            </a:endParaRPr>
          </a:p>
        </p:txBody>
      </p:sp>
      <p:pic>
        <p:nvPicPr>
          <p:cNvPr id="38920" name="Picture 10" descr="hui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0" y="0"/>
            <a:ext cx="1008063" cy="971550"/>
          </a:xfrm>
          <a:prstGeom prst="rect">
            <a:avLst/>
          </a:prstGeom>
          <a:noFill/>
          <a:ln w="9525">
            <a:noFill/>
            <a:miter lim="800000"/>
          </a:ln>
        </p:spPr>
      </p:pic>
      <p:sp>
        <p:nvSpPr>
          <p:cNvPr id="38921" name="Text Box 11"/>
          <p:cNvSpPr txBox="1">
            <a:spLocks noChangeArrowheads="1"/>
          </p:cNvSpPr>
          <p:nvPr/>
        </p:nvSpPr>
        <p:spPr bwMode="auto">
          <a:xfrm>
            <a:off x="0" y="728663"/>
            <a:ext cx="8302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1425" tIns="45713" rIns="91425" bIns="45713">
            <a:spAutoFit/>
          </a:bodyPr>
          <a:lstStyle/>
          <a:p>
            <a:pPr algn="l" eaLnBrk="0" hangingPunct="0"/>
            <a:r>
              <a:rPr kumimoji="1" lang="en-US" altLang="zh-CN" sz="2400" b="1">
                <a:solidFill>
                  <a:srgbClr val="6600CC"/>
                </a:solidFill>
                <a:latin typeface="Tahoma" pitchFamily="34" charset="0"/>
                <a:ea typeface="宋体" pitchFamily="2" charset="-122"/>
              </a:rPr>
              <a:t>THU</a:t>
            </a:r>
          </a:p>
        </p:txBody>
      </p:sp>
      <p:sp>
        <p:nvSpPr>
          <p:cNvPr id="38922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gradFill rotWithShape="0">
          <a:gsLst>
            <a:gs pos="0">
              <a:srgbClr val="000042"/>
            </a:gs>
            <a:gs pos="50000">
              <a:srgbClr val="0000FF"/>
            </a:gs>
            <a:gs pos="100000">
              <a:srgbClr val="00004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6100"/>
            <a:ext cx="8229600" cy="1011238"/>
          </a:xfrm>
        </p:spPr>
        <p:txBody>
          <a:bodyPr/>
          <a:lstStyle/>
          <a:p>
            <a:pPr algn="ctr" eaLnBrk="1" hangingPunct="1"/>
            <a:r>
              <a:rPr lang="zh-CN" altLang="en-US" sz="4000" b="1" smtClean="0">
                <a:solidFill>
                  <a:srgbClr val="FFFF66"/>
                </a:solidFill>
                <a:ea typeface="华文新魏" pitchFamily="2" charset="-122"/>
              </a:rPr>
              <a:t>数据结构课程的地位</a:t>
            </a:r>
            <a:r>
              <a:rPr lang="zh-CN" altLang="en-US" smtClean="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557338"/>
            <a:ext cx="8012113" cy="122396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rgbClr val="800080"/>
              </a:buClr>
              <a:buSzPct val="50000"/>
              <a:defRPr/>
            </a:pPr>
            <a:r>
              <a:rPr lang="zh-CN" altLang="en-US" sz="3400" b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介于数学、计算机硬件和计算机软件三者之间的一门核心课程</a:t>
            </a:r>
            <a:r>
              <a:rPr kumimoji="1" lang="zh-CN" altLang="en-US" sz="3400" b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。</a:t>
            </a:r>
            <a:endParaRPr lang="zh-CN" altLang="en-US" sz="2000" b="1" smtClean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6148" name="Group 24"/>
          <p:cNvGrpSpPr/>
          <p:nvPr/>
        </p:nvGrpSpPr>
        <p:grpSpPr>
          <a:xfrm>
            <a:off x="792163" y="3033713"/>
            <a:ext cx="7686675" cy="3054350"/>
            <a:chOff x="476" y="1888"/>
            <a:chExt cx="4842" cy="1924"/>
          </a:xfrm>
        </p:grpSpPr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4171" y="1933"/>
              <a:ext cx="676" cy="31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dist="35921" dir="2700000" algn="ctr" rotWithShape="0">
                <a:srgbClr val="5F5F5F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zh-CN" altLang="en-US" sz="3000" b="1">
                  <a:solidFill>
                    <a:schemeClr val="bg2"/>
                  </a:solidFill>
                </a:rPr>
                <a:t>关系</a:t>
              </a: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4720" y="2717"/>
              <a:ext cx="598" cy="922"/>
            </a:xfrm>
            <a:prstGeom prst="rect">
              <a:avLst/>
            </a:prstGeom>
            <a:solidFill>
              <a:srgbClr val="FFFF99"/>
            </a:solidFill>
            <a:ln w="28575">
              <a:noFill/>
              <a:miter lim="800000"/>
            </a:ln>
            <a:effectLst>
              <a:outerShdw dist="107763" dir="2700000" algn="ctr" rotWithShape="0">
                <a:srgbClr val="5F5F5F">
                  <a:alpha val="5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000" b="1">
                  <a:solidFill>
                    <a:schemeClr val="bg2"/>
                  </a:solidFill>
                  <a:latin typeface="仿宋_GB2312" pitchFamily="49" charset="-122"/>
                </a:rPr>
                <a:t>机器</a:t>
              </a:r>
            </a:p>
            <a:p>
              <a:pPr>
                <a:defRPr/>
              </a:pPr>
              <a:r>
                <a:rPr lang="zh-CN" altLang="en-US" sz="3000" b="1">
                  <a:solidFill>
                    <a:schemeClr val="bg2"/>
                  </a:solidFill>
                  <a:latin typeface="仿宋_GB2312" pitchFamily="49" charset="-122"/>
                </a:rPr>
                <a:t>组织</a:t>
              </a:r>
            </a:p>
            <a:p>
              <a:pPr>
                <a:defRPr/>
              </a:pPr>
              <a:r>
                <a:rPr lang="zh-CN" altLang="en-US" sz="3000" b="1">
                  <a:solidFill>
                    <a:schemeClr val="bg2"/>
                  </a:solidFill>
                  <a:latin typeface="仿宋_GB2312" pitchFamily="49" charset="-122"/>
                </a:rPr>
                <a:t>存储</a:t>
              </a:r>
            </a:p>
          </p:txBody>
        </p:sp>
        <p:grpSp>
          <p:nvGrpSpPr>
            <p:cNvPr id="6151" name="Group 9"/>
            <p:cNvGrpSpPr/>
            <p:nvPr/>
          </p:nvGrpSpPr>
          <p:grpSpPr>
            <a:xfrm>
              <a:off x="1763" y="1888"/>
              <a:ext cx="2286" cy="1924"/>
              <a:chOff x="1488" y="1584"/>
              <a:chExt cx="2592" cy="2160"/>
            </a:xfrm>
          </p:grpSpPr>
          <p:sp>
            <p:nvSpPr>
              <p:cNvPr id="6157" name="Oval 12"/>
              <p:cNvSpPr>
                <a:spLocks noChangeArrowheads="1"/>
              </p:cNvSpPr>
              <p:nvPr/>
            </p:nvSpPr>
            <p:spPr bwMode="auto">
              <a:xfrm>
                <a:off x="2112" y="1584"/>
                <a:ext cx="1440" cy="1440"/>
              </a:xfrm>
              <a:prstGeom prst="ellipse">
                <a:avLst/>
              </a:prstGeom>
              <a:solidFill>
                <a:srgbClr val="FF9933">
                  <a:alpha val="50195"/>
                </a:srgbClr>
              </a:solidFill>
              <a:ln w="9525">
                <a:solidFill>
                  <a:srgbClr val="FFFFCC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zh-CN" sz="3200">
                  <a:solidFill>
                    <a:srgbClr val="FFFF99"/>
                  </a:solidFill>
                </a:endParaRPr>
              </a:p>
            </p:txBody>
          </p:sp>
          <p:sp>
            <p:nvSpPr>
              <p:cNvPr id="35851" name="Oval 11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1440" cy="1440"/>
              </a:xfrm>
              <a:prstGeom prst="ellipse">
                <a:avLst/>
              </a:prstGeom>
              <a:solidFill>
                <a:srgbClr val="FF9933">
                  <a:alpha val="50000"/>
                </a:srgbClr>
              </a:solidFill>
              <a:ln w="9525">
                <a:solidFill>
                  <a:srgbClr val="FFFFCC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zh-CN" altLang="en-US" sz="3200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</a:rPr>
                  <a:t>软件   </a:t>
                </a:r>
                <a:endParaRPr lang="zh-CN" altLang="en-US" sz="3200">
                  <a:solidFill>
                    <a:srgbClr val="FFFF99"/>
                  </a:solidFill>
                </a:endParaRPr>
              </a:p>
            </p:txBody>
          </p:sp>
          <p:sp>
            <p:nvSpPr>
              <p:cNvPr id="35850" name="Oval 10"/>
              <p:cNvSpPr>
                <a:spLocks noChangeArrowheads="1"/>
              </p:cNvSpPr>
              <p:nvPr/>
            </p:nvSpPr>
            <p:spPr bwMode="auto">
              <a:xfrm>
                <a:off x="2640" y="2304"/>
                <a:ext cx="1440" cy="1440"/>
              </a:xfrm>
              <a:prstGeom prst="ellipse">
                <a:avLst/>
              </a:prstGeom>
              <a:solidFill>
                <a:srgbClr val="FF9933">
                  <a:alpha val="50000"/>
                </a:srgbClr>
              </a:solidFill>
              <a:ln w="9525">
                <a:solidFill>
                  <a:srgbClr val="FFFFCC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3200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</a:rPr>
                  <a:t>     </a:t>
                </a:r>
                <a:r>
                  <a:rPr lang="zh-CN" altLang="en-US" sz="3200" b="1">
                    <a:solidFill>
                      <a:srgbClr val="FFFF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Narrow" pitchFamily="34" charset="0"/>
                  </a:rPr>
                  <a:t>硬件</a:t>
                </a:r>
                <a:endParaRPr lang="zh-CN" altLang="en-US" sz="3200">
                  <a:solidFill>
                    <a:srgbClr val="FFFF99"/>
                  </a:solidFill>
                </a:endParaRPr>
              </a:p>
            </p:txBody>
          </p:sp>
        </p:grpSp>
        <p:sp>
          <p:nvSpPr>
            <p:cNvPr id="6152" name="AutoShape 8"/>
            <p:cNvSpPr>
              <a:spLocks noChangeArrowheads="1"/>
            </p:cNvSpPr>
            <p:nvPr/>
          </p:nvSpPr>
          <p:spPr bwMode="auto">
            <a:xfrm rot="-1107502">
              <a:off x="3543" y="2101"/>
              <a:ext cx="624" cy="240"/>
            </a:xfrm>
            <a:prstGeom prst="leftRightArrow">
              <a:avLst>
                <a:gd name="adj1" fmla="val 50000"/>
                <a:gd name="adj2" fmla="val 52000"/>
              </a:avLst>
            </a:prstGeom>
            <a:solidFill>
              <a:srgbClr val="FF9933"/>
            </a:solidFill>
            <a:ln w="9525">
              <a:solidFill>
                <a:srgbClr val="FFFFCC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AutoShape 7"/>
            <p:cNvSpPr>
              <a:spLocks noChangeArrowheads="1"/>
            </p:cNvSpPr>
            <p:nvPr/>
          </p:nvSpPr>
          <p:spPr bwMode="auto">
            <a:xfrm>
              <a:off x="4076" y="3054"/>
              <a:ext cx="624" cy="240"/>
            </a:xfrm>
            <a:prstGeom prst="leftRightArrow">
              <a:avLst>
                <a:gd name="adj1" fmla="val 50000"/>
                <a:gd name="adj2" fmla="val 52000"/>
              </a:avLst>
            </a:prstGeom>
            <a:solidFill>
              <a:srgbClr val="FF9933"/>
            </a:solidFill>
            <a:ln w="9525">
              <a:solidFill>
                <a:srgbClr val="FFFFCC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AutoShape 6"/>
            <p:cNvSpPr>
              <a:spLocks noChangeArrowheads="1"/>
            </p:cNvSpPr>
            <p:nvPr/>
          </p:nvSpPr>
          <p:spPr bwMode="auto">
            <a:xfrm>
              <a:off x="1128" y="3054"/>
              <a:ext cx="624" cy="240"/>
            </a:xfrm>
            <a:prstGeom prst="leftRightArrow">
              <a:avLst>
                <a:gd name="adj1" fmla="val 50000"/>
                <a:gd name="adj2" fmla="val 52000"/>
              </a:avLst>
            </a:prstGeom>
            <a:solidFill>
              <a:srgbClr val="FF9933"/>
            </a:solidFill>
            <a:ln w="9525">
              <a:solidFill>
                <a:srgbClr val="FFFFCC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476" y="2704"/>
              <a:ext cx="598" cy="922"/>
            </a:xfrm>
            <a:prstGeom prst="rect">
              <a:avLst/>
            </a:prstGeom>
            <a:solidFill>
              <a:srgbClr val="FFFF99"/>
            </a:solidFill>
            <a:ln w="28575">
              <a:noFill/>
              <a:miter lim="800000"/>
            </a:ln>
            <a:effectLst>
              <a:outerShdw dist="35921" dir="2700000" algn="ctr" rotWithShape="0">
                <a:srgbClr val="5F5F5F">
                  <a:alpha val="50000"/>
                </a:srgb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000" b="1">
                  <a:solidFill>
                    <a:srgbClr val="000099"/>
                  </a:solidFill>
                  <a:latin typeface="仿宋_GB2312" pitchFamily="49" charset="-122"/>
                </a:rPr>
                <a:t>对象</a:t>
              </a:r>
            </a:p>
            <a:p>
              <a:pPr>
                <a:defRPr/>
              </a:pPr>
              <a:r>
                <a:rPr lang="zh-CN" altLang="en-US" sz="3000" b="1">
                  <a:solidFill>
                    <a:srgbClr val="000099"/>
                  </a:solidFill>
                  <a:latin typeface="仿宋_GB2312" pitchFamily="49" charset="-122"/>
                </a:rPr>
                <a:t>关系</a:t>
              </a:r>
            </a:p>
            <a:p>
              <a:pPr>
                <a:defRPr/>
              </a:pPr>
              <a:r>
                <a:rPr lang="zh-CN" altLang="en-US" sz="3000" b="1">
                  <a:solidFill>
                    <a:srgbClr val="000099"/>
                  </a:solidFill>
                  <a:latin typeface="仿宋_GB2312" pitchFamily="49" charset="-122"/>
                </a:rPr>
                <a:t>操作</a:t>
              </a:r>
            </a:p>
          </p:txBody>
        </p:sp>
        <p:sp>
          <p:nvSpPr>
            <p:cNvPr id="6156" name="Text Box 23"/>
            <p:cNvSpPr txBox="1">
              <a:spLocks noChangeArrowheads="1"/>
            </p:cNvSpPr>
            <p:nvPr/>
          </p:nvSpPr>
          <p:spPr bwMode="auto">
            <a:xfrm>
              <a:off x="2608" y="2160"/>
              <a:ext cx="630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rgbClr val="FFFF66"/>
                  </a:solidFill>
                </a:rPr>
                <a:t>数学</a:t>
              </a:r>
            </a:p>
          </p:txBody>
        </p:sp>
      </p:grpSp>
      <p:sp>
        <p:nvSpPr>
          <p:cNvPr id="35855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911225"/>
            <a:ext cx="7869238" cy="5218113"/>
          </a:xfrm>
        </p:spPr>
        <p:txBody>
          <a:bodyPr/>
          <a:lstStyle/>
          <a:p>
            <a:pPr eaLnBrk="1" hangingPunct="1">
              <a:buClr>
                <a:srgbClr val="800080"/>
              </a:buClr>
              <a:buSzPct val="50000"/>
            </a:pP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数据结构是一门侧重</a:t>
            </a:r>
            <a:r>
              <a:rPr lang="zh-CN" altLang="en-US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研究</a:t>
            </a:r>
            <a:r>
              <a:rPr lang="zh-CN" altLang="en-US" b="1" smtClean="0">
                <a:solidFill>
                  <a:srgbClr val="CC0000"/>
                </a:solidFill>
                <a:latin typeface="Times New Roman" pitchFamily="18" charset="0"/>
                <a:ea typeface="仿宋_GB2312" pitchFamily="49" charset="-122"/>
              </a:rPr>
              <a:t>非数值计算</a:t>
            </a:r>
            <a:r>
              <a:rPr lang="zh-CN" altLang="en-US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的程序设计问题中计算机的操作对象及其之间关系与操作的学科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。</a:t>
            </a:r>
          </a:p>
          <a:p>
            <a:pPr eaLnBrk="1" hangingPunct="1">
              <a:spcAft>
                <a:spcPct val="20000"/>
              </a:spcAft>
              <a:buClr>
                <a:srgbClr val="800080"/>
              </a:buClr>
              <a:buSzPct val="50000"/>
            </a:pP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不仅是复杂程序设计的基础，也是设计和实现编译程序、操作系统、数据库系统及其它系统程序和大型应用程序的重要基础。</a:t>
            </a:r>
          </a:p>
          <a:p>
            <a:pPr eaLnBrk="1" hangingPunct="1">
              <a:buClr>
                <a:srgbClr val="800080"/>
              </a:buClr>
              <a:buSzPct val="50000"/>
            </a:pP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N. Wirth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早在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20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世纪</a:t>
            </a:r>
            <a:r>
              <a:rPr lang="en-US" altLang="zh-CN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70</a:t>
            </a:r>
            <a:r>
              <a:rPr lang="zh-CN" altLang="en-US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年代就曾形象描述</a:t>
            </a:r>
          </a:p>
          <a:p>
            <a:pPr eaLnBrk="1" hangingPunct="1">
              <a:buClr>
                <a:srgbClr val="800080"/>
              </a:buClr>
              <a:buSzPct val="50000"/>
              <a:buFont typeface="Wingdings" pitchFamily="2" charset="2"/>
              <a:buNone/>
            </a:pPr>
            <a:r>
              <a:rPr lang="en-US" altLang="zh-CN" sz="34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Algorithm + Data Structure = Program </a:t>
            </a:r>
            <a:r>
              <a:rPr lang="en-US" altLang="zh-CN" sz="3400" b="1" smtClean="0">
                <a:solidFill>
                  <a:schemeClr val="bg2"/>
                </a:solidFill>
                <a:latin typeface="Times New Roman" pitchFamily="18" charset="0"/>
                <a:ea typeface="仿宋_GB2312" pitchFamily="49" charset="-122"/>
              </a:rPr>
              <a:t> </a:t>
            </a:r>
          </a:p>
          <a:p>
            <a:pPr eaLnBrk="1" hangingPunct="1">
              <a:buClr>
                <a:srgbClr val="800080"/>
              </a:buClr>
              <a:buSzPct val="50000"/>
            </a:pPr>
            <a:endParaRPr lang="en-US" altLang="zh-CN" sz="3400" b="1" smtClean="0">
              <a:solidFill>
                <a:schemeClr val="bg2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7171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8194" name="Group 82"/>
          <p:cNvGrpSpPr/>
          <p:nvPr/>
        </p:nvGrpSpPr>
        <p:grpSpPr>
          <a:xfrm>
            <a:off x="431800" y="584200"/>
            <a:ext cx="8502650" cy="5132388"/>
            <a:chOff x="160" y="482"/>
            <a:chExt cx="5356" cy="3233"/>
          </a:xfrm>
        </p:grpSpPr>
        <p:grpSp>
          <p:nvGrpSpPr>
            <p:cNvPr id="8196" name="Group 81"/>
            <p:cNvGrpSpPr/>
            <p:nvPr/>
          </p:nvGrpSpPr>
          <p:grpSpPr>
            <a:xfrm>
              <a:off x="930" y="935"/>
              <a:ext cx="4039" cy="2291"/>
              <a:chOff x="930" y="935"/>
              <a:chExt cx="4039" cy="2291"/>
            </a:xfrm>
          </p:grpSpPr>
          <p:sp>
            <p:nvSpPr>
              <p:cNvPr id="8220" name="Line 43"/>
              <p:cNvSpPr>
                <a:spLocks noChangeShapeType="1"/>
              </p:cNvSpPr>
              <p:nvPr/>
            </p:nvSpPr>
            <p:spPr bwMode="invGray">
              <a:xfrm flipH="1">
                <a:off x="2608" y="935"/>
                <a:ext cx="0" cy="449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  <a:tailEnd type="stealth" w="lg" len="lg"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1" name="Line 44"/>
              <p:cNvSpPr>
                <a:spLocks noChangeShapeType="1"/>
              </p:cNvSpPr>
              <p:nvPr/>
            </p:nvSpPr>
            <p:spPr bwMode="invGray">
              <a:xfrm flipH="1">
                <a:off x="1497" y="1502"/>
                <a:ext cx="1040" cy="592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  <a:tailEnd type="stealth" w="lg" len="lg"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2" name="Line 45"/>
              <p:cNvSpPr>
                <a:spLocks noChangeShapeType="1"/>
              </p:cNvSpPr>
              <p:nvPr/>
            </p:nvSpPr>
            <p:spPr bwMode="invGray">
              <a:xfrm flipH="1">
                <a:off x="930" y="1525"/>
                <a:ext cx="1644" cy="1610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  <a:tailEnd type="stealth" w="lg" len="lg"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3" name="Line 46"/>
              <p:cNvSpPr>
                <a:spLocks noChangeShapeType="1"/>
              </p:cNvSpPr>
              <p:nvPr/>
            </p:nvSpPr>
            <p:spPr bwMode="invGray">
              <a:xfrm flipH="1">
                <a:off x="2041" y="1548"/>
                <a:ext cx="553" cy="1657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  <a:tailEnd type="stealth" w="lg" len="lg"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4" name="Line 47"/>
              <p:cNvSpPr>
                <a:spLocks noChangeShapeType="1"/>
              </p:cNvSpPr>
              <p:nvPr/>
            </p:nvSpPr>
            <p:spPr bwMode="invGray">
              <a:xfrm>
                <a:off x="2631" y="1548"/>
                <a:ext cx="448" cy="1589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  <a:tailEnd type="stealth" w="lg" len="lg"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5" name="Line 48"/>
              <p:cNvSpPr>
                <a:spLocks noChangeShapeType="1"/>
              </p:cNvSpPr>
              <p:nvPr/>
            </p:nvSpPr>
            <p:spPr bwMode="invGray">
              <a:xfrm>
                <a:off x="2653" y="1525"/>
                <a:ext cx="1342" cy="1269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  <a:tailEnd type="stealth" w="lg" len="lg"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6" name="Line 49"/>
              <p:cNvSpPr>
                <a:spLocks noChangeShapeType="1"/>
              </p:cNvSpPr>
              <p:nvPr/>
            </p:nvSpPr>
            <p:spPr bwMode="invGray">
              <a:xfrm>
                <a:off x="2676" y="1502"/>
                <a:ext cx="2293" cy="1010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  <a:tailEnd type="stealth" w="lg" len="lg"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7" name="Line 50"/>
              <p:cNvSpPr>
                <a:spLocks noChangeShapeType="1"/>
              </p:cNvSpPr>
              <p:nvPr/>
            </p:nvSpPr>
            <p:spPr bwMode="invGray">
              <a:xfrm>
                <a:off x="2653" y="935"/>
                <a:ext cx="939" cy="504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  <a:tailEnd type="stealth" w="lg" len="lg"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8" name="Line 51"/>
              <p:cNvSpPr>
                <a:spLocks noChangeShapeType="1"/>
              </p:cNvSpPr>
              <p:nvPr/>
            </p:nvSpPr>
            <p:spPr bwMode="invGray">
              <a:xfrm>
                <a:off x="3696" y="1570"/>
                <a:ext cx="370" cy="1195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  <a:tailEnd type="stealth" w="lg" len="lg"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29" name="Line 52"/>
              <p:cNvSpPr>
                <a:spLocks noChangeShapeType="1"/>
              </p:cNvSpPr>
              <p:nvPr/>
            </p:nvSpPr>
            <p:spPr bwMode="invGray">
              <a:xfrm>
                <a:off x="1474" y="2228"/>
                <a:ext cx="521" cy="998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  <a:tailEnd type="stealth" w="lg" len="lg"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30" name="Line 53"/>
              <p:cNvSpPr>
                <a:spLocks noChangeShapeType="1"/>
              </p:cNvSpPr>
              <p:nvPr/>
            </p:nvSpPr>
            <p:spPr bwMode="invGray">
              <a:xfrm>
                <a:off x="1519" y="2183"/>
                <a:ext cx="1497" cy="998"/>
              </a:xfrm>
              <a:prstGeom prst="line">
                <a:avLst/>
              </a:prstGeom>
              <a:noFill/>
              <a:ln w="28575">
                <a:solidFill>
                  <a:srgbClr val="003300"/>
                </a:solidFill>
                <a:round/>
                <a:tailEnd type="stealth" w="lg" len="lg"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197" name="Group 80"/>
            <p:cNvGrpSpPr/>
            <p:nvPr/>
          </p:nvGrpSpPr>
          <p:grpSpPr>
            <a:xfrm>
              <a:off x="160" y="482"/>
              <a:ext cx="5356" cy="3233"/>
              <a:chOff x="160" y="482"/>
              <a:chExt cx="5356" cy="3233"/>
            </a:xfrm>
          </p:grpSpPr>
          <p:sp>
            <p:nvSpPr>
              <p:cNvPr id="8198" name="Oval 56"/>
              <p:cNvSpPr>
                <a:spLocks noChangeArrowheads="1"/>
              </p:cNvSpPr>
              <p:nvPr/>
            </p:nvSpPr>
            <p:spPr bwMode="invGray">
              <a:xfrm>
                <a:off x="2522" y="788"/>
                <a:ext cx="167" cy="165"/>
              </a:xfrm>
              <a:prstGeom prst="ellipse">
                <a:avLst/>
              </a:prstGeom>
              <a:solidFill>
                <a:srgbClr val="008000">
                  <a:alpha val="50195"/>
                </a:srgbClr>
              </a:solidFill>
              <a:ln w="12700">
                <a:noFill/>
                <a:round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99" name="Oval 57"/>
              <p:cNvSpPr>
                <a:spLocks noChangeArrowheads="1"/>
              </p:cNvSpPr>
              <p:nvPr/>
            </p:nvSpPr>
            <p:spPr bwMode="invGray">
              <a:xfrm>
                <a:off x="4074" y="741"/>
                <a:ext cx="167" cy="166"/>
              </a:xfrm>
              <a:prstGeom prst="ellipse">
                <a:avLst/>
              </a:prstGeom>
              <a:solidFill>
                <a:srgbClr val="008000">
                  <a:alpha val="50195"/>
                </a:srgbClr>
              </a:solidFill>
              <a:ln w="12700">
                <a:noFill/>
                <a:round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00" name="Oval 58"/>
              <p:cNvSpPr>
                <a:spLocks noChangeArrowheads="1"/>
              </p:cNvSpPr>
              <p:nvPr/>
            </p:nvSpPr>
            <p:spPr bwMode="invGray">
              <a:xfrm>
                <a:off x="4316" y="1131"/>
                <a:ext cx="166" cy="166"/>
              </a:xfrm>
              <a:prstGeom prst="ellipse">
                <a:avLst/>
              </a:prstGeom>
              <a:solidFill>
                <a:srgbClr val="008000">
                  <a:alpha val="50195"/>
                </a:srgbClr>
              </a:solidFill>
              <a:ln w="12700">
                <a:noFill/>
                <a:round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01" name="Oval 59"/>
              <p:cNvSpPr>
                <a:spLocks noChangeArrowheads="1"/>
              </p:cNvSpPr>
              <p:nvPr/>
            </p:nvSpPr>
            <p:spPr bwMode="invGray">
              <a:xfrm>
                <a:off x="1360" y="2069"/>
                <a:ext cx="166" cy="165"/>
              </a:xfrm>
              <a:prstGeom prst="ellipse">
                <a:avLst/>
              </a:prstGeom>
              <a:solidFill>
                <a:srgbClr val="008000">
                  <a:alpha val="50195"/>
                </a:srgbClr>
              </a:solidFill>
              <a:ln w="12700">
                <a:noFill/>
                <a:round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02" name="Oval 60"/>
              <p:cNvSpPr>
                <a:spLocks noChangeArrowheads="1"/>
              </p:cNvSpPr>
              <p:nvPr/>
            </p:nvSpPr>
            <p:spPr bwMode="invGray">
              <a:xfrm>
                <a:off x="792" y="3125"/>
                <a:ext cx="166" cy="166"/>
              </a:xfrm>
              <a:prstGeom prst="ellipse">
                <a:avLst/>
              </a:prstGeom>
              <a:solidFill>
                <a:srgbClr val="008000">
                  <a:alpha val="50195"/>
                </a:srgbClr>
              </a:solidFill>
              <a:ln w="12700">
                <a:noFill/>
                <a:round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03" name="Oval 61"/>
              <p:cNvSpPr>
                <a:spLocks noChangeArrowheads="1"/>
              </p:cNvSpPr>
              <p:nvPr/>
            </p:nvSpPr>
            <p:spPr bwMode="invGray">
              <a:xfrm>
                <a:off x="1927" y="3204"/>
                <a:ext cx="167" cy="165"/>
              </a:xfrm>
              <a:prstGeom prst="ellipse">
                <a:avLst/>
              </a:prstGeom>
              <a:solidFill>
                <a:srgbClr val="008000">
                  <a:alpha val="50195"/>
                </a:srgbClr>
              </a:solidFill>
              <a:ln w="12700">
                <a:noFill/>
                <a:round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04" name="Oval 62"/>
              <p:cNvSpPr>
                <a:spLocks noChangeArrowheads="1"/>
              </p:cNvSpPr>
              <p:nvPr/>
            </p:nvSpPr>
            <p:spPr bwMode="invGray">
              <a:xfrm>
                <a:off x="3000" y="3138"/>
                <a:ext cx="167" cy="166"/>
              </a:xfrm>
              <a:prstGeom prst="ellipse">
                <a:avLst/>
              </a:prstGeom>
              <a:solidFill>
                <a:srgbClr val="008000">
                  <a:alpha val="50195"/>
                </a:srgbClr>
              </a:solidFill>
              <a:ln w="12700">
                <a:noFill/>
                <a:round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05" name="Oval 63"/>
              <p:cNvSpPr>
                <a:spLocks noChangeArrowheads="1"/>
              </p:cNvSpPr>
              <p:nvPr/>
            </p:nvSpPr>
            <p:spPr bwMode="invGray">
              <a:xfrm>
                <a:off x="4967" y="2478"/>
                <a:ext cx="166" cy="166"/>
              </a:xfrm>
              <a:prstGeom prst="ellipse">
                <a:avLst/>
              </a:prstGeom>
              <a:solidFill>
                <a:srgbClr val="008000">
                  <a:alpha val="50195"/>
                </a:srgbClr>
              </a:solidFill>
              <a:ln w="12700">
                <a:noFill/>
                <a:round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06" name="Oval 64"/>
              <p:cNvSpPr>
                <a:spLocks noChangeArrowheads="1"/>
              </p:cNvSpPr>
              <p:nvPr/>
            </p:nvSpPr>
            <p:spPr bwMode="invGray">
              <a:xfrm>
                <a:off x="3985" y="2762"/>
                <a:ext cx="167" cy="166"/>
              </a:xfrm>
              <a:prstGeom prst="ellipse">
                <a:avLst/>
              </a:prstGeom>
              <a:solidFill>
                <a:srgbClr val="008000">
                  <a:alpha val="50195"/>
                </a:srgbClr>
              </a:solidFill>
              <a:ln w="12700">
                <a:noFill/>
                <a:round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07" name="Oval 65"/>
              <p:cNvSpPr>
                <a:spLocks noChangeArrowheads="1"/>
              </p:cNvSpPr>
              <p:nvPr/>
            </p:nvSpPr>
            <p:spPr bwMode="invGray">
              <a:xfrm>
                <a:off x="2522" y="1388"/>
                <a:ext cx="167" cy="165"/>
              </a:xfrm>
              <a:prstGeom prst="ellipse">
                <a:avLst/>
              </a:prstGeom>
              <a:solidFill>
                <a:srgbClr val="008000">
                  <a:alpha val="50195"/>
                </a:srgbClr>
              </a:solidFill>
              <a:ln w="12700">
                <a:noFill/>
                <a:round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08" name="Oval 66"/>
              <p:cNvSpPr>
                <a:spLocks noChangeArrowheads="1"/>
              </p:cNvSpPr>
              <p:nvPr/>
            </p:nvSpPr>
            <p:spPr bwMode="invGray">
              <a:xfrm>
                <a:off x="3585" y="1408"/>
                <a:ext cx="166" cy="166"/>
              </a:xfrm>
              <a:prstGeom prst="ellipse">
                <a:avLst/>
              </a:prstGeom>
              <a:solidFill>
                <a:srgbClr val="008000">
                  <a:alpha val="50195"/>
                </a:srgbClr>
              </a:solidFill>
              <a:ln w="12700">
                <a:noFill/>
                <a:round/>
              </a:ln>
            </p:spPr>
            <p:txBody>
              <a:bodyPr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09" name="Text Box 67"/>
              <p:cNvSpPr txBox="1">
                <a:spLocks noChangeArrowheads="1"/>
              </p:cNvSpPr>
              <p:nvPr/>
            </p:nvSpPr>
            <p:spPr bwMode="invGray">
              <a:xfrm>
                <a:off x="1566" y="482"/>
                <a:ext cx="996" cy="53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tIns="91440" bIns="91440" anchor="ctr">
                <a:spAutoFit/>
              </a:bodyPr>
              <a:lstStyle/>
              <a:p>
                <a:r>
                  <a:rPr lang="zh-CN" altLang="en-US" sz="2200" b="1">
                    <a:solidFill>
                      <a:srgbClr val="000080"/>
                    </a:solidFill>
                    <a:latin typeface="Times New Roman" pitchFamily="18" charset="0"/>
                  </a:rPr>
                  <a:t>程序设计与</a:t>
                </a:r>
              </a:p>
              <a:p>
                <a:r>
                  <a:rPr lang="zh-CN" altLang="en-US" sz="2200" b="1">
                    <a:solidFill>
                      <a:srgbClr val="000080"/>
                    </a:solidFill>
                    <a:latin typeface="Times New Roman" pitchFamily="18" charset="0"/>
                  </a:rPr>
                  <a:t>问题求解</a:t>
                </a:r>
                <a:endParaRPr lang="zh-CN" altLang="en-US" sz="2200" b="1"/>
              </a:p>
            </p:txBody>
          </p:sp>
          <p:sp>
            <p:nvSpPr>
              <p:cNvPr id="8210" name="Text Box 68"/>
              <p:cNvSpPr txBox="1">
                <a:spLocks noChangeArrowheads="1"/>
              </p:cNvSpPr>
              <p:nvPr/>
            </p:nvSpPr>
            <p:spPr bwMode="invGray">
              <a:xfrm>
                <a:off x="1389" y="1208"/>
                <a:ext cx="1172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tIns="91440" bIns="91440" anchor="ctr">
                <a:spAutoFit/>
              </a:bodyPr>
              <a:lstStyle/>
              <a:p>
                <a:pPr algn="r"/>
                <a:r>
                  <a:rPr lang="zh-CN" altLang="en-US" sz="2200" b="1">
                    <a:solidFill>
                      <a:srgbClr val="CC0000"/>
                    </a:solidFill>
                    <a:latin typeface="Times New Roman" pitchFamily="18" charset="0"/>
                  </a:rPr>
                  <a:t>数据结构基础</a:t>
                </a:r>
                <a:endParaRPr lang="zh-CN" altLang="en-US" sz="22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8211" name="Text Box 69"/>
              <p:cNvSpPr txBox="1">
                <a:spLocks noChangeArrowheads="1"/>
              </p:cNvSpPr>
              <p:nvPr/>
            </p:nvSpPr>
            <p:spPr bwMode="invGray">
              <a:xfrm>
                <a:off x="4236" y="676"/>
                <a:ext cx="952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tIns="91440" bIns="91440" anchor="ctr">
                <a:spAutoFit/>
              </a:bodyPr>
              <a:lstStyle/>
              <a:p>
                <a:pPr algn="just"/>
                <a:r>
                  <a:rPr lang="zh-CN" altLang="en-US" sz="2200" b="1">
                    <a:solidFill>
                      <a:srgbClr val="000080"/>
                    </a:solidFill>
                    <a:latin typeface="Times New Roman" pitchFamily="18" charset="0"/>
                  </a:rPr>
                  <a:t>离散数学 </a:t>
                </a:r>
                <a:r>
                  <a:rPr lang="en-US" altLang="zh-CN" sz="2200" b="1">
                    <a:solidFill>
                      <a:srgbClr val="000080"/>
                    </a:solidFill>
                    <a:latin typeface="Times New Roman" pitchFamily="18" charset="0"/>
                  </a:rPr>
                  <a:t>1</a:t>
                </a:r>
                <a:endParaRPr lang="en-US" altLang="zh-CN" sz="2200" b="1">
                  <a:latin typeface="Times New Roman" pitchFamily="18" charset="0"/>
                </a:endParaRPr>
              </a:p>
            </p:txBody>
          </p:sp>
          <p:sp>
            <p:nvSpPr>
              <p:cNvPr id="8212" name="Text Box 70"/>
              <p:cNvSpPr txBox="1">
                <a:spLocks noChangeArrowheads="1"/>
              </p:cNvSpPr>
              <p:nvPr/>
            </p:nvSpPr>
            <p:spPr bwMode="invGray">
              <a:xfrm>
                <a:off x="4512" y="1026"/>
                <a:ext cx="952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tIns="91440" bIns="91440" anchor="ctr">
                <a:spAutoFit/>
              </a:bodyPr>
              <a:lstStyle/>
              <a:p>
                <a:pPr algn="just"/>
                <a:r>
                  <a:rPr lang="zh-CN" altLang="en-US" sz="2200" b="1">
                    <a:solidFill>
                      <a:srgbClr val="000080"/>
                    </a:solidFill>
                    <a:latin typeface="Times New Roman" pitchFamily="18" charset="0"/>
                  </a:rPr>
                  <a:t>离散数学 </a:t>
                </a:r>
                <a:r>
                  <a:rPr lang="en-US" altLang="zh-CN" sz="2200" b="1">
                    <a:solidFill>
                      <a:srgbClr val="000080"/>
                    </a:solidFill>
                    <a:latin typeface="Times New Roman" pitchFamily="18" charset="0"/>
                  </a:rPr>
                  <a:t>2</a:t>
                </a:r>
                <a:endParaRPr lang="en-US" altLang="zh-CN" sz="2200" b="1">
                  <a:latin typeface="Times New Roman" pitchFamily="18" charset="0"/>
                </a:endParaRPr>
              </a:p>
            </p:txBody>
          </p:sp>
          <p:sp>
            <p:nvSpPr>
              <p:cNvPr id="8213" name="Text Box 71"/>
              <p:cNvSpPr txBox="1">
                <a:spLocks noChangeArrowheads="1"/>
              </p:cNvSpPr>
              <p:nvPr/>
            </p:nvSpPr>
            <p:spPr bwMode="invGray">
              <a:xfrm>
                <a:off x="3741" y="1344"/>
                <a:ext cx="1348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tIns="91440" bIns="91440" anchor="ctr">
                <a:spAutoFit/>
              </a:bodyPr>
              <a:lstStyle/>
              <a:p>
                <a:pPr algn="just"/>
                <a:r>
                  <a:rPr lang="zh-CN" altLang="en-US" sz="2200" b="1">
                    <a:solidFill>
                      <a:srgbClr val="000080"/>
                    </a:solidFill>
                    <a:latin typeface="Times New Roman" pitchFamily="18" charset="0"/>
                  </a:rPr>
                  <a:t>计算机科学基础</a:t>
                </a:r>
                <a:endParaRPr lang="zh-CN" altLang="en-US" sz="2200" b="1"/>
              </a:p>
            </p:txBody>
          </p:sp>
          <p:sp>
            <p:nvSpPr>
              <p:cNvPr id="8214" name="Text Box 72"/>
              <p:cNvSpPr txBox="1">
                <a:spLocks noChangeArrowheads="1"/>
              </p:cNvSpPr>
              <p:nvPr/>
            </p:nvSpPr>
            <p:spPr bwMode="invGray">
              <a:xfrm>
                <a:off x="299" y="1797"/>
                <a:ext cx="996" cy="53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tIns="91440" bIns="91440" anchor="ctr">
                <a:spAutoFit/>
              </a:bodyPr>
              <a:lstStyle/>
              <a:p>
                <a:pPr algn="r"/>
                <a:r>
                  <a:rPr lang="zh-CN" altLang="en-US" sz="2200" b="1">
                    <a:solidFill>
                      <a:srgbClr val="000080"/>
                    </a:solidFill>
                    <a:latin typeface="Times New Roman" pitchFamily="18" charset="0"/>
                  </a:rPr>
                  <a:t>计算机系统</a:t>
                </a:r>
              </a:p>
              <a:p>
                <a:pPr algn="r"/>
                <a:r>
                  <a:rPr lang="zh-CN" altLang="en-US" sz="2200" b="1">
                    <a:solidFill>
                      <a:srgbClr val="000080"/>
                    </a:solidFill>
                    <a:latin typeface="Times New Roman" pitchFamily="18" charset="0"/>
                  </a:rPr>
                  <a:t>原理与汇编</a:t>
                </a:r>
                <a:endParaRPr lang="zh-CN" altLang="en-US" sz="2200" b="1"/>
              </a:p>
            </p:txBody>
          </p:sp>
          <p:sp>
            <p:nvSpPr>
              <p:cNvPr id="8215" name="Text Box 73"/>
              <p:cNvSpPr txBox="1">
                <a:spLocks noChangeArrowheads="1"/>
              </p:cNvSpPr>
              <p:nvPr/>
            </p:nvSpPr>
            <p:spPr bwMode="invGray">
              <a:xfrm>
                <a:off x="160" y="2614"/>
                <a:ext cx="820" cy="53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tIns="91440" bIns="91440" anchor="ctr">
                <a:spAutoFit/>
              </a:bodyPr>
              <a:lstStyle/>
              <a:p>
                <a:r>
                  <a:rPr lang="zh-CN" altLang="en-US" sz="2200" b="1">
                    <a:solidFill>
                      <a:srgbClr val="CC0000"/>
                    </a:solidFill>
                    <a:latin typeface="Times New Roman" pitchFamily="18" charset="0"/>
                  </a:rPr>
                  <a:t>算法设计</a:t>
                </a:r>
              </a:p>
              <a:p>
                <a:r>
                  <a:rPr lang="zh-CN" altLang="en-US" sz="2200" b="1">
                    <a:solidFill>
                      <a:srgbClr val="CC0000"/>
                    </a:solidFill>
                    <a:latin typeface="Times New Roman" pitchFamily="18" charset="0"/>
                  </a:rPr>
                  <a:t>与分析</a:t>
                </a:r>
                <a:endParaRPr lang="zh-CN" altLang="en-US" sz="22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8216" name="Text Box 74"/>
              <p:cNvSpPr txBox="1">
                <a:spLocks noChangeArrowheads="1"/>
              </p:cNvSpPr>
              <p:nvPr/>
            </p:nvSpPr>
            <p:spPr bwMode="invGray">
              <a:xfrm>
                <a:off x="1367" y="3388"/>
                <a:ext cx="820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tIns="91440" bIns="91440" anchor="ctr">
                <a:spAutoFit/>
              </a:bodyPr>
              <a:lstStyle/>
              <a:p>
                <a:r>
                  <a:rPr lang="zh-CN" altLang="en-US" sz="2200" b="1">
                    <a:solidFill>
                      <a:srgbClr val="000080"/>
                    </a:solidFill>
                    <a:latin typeface="Times New Roman" pitchFamily="18" charset="0"/>
                  </a:rPr>
                  <a:t>编译原理</a:t>
                </a:r>
                <a:endParaRPr lang="zh-CN" altLang="en-US" sz="2200" b="1"/>
              </a:p>
            </p:txBody>
          </p:sp>
          <p:sp>
            <p:nvSpPr>
              <p:cNvPr id="8217" name="Text Box 75"/>
              <p:cNvSpPr txBox="1">
                <a:spLocks noChangeArrowheads="1"/>
              </p:cNvSpPr>
              <p:nvPr/>
            </p:nvSpPr>
            <p:spPr bwMode="invGray">
              <a:xfrm>
                <a:off x="2789" y="3311"/>
                <a:ext cx="820" cy="327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tIns="91440" bIns="91440" anchor="ctr">
                <a:spAutoFit/>
              </a:bodyPr>
              <a:lstStyle/>
              <a:p>
                <a:r>
                  <a:rPr lang="zh-CN" altLang="en-US" sz="2200" b="1">
                    <a:solidFill>
                      <a:srgbClr val="000080"/>
                    </a:solidFill>
                    <a:latin typeface="Times New Roman" pitchFamily="18" charset="0"/>
                  </a:rPr>
                  <a:t>操作系统</a:t>
                </a:r>
                <a:endParaRPr lang="zh-CN" altLang="en-US" sz="2200" b="1"/>
              </a:p>
            </p:txBody>
          </p:sp>
          <p:sp>
            <p:nvSpPr>
              <p:cNvPr id="8218" name="Text Box 76"/>
              <p:cNvSpPr txBox="1">
                <a:spLocks noChangeArrowheads="1"/>
              </p:cNvSpPr>
              <p:nvPr/>
            </p:nvSpPr>
            <p:spPr bwMode="invGray">
              <a:xfrm>
                <a:off x="3607" y="2925"/>
                <a:ext cx="884" cy="346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tIns="91440" bIns="91440" anchor="ctr">
                <a:spAutoFit/>
              </a:bodyPr>
              <a:lstStyle/>
              <a:p>
                <a:r>
                  <a:rPr lang="zh-CN" altLang="en-US" sz="2400" b="1">
                    <a:solidFill>
                      <a:srgbClr val="000080"/>
                    </a:solidFill>
                  </a:rPr>
                  <a:t>软件工程</a:t>
                </a:r>
              </a:p>
            </p:txBody>
          </p:sp>
          <p:sp>
            <p:nvSpPr>
              <p:cNvPr id="8219" name="Text Box 77"/>
              <p:cNvSpPr txBox="1">
                <a:spLocks noChangeArrowheads="1"/>
              </p:cNvSpPr>
              <p:nvPr/>
            </p:nvSpPr>
            <p:spPr bwMode="invGray">
              <a:xfrm>
                <a:off x="4696" y="2614"/>
                <a:ext cx="820" cy="538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 tIns="91440" bIns="91440" anchor="ctr">
                <a:spAutoFit/>
              </a:bodyPr>
              <a:lstStyle/>
              <a:p>
                <a:r>
                  <a:rPr lang="zh-CN" altLang="en-US" sz="2200" b="1">
                    <a:solidFill>
                      <a:srgbClr val="000080"/>
                    </a:solidFill>
                    <a:latin typeface="Times New Roman" pitchFamily="18" charset="0"/>
                  </a:rPr>
                  <a:t>计算机组</a:t>
                </a:r>
              </a:p>
              <a:p>
                <a:r>
                  <a:rPr lang="zh-CN" altLang="en-US" sz="2200" b="1">
                    <a:solidFill>
                      <a:srgbClr val="000080"/>
                    </a:solidFill>
                    <a:latin typeface="Times New Roman" pitchFamily="18" charset="0"/>
                  </a:rPr>
                  <a:t>织与结构</a:t>
                </a:r>
                <a:endParaRPr lang="zh-CN" altLang="en-US" sz="2200" b="1"/>
              </a:p>
            </p:txBody>
          </p:sp>
        </p:grpSp>
      </p:grpSp>
      <p:sp>
        <p:nvSpPr>
          <p:cNvPr id="8195" name="Rectangle 79"/>
          <p:cNvSpPr>
            <a:spLocks noChangeArrowheads="1"/>
          </p:cNvSpPr>
          <p:nvPr/>
        </p:nvSpPr>
        <p:spPr bwMode="auto">
          <a:xfrm>
            <a:off x="1187450" y="5949950"/>
            <a:ext cx="7105650" cy="64135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 b="1">
                <a:solidFill>
                  <a:srgbClr val="CC0000"/>
                </a:solidFill>
                <a:ea typeface="华文新魏" pitchFamily="2" charset="-122"/>
              </a:rPr>
              <a:t>必修课课程设置与数据结构的关系</a:t>
            </a:r>
            <a:r>
              <a:rPr lang="zh-CN" altLang="en-US"/>
              <a:t> </a:t>
            </a:r>
          </a:p>
        </p:txBody>
      </p:sp>
      <p:sp>
        <p:nvSpPr>
          <p:cNvPr id="8231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5150"/>
            <a:ext cx="8229600" cy="739775"/>
          </a:xfrm>
        </p:spPr>
        <p:txBody>
          <a:bodyPr/>
          <a:lstStyle/>
          <a:p>
            <a:pPr algn="ctr" eaLnBrk="1" hangingPunct="1"/>
            <a:r>
              <a:rPr lang="zh-CN" altLang="en-US" sz="3600" b="1" smtClean="0">
                <a:solidFill>
                  <a:srgbClr val="CC0000"/>
                </a:solidFill>
                <a:ea typeface="华文新魏" pitchFamily="2" charset="-122"/>
              </a:rPr>
              <a:t>选修课课程设置与数据结构的关系</a:t>
            </a:r>
            <a:r>
              <a:rPr lang="zh-CN" altLang="en-US" sz="4000" smtClean="0"/>
              <a:t> </a:t>
            </a:r>
          </a:p>
        </p:txBody>
      </p:sp>
      <p:grpSp>
        <p:nvGrpSpPr>
          <p:cNvPr id="9219" name="Group 28"/>
          <p:cNvGrpSpPr/>
          <p:nvPr/>
        </p:nvGrpSpPr>
        <p:grpSpPr>
          <a:xfrm>
            <a:off x="11113" y="1484313"/>
            <a:ext cx="8864600" cy="4264025"/>
            <a:chOff x="30" y="958"/>
            <a:chExt cx="5584" cy="2686"/>
          </a:xfrm>
        </p:grpSpPr>
        <p:sp>
          <p:nvSpPr>
            <p:cNvPr id="9220" name="Oval 5"/>
            <p:cNvSpPr>
              <a:spLocks noChangeArrowheads="1"/>
            </p:cNvSpPr>
            <p:nvPr/>
          </p:nvSpPr>
          <p:spPr bwMode="invGray">
            <a:xfrm>
              <a:off x="1647" y="2073"/>
              <a:ext cx="176" cy="178"/>
            </a:xfrm>
            <a:prstGeom prst="ellipse">
              <a:avLst/>
            </a:prstGeom>
            <a:solidFill>
              <a:srgbClr val="008000">
                <a:alpha val="50195"/>
              </a:srgbClr>
            </a:solidFill>
            <a:ln w="12700">
              <a:noFill/>
              <a:round/>
            </a:ln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1" name="Oval 6"/>
            <p:cNvSpPr>
              <a:spLocks noChangeArrowheads="1"/>
            </p:cNvSpPr>
            <p:nvPr/>
          </p:nvSpPr>
          <p:spPr bwMode="invGray">
            <a:xfrm>
              <a:off x="1024" y="3106"/>
              <a:ext cx="177" cy="176"/>
            </a:xfrm>
            <a:prstGeom prst="ellipse">
              <a:avLst/>
            </a:prstGeom>
            <a:solidFill>
              <a:srgbClr val="008000">
                <a:alpha val="50195"/>
              </a:srgbClr>
            </a:solidFill>
            <a:ln w="12700">
              <a:noFill/>
              <a:round/>
            </a:ln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2" name="Oval 7"/>
            <p:cNvSpPr>
              <a:spLocks noChangeArrowheads="1"/>
            </p:cNvSpPr>
            <p:nvPr/>
          </p:nvSpPr>
          <p:spPr bwMode="invGray">
            <a:xfrm>
              <a:off x="2132" y="3181"/>
              <a:ext cx="177" cy="178"/>
            </a:xfrm>
            <a:prstGeom prst="ellipse">
              <a:avLst/>
            </a:prstGeom>
            <a:solidFill>
              <a:srgbClr val="008000">
                <a:alpha val="50195"/>
              </a:srgbClr>
            </a:solidFill>
            <a:ln w="12700">
              <a:noFill/>
              <a:round/>
            </a:ln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3" name="Oval 8"/>
            <p:cNvSpPr>
              <a:spLocks noChangeArrowheads="1"/>
            </p:cNvSpPr>
            <p:nvPr/>
          </p:nvSpPr>
          <p:spPr bwMode="invGray">
            <a:xfrm>
              <a:off x="5239" y="2296"/>
              <a:ext cx="177" cy="176"/>
            </a:xfrm>
            <a:prstGeom prst="ellipse">
              <a:avLst/>
            </a:prstGeom>
            <a:solidFill>
              <a:srgbClr val="008000">
                <a:alpha val="50195"/>
              </a:srgbClr>
            </a:solidFill>
            <a:ln w="12700">
              <a:noFill/>
              <a:round/>
            </a:ln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" name="Oval 9"/>
            <p:cNvSpPr>
              <a:spLocks noChangeArrowheads="1"/>
            </p:cNvSpPr>
            <p:nvPr/>
          </p:nvSpPr>
          <p:spPr bwMode="invGray">
            <a:xfrm>
              <a:off x="3175" y="3022"/>
              <a:ext cx="176" cy="177"/>
            </a:xfrm>
            <a:prstGeom prst="ellipse">
              <a:avLst/>
            </a:prstGeom>
            <a:solidFill>
              <a:srgbClr val="008000">
                <a:alpha val="50195"/>
              </a:srgbClr>
            </a:solidFill>
            <a:ln w="12700">
              <a:noFill/>
              <a:round/>
            </a:ln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" name="Oval 10"/>
            <p:cNvSpPr>
              <a:spLocks noChangeArrowheads="1"/>
            </p:cNvSpPr>
            <p:nvPr/>
          </p:nvSpPr>
          <p:spPr bwMode="invGray">
            <a:xfrm>
              <a:off x="2653" y="1139"/>
              <a:ext cx="177" cy="178"/>
            </a:xfrm>
            <a:prstGeom prst="ellipse">
              <a:avLst/>
            </a:prstGeom>
            <a:solidFill>
              <a:srgbClr val="008000">
                <a:alpha val="50195"/>
              </a:srgbClr>
            </a:solidFill>
            <a:ln w="12700">
              <a:noFill/>
              <a:round/>
            </a:ln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" name="Oval 11"/>
            <p:cNvSpPr>
              <a:spLocks noChangeArrowheads="1"/>
            </p:cNvSpPr>
            <p:nvPr/>
          </p:nvSpPr>
          <p:spPr bwMode="invGray">
            <a:xfrm>
              <a:off x="3792" y="1230"/>
              <a:ext cx="177" cy="177"/>
            </a:xfrm>
            <a:prstGeom prst="ellipse">
              <a:avLst/>
            </a:prstGeom>
            <a:solidFill>
              <a:srgbClr val="008000">
                <a:alpha val="50195"/>
              </a:srgbClr>
            </a:solidFill>
            <a:ln w="12700">
              <a:noFill/>
              <a:round/>
            </a:ln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7" name="Line 12"/>
            <p:cNvSpPr>
              <a:spLocks noChangeShapeType="1"/>
            </p:cNvSpPr>
            <p:nvPr/>
          </p:nvSpPr>
          <p:spPr bwMode="invGray">
            <a:xfrm flipH="1">
              <a:off x="1802" y="1304"/>
              <a:ext cx="890" cy="796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tailEnd type="stealth" w="lg" len="lg"/>
            </a:ln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8" name="Line 13"/>
            <p:cNvSpPr>
              <a:spLocks noChangeShapeType="1"/>
            </p:cNvSpPr>
            <p:nvPr/>
          </p:nvSpPr>
          <p:spPr bwMode="invGray">
            <a:xfrm>
              <a:off x="2763" y="1315"/>
              <a:ext cx="475" cy="1721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tailEnd type="stealth" w="lg" len="lg"/>
            </a:ln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9" name="Line 14"/>
            <p:cNvSpPr>
              <a:spLocks noChangeShapeType="1"/>
            </p:cNvSpPr>
            <p:nvPr/>
          </p:nvSpPr>
          <p:spPr bwMode="invGray">
            <a:xfrm>
              <a:off x="2789" y="1298"/>
              <a:ext cx="1460" cy="1381"/>
            </a:xfrm>
            <a:prstGeom prst="line">
              <a:avLst/>
            </a:prstGeom>
            <a:noFill/>
            <a:ln w="28575">
              <a:solidFill>
                <a:srgbClr val="003300"/>
              </a:solidFill>
              <a:round/>
              <a:tailEnd type="stealth" w="lg" len="lg"/>
            </a:ln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0" name="Line 15"/>
            <p:cNvSpPr>
              <a:spLocks noChangeShapeType="1"/>
            </p:cNvSpPr>
            <p:nvPr/>
          </p:nvSpPr>
          <p:spPr bwMode="invGray">
            <a:xfrm>
              <a:off x="2819" y="1265"/>
              <a:ext cx="2434" cy="1079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tailEnd type="stealth" w="lg" len="lg"/>
            </a:ln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1" name="Line 16"/>
            <p:cNvSpPr>
              <a:spLocks noChangeShapeType="1"/>
            </p:cNvSpPr>
            <p:nvPr/>
          </p:nvSpPr>
          <p:spPr bwMode="invGray">
            <a:xfrm>
              <a:off x="3901" y="1389"/>
              <a:ext cx="392" cy="1276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tailEnd type="stealth" w="lg" len="lg"/>
            </a:ln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2" name="Line 17"/>
            <p:cNvSpPr>
              <a:spLocks noChangeShapeType="1"/>
            </p:cNvSpPr>
            <p:nvPr/>
          </p:nvSpPr>
          <p:spPr bwMode="invGray">
            <a:xfrm flipH="1">
              <a:off x="1145" y="2238"/>
              <a:ext cx="522" cy="879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tailEnd type="stealth" w="lg" len="lg"/>
            </a:ln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3" name="Line 18"/>
            <p:cNvSpPr>
              <a:spLocks noChangeShapeType="1"/>
            </p:cNvSpPr>
            <p:nvPr/>
          </p:nvSpPr>
          <p:spPr bwMode="invGray">
            <a:xfrm>
              <a:off x="1786" y="2239"/>
              <a:ext cx="415" cy="950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tailEnd type="stealth" w="lg" len="lg"/>
            </a:ln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4" name="Text Box 19"/>
            <p:cNvSpPr txBox="1">
              <a:spLocks noChangeArrowheads="1"/>
            </p:cNvSpPr>
            <p:nvPr/>
          </p:nvSpPr>
          <p:spPr bwMode="invGray">
            <a:xfrm>
              <a:off x="1787" y="958"/>
              <a:ext cx="82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tIns="91440" bIns="91440" anchor="ctr">
              <a:spAutoFit/>
            </a:bodyPr>
            <a:lstStyle/>
            <a:p>
              <a:pPr algn="r"/>
              <a:r>
                <a:rPr lang="zh-CN" altLang="en-US" sz="2200" b="1">
                  <a:solidFill>
                    <a:srgbClr val="CC0000"/>
                  </a:solidFill>
                  <a:latin typeface="Times New Roman" pitchFamily="18" charset="0"/>
                </a:rPr>
                <a:t>数据结构</a:t>
              </a:r>
              <a:endParaRPr lang="zh-CN" altLang="en-US" sz="2200" b="1">
                <a:solidFill>
                  <a:srgbClr val="CC0000"/>
                </a:solidFill>
              </a:endParaRPr>
            </a:p>
          </p:txBody>
        </p:sp>
        <p:sp>
          <p:nvSpPr>
            <p:cNvPr id="9235" name="Text Box 20"/>
            <p:cNvSpPr txBox="1">
              <a:spLocks noChangeArrowheads="1"/>
            </p:cNvSpPr>
            <p:nvPr/>
          </p:nvSpPr>
          <p:spPr bwMode="invGray">
            <a:xfrm>
              <a:off x="3946" y="1071"/>
              <a:ext cx="1355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tIns="91440" bIns="91440" anchor="ctr">
              <a:spAutoFit/>
            </a:bodyPr>
            <a:lstStyle/>
            <a:p>
              <a:pPr algn="just"/>
              <a:r>
                <a:rPr lang="zh-CN" altLang="en-US" sz="2200" b="1">
                  <a:solidFill>
                    <a:srgbClr val="000080"/>
                  </a:solidFill>
                  <a:latin typeface="Times New Roman" pitchFamily="18" charset="0"/>
                </a:rPr>
                <a:t>计算机科学基础</a:t>
              </a:r>
              <a:endParaRPr lang="zh-CN" altLang="en-US" sz="2200" b="1"/>
            </a:p>
          </p:txBody>
        </p:sp>
        <p:sp>
          <p:nvSpPr>
            <p:cNvPr id="9236" name="Text Box 21"/>
            <p:cNvSpPr txBox="1">
              <a:spLocks noChangeArrowheads="1"/>
            </p:cNvSpPr>
            <p:nvPr/>
          </p:nvSpPr>
          <p:spPr bwMode="invGray">
            <a:xfrm>
              <a:off x="428" y="1601"/>
              <a:ext cx="1189" cy="75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tIns="91440" bIns="91440" anchor="ctr">
              <a:spAutoFit/>
            </a:bodyPr>
            <a:lstStyle/>
            <a:p>
              <a:pPr algn="r"/>
              <a:r>
                <a:rPr lang="zh-CN" altLang="en-US" sz="2200" b="1">
                  <a:solidFill>
                    <a:srgbClr val="CC0000"/>
                  </a:solidFill>
                  <a:latin typeface="Times New Roman" pitchFamily="18" charset="0"/>
                </a:rPr>
                <a:t>算法与复杂性</a:t>
              </a:r>
            </a:p>
            <a:p>
              <a:pPr algn="r"/>
              <a:endParaRPr lang="zh-CN" altLang="en-US" sz="2200" b="1">
                <a:solidFill>
                  <a:srgbClr val="CC0000"/>
                </a:solidFill>
                <a:latin typeface="Times New Roman" pitchFamily="18" charset="0"/>
              </a:endParaRPr>
            </a:p>
            <a:p>
              <a:pPr algn="r"/>
              <a:endParaRPr lang="en-US" altLang="zh-CN" sz="2200" b="1">
                <a:solidFill>
                  <a:srgbClr val="CC0000"/>
                </a:solidFill>
              </a:endParaRPr>
            </a:p>
          </p:txBody>
        </p:sp>
        <p:sp>
          <p:nvSpPr>
            <p:cNvPr id="9237" name="Text Box 22"/>
            <p:cNvSpPr txBox="1">
              <a:spLocks noChangeArrowheads="1"/>
            </p:cNvSpPr>
            <p:nvPr/>
          </p:nvSpPr>
          <p:spPr bwMode="invGray">
            <a:xfrm>
              <a:off x="30" y="2781"/>
              <a:ext cx="1172" cy="749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tIns="91440" bIns="91440" anchor="ctr">
              <a:spAutoFit/>
            </a:bodyPr>
            <a:lstStyle/>
            <a:p>
              <a:endParaRPr lang="en-US" altLang="zh-CN" sz="2200" b="1">
                <a:solidFill>
                  <a:srgbClr val="000080"/>
                </a:solidFill>
                <a:latin typeface="仿宋_GB2312" pitchFamily="49" charset="-122"/>
              </a:endParaRPr>
            </a:p>
            <a:p>
              <a:r>
                <a:rPr lang="zh-CN" altLang="en-US" sz="2200" b="1">
                  <a:solidFill>
                    <a:srgbClr val="000080"/>
                  </a:solidFill>
                  <a:latin typeface="仿宋_GB2312" pitchFamily="49" charset="-122"/>
                </a:rPr>
                <a:t>数据库</a:t>
              </a:r>
            </a:p>
            <a:p>
              <a:r>
                <a:rPr lang="zh-CN" altLang="en-US" sz="2200" b="1">
                  <a:solidFill>
                    <a:srgbClr val="000080"/>
                  </a:solidFill>
                  <a:latin typeface="仿宋_GB2312" pitchFamily="49" charset="-122"/>
                </a:rPr>
                <a:t>（文件处理）</a:t>
              </a:r>
            </a:p>
          </p:txBody>
        </p:sp>
        <p:sp>
          <p:nvSpPr>
            <p:cNvPr id="9238" name="Text Box 23"/>
            <p:cNvSpPr txBox="1">
              <a:spLocks noChangeArrowheads="1"/>
            </p:cNvSpPr>
            <p:nvPr/>
          </p:nvSpPr>
          <p:spPr bwMode="invGray">
            <a:xfrm>
              <a:off x="1718" y="3317"/>
              <a:ext cx="82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tIns="91440" bIns="91440" anchor="ctr">
              <a:spAutoFit/>
            </a:bodyPr>
            <a:lstStyle/>
            <a:p>
              <a:r>
                <a:rPr lang="zh-CN" altLang="en-US" sz="2200" b="1">
                  <a:solidFill>
                    <a:srgbClr val="000080"/>
                  </a:solidFill>
                  <a:latin typeface="Times New Roman" pitchFamily="18" charset="0"/>
                </a:rPr>
                <a:t>人工智能</a:t>
              </a:r>
              <a:endParaRPr lang="zh-CN" altLang="en-US" sz="2200" b="1"/>
            </a:p>
          </p:txBody>
        </p:sp>
        <p:sp>
          <p:nvSpPr>
            <p:cNvPr id="9239" name="Text Box 24"/>
            <p:cNvSpPr txBox="1">
              <a:spLocks noChangeArrowheads="1"/>
            </p:cNvSpPr>
            <p:nvPr/>
          </p:nvSpPr>
          <p:spPr bwMode="invGray">
            <a:xfrm>
              <a:off x="2845" y="3172"/>
              <a:ext cx="1076" cy="34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tIns="91440" bIns="91440" anchor="ctr">
              <a:spAutoFit/>
            </a:bodyPr>
            <a:lstStyle/>
            <a:p>
              <a:r>
                <a:rPr lang="zh-CN" altLang="en-US" sz="2400" b="1">
                  <a:solidFill>
                    <a:srgbClr val="000080"/>
                  </a:solidFill>
                </a:rPr>
                <a:t>计算机网络</a:t>
              </a:r>
            </a:p>
          </p:txBody>
        </p:sp>
        <p:sp>
          <p:nvSpPr>
            <p:cNvPr id="9240" name="Oval 25"/>
            <p:cNvSpPr>
              <a:spLocks noChangeArrowheads="1"/>
            </p:cNvSpPr>
            <p:nvPr/>
          </p:nvSpPr>
          <p:spPr bwMode="invGray">
            <a:xfrm>
              <a:off x="4218" y="2659"/>
              <a:ext cx="177" cy="178"/>
            </a:xfrm>
            <a:prstGeom prst="ellipse">
              <a:avLst/>
            </a:prstGeom>
            <a:solidFill>
              <a:srgbClr val="008000">
                <a:alpha val="50195"/>
              </a:srgbClr>
            </a:solidFill>
            <a:ln w="12700">
              <a:noFill/>
              <a:round/>
            </a:ln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41" name="Text Box 26"/>
            <p:cNvSpPr txBox="1">
              <a:spLocks noChangeArrowheads="1"/>
            </p:cNvSpPr>
            <p:nvPr/>
          </p:nvSpPr>
          <p:spPr bwMode="invGray">
            <a:xfrm>
              <a:off x="4967" y="2432"/>
              <a:ext cx="647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tIns="91440" bIns="91440" anchor="ctr">
              <a:spAutoFit/>
            </a:bodyPr>
            <a:lstStyle/>
            <a:p>
              <a:pPr algn="just"/>
              <a:r>
                <a:rPr lang="zh-CN" altLang="en-US" sz="2200" b="1">
                  <a:solidFill>
                    <a:srgbClr val="000080"/>
                  </a:solidFill>
                  <a:latin typeface="Times New Roman" pitchFamily="18" charset="0"/>
                </a:rPr>
                <a:t>图形学</a:t>
              </a:r>
              <a:endParaRPr lang="zh-CN" altLang="en-US" sz="2200" b="1"/>
            </a:p>
          </p:txBody>
        </p:sp>
        <p:sp>
          <p:nvSpPr>
            <p:cNvPr id="9242" name="Text Box 27"/>
            <p:cNvSpPr txBox="1">
              <a:spLocks noChangeArrowheads="1"/>
            </p:cNvSpPr>
            <p:nvPr/>
          </p:nvSpPr>
          <p:spPr bwMode="invGray">
            <a:xfrm>
              <a:off x="3861" y="2795"/>
              <a:ext cx="1040" cy="32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tIns="91440" bIns="91440" anchor="ctr">
              <a:spAutoFit/>
            </a:bodyPr>
            <a:lstStyle/>
            <a:p>
              <a:r>
                <a:rPr lang="zh-CN" altLang="en-US" sz="2200" b="1">
                  <a:solidFill>
                    <a:srgbClr val="000080"/>
                  </a:solidFill>
                  <a:latin typeface="Times New Roman" pitchFamily="18" charset="0"/>
                </a:rPr>
                <a:t>多媒体技术 </a:t>
              </a:r>
              <a:endParaRPr lang="zh-CN" altLang="en-US" sz="2200" b="1"/>
            </a:p>
          </p:txBody>
        </p:sp>
      </p:grpSp>
      <p:sp>
        <p:nvSpPr>
          <p:cNvPr id="9243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8638"/>
            <a:ext cx="8229600" cy="95567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itchFamily="2" charset="-122"/>
              </a:rPr>
              <a:t>数值计算问题求解的一般步骤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484313"/>
            <a:ext cx="7850188" cy="4897437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spcBef>
                <a:spcPct val="15000"/>
              </a:spcBef>
              <a:spcAft>
                <a:spcPts val="600"/>
              </a:spcAft>
              <a:buClr>
                <a:srgbClr val="800080"/>
              </a:buClr>
              <a:buSzPct val="50000"/>
            </a:pPr>
            <a:r>
              <a:rPr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建立数学模型→选择计算机语言与算法→</a:t>
            </a:r>
            <a:endParaRPr lang="en-US" altLang="zh-CN" sz="2800" b="1" smtClean="0">
              <a:solidFill>
                <a:srgbClr val="000099"/>
              </a:solidFill>
              <a:latin typeface="Times New Roman" pitchFamily="18" charset="0"/>
              <a:ea typeface="仿宋_GB2312" pitchFamily="49" charset="-122"/>
            </a:endParaRPr>
          </a:p>
          <a:p>
            <a:pPr marL="533400" indent="-533400" eaLnBrk="1" hangingPunct="1">
              <a:lnSpc>
                <a:spcPct val="90000"/>
              </a:lnSpc>
              <a:spcBef>
                <a:spcPct val="15000"/>
              </a:spcBef>
              <a:spcAft>
                <a:spcPts val="600"/>
              </a:spcAft>
              <a:buClr>
                <a:srgbClr val="800080"/>
              </a:buClr>
              <a:buSzPct val="50000"/>
              <a:buNone/>
            </a:pPr>
            <a:r>
              <a:rPr lang="en-US" altLang="zh-CN" sz="28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      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编写程序→测试（调试）→最终解答。 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15000"/>
              </a:spcBef>
              <a:spcAft>
                <a:spcPts val="600"/>
              </a:spcAft>
              <a:buClr>
                <a:srgbClr val="800080"/>
              </a:buClr>
              <a:buSzPct val="50000"/>
            </a:pPr>
            <a:r>
              <a:rPr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数值计算的关键是：如何归纳出数学模型（方程）？ 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15000"/>
              </a:spcBef>
              <a:spcAft>
                <a:spcPts val="600"/>
              </a:spcAft>
              <a:buClr>
                <a:srgbClr val="800080"/>
              </a:buClr>
              <a:buSzPct val="50000"/>
            </a:pPr>
            <a:r>
              <a:rPr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程序设计人员关注的是</a:t>
            </a:r>
            <a:r>
              <a:rPr lang="zh-CN" altLang="en-US" sz="2800" b="1" smtClean="0">
                <a:solidFill>
                  <a:srgbClr val="800080"/>
                </a:solidFill>
                <a:latin typeface="Times New Roman" pitchFamily="18" charset="0"/>
                <a:ea typeface="仿宋_GB2312" pitchFamily="49" charset="-122"/>
              </a:rPr>
              <a:t>模型的建立与算法的选择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  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15000"/>
              </a:spcBef>
              <a:spcAft>
                <a:spcPts val="600"/>
              </a:spcAft>
              <a:buClr>
                <a:srgbClr val="800080"/>
              </a:buClr>
              <a:buSzPct val="50000"/>
            </a:pPr>
            <a:r>
              <a:rPr lang="zh-CN" altLang="en-US" sz="2800" b="1" u="sng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典型问题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： 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15000"/>
              </a:spcBef>
              <a:spcAft>
                <a:spcPts val="600"/>
              </a:spcAft>
              <a:buClr>
                <a:srgbClr val="FF0000"/>
              </a:buClr>
              <a:buSzPct val="50000"/>
              <a:buFont typeface="Wingdings" pitchFamily="2" charset="2"/>
              <a:buChar char="l"/>
            </a:pPr>
            <a:r>
              <a:rPr lang="zh-CN" altLang="en-US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电路分析与模拟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15000"/>
              </a:spcBef>
              <a:spcAft>
                <a:spcPts val="600"/>
              </a:spcAft>
              <a:buClr>
                <a:srgbClr val="FF0000"/>
              </a:buClr>
              <a:buSzPct val="50000"/>
              <a:buFont typeface="Wingdings" pitchFamily="2" charset="2"/>
              <a:buChar char="l"/>
            </a:pPr>
            <a:r>
              <a:rPr lang="zh-CN" altLang="en-US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大坝（应力与应变）结构分析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15000"/>
              </a:spcBef>
              <a:spcAft>
                <a:spcPts val="600"/>
              </a:spcAft>
              <a:buClr>
                <a:srgbClr val="FF0000"/>
              </a:buClr>
              <a:buSzPct val="50000"/>
              <a:buFont typeface="Wingdings" pitchFamily="2" charset="2"/>
              <a:buChar char="l"/>
            </a:pPr>
            <a:r>
              <a:rPr lang="zh-CN" altLang="en-US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弹道仿真程序  天气预报等</a:t>
            </a:r>
          </a:p>
        </p:txBody>
      </p:sp>
      <p:sp>
        <p:nvSpPr>
          <p:cNvPr id="291843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8638"/>
            <a:ext cx="8229600" cy="955675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非数值计算问题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7850187" cy="4897437"/>
          </a:xfrm>
        </p:spPr>
        <p:txBody>
          <a:bodyPr/>
          <a:lstStyle/>
          <a:p>
            <a:pPr marL="533400" indent="-533400" eaLnBrk="1" hangingPunct="1">
              <a:lnSpc>
                <a:spcPct val="105000"/>
              </a:lnSpc>
              <a:spcBef>
                <a:spcPct val="15000"/>
              </a:spcBef>
              <a:spcAft>
                <a:spcPts val="600"/>
              </a:spcAft>
              <a:buClr>
                <a:srgbClr val="800080"/>
              </a:buClr>
              <a:buSzPct val="50000"/>
            </a:pPr>
            <a:r>
              <a:rPr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数据元素之间的相互关系有时无法或很难用数学方程加以描述。</a:t>
            </a:r>
          </a:p>
          <a:p>
            <a:pPr marL="533400" indent="-533400" eaLnBrk="1" hangingPunct="1">
              <a:lnSpc>
                <a:spcPct val="105000"/>
              </a:lnSpc>
              <a:spcBef>
                <a:spcPct val="15000"/>
              </a:spcBef>
              <a:spcAft>
                <a:spcPts val="600"/>
              </a:spcAft>
              <a:buClr>
                <a:srgbClr val="800080"/>
              </a:buClr>
              <a:buSzPct val="50000"/>
            </a:pPr>
            <a:r>
              <a:rPr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例如，</a:t>
            </a:r>
            <a:r>
              <a:rPr kumimoji="1" lang="zh-CN" altLang="en-US" sz="2800" b="1" smtClean="0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电话号码查询问题</a:t>
            </a:r>
          </a:p>
          <a:p>
            <a:pPr marL="914400" lvl="1" indent="-457200" eaLnBrk="1" hangingPunct="1">
              <a:lnSpc>
                <a:spcPct val="105000"/>
              </a:lnSpc>
              <a:spcBef>
                <a:spcPct val="150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itchFamily="2" charset="2"/>
              <a:buAutoNum type="circleNumDbPlain"/>
            </a:pPr>
            <a:r>
              <a:rPr kumimoji="1" lang="zh-CN" altLang="en-US" b="1" smtClean="0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按顺序存储方式：遍历表</a:t>
            </a:r>
          </a:p>
          <a:p>
            <a:pPr marL="914400" lvl="1" indent="-457200" eaLnBrk="1" hangingPunct="1">
              <a:lnSpc>
                <a:spcPct val="105000"/>
              </a:lnSpc>
              <a:spcBef>
                <a:spcPct val="15000"/>
              </a:spcBef>
              <a:spcAft>
                <a:spcPts val="600"/>
              </a:spcAft>
              <a:buClr>
                <a:srgbClr val="FF0000"/>
              </a:buClr>
              <a:buSzTx/>
              <a:buFont typeface="Wingdings" pitchFamily="2" charset="2"/>
              <a:buAutoNum type="circleNumDbPlain"/>
            </a:pPr>
            <a:r>
              <a:rPr kumimoji="1" lang="zh-CN" altLang="en-US" b="1" smtClean="0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按姓氏索引方式：索引表</a:t>
            </a:r>
          </a:p>
          <a:p>
            <a:pPr marL="533400" indent="-533400" eaLnBrk="1" hangingPunct="1">
              <a:lnSpc>
                <a:spcPct val="105000"/>
              </a:lnSpc>
              <a:spcBef>
                <a:spcPct val="15000"/>
              </a:spcBef>
              <a:spcAft>
                <a:spcPts val="600"/>
              </a:spcAft>
              <a:buClr>
                <a:srgbClr val="800080"/>
              </a:buClr>
              <a:buSzPct val="50000"/>
            </a:pPr>
            <a:r>
              <a:rPr kumimoji="1" lang="zh-CN" altLang="en-US" sz="2800" b="1" smtClean="0">
                <a:solidFill>
                  <a:srgbClr val="800080"/>
                </a:solidFill>
                <a:latin typeface="仿宋_GB2312" pitchFamily="49" charset="-122"/>
                <a:ea typeface="仿宋_GB2312" pitchFamily="49" charset="-122"/>
              </a:rPr>
              <a:t>是否可以利用性能更优的查找算法，取决于这张表的组织结构及存储方式</a:t>
            </a:r>
            <a:r>
              <a:rPr kumimoji="1" lang="zh-CN" altLang="en-US" sz="2800" smtClean="0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</a:p>
          <a:p>
            <a:pPr marL="533400" indent="-533400" eaLnBrk="1" hangingPunct="1">
              <a:lnSpc>
                <a:spcPct val="105000"/>
              </a:lnSpc>
              <a:spcBef>
                <a:spcPct val="15000"/>
              </a:spcBef>
              <a:spcAft>
                <a:spcPts val="600"/>
              </a:spcAft>
              <a:buClr>
                <a:srgbClr val="800080"/>
              </a:buClr>
              <a:buSzPct val="50000"/>
            </a:pPr>
            <a:r>
              <a:rPr kumimoji="1" lang="zh-CN" altLang="en-US" sz="2800" b="1" smtClean="0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数据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itchFamily="18" charset="0"/>
                <a:ea typeface="仿宋_GB2312" pitchFamily="49" charset="-122"/>
              </a:rPr>
              <a:t>元素</a:t>
            </a:r>
            <a:r>
              <a:rPr kumimoji="1" lang="zh-CN" altLang="en-US" sz="2800" b="1" smtClean="0">
                <a:solidFill>
                  <a:srgbClr val="000099"/>
                </a:solidFill>
                <a:latin typeface="仿宋_GB2312" pitchFamily="49" charset="-122"/>
                <a:ea typeface="仿宋_GB2312" pitchFamily="49" charset="-122"/>
              </a:rPr>
              <a:t>的结构和存储方式决定了查找与维护（算法）的效率。</a:t>
            </a:r>
          </a:p>
        </p:txBody>
      </p:sp>
      <p:sp>
        <p:nvSpPr>
          <p:cNvPr id="297987" name="New shape"/>
          <p:cNvSpPr>
            <a:spLocks noSelect="1"/>
          </p:cNvSpPr>
          <p:nvPr/>
        </p:nvSpPr>
        <p:spPr>
          <a:xfrm rot="18900000">
            <a:off x="4000500" y="2578100"/>
            <a:ext cx="11430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9000" smtId="4294967295">
                <a:solidFill>
                  <a:srgbClr val="ADD8E6">
                    <a:alpha val="58824"/>
                  </a:srgbClr>
                </a:solidFill>
              </a:rPr>
              <a:t>.</a:t>
            </a:r>
          </a:p>
        </p:txBody>
      </p:sp>
    </p:spTree>
  </p:cSld>
  <p:clrMapOvr>
    <a:masterClrMapping/>
  </p:clrMapOvr>
  <p:transition spd="med">
    <p:wipe dir="r"/>
  </p:transition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16.09.30"/>
  <p:tag name="AS_TITLE" val="Aspose.Slides for .NET 2.0"/>
  <p:tag name="AS_VERSION" val="16.9.0.0"/>
</p:tagLst>
</file>

<file path=ppt/theme/theme1.xml><?xml version="1.0" encoding="utf-8"?>
<a:theme xmlns:r="http://schemas.openxmlformats.org/officeDocument/2006/relationships"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 charset="-122"/>
        <a:cs typeface="Arial"/>
      </a:majorFont>
      <a:minorFont>
        <a:latin typeface="Arial"/>
        <a:ea typeface="宋体" charset="-12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仿宋_GB2312" pitchFamily="49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Template>Pixel</Template>
  <Company>清华大学计算机系</Company>
  <PresentationFormat>On-screen Show (4:3)</PresentationFormat>
  <Paragraphs>248</Paragraphs>
  <Slides>35</Slides>
  <Notes>1</Notes>
  <TotalTime>2050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baseType="lpstr" size="36">
      <vt:lpstr>Pixel</vt:lpstr>
      <vt:lpstr>数据结构Data Structures课程简介与教学要求</vt:lpstr>
      <vt:lpstr>学习数据结构的背景</vt:lpstr>
      <vt:lpstr>数据结构课程的形成和发展 </vt:lpstr>
      <vt:lpstr>数据结构课程的地位 </vt:lpstr>
      <vt:lpstr>Slide 5</vt:lpstr>
      <vt:lpstr>Slide 6</vt:lpstr>
      <vt:lpstr>选修课课程设置与数据结构的关系 </vt:lpstr>
      <vt:lpstr>数值计算问题求解的一般步骤</vt:lpstr>
      <vt:lpstr>非数值计算问题</vt:lpstr>
      <vt:lpstr>        2011人机大战 电脑完胜</vt:lpstr>
      <vt:lpstr>                 历史时刻</vt:lpstr>
      <vt:lpstr>Slide 12</vt:lpstr>
      <vt:lpstr>                理解超群</vt:lpstr>
      <vt:lpstr>                  题目管窥</vt:lpstr>
      <vt:lpstr>                低级错误</vt:lpstr>
      <vt:lpstr>                   求解浅析</vt:lpstr>
      <vt:lpstr>             WATSON 其身</vt:lpstr>
      <vt:lpstr>      分析引擎与DeepQA问答系统</vt:lpstr>
      <vt:lpstr>                专家评价</vt:lpstr>
      <vt:lpstr>非数值计算问题求解须考虑的问题</vt:lpstr>
      <vt:lpstr>教材和教学参考书</vt:lpstr>
      <vt:lpstr>新版教材与习题集</vt:lpstr>
      <vt:lpstr>Slide 23</vt:lpstr>
      <vt:lpstr>                   其它参考书</vt:lpstr>
      <vt:lpstr>教学内容和安排</vt:lpstr>
      <vt:lpstr>教学目标</vt:lpstr>
      <vt:lpstr>　　　　数据结构与算法</vt:lpstr>
      <vt:lpstr>教与学</vt:lpstr>
      <vt:lpstr>课程学习要求与完成作业方式</vt:lpstr>
      <vt:lpstr>课程学习要求与成绩评定</vt:lpstr>
      <vt:lpstr>成绩评定</vt:lpstr>
      <vt:lpstr>教学组教师信息</vt:lpstr>
      <vt:lpstr>              课程助教信息</vt:lpstr>
      <vt:lpstr>       同心协力 完成教学目标</vt:lpstr>
      <vt:lpstr>Slide 35</vt:lpstr>
    </vt:vector>
  </TitlesOfParts>
  <LinksUpToDate>0</LinksUpToDate>
  <SharedDoc>0</SharedDoc>
  <HyperlinksChanged>0</HyperlinksChanged>
  <Application>Aspose.Slides for .NET</Application>
  <AppVersion>16.0900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数据结构（课程介绍）</dc:title>
  <dc:creator>殷人昆、王宏</dc:creator>
  <cp:lastModifiedBy>WangHong</cp:lastModifiedBy>
  <cp:revision>204</cp:revision>
  <dcterms:created xsi:type="dcterms:W3CDTF">2006-02-16T14:22:17Z</dcterms:created>
  <dcterms:modified xsi:type="dcterms:W3CDTF">2020-09-24T02:54:39Z</dcterms:modified>
</cp:coreProperties>
</file>