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77" r:id="rId6"/>
    <p:sldId id="286" r:id="rId7"/>
    <p:sldId id="262" r:id="rId8"/>
    <p:sldId id="263" r:id="rId9"/>
    <p:sldId id="264" r:id="rId10"/>
    <p:sldId id="258" r:id="rId11"/>
    <p:sldId id="278" r:id="rId12"/>
    <p:sldId id="287" r:id="rId13"/>
    <p:sldId id="279" r:id="rId14"/>
    <p:sldId id="268" r:id="rId15"/>
    <p:sldId id="288" r:id="rId16"/>
    <p:sldId id="282" r:id="rId17"/>
    <p:sldId id="289" r:id="rId18"/>
    <p:sldId id="260" r:id="rId19"/>
    <p:sldId id="272" r:id="rId20"/>
    <p:sldId id="273"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138" autoAdjust="0"/>
  </p:normalViewPr>
  <p:slideViewPr>
    <p:cSldViewPr snapToGrid="0">
      <p:cViewPr varScale="1">
        <p:scale>
          <a:sx n="52" d="100"/>
          <a:sy n="52" d="100"/>
        </p:scale>
        <p:origin x="726" y="60"/>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11/9/2023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initially set up the learning plan on Microsoft Learn, I chose to learn Python and Power BI. I studied more python courses on Microsoft Learn after I submitted the homework. I thought it helps the both courses I am taking as I am currently learning about visualization using python on cs260. I am not a computer science major so what I have discovered is not near perfect, but I hope I am on the right track using Azure to analyze practical dataset.   </a:t>
            </a:r>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1960069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graph, the best practice is to target November and January. I can suggest some promotional events + new product launching on November and January.</a:t>
            </a:r>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3713615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to categorize events by days. I cannot really think of the visualization I can do with this so I just ask python to show the data in a table format. The results &amp; analysis will be on the next page.</a:t>
            </a:r>
          </a:p>
        </p:txBody>
      </p:sp>
      <p:sp>
        <p:nvSpPr>
          <p:cNvPr id="4" name="Slide Number Placeholder 3"/>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2359157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cleaned data shows that there are more traffic during the weekdays than the weekend. This was a bit surprising as I thought more people will shop online during the weekend as they have more free time. The data could suggest that people tend to go outside (could be for shopping) and do the online shopping during the weekdays when they are busy. Also, many customers tend to shop on Thursday and less on Saturdays.</a:t>
            </a:r>
          </a:p>
        </p:txBody>
      </p:sp>
      <p:sp>
        <p:nvSpPr>
          <p:cNvPr id="4" name="Slide Number Placeholder 3"/>
          <p:cNvSpPr>
            <a:spLocks noGrp="1"/>
          </p:cNvSpPr>
          <p:nvPr>
            <p:ph type="sldNum" sz="quarter" idx="5"/>
          </p:nvPr>
        </p:nvSpPr>
        <p:spPr/>
        <p:txBody>
          <a:bodyPr/>
          <a:lstStyle/>
          <a:p>
            <a:fld id="{10895658-EA1F-4910-80AB-4DA76E167475}" type="slidenum">
              <a:rPr lang="en-US" smtClean="0"/>
              <a:t>14</a:t>
            </a:fld>
            <a:endParaRPr lang="en-US" dirty="0"/>
          </a:p>
        </p:txBody>
      </p:sp>
    </p:spTree>
    <p:extLst>
      <p:ext uri="{BB962C8B-B14F-4D97-AF65-F5344CB8AC3E}">
        <p14:creationId xmlns:p14="http://schemas.microsoft.com/office/powerpoint/2010/main" val="891403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highest sales is recorded at </a:t>
            </a:r>
            <a:r>
              <a:rPr lang="en-US" dirty="0" err="1"/>
              <a:t>Delmdk</a:t>
            </a:r>
            <a:r>
              <a:rPr lang="en-US" dirty="0"/>
              <a:t>. And sales in North and West is recorded more than South and East. I thought it was worthwhile to represent it on the map and check if cash discount affected the net sales.</a:t>
            </a:r>
          </a:p>
        </p:txBody>
      </p:sp>
      <p:sp>
        <p:nvSpPr>
          <p:cNvPr id="4" name="Slide Number Placeholder 3"/>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3080090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size of the bubble represents the sales volume.</a:t>
            </a:r>
          </a:p>
          <a:p>
            <a:r>
              <a:rPr lang="en-US" dirty="0"/>
              <a:t>Most of the items are non-discounted or minimally discounted.</a:t>
            </a:r>
          </a:p>
        </p:txBody>
      </p:sp>
      <p:sp>
        <p:nvSpPr>
          <p:cNvPr id="4" name="Slide Number Placeholder 3"/>
          <p:cNvSpPr>
            <a:spLocks noGrp="1"/>
          </p:cNvSpPr>
          <p:nvPr>
            <p:ph type="sldNum" sz="quarter" idx="5"/>
          </p:nvPr>
        </p:nvSpPr>
        <p:spPr/>
        <p:txBody>
          <a:bodyPr/>
          <a:lstStyle/>
          <a:p>
            <a:fld id="{10895658-EA1F-4910-80AB-4DA76E167475}" type="slidenum">
              <a:rPr lang="en-US" smtClean="0"/>
              <a:t>16</a:t>
            </a:fld>
            <a:endParaRPr lang="en-US" dirty="0"/>
          </a:p>
        </p:txBody>
      </p:sp>
    </p:spTree>
    <p:extLst>
      <p:ext uri="{BB962C8B-B14F-4D97-AF65-F5344CB8AC3E}">
        <p14:creationId xmlns:p14="http://schemas.microsoft.com/office/powerpoint/2010/main" val="3382297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latin typeface="Inter"/>
              </a:rPr>
              <a:t>Considering the sales size wise, the net sales of 1Kit is the highest followed by 100 ml. So I think it is necessary to design new products in a kit, rather than single packaging. 100ml is the “average” size, and customers do not prefer too large or little volume.</a:t>
            </a:r>
          </a:p>
          <a:p>
            <a:pPr algn="l"/>
            <a:endParaRPr lang="en-US" dirty="0">
              <a:effectLst/>
              <a:latin typeface="Inter"/>
            </a:endParaRPr>
          </a:p>
          <a:p>
            <a:pPr algn="l"/>
            <a:r>
              <a:rPr lang="en-US" dirty="0">
                <a:effectLst/>
                <a:latin typeface="Inter"/>
              </a:rPr>
              <a:t>Unlike the data I used for Visual Studio python, the sales in December was pretty high. It is interesting that the sales in January were the highest in the both separate datasheets. I think the reason that the sales of June-Augst and Dec-Jan is high is very closely related to the weather (rainy season + in winters).</a:t>
            </a:r>
          </a:p>
          <a:p>
            <a:pPr algn="l"/>
            <a:endParaRPr lang="en-US" dirty="0">
              <a:effectLst/>
              <a:latin typeface="Inter"/>
            </a:endParaRPr>
          </a:p>
          <a:p>
            <a:pPr algn="l"/>
            <a:r>
              <a:rPr lang="en-US" dirty="0">
                <a:effectLst/>
                <a:latin typeface="Inter"/>
              </a:rPr>
              <a:t>There is a decrease in after 2020, but I would argue that overall the sales trend is increasing. </a:t>
            </a:r>
            <a:r>
              <a:rPr lang="en-US" b="0" i="0" dirty="0">
                <a:effectLst/>
                <a:latin typeface="Inter"/>
              </a:rPr>
              <a:t>Products in </a:t>
            </a:r>
            <a:r>
              <a:rPr lang="en-US" b="0" i="0" dirty="0" err="1">
                <a:effectLst/>
                <a:latin typeface="Inter"/>
              </a:rPr>
              <a:t>ParentSKU</a:t>
            </a:r>
            <a:r>
              <a:rPr lang="en-US" b="0" i="0" dirty="0">
                <a:effectLst/>
                <a:latin typeface="Inter"/>
              </a:rPr>
              <a:t> F0033, F0034, F0306, F0094, F0098, F0099 and F0089 have greater net sales, the products in these </a:t>
            </a:r>
            <a:r>
              <a:rPr lang="en-US" b="0" i="0" dirty="0" err="1">
                <a:effectLst/>
                <a:latin typeface="Inter"/>
              </a:rPr>
              <a:t>ParentSKU</a:t>
            </a:r>
            <a:r>
              <a:rPr lang="en-US" b="0" i="0" dirty="0">
                <a:effectLst/>
                <a:latin typeface="Inter"/>
              </a:rPr>
              <a:t> can be promoted in warehouses and zones where there is low sales</a:t>
            </a:r>
            <a:endParaRPr lang="en-US" dirty="0">
              <a:effectLst/>
              <a:latin typeface="Inter"/>
            </a:endParaRPr>
          </a:p>
        </p:txBody>
      </p:sp>
      <p:sp>
        <p:nvSpPr>
          <p:cNvPr id="4" name="Slide Number Placeholder 3"/>
          <p:cNvSpPr>
            <a:spLocks noGrp="1"/>
          </p:cNvSpPr>
          <p:nvPr>
            <p:ph type="sldNum" sz="quarter" idx="5"/>
          </p:nvPr>
        </p:nvSpPr>
        <p:spPr/>
        <p:txBody>
          <a:bodyPr/>
          <a:lstStyle/>
          <a:p>
            <a:fld id="{10895658-EA1F-4910-80AB-4DA76E167475}" type="slidenum">
              <a:rPr lang="en-US" smtClean="0"/>
              <a:t>17</a:t>
            </a:fld>
            <a:endParaRPr lang="en-US" dirty="0"/>
          </a:p>
        </p:txBody>
      </p:sp>
    </p:spTree>
    <p:extLst>
      <p:ext uri="{BB962C8B-B14F-4D97-AF65-F5344CB8AC3E}">
        <p14:creationId xmlns:p14="http://schemas.microsoft.com/office/powerpoint/2010/main" val="310880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enjoyed Key influencers analysis. Here, the MRP stands for “Maximum Retail Price”. The both analysis states the $ is the key factor when in comes to the sales volume. I also designed the scatter plot and it shows the same trend. Since $ matters, the company can focus more on cash discounts as no or very less number of products having cash discounts. </a:t>
            </a:r>
          </a:p>
        </p:txBody>
      </p:sp>
      <p:sp>
        <p:nvSpPr>
          <p:cNvPr id="4" name="Slide Number Placeholder 3"/>
          <p:cNvSpPr>
            <a:spLocks noGrp="1"/>
          </p:cNvSpPr>
          <p:nvPr>
            <p:ph type="sldNum" sz="quarter" idx="5"/>
          </p:nvPr>
        </p:nvSpPr>
        <p:spPr/>
        <p:txBody>
          <a:bodyPr/>
          <a:lstStyle/>
          <a:p>
            <a:fld id="{10895658-EA1F-4910-80AB-4DA76E167475}" type="slidenum">
              <a:rPr lang="en-US" smtClean="0"/>
              <a:t>18</a:t>
            </a:fld>
            <a:endParaRPr lang="en-US" dirty="0"/>
          </a:p>
        </p:txBody>
      </p:sp>
    </p:spTree>
    <p:extLst>
      <p:ext uri="{BB962C8B-B14F-4D97-AF65-F5344CB8AC3E}">
        <p14:creationId xmlns:p14="http://schemas.microsoft.com/office/powerpoint/2010/main" val="353141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 </a:t>
            </a:r>
            <a:r>
              <a:rPr lang="en-US" dirty="0" err="1"/>
              <a:t>numpy</a:t>
            </a:r>
            <a:r>
              <a:rPr lang="en-US" dirty="0"/>
              <a:t> and pandas. Import cosmetics e-commerce dataset. The biggest difference between this project and other practices from Microsoft learn is that I need to set up the basics from the get-go to clean &amp; process data. </a:t>
            </a:r>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49590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Installed </a:t>
            </a:r>
            <a:r>
              <a:rPr lang="en-US" dirty="0" err="1"/>
              <a:t>missingno</a:t>
            </a:r>
            <a:r>
              <a:rPr lang="en-US" dirty="0"/>
              <a:t>. And I </a:t>
            </a:r>
            <a:r>
              <a:rPr lang="en-US" dirty="0" err="1"/>
              <a:t>concat</a:t>
            </a:r>
            <a:r>
              <a:rPr lang="en-US" dirty="0"/>
              <a:t> all the dataset into under one definition: </a:t>
            </a:r>
            <a:r>
              <a:rPr lang="en-US" dirty="0" err="1"/>
              <a:t>all_data</a:t>
            </a:r>
            <a:r>
              <a:rPr lang="en-US" dirty="0"/>
              <a:t> so it is easier to visualize.</a:t>
            </a:r>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216863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missing a lot of data from </a:t>
            </a:r>
            <a:r>
              <a:rPr lang="en-US" dirty="0" err="1"/>
              <a:t>category_code</a:t>
            </a:r>
            <a:r>
              <a:rPr lang="en-US" dirty="0"/>
              <a:t> and the brand. And </a:t>
            </a:r>
            <a:r>
              <a:rPr lang="en-US" dirty="0" err="1"/>
              <a:t>user_session</a:t>
            </a:r>
            <a:r>
              <a:rPr lang="en-US" dirty="0"/>
              <a:t> is just a unique value so it is not relevant to my goal. I will drop these data on the next slide.</a:t>
            </a:r>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718064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I dropped these data. And I converted any time information to ‘datetime64’ so pandas can calculate the values. It took me more than 20 minutes to run this. It seems there is ways to make this much faster (I googled the solution, and datetime64 conversion is notoriously slow.) I, unfortunately, could not fully understand the ways to make it faster, so I waited.</a:t>
            </a:r>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3088099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Installed </a:t>
            </a:r>
            <a:r>
              <a:rPr lang="en-US" dirty="0" err="1"/>
              <a:t>plotly.express</a:t>
            </a:r>
            <a:r>
              <a:rPr lang="en-US" dirty="0"/>
              <a:t> for visualization. I added/converted 6 new </a:t>
            </a:r>
            <a:r>
              <a:rPr lang="en-US" dirty="0" err="1"/>
              <a:t>colums</a:t>
            </a:r>
            <a:r>
              <a:rPr lang="en-US" dirty="0"/>
              <a:t> to help me with the analysis. I wanted to have a </a:t>
            </a:r>
            <a:r>
              <a:rPr lang="en-US" dirty="0" err="1"/>
              <a:t>colum</a:t>
            </a:r>
            <a:r>
              <a:rPr lang="en-US" dirty="0"/>
              <a:t> that have a value of 1 for all row to do the counting for the qualitative data.</a:t>
            </a:r>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859221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one of the biggest drawbacks for me. I started to visualize the data and there is an error message coming up. However, it is always followed by the actual graph. So my command generates the visualizations but keeps getting an error. I googled the solution and installing upgrade </a:t>
            </a:r>
            <a:r>
              <a:rPr lang="en-US" dirty="0" err="1"/>
              <a:t>nbformat</a:t>
            </a:r>
            <a:r>
              <a:rPr lang="en-US" dirty="0"/>
              <a:t> seems helpful…..but no luck so far.</a:t>
            </a:r>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263442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can be useful when it comes to making a strategy. More users browsing/viewing will results in more purchases. Not exact, but there is some clear positive correlation between all 4 events when it comes to # of users viewing. Clear decrease in December </a:t>
            </a:r>
            <a:r>
              <a:rPr lang="en-US" dirty="0" err="1"/>
              <a:t>til</a:t>
            </a:r>
            <a:r>
              <a:rPr lang="en-US" dirty="0"/>
              <a:t> January. I do not have all the information to know the cause, but the research idea can start from here.</a:t>
            </a:r>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648291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a:t>
            </a:r>
            <a:r>
              <a:rPr lang="ko-KR" altLang="en-US" dirty="0"/>
              <a:t> </a:t>
            </a:r>
            <a:r>
              <a:rPr lang="en-US" altLang="ko-KR" dirty="0"/>
              <a:t>error</a:t>
            </a:r>
            <a:r>
              <a:rPr lang="ko-KR" altLang="en-US" dirty="0"/>
              <a:t> </a:t>
            </a:r>
            <a:r>
              <a:rPr lang="en-US" altLang="ko-KR" dirty="0"/>
              <a:t>message,</a:t>
            </a:r>
            <a:r>
              <a:rPr lang="ko-KR" altLang="en-US" dirty="0"/>
              <a:t> </a:t>
            </a:r>
            <a:r>
              <a:rPr lang="en-US" altLang="ko-KR" dirty="0"/>
              <a:t>but</a:t>
            </a:r>
            <a:r>
              <a:rPr lang="ko-KR" altLang="en-US" dirty="0"/>
              <a:t> </a:t>
            </a:r>
            <a:r>
              <a:rPr lang="en-US" altLang="ko-KR" dirty="0"/>
              <a:t>there</a:t>
            </a:r>
            <a:r>
              <a:rPr lang="ko-KR" altLang="en-US" dirty="0"/>
              <a:t> </a:t>
            </a:r>
            <a:r>
              <a:rPr lang="en-US" altLang="ko-KR" dirty="0"/>
              <a:t>is</a:t>
            </a:r>
            <a:r>
              <a:rPr lang="ko-KR" altLang="en-US" dirty="0"/>
              <a:t> </a:t>
            </a:r>
            <a:r>
              <a:rPr lang="en-US" altLang="ko-KR" dirty="0"/>
              <a:t>a</a:t>
            </a:r>
            <a:r>
              <a:rPr lang="ko-KR" altLang="en-US" dirty="0"/>
              <a:t> </a:t>
            </a:r>
            <a:r>
              <a:rPr lang="en-US" altLang="ko-KR" dirty="0"/>
              <a:t>proper visualization below. It will be shown on the next slide.</a:t>
            </a:r>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1836787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dirty="0"/>
              <a:t>Azure project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b="1" dirty="0"/>
              <a:t>MI 462 </a:t>
            </a:r>
          </a:p>
          <a:p>
            <a:r>
              <a:rPr lang="en-US" dirty="0"/>
              <a:t>Joo Yong Yoon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7DC9ECA-82A2-1C70-0B39-9422B8D95C09}"/>
              </a:ext>
            </a:extLst>
          </p:cNvPr>
          <p:cNvPicPr>
            <a:picLocks noChangeAspect="1"/>
          </p:cNvPicPr>
          <p:nvPr/>
        </p:nvPicPr>
        <p:blipFill>
          <a:blip r:embed="rId3"/>
          <a:stretch>
            <a:fillRect/>
          </a:stretch>
        </p:blipFill>
        <p:spPr>
          <a:xfrm>
            <a:off x="1135063" y="489873"/>
            <a:ext cx="10936287" cy="5878254"/>
          </a:xfrm>
          <a:prstGeom prst="rect">
            <a:avLst/>
          </a:prstGeom>
          <a:noFill/>
        </p:spPr>
      </p:pic>
      <p:sp>
        <p:nvSpPr>
          <p:cNvPr id="60" name="Slide Number Placeholder 59" hidden="1">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pPr>
              <a:spcAft>
                <a:spcPts val="600"/>
              </a:spcAft>
            </a:pPr>
            <a:fld id="{B5CEABB6-07DC-46E8-9B57-56EC44A396E5}" type="slidenum">
              <a:rPr lang="en-US" smtClean="0"/>
              <a:pPr>
                <a:spcAft>
                  <a:spcPts val="600"/>
                </a:spcAft>
              </a:pPr>
              <a:t>10</a:t>
            </a:fld>
            <a:endParaRPr lang="en-US"/>
          </a:p>
        </p:txBody>
      </p:sp>
    </p:spTree>
    <p:extLst>
      <p:ext uri="{BB962C8B-B14F-4D97-AF65-F5344CB8AC3E}">
        <p14:creationId xmlns:p14="http://schemas.microsoft.com/office/powerpoint/2010/main" val="425246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OUR COMPETITION</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COMPETITORS</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a:p>
            <a:endParaRPr lang="en-US" dirty="0"/>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pic>
        <p:nvPicPr>
          <p:cNvPr id="3" name="Picture 2">
            <a:extLst>
              <a:ext uri="{FF2B5EF4-FFF2-40B4-BE49-F238E27FC236}">
                <a16:creationId xmlns:a16="http://schemas.microsoft.com/office/drawing/2014/main" id="{564B6827-0458-3982-73AC-7E59C2D7A7F9}"/>
              </a:ext>
            </a:extLst>
          </p:cNvPr>
          <p:cNvPicPr>
            <a:picLocks noChangeAspect="1"/>
          </p:cNvPicPr>
          <p:nvPr/>
        </p:nvPicPr>
        <p:blipFill>
          <a:blip r:embed="rId3"/>
          <a:stretch>
            <a:fillRect/>
          </a:stretch>
        </p:blipFill>
        <p:spPr>
          <a:xfrm>
            <a:off x="0" y="152400"/>
            <a:ext cx="12192000" cy="6553200"/>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B19882D-BF37-41EC-D787-3257B40EA64B}"/>
              </a:ext>
            </a:extLst>
          </p:cNvPr>
          <p:cNvPicPr>
            <a:picLocks noChangeAspect="1"/>
          </p:cNvPicPr>
          <p:nvPr/>
        </p:nvPicPr>
        <p:blipFill rotWithShape="1">
          <a:blip r:embed="rId3"/>
          <a:srcRect r="12546" b="1"/>
          <a:stretch/>
        </p:blipFill>
        <p:spPr>
          <a:xfrm>
            <a:off x="1135063" y="68263"/>
            <a:ext cx="10936287" cy="6721475"/>
          </a:xfrm>
          <a:prstGeom prst="rect">
            <a:avLst/>
          </a:prstGeom>
          <a:noFill/>
        </p:spPr>
      </p:pic>
      <p:sp>
        <p:nvSpPr>
          <p:cNvPr id="4" name="Slide Number Placeholder 3" hidden="1">
            <a:extLst>
              <a:ext uri="{FF2B5EF4-FFF2-40B4-BE49-F238E27FC236}">
                <a16:creationId xmlns:a16="http://schemas.microsoft.com/office/drawing/2014/main" id="{4A9FC2EB-9617-4A9A-B4B6-0EC42705E1CE}"/>
              </a:ext>
            </a:extLst>
          </p:cNvPr>
          <p:cNvSpPr>
            <a:spLocks noGrp="1"/>
          </p:cNvSpPr>
          <p:nvPr>
            <p:ph type="sldNum" sz="quarter" idx="4294967295"/>
          </p:nvPr>
        </p:nvSpPr>
        <p:spPr>
          <a:xfrm>
            <a:off x="11123295" y="6356350"/>
            <a:ext cx="457200" cy="365125"/>
          </a:xfrm>
        </p:spPr>
        <p:txBody>
          <a:bodyPr/>
          <a:lstStyle/>
          <a:p>
            <a:pPr>
              <a:spcAft>
                <a:spcPts val="600"/>
              </a:spcAft>
            </a:pPr>
            <a:fld id="{19B51A1E-902D-48AF-9020-955120F399B6}" type="slidenum">
              <a:rPr lang="en-ZA" smtClean="0"/>
              <a:pPr>
                <a:spcAft>
                  <a:spcPts val="600"/>
                </a:spcAft>
              </a:pPr>
              <a:t>12</a:t>
            </a:fld>
            <a:endParaRPr lang="en-ZA"/>
          </a:p>
        </p:txBody>
      </p:sp>
    </p:spTree>
    <p:extLst>
      <p:ext uri="{BB962C8B-B14F-4D97-AF65-F5344CB8AC3E}">
        <p14:creationId xmlns:p14="http://schemas.microsoft.com/office/powerpoint/2010/main" val="275279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GROWTH STRATEGY</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2208" y="1818208"/>
            <a:ext cx="6336792" cy="539812"/>
          </a:xfrm>
        </p:spPr>
        <p:txBody>
          <a:bodyPr/>
          <a:lstStyle/>
          <a:p>
            <a:r>
              <a:rPr lang="en-ZA" dirty="0"/>
              <a:t>How we’ll scale in the future</a:t>
            </a:r>
          </a:p>
          <a:p>
            <a:endParaRPr lang="en-US" dirty="0"/>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7760" y="2606040"/>
            <a:ext cx="6339840" cy="365760"/>
          </a:xfrm>
        </p:spPr>
        <p:txBody>
          <a:bodyPr/>
          <a:lstStyle/>
          <a:p>
            <a:r>
              <a:rPr lang="en-US" dirty="0"/>
              <a:t>PHASE 1: FEB 20XX</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7760" y="2907792"/>
            <a:ext cx="6336792" cy="640080"/>
          </a:xfrm>
        </p:spPr>
        <p:txBody>
          <a:bodyPr>
            <a:noAutofit/>
          </a:bodyPr>
          <a:lstStyle/>
          <a:p>
            <a:r>
              <a:rPr lang="en-US" dirty="0"/>
              <a:t>Roll out product to high profile or top-level participants to help establish the product</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7760" y="3895344"/>
            <a:ext cx="6339840" cy="365760"/>
          </a:xfrm>
        </p:spPr>
        <p:txBody>
          <a:bodyPr/>
          <a:lstStyle/>
          <a:p>
            <a:r>
              <a:rPr lang="en-US" dirty="0"/>
              <a:t>PHASE 2: MAY 20XX</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7760" y="4206240"/>
            <a:ext cx="6336792" cy="640080"/>
          </a:xfrm>
        </p:spPr>
        <p:txBody>
          <a:bodyPr>
            <a:noAutofit/>
          </a:bodyPr>
          <a:lstStyle/>
          <a:p>
            <a:r>
              <a:rPr lang="en-US" dirty="0"/>
              <a:t>Release of the product to the general public and monitor press release and social media accounts</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3747" y="5221224"/>
            <a:ext cx="6339840" cy="365760"/>
          </a:xfrm>
        </p:spPr>
        <p:txBody>
          <a:bodyPr/>
          <a:lstStyle/>
          <a:p>
            <a:r>
              <a:rPr lang="en-US" dirty="0"/>
              <a:t>PHASE 3: OCT 20XX</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3747" y="5541264"/>
            <a:ext cx="6336792" cy="640080"/>
          </a:xfrm>
        </p:spPr>
        <p:txBody>
          <a:bodyPr/>
          <a:lstStyle/>
          <a:p>
            <a:r>
              <a:rPr lang="en-US" dirty="0"/>
              <a:t>Gather feedback and adjust product design as necessary</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pic>
        <p:nvPicPr>
          <p:cNvPr id="8" name="Picture 7">
            <a:extLst>
              <a:ext uri="{FF2B5EF4-FFF2-40B4-BE49-F238E27FC236}">
                <a16:creationId xmlns:a16="http://schemas.microsoft.com/office/drawing/2014/main" id="{6BC4D48F-5FE9-A784-5214-2DE27FF051F0}"/>
              </a:ext>
            </a:extLst>
          </p:cNvPr>
          <p:cNvPicPr>
            <a:picLocks noChangeAspect="1"/>
          </p:cNvPicPr>
          <p:nvPr/>
        </p:nvPicPr>
        <p:blipFill>
          <a:blip r:embed="rId3"/>
          <a:stretch>
            <a:fillRect/>
          </a:stretch>
        </p:blipFill>
        <p:spPr>
          <a:xfrm>
            <a:off x="0" y="152400"/>
            <a:ext cx="12192000" cy="6553200"/>
          </a:xfrm>
          <a:prstGeom prst="rect">
            <a:avLst/>
          </a:prstGeom>
        </p:spPr>
      </p:pic>
    </p:spTree>
    <p:extLst>
      <p:ext uri="{BB962C8B-B14F-4D97-AF65-F5344CB8AC3E}">
        <p14:creationId xmlns:p14="http://schemas.microsoft.com/office/powerpoint/2010/main" val="372197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4" name="Picture 563">
            <a:extLst>
              <a:ext uri="{FF2B5EF4-FFF2-40B4-BE49-F238E27FC236}">
                <a16:creationId xmlns:a16="http://schemas.microsoft.com/office/drawing/2014/main" id="{6D2161BD-699E-9E29-E889-F5B8729C0EB2}"/>
              </a:ext>
            </a:extLst>
          </p:cNvPr>
          <p:cNvPicPr>
            <a:picLocks noChangeAspect="1"/>
          </p:cNvPicPr>
          <p:nvPr/>
        </p:nvPicPr>
        <p:blipFill rotWithShape="1">
          <a:blip r:embed="rId3"/>
          <a:srcRect r="12546" b="1"/>
          <a:stretch/>
        </p:blipFill>
        <p:spPr>
          <a:xfrm>
            <a:off x="1135063" y="68263"/>
            <a:ext cx="10936287" cy="6721475"/>
          </a:xfrm>
          <a:prstGeom prst="rect">
            <a:avLst/>
          </a:prstGeom>
          <a:noFill/>
        </p:spPr>
      </p:pic>
      <p:sp>
        <p:nvSpPr>
          <p:cNvPr id="138" name="Slide Number Placeholder 137" hidden="1">
            <a:extLst>
              <a:ext uri="{FF2B5EF4-FFF2-40B4-BE49-F238E27FC236}">
                <a16:creationId xmlns:a16="http://schemas.microsoft.com/office/drawing/2014/main" id="{C0EE7122-1CD2-46FC-B8ED-13A3D7A67D19}"/>
              </a:ext>
            </a:extLst>
          </p:cNvPr>
          <p:cNvSpPr>
            <a:spLocks noGrp="1"/>
          </p:cNvSpPr>
          <p:nvPr>
            <p:ph type="sldNum" sz="quarter" idx="12"/>
          </p:nvPr>
        </p:nvSpPr>
        <p:spPr>
          <a:xfrm>
            <a:off x="11123295" y="6356350"/>
            <a:ext cx="457200" cy="365125"/>
          </a:xfrm>
        </p:spPr>
        <p:txBody>
          <a:bodyPr/>
          <a:lstStyle/>
          <a:p>
            <a:pPr>
              <a:spcAft>
                <a:spcPts val="600"/>
              </a:spcAft>
            </a:pPr>
            <a:fld id="{19B51A1E-902D-48AF-9020-955120F399B6}" type="slidenum">
              <a:rPr lang="en-ZA" smtClean="0"/>
              <a:pPr>
                <a:spcAft>
                  <a:spcPts val="600"/>
                </a:spcAft>
              </a:pPr>
              <a:t>14</a:t>
            </a:fld>
            <a:endParaRPr lang="en-ZA"/>
          </a:p>
        </p:txBody>
      </p:sp>
    </p:spTree>
    <p:extLst>
      <p:ext uri="{BB962C8B-B14F-4D97-AF65-F5344CB8AC3E}">
        <p14:creationId xmlns:p14="http://schemas.microsoft.com/office/powerpoint/2010/main" val="3060063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10;&#10;Description automatically generated">
            <a:extLst>
              <a:ext uri="{FF2B5EF4-FFF2-40B4-BE49-F238E27FC236}">
                <a16:creationId xmlns:a16="http://schemas.microsoft.com/office/drawing/2014/main" id="{9ED82A06-D13D-B1EB-BE78-7428857B9F66}"/>
              </a:ext>
            </a:extLst>
          </p:cNvPr>
          <p:cNvPicPr>
            <a:picLocks noChangeAspect="1"/>
          </p:cNvPicPr>
          <p:nvPr/>
        </p:nvPicPr>
        <p:blipFill rotWithShape="1">
          <a:blip r:embed="rId3"/>
          <a:srcRect r="12546" b="1"/>
          <a:stretch/>
        </p:blipFill>
        <p:spPr>
          <a:xfrm>
            <a:off x="1135063" y="68263"/>
            <a:ext cx="10936287" cy="6721475"/>
          </a:xfrm>
          <a:prstGeom prst="rect">
            <a:avLst/>
          </a:prstGeom>
          <a:noFill/>
        </p:spPr>
      </p:pic>
      <p:sp>
        <p:nvSpPr>
          <p:cNvPr id="4" name="Slide Number Placeholder 3" hidden="1">
            <a:extLst>
              <a:ext uri="{FF2B5EF4-FFF2-40B4-BE49-F238E27FC236}">
                <a16:creationId xmlns:a16="http://schemas.microsoft.com/office/drawing/2014/main" id="{6C126668-687B-47AB-A399-9943A8F2E33B}"/>
              </a:ext>
            </a:extLst>
          </p:cNvPr>
          <p:cNvSpPr>
            <a:spLocks noGrp="1"/>
          </p:cNvSpPr>
          <p:nvPr>
            <p:ph type="sldNum" sz="quarter" idx="12"/>
          </p:nvPr>
        </p:nvSpPr>
        <p:spPr>
          <a:xfrm>
            <a:off x="11201400" y="6167437"/>
            <a:ext cx="457200" cy="365125"/>
          </a:xfrm>
        </p:spPr>
        <p:txBody>
          <a:bodyPr/>
          <a:lstStyle/>
          <a:p>
            <a:pPr>
              <a:spcAft>
                <a:spcPts val="600"/>
              </a:spcAft>
            </a:pPr>
            <a:fld id="{B5CEABB6-07DC-46E8-9B57-56EC44A396E5}" type="slidenum">
              <a:rPr lang="en-US" smtClean="0"/>
              <a:pPr>
                <a:spcAft>
                  <a:spcPts val="600"/>
                </a:spcAft>
              </a:pPr>
              <a:t>15</a:t>
            </a:fld>
            <a:endParaRPr lang="en-US"/>
          </a:p>
        </p:txBody>
      </p:sp>
    </p:spTree>
    <p:extLst>
      <p:ext uri="{BB962C8B-B14F-4D97-AF65-F5344CB8AC3E}">
        <p14:creationId xmlns:p14="http://schemas.microsoft.com/office/powerpoint/2010/main" val="5669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pic>
        <p:nvPicPr>
          <p:cNvPr id="45" name="Picture 44">
            <a:extLst>
              <a:ext uri="{FF2B5EF4-FFF2-40B4-BE49-F238E27FC236}">
                <a16:creationId xmlns:a16="http://schemas.microsoft.com/office/drawing/2014/main" id="{34E3A066-C9F5-6CA4-291A-850360C98969}"/>
              </a:ext>
            </a:extLst>
          </p:cNvPr>
          <p:cNvPicPr>
            <a:picLocks noChangeAspect="1"/>
          </p:cNvPicPr>
          <p:nvPr/>
        </p:nvPicPr>
        <p:blipFill>
          <a:blip r:embed="rId3"/>
          <a:stretch>
            <a:fillRect/>
          </a:stretch>
        </p:blipFill>
        <p:spPr>
          <a:xfrm>
            <a:off x="0" y="152400"/>
            <a:ext cx="12192000" cy="6553200"/>
          </a:xfrm>
          <a:prstGeom prst="rect">
            <a:avLst/>
          </a:prstGeom>
        </p:spPr>
      </p:pic>
    </p:spTree>
    <p:extLst>
      <p:ext uri="{BB962C8B-B14F-4D97-AF65-F5344CB8AC3E}">
        <p14:creationId xmlns:p14="http://schemas.microsoft.com/office/powerpoint/2010/main" val="138626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descr="A screenshot of a computer&#10;&#10;Description automatically generated">
            <a:extLst>
              <a:ext uri="{FF2B5EF4-FFF2-40B4-BE49-F238E27FC236}">
                <a16:creationId xmlns:a16="http://schemas.microsoft.com/office/drawing/2014/main" id="{59C7305D-61B7-F40C-0DF5-E989248E3FBE}"/>
              </a:ext>
            </a:extLst>
          </p:cNvPr>
          <p:cNvPicPr>
            <a:picLocks noChangeAspect="1"/>
          </p:cNvPicPr>
          <p:nvPr/>
        </p:nvPicPr>
        <p:blipFill>
          <a:blip r:embed="rId3"/>
          <a:stretch>
            <a:fillRect/>
          </a:stretch>
        </p:blipFill>
        <p:spPr>
          <a:xfrm>
            <a:off x="1135063" y="489873"/>
            <a:ext cx="10936287" cy="5878254"/>
          </a:xfrm>
          <a:prstGeom prst="rect">
            <a:avLst/>
          </a:prstGeom>
          <a:noFill/>
        </p:spPr>
      </p:pic>
      <p:sp>
        <p:nvSpPr>
          <p:cNvPr id="202" name="Slide Number Placeholder 201" hidden="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pPr>
              <a:spcAft>
                <a:spcPts val="600"/>
              </a:spcAft>
            </a:pPr>
            <a:fld id="{B5CEABB6-07DC-46E8-9B57-56EC44A396E5}" type="slidenum">
              <a:rPr lang="en-US" smtClean="0"/>
              <a:pPr>
                <a:spcAft>
                  <a:spcPts val="600"/>
                </a:spcAft>
              </a:pPr>
              <a:t>17</a:t>
            </a:fld>
            <a:endParaRPr lang="en-US"/>
          </a:p>
        </p:txBody>
      </p:sp>
    </p:spTree>
    <p:extLst>
      <p:ext uri="{BB962C8B-B14F-4D97-AF65-F5344CB8AC3E}">
        <p14:creationId xmlns:p14="http://schemas.microsoft.com/office/powerpoint/2010/main" val="236940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6C57EB4-118B-5DD7-0F3A-F82517E4F746}"/>
              </a:ext>
            </a:extLst>
          </p:cNvPr>
          <p:cNvPicPr>
            <a:picLocks noChangeAspect="1"/>
          </p:cNvPicPr>
          <p:nvPr/>
        </p:nvPicPr>
        <p:blipFill rotWithShape="1">
          <a:blip r:embed="rId3"/>
          <a:srcRect l="2030" r="10516" b="1"/>
          <a:stretch/>
        </p:blipFill>
        <p:spPr>
          <a:xfrm>
            <a:off x="1135063" y="68263"/>
            <a:ext cx="10936287" cy="6721475"/>
          </a:xfrm>
          <a:prstGeom prst="rect">
            <a:avLst/>
          </a:prstGeom>
          <a:noFill/>
        </p:spPr>
      </p:pic>
      <p:sp>
        <p:nvSpPr>
          <p:cNvPr id="6" name="Slide Number Placeholder 5" hidden="1">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pPr>
              <a:spcAft>
                <a:spcPts val="600"/>
              </a:spcAft>
            </a:pPr>
            <a:fld id="{B5CEABB6-07DC-46E8-9B57-56EC44A396E5}" type="slidenum">
              <a:rPr lang="en-US" smtClean="0"/>
              <a:pPr>
                <a:spcAft>
                  <a:spcPts val="600"/>
                </a:spcAft>
              </a:pPr>
              <a:t>18</a:t>
            </a:fld>
            <a:endParaRPr lang="en-US"/>
          </a:p>
        </p:txBody>
      </p:sp>
    </p:spTree>
    <p:extLst>
      <p:ext uri="{BB962C8B-B14F-4D97-AF65-F5344CB8AC3E}">
        <p14:creationId xmlns:p14="http://schemas.microsoft.com/office/powerpoint/2010/main" val="92017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Choice of azure services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50" y="2698750"/>
            <a:ext cx="6400800" cy="3657600"/>
          </a:xfrm>
        </p:spPr>
        <p:txBody>
          <a:bodyPr>
            <a:normAutofit/>
          </a:bodyPr>
          <a:lstStyle/>
          <a:p>
            <a:pPr marL="457200" indent="-457200">
              <a:buFont typeface="Arial" panose="020B0604020202020204" pitchFamily="34" charset="0"/>
              <a:buChar char="•"/>
            </a:pPr>
            <a:r>
              <a:rPr lang="en-US" sz="3200" b="1" dirty="0">
                <a:solidFill>
                  <a:schemeClr val="tx1">
                    <a:lumMod val="75000"/>
                    <a:lumOff val="25000"/>
                  </a:schemeClr>
                </a:solidFill>
              </a:rPr>
              <a:t>Visual Studio (using Python for visualization)</a:t>
            </a:r>
          </a:p>
          <a:p>
            <a:pPr marL="457200" indent="-457200">
              <a:buFont typeface="Arial" panose="020B0604020202020204" pitchFamily="34" charset="0"/>
              <a:buChar char="•"/>
            </a:pPr>
            <a:endParaRPr lang="en-US" sz="3200" b="1" dirty="0">
              <a:solidFill>
                <a:schemeClr val="tx1">
                  <a:lumMod val="75000"/>
                  <a:lumOff val="25000"/>
                </a:schemeClr>
              </a:solidFill>
            </a:endParaRPr>
          </a:p>
          <a:p>
            <a:pPr marL="457200" indent="-457200">
              <a:buFont typeface="Arial" panose="020B0604020202020204" pitchFamily="34" charset="0"/>
              <a:buChar char="•"/>
            </a:pPr>
            <a:r>
              <a:rPr lang="en-US" sz="3200" b="1" dirty="0">
                <a:solidFill>
                  <a:schemeClr val="tx1">
                    <a:lumMod val="75000"/>
                    <a:lumOff val="25000"/>
                  </a:schemeClr>
                </a:solidFill>
              </a:rPr>
              <a:t>Power BI</a:t>
            </a:r>
          </a:p>
          <a:p>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Goal</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sz="2400" dirty="0"/>
              <a:t>E-Commerce</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68240" y="2491866"/>
            <a:ext cx="6339839" cy="1501636"/>
          </a:xfrm>
        </p:spPr>
        <p:txBody>
          <a:bodyPr>
            <a:noAutofit/>
          </a:bodyPr>
          <a:lstStyle/>
          <a:p>
            <a:pPr>
              <a:lnSpc>
                <a:spcPct val="150000"/>
              </a:lnSpc>
            </a:pPr>
            <a:r>
              <a:rPr lang="en-US" sz="2000" dirty="0"/>
              <a:t>Using the historical data, understand the effective ecommerce strategy. Make predictions based on the findings.</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
        <p:nvSpPr>
          <p:cNvPr id="32" name="Text Placeholder 3">
            <a:extLst>
              <a:ext uri="{FF2B5EF4-FFF2-40B4-BE49-F238E27FC236}">
                <a16:creationId xmlns:a16="http://schemas.microsoft.com/office/drawing/2014/main" id="{2A5F7224-0C41-1722-A236-CAB3B7E812B5}"/>
              </a:ext>
            </a:extLst>
          </p:cNvPr>
          <p:cNvSpPr txBox="1">
            <a:spLocks/>
          </p:cNvSpPr>
          <p:nvPr/>
        </p:nvSpPr>
        <p:spPr>
          <a:xfrm>
            <a:off x="4968240" y="4252213"/>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Indian Market</a:t>
            </a:r>
          </a:p>
        </p:txBody>
      </p:sp>
      <p:sp>
        <p:nvSpPr>
          <p:cNvPr id="33" name="Text Placeholder 16">
            <a:extLst>
              <a:ext uri="{FF2B5EF4-FFF2-40B4-BE49-F238E27FC236}">
                <a16:creationId xmlns:a16="http://schemas.microsoft.com/office/drawing/2014/main" id="{752AC805-3376-F88F-E009-2203E9BF80DF}"/>
              </a:ext>
            </a:extLst>
          </p:cNvPr>
          <p:cNvSpPr txBox="1">
            <a:spLocks/>
          </p:cNvSpPr>
          <p:nvPr/>
        </p:nvSpPr>
        <p:spPr>
          <a:xfrm>
            <a:off x="4998720" y="4663926"/>
            <a:ext cx="6339839" cy="1501636"/>
          </a:xfrm>
          <a:prstGeom prst="rect">
            <a:avLst/>
          </a:prstGeom>
        </p:spPr>
        <p:txBody>
          <a:bodyPr vert="horz" lIns="91440" tIns="45720" rIns="91440" bIns="45720" rtlCol="0">
            <a:no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t>Analyze Indian cosmetics market. Analyze historical trend &amp; see what affect the net sales the most.</a:t>
            </a:r>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pic>
        <p:nvPicPr>
          <p:cNvPr id="8" name="Picture 7">
            <a:extLst>
              <a:ext uri="{FF2B5EF4-FFF2-40B4-BE49-F238E27FC236}">
                <a16:creationId xmlns:a16="http://schemas.microsoft.com/office/drawing/2014/main" id="{A19FAF13-D757-B184-9041-402D2CD48338}"/>
              </a:ext>
            </a:extLst>
          </p:cNvPr>
          <p:cNvPicPr>
            <a:picLocks noChangeAspect="1"/>
          </p:cNvPicPr>
          <p:nvPr/>
        </p:nvPicPr>
        <p:blipFill>
          <a:blip r:embed="rId3"/>
          <a:stretch>
            <a:fillRect/>
          </a:stretch>
        </p:blipFill>
        <p:spPr>
          <a:xfrm>
            <a:off x="758838" y="320680"/>
            <a:ext cx="10674323" cy="5737449"/>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A screenshot of a computer program&#10;&#10;Description automatically generated">
            <a:extLst>
              <a:ext uri="{FF2B5EF4-FFF2-40B4-BE49-F238E27FC236}">
                <a16:creationId xmlns:a16="http://schemas.microsoft.com/office/drawing/2014/main" id="{02664EF5-FAEE-723B-CDBA-44FEA7F08BAB}"/>
              </a:ext>
            </a:extLst>
          </p:cNvPr>
          <p:cNvPicPr>
            <a:picLocks noChangeAspect="1"/>
          </p:cNvPicPr>
          <p:nvPr/>
        </p:nvPicPr>
        <p:blipFill>
          <a:blip r:embed="rId3"/>
          <a:stretch>
            <a:fillRect/>
          </a:stretch>
        </p:blipFill>
        <p:spPr>
          <a:xfrm>
            <a:off x="1135063" y="489873"/>
            <a:ext cx="10936287" cy="5878254"/>
          </a:xfrm>
          <a:prstGeom prst="rect">
            <a:avLst/>
          </a:prstGeom>
          <a:noFill/>
        </p:spPr>
      </p:pic>
      <p:sp>
        <p:nvSpPr>
          <p:cNvPr id="6" name="Slide Number Placeholder 5" hidden="1">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pPr>
              <a:spcAft>
                <a:spcPts val="600"/>
              </a:spcAft>
            </a:pPr>
            <a:fld id="{B5CEABB6-07DC-46E8-9B57-56EC44A396E5}" type="slidenum">
              <a:rPr lang="en-US" smtClean="0"/>
              <a:pPr>
                <a:spcAft>
                  <a:spcPts val="600"/>
                </a:spcAft>
              </a:pPr>
              <a:t>5</a:t>
            </a:fld>
            <a:endParaRPr lang="en-US"/>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10;&#10;Description automatically generated">
            <a:extLst>
              <a:ext uri="{FF2B5EF4-FFF2-40B4-BE49-F238E27FC236}">
                <a16:creationId xmlns:a16="http://schemas.microsoft.com/office/drawing/2014/main" id="{E33D0C87-0C9F-E6FD-4958-2C5ADB89986F}"/>
              </a:ext>
            </a:extLst>
          </p:cNvPr>
          <p:cNvPicPr>
            <a:picLocks noChangeAspect="1"/>
          </p:cNvPicPr>
          <p:nvPr/>
        </p:nvPicPr>
        <p:blipFill rotWithShape="1">
          <a:blip r:embed="rId3"/>
          <a:srcRect l="12545" r="1" b="1"/>
          <a:stretch/>
        </p:blipFill>
        <p:spPr>
          <a:xfrm>
            <a:off x="1135063" y="68263"/>
            <a:ext cx="10936287" cy="6721475"/>
          </a:xfrm>
          <a:prstGeom prst="rect">
            <a:avLst/>
          </a:prstGeom>
          <a:noFill/>
        </p:spPr>
      </p:pic>
      <p:sp>
        <p:nvSpPr>
          <p:cNvPr id="6" name="Slide Number Placeholder 5" hidden="1">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pPr>
              <a:spcAft>
                <a:spcPts val="600"/>
              </a:spcAft>
            </a:pPr>
            <a:fld id="{B5CEABB6-07DC-46E8-9B57-56EC44A396E5}" type="slidenum">
              <a:rPr lang="en-US" smtClean="0"/>
              <a:pPr>
                <a:spcAft>
                  <a:spcPts val="600"/>
                </a:spcAft>
              </a:pPr>
              <a:t>6</a:t>
            </a:fld>
            <a:endParaRPr lang="en-US"/>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D3A4F97-1FE9-A372-4A01-F60C784FE812}"/>
              </a:ext>
            </a:extLst>
          </p:cNvPr>
          <p:cNvPicPr>
            <a:picLocks noChangeAspect="1"/>
          </p:cNvPicPr>
          <p:nvPr/>
        </p:nvPicPr>
        <p:blipFill>
          <a:blip r:embed="rId3"/>
          <a:stretch>
            <a:fillRect/>
          </a:stretch>
        </p:blipFill>
        <p:spPr>
          <a:xfrm>
            <a:off x="1135063" y="489873"/>
            <a:ext cx="10936287" cy="5878254"/>
          </a:xfrm>
          <a:prstGeom prst="rect">
            <a:avLst/>
          </a:prstGeom>
          <a:noFill/>
        </p:spPr>
      </p:pic>
      <p:sp>
        <p:nvSpPr>
          <p:cNvPr id="5" name="Slide Number Placeholder 4" hidden="1">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7</a:t>
            </a:fld>
            <a:endParaRPr lang="en-US"/>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576E8CC-F39D-9EFD-44C1-A8AA9C9C2A04}"/>
              </a:ext>
            </a:extLst>
          </p:cNvPr>
          <p:cNvPicPr>
            <a:picLocks noChangeAspect="1"/>
          </p:cNvPicPr>
          <p:nvPr/>
        </p:nvPicPr>
        <p:blipFill>
          <a:blip r:embed="rId3"/>
          <a:stretch>
            <a:fillRect/>
          </a:stretch>
        </p:blipFill>
        <p:spPr>
          <a:xfrm>
            <a:off x="1135063" y="489873"/>
            <a:ext cx="10936287" cy="5878254"/>
          </a:xfrm>
          <a:prstGeom prst="rect">
            <a:avLst/>
          </a:prstGeom>
          <a:noFill/>
        </p:spPr>
      </p:pic>
      <p:sp>
        <p:nvSpPr>
          <p:cNvPr id="110" name="Slide Number Placeholder 109" hidden="1">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pic>
        <p:nvPicPr>
          <p:cNvPr id="27" name="Picture 26">
            <a:extLst>
              <a:ext uri="{FF2B5EF4-FFF2-40B4-BE49-F238E27FC236}">
                <a16:creationId xmlns:a16="http://schemas.microsoft.com/office/drawing/2014/main" id="{29F00289-47A9-FC82-E2E2-1104550F8BAB}"/>
              </a:ext>
            </a:extLst>
          </p:cNvPr>
          <p:cNvPicPr>
            <a:picLocks noChangeAspect="1"/>
          </p:cNvPicPr>
          <p:nvPr/>
        </p:nvPicPr>
        <p:blipFill>
          <a:blip r:embed="rId3"/>
          <a:stretch>
            <a:fillRect/>
          </a:stretch>
        </p:blipFill>
        <p:spPr>
          <a:xfrm>
            <a:off x="402091" y="336484"/>
            <a:ext cx="6162675" cy="400050"/>
          </a:xfrm>
          <a:prstGeom prst="rect">
            <a:avLst/>
          </a:prstGeom>
        </p:spPr>
      </p:pic>
      <p:pic>
        <p:nvPicPr>
          <p:cNvPr id="29" name="Picture 28">
            <a:extLst>
              <a:ext uri="{FF2B5EF4-FFF2-40B4-BE49-F238E27FC236}">
                <a16:creationId xmlns:a16="http://schemas.microsoft.com/office/drawing/2014/main" id="{B80AF797-B40C-300E-51D9-8726799AE9AA}"/>
              </a:ext>
            </a:extLst>
          </p:cNvPr>
          <p:cNvPicPr>
            <a:picLocks noChangeAspect="1"/>
          </p:cNvPicPr>
          <p:nvPr/>
        </p:nvPicPr>
        <p:blipFill>
          <a:blip r:embed="rId4"/>
          <a:stretch>
            <a:fillRect/>
          </a:stretch>
        </p:blipFill>
        <p:spPr>
          <a:xfrm>
            <a:off x="783771" y="828266"/>
            <a:ext cx="10624457" cy="5710646"/>
          </a:xfrm>
          <a:prstGeom prst="rect">
            <a:avLst/>
          </a:prstGeom>
        </p:spPr>
      </p:pic>
    </p:spTree>
    <p:extLst>
      <p:ext uri="{BB962C8B-B14F-4D97-AF65-F5344CB8AC3E}">
        <p14:creationId xmlns:p14="http://schemas.microsoft.com/office/powerpoint/2010/main" val="167207057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Colorful abstract pitch deck</Template>
  <TotalTime>722</TotalTime>
  <Words>1190</Words>
  <Application>Microsoft Office PowerPoint</Application>
  <PresentationFormat>Widescreen</PresentationFormat>
  <Paragraphs>88</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Inter</vt:lpstr>
      <vt:lpstr>Arial</vt:lpstr>
      <vt:lpstr>Avenir Next LT Pro</vt:lpstr>
      <vt:lpstr>Calibri</vt:lpstr>
      <vt:lpstr>Office Theme</vt:lpstr>
      <vt:lpstr>Azure project</vt:lpstr>
      <vt:lpstr>Choice of azure services</vt:lpstr>
      <vt:lpstr>Goal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COMPETITION</vt:lpstr>
      <vt:lpstr>PowerPoint Presentation</vt:lpstr>
      <vt:lpstr>GROWTH STRATEGY</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Yoon, Joo Yong</dc:creator>
  <cp:lastModifiedBy>Yoon, Joo Yong</cp:lastModifiedBy>
  <cp:revision>11</cp:revision>
  <dcterms:created xsi:type="dcterms:W3CDTF">2023-11-09T22:08:19Z</dcterms:created>
  <dcterms:modified xsi:type="dcterms:W3CDTF">2023-11-10T10:10:45Z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