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Roboto Medium"/>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49460ED-D1BB-4109-B271-DEC2BEC8FB18}">
  <a:tblStyle styleId="{249460ED-D1BB-4109-B271-DEC2BEC8FB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edium-regular.fntdata"/><Relationship Id="rId25" Type="http://schemas.openxmlformats.org/officeDocument/2006/relationships/font" Target="fonts/Roboto-boldItalic.fntdata"/><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and welcome to our team’s CIS 530 term project. We are a team of 4- Aashish Singh, John Zhang, Sanjeevini Ganni and Simmi Mourya. Our term project is based on the topic- Cross Lingual NER using Bilingual word embeddings.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2f5f62c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2f5f62c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noticed overfitting similar to what is shown in graph on right wherein F1 training score reached 0.95 whereas F1 validation was only around 0.6. We were already using dropout of 0.5 after bidirectional word LSTM. So for our best model we used a weight decay of 1e-4. We were able to reduce overfitting and achieved our best F1 validation of 0.6560 on the model utilizing pre-trained m-BERT word embeddings. This F1 validation score is around 8 points higher than our published reimplemented baseline. BETO word embeddings utilizing model performed slightly worse with best F1 validation score of 0.6270. This we suspect is due to the fact that m-BERT is much larger than BETO in terms of encompassing number of spanish words. So while for BETO embeddings we were marking OOV words with a unique &lt;UNK&gt; or “unknown” word embedding for m-BERT we received word embeddings for all the words required by our model.</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6ef32ac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6ef32ac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intuition for extension 2 is that using prior Entity/Category distribution information will help the model learn better. We also wanted to consider the language Dutch, which is more related to Spanish than English. That is, use both English and Dutch language as source language and Spanish as target language.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performed two experiments to the observe the </a:t>
            </a:r>
            <a:r>
              <a:rPr lang="en"/>
              <a:t>effect</a:t>
            </a:r>
            <a:r>
              <a:rPr lang="en"/>
              <a:t> of categorical information on predicting the entity. For the first experiment(</a:t>
            </a:r>
            <a:r>
              <a:rPr lang="en">
                <a:solidFill>
                  <a:srgbClr val="FF0000"/>
                </a:solidFill>
              </a:rPr>
              <a:t>DISTANCE</a:t>
            </a:r>
            <a:r>
              <a:rPr lang="en"/>
              <a:t>) we calculated the average embedding of each entity on the training data. We calculated an additional vector that computes the distance between the given embedding and all the entity embeddings. We used this vector as an input by concatenating it with the word embedding. For the second experiment(</a:t>
            </a:r>
            <a:r>
              <a:rPr lang="en">
                <a:solidFill>
                  <a:srgbClr val="FF0000"/>
                </a:solidFill>
              </a:rPr>
              <a:t>RATIO</a:t>
            </a:r>
            <a:r>
              <a:rPr lang="en"/>
              <a:t>) we used the distribution information of each word as it appears in the training data. That is the ratio of times the word appears as each entity.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try to train the model on both English and Dutch data using UMWE Multilingual vectors(</a:t>
            </a:r>
            <a:r>
              <a:rPr lang="en">
                <a:solidFill>
                  <a:srgbClr val="FF0000"/>
                </a:solidFill>
              </a:rPr>
              <a:t>UMWE</a:t>
            </a:r>
            <a:r>
              <a:rPr lang="en"/>
              <a:t>). We use the 300 dimensional Spanish vectors created in this method to train our model. We are using no additional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6ef32ac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6ef32ac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LSTM</a:t>
            </a:r>
            <a:r>
              <a:rPr lang="en"/>
              <a:t>: Published Baseline</a:t>
            </a:r>
            <a:endParaRPr/>
          </a:p>
          <a:p>
            <a:pPr indent="0" lvl="0" marL="0" rtl="0" algn="l">
              <a:spcBef>
                <a:spcPts val="0"/>
              </a:spcBef>
              <a:spcAft>
                <a:spcPts val="0"/>
              </a:spcAft>
              <a:buNone/>
            </a:pPr>
            <a:r>
              <a:rPr lang="en">
                <a:solidFill>
                  <a:schemeClr val="accent3"/>
                </a:solidFill>
              </a:rPr>
              <a:t>DIS</a:t>
            </a:r>
            <a:r>
              <a:rPr lang="en"/>
              <a:t>: Vector of distance from the average word embeddings of each entity</a:t>
            </a:r>
            <a:endParaRPr/>
          </a:p>
          <a:p>
            <a:pPr indent="0" lvl="0" marL="0" rtl="0" algn="l">
              <a:spcBef>
                <a:spcPts val="0"/>
              </a:spcBef>
              <a:spcAft>
                <a:spcPts val="0"/>
              </a:spcAft>
              <a:buNone/>
            </a:pPr>
            <a:r>
              <a:rPr lang="en">
                <a:solidFill>
                  <a:schemeClr val="accent3"/>
                </a:solidFill>
              </a:rPr>
              <a:t>RATIO</a:t>
            </a:r>
            <a:r>
              <a:rPr lang="en"/>
              <a:t>: Vector of </a:t>
            </a:r>
            <a:r>
              <a:rPr lang="en"/>
              <a:t>ratio of times the word appears as each entity</a:t>
            </a:r>
            <a:endParaRPr/>
          </a:p>
          <a:p>
            <a:pPr indent="0" lvl="0" marL="0" rtl="0" algn="l">
              <a:spcBef>
                <a:spcPts val="0"/>
              </a:spcBef>
              <a:spcAft>
                <a:spcPts val="0"/>
              </a:spcAft>
              <a:buNone/>
            </a:pPr>
            <a:r>
              <a:rPr lang="en">
                <a:solidFill>
                  <a:schemeClr val="accent3"/>
                </a:solidFill>
              </a:rPr>
              <a:t>UMWE</a:t>
            </a:r>
            <a:r>
              <a:rPr lang="en"/>
              <a:t>: Additional Dutch data using UMWE word embeddings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clearly observe that using by Dutch data, the performance of the model improves. Dutch having similar syntax to Spanish improves the translations. Using distance to average entity embeddings feature has better performance than using ratio of times each word appears. This could be due to that ratio information would make the model biased towards the entity with the higher ratio. And ratio feature also depends on the prior that the word appears in the training data. Whereas the distance feature could capture the dimensional information pertaining to that entity. It is easily </a:t>
            </a:r>
            <a:r>
              <a:rPr lang="en"/>
              <a:t>generalizable compared to ratio feature.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84828f6eb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4828f6eb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t>We integrated the best performing combinations of both the extensions into one model. For our final model we used m-BERT embeddings, distance to average entity embeddings and Dutch dataset. Since, m-BERT handles multilingual embeddings, we used it for translating Dutch and English training data instead of UMWE vector. We also used m-BERT for finding the distance to average category vector.</a:t>
            </a:r>
            <a:endParaRPr sz="1050"/>
          </a:p>
          <a:p>
            <a:pPr indent="0" lvl="0" marL="0" rtl="0" algn="l">
              <a:spcBef>
                <a:spcPts val="0"/>
              </a:spcBef>
              <a:spcAft>
                <a:spcPts val="0"/>
              </a:spcAft>
              <a:buNone/>
            </a:pPr>
            <a:r>
              <a:t/>
            </a:r>
            <a:endParaRPr sz="1050"/>
          </a:p>
          <a:p>
            <a:pPr indent="0" lvl="0" marL="0" rtl="0" algn="l">
              <a:spcBef>
                <a:spcPts val="0"/>
              </a:spcBef>
              <a:spcAft>
                <a:spcPts val="0"/>
              </a:spcAft>
              <a:buNone/>
            </a:pPr>
            <a:r>
              <a:rPr lang="en" sz="1050"/>
              <a:t>This resulted in a model with validation F1 of 67.5% and test F1 of 63.7%. This model outperformed the published baseline by 9%. </a:t>
            </a:r>
            <a:endParaRPr sz="1050"/>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84828f6eb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4828f6eb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model overfits after the 10th epoch. At the 10th epoch we observe a train f1 score of 0.84 and validation f1 score of 0.67. The test f1 score is 0.63.</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As we can see in the confusion matrix, the model best identifies the entities PER and ORG. It has a hard time trying to identify MISC entities. It usually misidentifies MISC as ORG or LOC based on the context. </a:t>
            </a:r>
            <a:r>
              <a:rPr lang="en"/>
              <a:t>The model also confuses when two entities are next one another. It considers the second entity as part of the first entity.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When a LOC entity such as “A Coruna”, the first word is labelled wrongly as non-entity and subsequently “Coruna” was labelled “B-LOC” instead of “I-LOC”. Some words like "de la" which mean "of the" are usually not considered entities when they appear in entities. For example: "Ernesto Gomez de la Hera" (Ernesto Gomez of the Hera).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4f07798d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4f07798d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4657b534e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4657b534e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Defintion:</a:t>
            </a:r>
            <a:endParaRPr/>
          </a:p>
          <a:p>
            <a:pPr indent="0" lvl="0" marL="0" rtl="0" algn="l">
              <a:spcBef>
                <a:spcPts val="0"/>
              </a:spcBef>
              <a:spcAft>
                <a:spcPts val="0"/>
              </a:spcAft>
              <a:buNone/>
            </a:pPr>
            <a:r>
              <a:rPr lang="en"/>
              <a:t>The problem we seek to solve is- to generate a model that can identify the named entities in a target language L2 given labelled NER training data in a source language L1, monolingual corpora of L1, L2 (which we will convert to bilingual word embeddings), a bilingual dictionary from L1 to L2. This results in an </a:t>
            </a:r>
            <a:r>
              <a:rPr i="1" lang="en"/>
              <a:t>unsupervised transfer</a:t>
            </a:r>
            <a:r>
              <a:rPr lang="en"/>
              <a:t> of resource from L1 to L2 since no labelled training data is given for the target language. </a:t>
            </a:r>
            <a:endParaRPr/>
          </a:p>
          <a:p>
            <a:pPr indent="0" lvl="0" marL="0" rtl="0" algn="l">
              <a:spcBef>
                <a:spcPts val="1600"/>
              </a:spcBef>
              <a:spcAft>
                <a:spcPts val="0"/>
              </a:spcAft>
              <a:buNone/>
            </a:pPr>
            <a:r>
              <a:rPr lang="en"/>
              <a:t>In our case specifically we use: L1 (source language) = Spanish, L2 (target language) = English, English to Spanish dictionary.</a:t>
            </a:r>
            <a:endParaRPr/>
          </a:p>
          <a:p>
            <a:pPr indent="0" lvl="0" marL="0" rtl="0" algn="l">
              <a:spcBef>
                <a:spcPts val="0"/>
              </a:spcBef>
              <a:spcAft>
                <a:spcPts val="0"/>
              </a:spcAft>
              <a:buNone/>
            </a:pPr>
            <a:r>
              <a:rPr lang="en"/>
              <a:t>We generate: Bilingual word embeddings (English-Spanish word embeddings in same space), translation algorithms, Spanish NER model</a:t>
            </a:r>
            <a:endParaRPr/>
          </a:p>
          <a:p>
            <a:pPr indent="0" lvl="0" marL="0" rtl="0" algn="l">
              <a:spcBef>
                <a:spcPts val="0"/>
              </a:spcBef>
              <a:spcAft>
                <a:spcPts val="0"/>
              </a:spcAft>
              <a:buNone/>
            </a:pPr>
            <a:r>
              <a:rPr lang="en"/>
              <a:t>Goal is NER tagging of spanish 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illustrative example we see that we are given a set of NER labelled English Training data as shown in bottom left. Our goal is to build a state-of-the-art model that can predict spanish NER tags on spanish test data as shown in bottom right.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4657b534e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4657b534e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interested in this problem because it allows us to develop and research NLP models (in our case NER model)- ways in which we can help a low resource language. Additionally it is very relevant field with immense potential to help a low resource language like Uyghur or the many regional languages around the world. Following are the reasons that make this interesting to research into and relevant in the modern world </a:t>
            </a:r>
            <a:endParaRPr/>
          </a:p>
          <a:p>
            <a:pPr indent="-298450" lvl="0" marL="457200" rtl="0" algn="l">
              <a:spcBef>
                <a:spcPts val="0"/>
              </a:spcBef>
              <a:spcAft>
                <a:spcPts val="0"/>
              </a:spcAft>
              <a:buSzPts val="1100"/>
              <a:buAutoNum type="arabicPeriod"/>
            </a:pPr>
            <a:r>
              <a:rPr lang="en"/>
              <a:t>Preservation: Having NER models for low resource language can help develop resources (both digital and otherwise) and preserve these languages.</a:t>
            </a:r>
            <a:endParaRPr/>
          </a:p>
          <a:p>
            <a:pPr indent="-298450" lvl="0" marL="457200" rtl="0" algn="l">
              <a:spcBef>
                <a:spcPts val="0"/>
              </a:spcBef>
              <a:spcAft>
                <a:spcPts val="0"/>
              </a:spcAft>
              <a:buSzPts val="1100"/>
              <a:buAutoNum type="arabicPeriod"/>
            </a:pPr>
            <a:r>
              <a:rPr lang="en"/>
              <a:t>Educational Applications: Making models for low resource language can help revive old languages. Reviving new languages can be </a:t>
            </a:r>
            <a:r>
              <a:rPr lang="en"/>
              <a:t>speeded</a:t>
            </a:r>
            <a:r>
              <a:rPr lang="en"/>
              <a:t> up </a:t>
            </a:r>
            <a:r>
              <a:rPr lang="en"/>
              <a:t>significantly</a:t>
            </a:r>
            <a:r>
              <a:rPr lang="en"/>
              <a:t> by using NLP models like NER.</a:t>
            </a:r>
            <a:endParaRPr/>
          </a:p>
          <a:p>
            <a:pPr indent="-298450" lvl="0" marL="457200" rtl="0" algn="l">
              <a:spcBef>
                <a:spcPts val="0"/>
              </a:spcBef>
              <a:spcAft>
                <a:spcPts val="0"/>
              </a:spcAft>
              <a:buSzPts val="1100"/>
              <a:buAutoNum type="arabicPeriod"/>
            </a:pPr>
            <a:r>
              <a:rPr lang="en"/>
              <a:t>Knowledge Expansion: Help gain knowledge that might be untapped just because they are encoded in a low resource language with few active speakers.</a:t>
            </a:r>
            <a:endParaRPr/>
          </a:p>
          <a:p>
            <a:pPr indent="-298450" lvl="0" marL="457200" rtl="0" algn="l">
              <a:spcBef>
                <a:spcPts val="0"/>
              </a:spcBef>
              <a:spcAft>
                <a:spcPts val="0"/>
              </a:spcAft>
              <a:buSzPts val="1100"/>
              <a:buAutoNum type="arabicPeriod"/>
            </a:pPr>
            <a:r>
              <a:rPr lang="en"/>
              <a:t>Monitoring demographic and political processes: India has over 700 languages and so does Papua New Guinea. Having NLP models for such languages can help know about the demographics, economics, political </a:t>
            </a:r>
            <a:r>
              <a:rPr lang="en"/>
              <a:t>scenario</a:t>
            </a:r>
            <a:r>
              <a:rPr lang="en"/>
              <a:t> of such places.</a:t>
            </a:r>
            <a:endParaRPr/>
          </a:p>
          <a:p>
            <a:pPr indent="-298450" lvl="0" marL="457200" rtl="0" algn="l">
              <a:spcBef>
                <a:spcPts val="0"/>
              </a:spcBef>
              <a:spcAft>
                <a:spcPts val="0"/>
              </a:spcAft>
              <a:buSzPts val="1100"/>
              <a:buAutoNum type="arabicPeriod"/>
            </a:pPr>
            <a:r>
              <a:rPr lang="en"/>
              <a:t>Emergency Response: Pandemic spreading in small regions in local languages can be picked up if cross learning models like our NER model is in place. Additionally prevention methods in high resource language can reach low resource languages.</a:t>
            </a:r>
            <a:endParaRPr/>
          </a:p>
          <a:p>
            <a:pPr indent="0" lvl="0" marL="0" rtl="0" algn="l">
              <a:spcBef>
                <a:spcPts val="0"/>
              </a:spcBef>
              <a:spcAft>
                <a:spcPts val="0"/>
              </a:spcAft>
              <a:buNone/>
            </a:pPr>
            <a:r>
              <a:rPr lang="en"/>
              <a:t>Furthermore we can see the inequality between resources present for a language through the pie chart which shows the percentage of edge counts on cnet. English, French, German turn out to be high resource (in terms of edge counts on CNET) while Portuguese is seen to be low resource with huge disparity in percentage numbers. Lot of world’s languages suffer from this inequality.</a:t>
            </a:r>
            <a:endParaRPr/>
          </a:p>
          <a:p>
            <a:pPr indent="0" lvl="0" marL="0" rtl="0" algn="l">
              <a:spcBef>
                <a:spcPts val="0"/>
              </a:spcBef>
              <a:spcAft>
                <a:spcPts val="0"/>
              </a:spcAft>
              <a:buNone/>
            </a:pPr>
            <a:r>
              <a:rPr lang="en"/>
              <a:t>Apart from the technical </a:t>
            </a:r>
            <a:r>
              <a:rPr lang="en"/>
              <a:t>sophistication</a:t>
            </a:r>
            <a:r>
              <a:rPr lang="en"/>
              <a:t> of creating such models without any NER training data in the target language, it is really exciting to us that our learnings in this class can potentially be used or help researchers gain insight into low resource languages that can help innumerable people around the world.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New explorations we did were:</a:t>
            </a:r>
            <a:endParaRPr/>
          </a:p>
          <a:p>
            <a:pPr indent="0" lvl="0" marL="0" rtl="0" algn="l">
              <a:spcBef>
                <a:spcPts val="0"/>
              </a:spcBef>
              <a:spcAft>
                <a:spcPts val="0"/>
              </a:spcAft>
              <a:buNone/>
            </a:pPr>
            <a:r>
              <a:rPr lang="en"/>
              <a:t>We attempted mapping monolingual embeddings and projecting them to a shared space to create bilingual embeddings. We learnt how to make translations between words while taking care of the hubness problem. We explore the idea of using neural networks for NER task by using attention based bi-lstm model along with CRF. We used char-embeddings to take into account the effect of capitalisations and other character level nuances. We also used transformer models for getting word embeddings. While the attention model helps us take into account the different ordering of words in the source and target language.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4657b53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4657b53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task we are considering the languages English and Spanish. We choose both high resource languages as it will be easier to evaluate the performance of the model on a high resource language. Once, implemented the saame model can be used for low resource languages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be training our model on the English NER dataset provided in the CoNLL 2003 shared task. After transferring our model, we will evaluate on the Spanish NER dataset provided in the CoNLL 2002 shared task. Non-entity tokens are labeled as O, and there are 4 named entity phrases: person names (PER), organizations (ORG), locations (LOC) and miscellaneous names (MISC), as well as a prefix B- to indicate the starting token of a named entity phrase and I- to indicate the interior of a phrase. All sentences in both datasets are fully labeled. The English dataset consists of 20744 sentences, with 14041, 3250, and 3453 training, development, and test sentences, respectively, and the Spanish dataset contains 11754 sentences in total, with 8323, 1914, and 1517 sentences for the training, development, and test sets.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English NER dataset looks like this:</a:t>
            </a:r>
            <a:endParaRPr/>
          </a:p>
          <a:p>
            <a:pPr indent="0" lvl="0" marL="0" rtl="0" algn="l">
              <a:spcBef>
                <a:spcPts val="0"/>
              </a:spcBef>
              <a:spcAft>
                <a:spcPts val="0"/>
              </a:spcAft>
              <a:buNone/>
            </a:pPr>
            <a:r>
              <a:rPr lang="en"/>
              <a:t>CRICKET NNP B-NP O</a:t>
            </a:r>
            <a:endParaRPr/>
          </a:p>
          <a:p>
            <a:pPr indent="0" lvl="0" marL="0" rtl="0" algn="l">
              <a:spcBef>
                <a:spcPts val="0"/>
              </a:spcBef>
              <a:spcAft>
                <a:spcPts val="0"/>
              </a:spcAft>
              <a:buNone/>
            </a:pPr>
            <a:r>
              <a:rPr lang="en"/>
              <a:t>- : O O</a:t>
            </a:r>
            <a:endParaRPr/>
          </a:p>
          <a:p>
            <a:pPr indent="0" lvl="0" marL="0" rtl="0" algn="l">
              <a:spcBef>
                <a:spcPts val="0"/>
              </a:spcBef>
              <a:spcAft>
                <a:spcPts val="0"/>
              </a:spcAft>
              <a:buNone/>
            </a:pPr>
            <a:r>
              <a:rPr lang="en"/>
              <a:t>LEICESTERSHIRE NNP B-NP B-ORG</a:t>
            </a:r>
            <a:endParaRPr/>
          </a:p>
          <a:p>
            <a:pPr indent="0" lvl="0" marL="0" rtl="0" algn="l">
              <a:spcBef>
                <a:spcPts val="0"/>
              </a:spcBef>
              <a:spcAft>
                <a:spcPts val="0"/>
              </a:spcAft>
              <a:buNone/>
            </a:pPr>
            <a:r>
              <a:rPr lang="en"/>
              <a:t>TAKE NNP I-NP O</a:t>
            </a:r>
            <a:endParaRPr/>
          </a:p>
          <a:p>
            <a:pPr indent="0" lvl="0" marL="0" rtl="0" algn="l">
              <a:spcBef>
                <a:spcPts val="0"/>
              </a:spcBef>
              <a:spcAft>
                <a:spcPts val="0"/>
              </a:spcAft>
              <a:buNone/>
            </a:pPr>
            <a:r>
              <a:rPr lang="en"/>
              <a:t>OVER IN B-PP O</a:t>
            </a:r>
            <a:endParaRPr/>
          </a:p>
          <a:p>
            <a:pPr indent="0" lvl="0" marL="0" rtl="0" algn="l">
              <a:spcBef>
                <a:spcPts val="0"/>
              </a:spcBef>
              <a:spcAft>
                <a:spcPts val="0"/>
              </a:spcAft>
              <a:buNone/>
            </a:pPr>
            <a:r>
              <a:rPr lang="en"/>
              <a:t>AT NNP B-NP O</a:t>
            </a:r>
            <a:endParaRPr/>
          </a:p>
          <a:p>
            <a:pPr indent="0" lvl="0" marL="0" rtl="0" algn="l">
              <a:spcBef>
                <a:spcPts val="0"/>
              </a:spcBef>
              <a:spcAft>
                <a:spcPts val="0"/>
              </a:spcAft>
              <a:buNone/>
            </a:pPr>
            <a:r>
              <a:rPr lang="en"/>
              <a:t>TOP NNP I-NP O</a:t>
            </a:r>
            <a:endParaRPr/>
          </a:p>
          <a:p>
            <a:pPr indent="0" lvl="0" marL="0" rtl="0" algn="l">
              <a:spcBef>
                <a:spcPts val="0"/>
              </a:spcBef>
              <a:spcAft>
                <a:spcPts val="0"/>
              </a:spcAft>
              <a:buNone/>
            </a:pPr>
            <a:r>
              <a:rPr lang="en"/>
              <a:t>AFTER NNP I-NP O</a:t>
            </a:r>
            <a:endParaRPr/>
          </a:p>
          <a:p>
            <a:pPr indent="0" lvl="0" marL="0" rtl="0" algn="l">
              <a:spcBef>
                <a:spcPts val="0"/>
              </a:spcBef>
              <a:spcAft>
                <a:spcPts val="0"/>
              </a:spcAft>
              <a:buNone/>
            </a:pPr>
            <a:r>
              <a:rPr lang="en"/>
              <a:t>INNINGS NNP I-NP O</a:t>
            </a:r>
            <a:endParaRPr/>
          </a:p>
          <a:p>
            <a:pPr indent="0" lvl="0" marL="0" rtl="0" algn="l">
              <a:spcBef>
                <a:spcPts val="0"/>
              </a:spcBef>
              <a:spcAft>
                <a:spcPts val="0"/>
              </a:spcAft>
              <a:buNone/>
            </a:pPr>
            <a:r>
              <a:rPr lang="en"/>
              <a:t>VICTORY NN I-NP O</a:t>
            </a:r>
            <a:endParaRPr/>
          </a:p>
          <a:p>
            <a:pPr indent="0" lvl="0" marL="0" rtl="0" algn="l">
              <a:spcBef>
                <a:spcPts val="0"/>
              </a:spcBef>
              <a:spcAft>
                <a:spcPts val="0"/>
              </a:spcAft>
              <a:buNone/>
            </a:pPr>
            <a:r>
              <a:rPr lang="en"/>
              <a:t>. . O 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Spanish NER dataset looks like this:</a:t>
            </a:r>
            <a:endParaRPr/>
          </a:p>
          <a:p>
            <a:pPr indent="0" lvl="0" marL="0" rtl="0" algn="l">
              <a:spcBef>
                <a:spcPts val="0"/>
              </a:spcBef>
              <a:spcAft>
                <a:spcPts val="0"/>
              </a:spcAft>
              <a:buNone/>
            </a:pPr>
            <a:r>
              <a:rPr lang="en"/>
              <a:t>Sao NC B-LOC</a:t>
            </a:r>
            <a:endParaRPr/>
          </a:p>
          <a:p>
            <a:pPr indent="0" lvl="0" marL="0" rtl="0" algn="l">
              <a:spcBef>
                <a:spcPts val="0"/>
              </a:spcBef>
              <a:spcAft>
                <a:spcPts val="0"/>
              </a:spcAft>
              <a:buNone/>
            </a:pPr>
            <a:r>
              <a:rPr lang="en"/>
              <a:t>Paulo VMI I-LOC</a:t>
            </a:r>
            <a:endParaRPr/>
          </a:p>
          <a:p>
            <a:pPr indent="0" lvl="0" marL="0" rtl="0" algn="l">
              <a:spcBef>
                <a:spcPts val="0"/>
              </a:spcBef>
              <a:spcAft>
                <a:spcPts val="0"/>
              </a:spcAft>
              <a:buNone/>
            </a:pPr>
            <a:r>
              <a:rPr lang="en"/>
              <a:t>( Fpa O</a:t>
            </a:r>
            <a:endParaRPr/>
          </a:p>
          <a:p>
            <a:pPr indent="0" lvl="0" marL="0" rtl="0" algn="l">
              <a:spcBef>
                <a:spcPts val="0"/>
              </a:spcBef>
              <a:spcAft>
                <a:spcPts val="0"/>
              </a:spcAft>
              <a:buNone/>
            </a:pPr>
            <a:r>
              <a:rPr lang="en"/>
              <a:t>Brasil NC B-LOC</a:t>
            </a:r>
            <a:endParaRPr/>
          </a:p>
          <a:p>
            <a:pPr indent="0" lvl="0" marL="0" rtl="0" algn="l">
              <a:spcBef>
                <a:spcPts val="0"/>
              </a:spcBef>
              <a:spcAft>
                <a:spcPts val="0"/>
              </a:spcAft>
              <a:buNone/>
            </a:pPr>
            <a:r>
              <a:rPr lang="en"/>
              <a:t>) Fpt O</a:t>
            </a:r>
            <a:endParaRPr/>
          </a:p>
          <a:p>
            <a:pPr indent="0" lvl="0" marL="0" rtl="0" algn="l">
              <a:spcBef>
                <a:spcPts val="0"/>
              </a:spcBef>
              <a:spcAft>
                <a:spcPts val="0"/>
              </a:spcAft>
              <a:buNone/>
            </a:pPr>
            <a:r>
              <a:rPr lang="en"/>
              <a:t>, Fc O</a:t>
            </a:r>
            <a:endParaRPr/>
          </a:p>
          <a:p>
            <a:pPr indent="0" lvl="0" marL="0" rtl="0" algn="l">
              <a:spcBef>
                <a:spcPts val="0"/>
              </a:spcBef>
              <a:spcAft>
                <a:spcPts val="0"/>
              </a:spcAft>
              <a:buNone/>
            </a:pPr>
            <a:r>
              <a:rPr lang="en"/>
              <a:t>23 Z O</a:t>
            </a:r>
            <a:endParaRPr/>
          </a:p>
          <a:p>
            <a:pPr indent="0" lvl="0" marL="0" rtl="0" algn="l">
              <a:spcBef>
                <a:spcPts val="0"/>
              </a:spcBef>
              <a:spcAft>
                <a:spcPts val="0"/>
              </a:spcAft>
              <a:buNone/>
            </a:pPr>
            <a:r>
              <a:rPr lang="en"/>
              <a:t>may NC O</a:t>
            </a:r>
            <a:endParaRPr/>
          </a:p>
          <a:p>
            <a:pPr indent="0" lvl="0" marL="0" rtl="0" algn="l">
              <a:spcBef>
                <a:spcPts val="0"/>
              </a:spcBef>
              <a:spcAft>
                <a:spcPts val="0"/>
              </a:spcAft>
              <a:buNone/>
            </a:pPr>
            <a:r>
              <a:rPr lang="en"/>
              <a:t>( Fpa O</a:t>
            </a:r>
            <a:endParaRPr/>
          </a:p>
          <a:p>
            <a:pPr indent="0" lvl="0" marL="0" rtl="0" algn="l">
              <a:spcBef>
                <a:spcPts val="0"/>
              </a:spcBef>
              <a:spcAft>
                <a:spcPts val="0"/>
              </a:spcAft>
              <a:buNone/>
            </a:pPr>
            <a:r>
              <a:rPr lang="en"/>
              <a:t>EFECOM NP B-ORG</a:t>
            </a:r>
            <a:endParaRPr/>
          </a:p>
          <a:p>
            <a:pPr indent="0" lvl="0" marL="0" rtl="0" algn="l">
              <a:spcBef>
                <a:spcPts val="0"/>
              </a:spcBef>
              <a:spcAft>
                <a:spcPts val="0"/>
              </a:spcAft>
              <a:buNone/>
            </a:pPr>
            <a:r>
              <a:rPr lang="en"/>
              <a:t>) Fpt O</a:t>
            </a:r>
            <a:endParaRPr/>
          </a:p>
          <a:p>
            <a:pPr indent="0" lvl="0" marL="0" rtl="0" algn="l">
              <a:spcBef>
                <a:spcPts val="0"/>
              </a:spcBef>
              <a:spcAft>
                <a:spcPts val="0"/>
              </a:spcAft>
              <a:buNone/>
            </a:pPr>
            <a:r>
              <a:rPr lang="en"/>
              <a:t>. Fp 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NER data the class distribution is uneven with O being the majority class. So we are using macro F1 score as evaluation metric. </a:t>
            </a:r>
            <a:endParaRPr/>
          </a:p>
          <a:p>
            <a:pPr indent="0" lvl="0" marL="0" rtl="0" algn="l">
              <a:spcBef>
                <a:spcPts val="0"/>
              </a:spcBef>
              <a:spcAft>
                <a:spcPts val="0"/>
              </a:spcAft>
              <a:buNone/>
            </a:pPr>
            <a:r>
              <a:rPr lang="en"/>
              <a:t>We are using the English train, validation and test data to train our model. We are using Spanish validation data for Validation.</a:t>
            </a:r>
            <a:endParaRPr/>
          </a:p>
          <a:p>
            <a:pPr indent="0" lvl="0" marL="0" rtl="0" algn="l">
              <a:spcBef>
                <a:spcPts val="0"/>
              </a:spcBef>
              <a:spcAft>
                <a:spcPts val="0"/>
              </a:spcAft>
              <a:buNone/>
            </a:pPr>
            <a:r>
              <a:rPr lang="en"/>
              <a:t>For testing we are using Spanish Train and Test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518da2c0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518da2c0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so that was our simple model, and now we can look at some of the results it obtains. So here on the left we can see the kind of predictions it makes on the Spanish test set, and we can see two main kinds of errors. One is it just gets the category plain wrong, it’s supposed to predict B-LOC instead of B-ORG for Santander (which honestly I think is a better prediction, but uh...yeah...). And similarly, I don’t know why, but it predicts the parentheses as an I-ORG. Another error is a sequencing error with the 4 word phrase on the bottom, where we do not predict the I-ORGs, and this can be explained by the fact that our logistic regression is not really designed for predicting sequences of labels.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was one of our more error filled outputs, and honestly even here our model does ok. We can see this reflected on our results on the test set on the right, where we got an overall F1 score of about 40%. So we can see that, if with this simple model, we are getting such good results, this cross-lingual task of NER is quite feasible, and as explained by Aashish quite worthwhile. So what past approaches have been tried?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00cadf3d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00cadf3d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is a graphical overview of some of the past approaches to cross-lingual NER. One of the first approaches was this word clustering approach by Tackstrom et al. So what’s interesting is that word clusters are another form of distributional semantics, they cluster similar words together based on context, and what Tackstrom et al did was they projected word clusters across from one language to another. Side note this came out in 2012.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some other methods that came out a few years later, in 2017, were based off of parallel lexicons or projection of annotations using Wikipedia features. For example Mayhew et al. had the ability to not use that much data, it could use just bilingual lexicons, and Ni et al. used some cross-lingual embeddings.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then we can get into the middle model, by Xie et al., Cross-lingual embeddings + Neural Model, which achieved a +5% F1 score on the state of the art. It did this by combining some past approaches, for example recent improvements on projection of word embeddings, new LSTM CRF … can see here … performing consistently very well on monolingual data … some own modifications such as Self-Attention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 It did this making use of recent projection advances in embeddings, powerful neural models, as well as some of its own modifications such as a self attention layer to avoid word order errors across translations. And this was in 2018.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there have been some recent improvements on this model as well. One is in the phonetic tranfer setting. So in these two papers by Bharadwaj et al. and Chaudhary et al. they investigate whether you can project information across languages using how a word sounds, rather than for example how it is spelled. They mostly tested on low-resource languages such as Uygher, you can imagine that for some languages you might have just audio recordings, and they were actually able to achieve state of the art … on uygher … in this area?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paper that has improved on the score of Xie et al. is this paper by Chen et al. And they use multilingual methods! (Insert here) And they achieved a plus 2% F1 score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imagine that some languages are more similar to the target language than others, so what they do is they train adversarial networks to find features that are common among all the source and target languages. And they use a Mixture-of-experts models to learn language specific features and these features can be used in varying amounts among the source languages for different target languages.)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so yeah, those are the past approaches. For our published baseline we decided to...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4d6419f5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4d6419f5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We’d like to give a little backstory about data preprocessing before proceeding to the architecture: </a:t>
            </a:r>
            <a:endParaRPr/>
          </a:p>
          <a:p>
            <a:pPr indent="0" lvl="0" marL="0" rtl="0" algn="l">
              <a:spcBef>
                <a:spcPts val="0"/>
              </a:spcBef>
              <a:spcAft>
                <a:spcPts val="0"/>
              </a:spcAft>
              <a:buNone/>
            </a:pPr>
            <a:r>
              <a:rPr lang="en"/>
              <a:t>For our published baseline we decided to utilize a combination of Self Attention Bi-LSTM model with CRF attached in the end for generating predictions.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t>
            </a:r>
            <a:r>
              <a:rPr lang="en"/>
              <a:t>onolingual</a:t>
            </a:r>
            <a:r>
              <a:rPr lang="en"/>
              <a:t> embeddings from fasttext was downloaded and later MUSE was used to project Spanish embeddings onto English using a small dictionary. The projection helps us get the translation of words which are present in the English training data. The translations are found via an implementation of CSLS method (cross-domain similarity local scaling ) metric as suggested by Lample et al., 2018. The word orders and </a:t>
            </a:r>
            <a:r>
              <a:rPr lang="en"/>
              <a:t>Capitalization</a:t>
            </a:r>
            <a:r>
              <a:rPr lang="en"/>
              <a:t> patterns are preserved during this translation.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Self-Attention module is added on top of the word Bi-LSTM. It provides each word with a context feature vector based on all the words of a sentence, hence disregarding the ordering of words. As the context vectors are obtained irrespective of the words’ positions/order in a sentence, at test time, the model is more likely to see vectors similar to those seen at training time, which makes the model robust with respect to word order and hence offers better generalization.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world of sequence tagging, a rule of thumb for better accuracy:  just stack a CRF on top of your LSTM layer and voila! Well the reason behind this rule is the sequential nature of the task NER tagging. CRFs tend to encode this sequential information which we will explore soon in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now, the original output of word level LSTM (h1, h2, h3, …) are concatenated with the Attention output (h1a, h2a, h3a, …) to make the final input for the Chain CRF layer, ([h1, h1a], [h2, h2a], [h3, h3a], …) Finally, a CRF layer is applied on top of self-Attention word Bi-LSTM outputs ([h1, h1a], [h2, h2a], [h3, h3a], …). The CRF defines the joint distribution of all possible output label sequences. For e.g. an example output label sequence could be the following: O , O, I-PER, B-PER, I-ORG, B-ORG, O, O. We use Viterbi algorithm for decoding the transition matrix weights to final output labels.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compute the loss associated with CRF, we also send in a mask input to the model which looks like this, it ensures to penalize only for the input positions for which there exists a label.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input = [['lorem', 'ipsum 'dolor', 'sit', 'amet'],</a:t>
            </a:r>
            <a:endParaRPr/>
          </a:p>
          <a:p>
            <a:pPr indent="0" lvl="0" marL="0" rtl="0" algn="l">
              <a:spcBef>
                <a:spcPts val="0"/>
              </a:spcBef>
              <a:spcAft>
                <a:spcPts val="0"/>
              </a:spcAft>
              <a:buNone/>
            </a:pPr>
            <a:r>
              <a:rPr lang="en"/>
              <a:t>         ['another', 'sentence', 'here', '&lt;pad&gt;', '&lt;pad&gt;']]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mask = [[1, 1, 1, 1, 1],</a:t>
            </a:r>
            <a:endParaRPr/>
          </a:p>
          <a:p>
            <a:pPr indent="0" lvl="0" marL="0" rtl="0" algn="l">
              <a:spcBef>
                <a:spcPts val="0"/>
              </a:spcBef>
              <a:spcAft>
                <a:spcPts val="0"/>
              </a:spcAft>
              <a:buNone/>
            </a:pPr>
            <a:r>
              <a:rPr lang="en"/>
              <a:t>        [1, 1, 1, 0, 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 how &lt;pad&gt; is masked by 0 in the mask matrix.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6ef32acf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6ef32acf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2f5f62c3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2f5f62c3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extension 1 we perform two sub-experiments: Sub experiment 1 is using 768 dimension word embeddings from pretrained m-BERT. Sub experiment 2 is using 768 dimension word embeddings from pre trained BETO model. Word embeddings are only extracted for the cheaply translated spanish words. 25 dimension Character embedding and 100 dimension GloVe word embedding are concatenated with 768 dimension m-BERT or BETO as shown in step 4 to produce a 893 dimension vector that is passed onto the bidirectional word LSTM.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towardsdatascience.com/implementing-a-linear-chain-conditional-random-field-crf-in-pytorch-16b0b9c4b4e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medium.com/sciforce/nlp-for-low-resource-settings-52e199779a79" TargetMode="External"/><Relationship Id="rId4" Type="http://schemas.openxmlformats.org/officeDocument/2006/relationships/image" Target="../media/image1.png"/><Relationship Id="rId10" Type="http://schemas.openxmlformats.org/officeDocument/2006/relationships/image" Target="../media/image9.png"/><Relationship Id="rId9" Type="http://schemas.openxmlformats.org/officeDocument/2006/relationships/image" Target="../media/image7.png"/><Relationship Id="rId5" Type="http://schemas.openxmlformats.org/officeDocument/2006/relationships/hyperlink" Target="https://twitter.com/catherinehavasi/status/1158804116476440576/photo/1" TargetMode="External"/><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hyperlink" Target="https://github.com/facebookresearch/MU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90075" y="1578400"/>
            <a:ext cx="52647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CIS 530 project- </a:t>
            </a:r>
            <a:r>
              <a:rPr lang="en" sz="3000">
                <a:latin typeface="Lato"/>
                <a:ea typeface="Lato"/>
                <a:cs typeface="Lato"/>
                <a:sym typeface="Lato"/>
              </a:rPr>
              <a:t>Cross Lingual</a:t>
            </a:r>
            <a:r>
              <a:rPr lang="en" sz="3000">
                <a:latin typeface="Lato"/>
                <a:ea typeface="Lato"/>
                <a:cs typeface="Lato"/>
                <a:sym typeface="Lato"/>
              </a:rPr>
              <a:t> NER using Multilingual Word Embeddings</a:t>
            </a:r>
            <a:endParaRPr sz="3000">
              <a:latin typeface="Lato"/>
              <a:ea typeface="Lato"/>
              <a:cs typeface="Lato"/>
              <a:sym typeface="Lato"/>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D5DDF"/>
                </a:solidFill>
              </a:rPr>
              <a:t>-Aashish Singh, John Zhang, Sanjeevini Ganni, Simmi Mourya</a:t>
            </a:r>
            <a:endParaRPr>
              <a:solidFill>
                <a:srgbClr val="0D5DDF"/>
              </a:solidFill>
            </a:endParaRPr>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1: Using m-BERT/BETO word embeddings-Results</a:t>
            </a:r>
            <a:endParaRPr/>
          </a:p>
        </p:txBody>
      </p:sp>
      <p:sp>
        <p:nvSpPr>
          <p:cNvPr id="285" name="Google Shape;28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22"/>
          <p:cNvSpPr txBox="1"/>
          <p:nvPr/>
        </p:nvSpPr>
        <p:spPr>
          <a:xfrm>
            <a:off x="955688" y="1476975"/>
            <a:ext cx="3000000" cy="55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3000">
                <a:solidFill>
                  <a:srgbClr val="1155CC"/>
                </a:solidFill>
                <a:latin typeface="Lato"/>
                <a:ea typeface="Lato"/>
                <a:cs typeface="Lato"/>
                <a:sym typeface="Lato"/>
              </a:rPr>
              <a:t>F1 Score</a:t>
            </a:r>
            <a:endParaRPr sz="100"/>
          </a:p>
        </p:txBody>
      </p:sp>
      <p:graphicFrame>
        <p:nvGraphicFramePr>
          <p:cNvPr id="287" name="Google Shape;287;p22"/>
          <p:cNvGraphicFramePr/>
          <p:nvPr/>
        </p:nvGraphicFramePr>
        <p:xfrm>
          <a:off x="246388" y="2080475"/>
          <a:ext cx="3000000" cy="3000000"/>
        </p:xfrm>
        <a:graphic>
          <a:graphicData uri="http://schemas.openxmlformats.org/drawingml/2006/table">
            <a:tbl>
              <a:tblPr>
                <a:noFill/>
                <a:tableStyleId>{249460ED-D1BB-4109-B271-DEC2BEC8FB18}</a:tableStyleId>
              </a:tblPr>
              <a:tblGrid>
                <a:gridCol w="1537075"/>
                <a:gridCol w="1537075"/>
                <a:gridCol w="1344475"/>
              </a:tblGrid>
              <a:tr h="405075">
                <a:tc>
                  <a:txBody>
                    <a:bodyPr/>
                    <a:lstStyle/>
                    <a:p>
                      <a:pPr indent="0" lvl="0" marL="0" rtl="0" algn="l">
                        <a:spcBef>
                          <a:spcPts val="0"/>
                        </a:spcBef>
                        <a:spcAft>
                          <a:spcPts val="0"/>
                        </a:spcAft>
                        <a:buNone/>
                      </a:pPr>
                      <a:r>
                        <a:rPr lang="en">
                          <a:solidFill>
                            <a:srgbClr val="4A86E8"/>
                          </a:solidFill>
                          <a:latin typeface="Lato"/>
                          <a:ea typeface="Lato"/>
                          <a:cs typeface="Lato"/>
                          <a:sym typeface="Lato"/>
                        </a:rPr>
                        <a:t>Word embedding used</a:t>
                      </a:r>
                      <a:endParaRPr>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4A86E8"/>
                          </a:solidFill>
                          <a:latin typeface="Lato"/>
                          <a:ea typeface="Lato"/>
                          <a:cs typeface="Lato"/>
                          <a:sym typeface="Lato"/>
                        </a:rPr>
                        <a:t>Training F1</a:t>
                      </a:r>
                      <a:endParaRPr>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4A86E8"/>
                          </a:solidFill>
                          <a:latin typeface="Lato"/>
                          <a:ea typeface="Lato"/>
                          <a:cs typeface="Lato"/>
                          <a:sym typeface="Lato"/>
                        </a:rPr>
                        <a:t>Validation F1</a:t>
                      </a:r>
                      <a:endParaRPr>
                        <a:solidFill>
                          <a:srgbClr val="4A86E8"/>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solidFill>
                            <a:srgbClr val="4A86E8"/>
                          </a:solidFill>
                          <a:latin typeface="Lato"/>
                          <a:ea typeface="Lato"/>
                          <a:cs typeface="Lato"/>
                          <a:sym typeface="Lato"/>
                        </a:rPr>
                        <a:t>m-BERT+GloVe</a:t>
                      </a:r>
                      <a:endParaRPr>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4A86E8"/>
                          </a:solidFill>
                          <a:latin typeface="Lato"/>
                          <a:ea typeface="Lato"/>
                          <a:cs typeface="Lato"/>
                          <a:sym typeface="Lato"/>
                        </a:rPr>
                        <a:t>0.89</a:t>
                      </a:r>
                      <a:endParaRPr>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4A86E8"/>
                          </a:solidFill>
                          <a:latin typeface="Lato"/>
                          <a:ea typeface="Lato"/>
                          <a:cs typeface="Lato"/>
                          <a:sym typeface="Lato"/>
                        </a:rPr>
                        <a:t>0.656</a:t>
                      </a:r>
                      <a:endParaRPr>
                        <a:solidFill>
                          <a:srgbClr val="4A86E8"/>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solidFill>
                            <a:srgbClr val="4A86E8"/>
                          </a:solidFill>
                          <a:latin typeface="Lato"/>
                          <a:ea typeface="Lato"/>
                          <a:cs typeface="Lato"/>
                          <a:sym typeface="Lato"/>
                        </a:rPr>
                        <a:t>BETO+GloVe</a:t>
                      </a:r>
                      <a:endParaRPr>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4A86E8"/>
                          </a:solidFill>
                          <a:latin typeface="Lato"/>
                          <a:ea typeface="Lato"/>
                          <a:cs typeface="Lato"/>
                          <a:sym typeface="Lato"/>
                        </a:rPr>
                        <a:t>0.94</a:t>
                      </a:r>
                      <a:endParaRPr>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4A86E8"/>
                          </a:solidFill>
                          <a:latin typeface="Lato"/>
                          <a:ea typeface="Lato"/>
                          <a:cs typeface="Lato"/>
                          <a:sym typeface="Lato"/>
                        </a:rPr>
                        <a:t>0.627</a:t>
                      </a:r>
                      <a:endParaRPr>
                        <a:solidFill>
                          <a:srgbClr val="4A86E8"/>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solidFill>
                            <a:srgbClr val="4A86E8"/>
                          </a:solidFill>
                          <a:latin typeface="Lato"/>
                          <a:ea typeface="Lato"/>
                          <a:cs typeface="Lato"/>
                          <a:sym typeface="Lato"/>
                        </a:rPr>
                        <a:t>Only GloVe</a:t>
                      </a:r>
                      <a:endParaRPr>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4A86E8"/>
                          </a:solidFill>
                          <a:latin typeface="Lato"/>
                          <a:ea typeface="Lato"/>
                          <a:cs typeface="Lato"/>
                          <a:sym typeface="Lato"/>
                        </a:rPr>
                        <a:t>0.92</a:t>
                      </a:r>
                      <a:endParaRPr>
                        <a:solidFill>
                          <a:srgbClr val="4A86E8"/>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4A86E8"/>
                          </a:solidFill>
                          <a:latin typeface="Lato"/>
                          <a:ea typeface="Lato"/>
                          <a:cs typeface="Lato"/>
                          <a:sym typeface="Lato"/>
                        </a:rPr>
                        <a:t>0.580</a:t>
                      </a:r>
                      <a:endParaRPr>
                        <a:solidFill>
                          <a:srgbClr val="4A86E8"/>
                        </a:solidFill>
                        <a:latin typeface="Lato"/>
                        <a:ea typeface="Lato"/>
                        <a:cs typeface="Lato"/>
                        <a:sym typeface="Lato"/>
                      </a:endParaRPr>
                    </a:p>
                  </a:txBody>
                  <a:tcPr marT="91425" marB="91425" marR="91425" marL="91425"/>
                </a:tc>
              </a:tr>
            </a:tbl>
          </a:graphicData>
        </a:graphic>
      </p:graphicFrame>
      <p:pic>
        <p:nvPicPr>
          <p:cNvPr id="288" name="Google Shape;288;p22"/>
          <p:cNvPicPr preferRelativeResize="0"/>
          <p:nvPr/>
        </p:nvPicPr>
        <p:blipFill>
          <a:blip r:embed="rId3">
            <a:alphaModFix/>
          </a:blip>
          <a:stretch>
            <a:fillRect/>
          </a:stretch>
        </p:blipFill>
        <p:spPr>
          <a:xfrm>
            <a:off x="4806649" y="1525125"/>
            <a:ext cx="4125375" cy="245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2: Using Entity Distribution Information &amp; Dutch Language</a:t>
            </a:r>
            <a:endParaRPr/>
          </a:p>
        </p:txBody>
      </p:sp>
      <p:sp>
        <p:nvSpPr>
          <p:cNvPr id="294" name="Google Shape;2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95" name="Google Shape;295;p23"/>
          <p:cNvGrpSpPr/>
          <p:nvPr/>
        </p:nvGrpSpPr>
        <p:grpSpPr>
          <a:xfrm>
            <a:off x="1230295" y="1314191"/>
            <a:ext cx="3073306" cy="3600276"/>
            <a:chOff x="1118224" y="195633"/>
            <a:chExt cx="2090826" cy="4076400"/>
          </a:xfrm>
        </p:grpSpPr>
        <p:sp>
          <p:nvSpPr>
            <p:cNvPr id="296" name="Google Shape;296;p23"/>
            <p:cNvSpPr/>
            <p:nvPr/>
          </p:nvSpPr>
          <p:spPr>
            <a:xfrm>
              <a:off x="1178650" y="195633"/>
              <a:ext cx="2030400" cy="4076400"/>
            </a:xfrm>
            <a:prstGeom prst="rect">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1118224" y="253656"/>
              <a:ext cx="2048100" cy="2490600"/>
            </a:xfrm>
            <a:prstGeom prst="rect">
              <a:avLst/>
            </a:prstGeom>
            <a:solidFill>
              <a:schemeClr val="lt2"/>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1233915" y="1225044"/>
              <a:ext cx="1815000" cy="13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Lato"/>
                  <a:ea typeface="Lato"/>
                  <a:cs typeface="Lato"/>
                  <a:sym typeface="Lato"/>
                </a:rPr>
                <a:t>Intuition: Using prior Entity type distribution information helps</a:t>
              </a:r>
              <a:endParaRPr sz="1200">
                <a:solidFill>
                  <a:srgbClr val="1D7E74"/>
                </a:solidFill>
                <a:latin typeface="Lato"/>
                <a:ea typeface="Lato"/>
                <a:cs typeface="Lato"/>
                <a:sym typeface="Lato"/>
              </a:endParaRPr>
            </a:p>
            <a:p>
              <a:pPr indent="0" lvl="0" marL="0" rtl="0" algn="l">
                <a:spcBef>
                  <a:spcPts val="0"/>
                </a:spcBef>
                <a:spcAft>
                  <a:spcPts val="0"/>
                </a:spcAft>
                <a:buNone/>
              </a:pPr>
              <a:r>
                <a:t/>
              </a:r>
              <a:endParaRPr sz="1200">
                <a:solidFill>
                  <a:srgbClr val="1D7E74"/>
                </a:solidFill>
                <a:latin typeface="Lato"/>
                <a:ea typeface="Lato"/>
                <a:cs typeface="Lato"/>
                <a:sym typeface="Lato"/>
              </a:endParaRPr>
            </a:p>
            <a:p>
              <a:pPr indent="0" lvl="0" marL="0" rtl="0" algn="l">
                <a:spcBef>
                  <a:spcPts val="0"/>
                </a:spcBef>
                <a:spcAft>
                  <a:spcPts val="0"/>
                </a:spcAft>
                <a:buNone/>
              </a:pPr>
              <a:r>
                <a:rPr lang="en" sz="1200">
                  <a:solidFill>
                    <a:srgbClr val="1D7E74"/>
                  </a:solidFill>
                  <a:latin typeface="Lato"/>
                  <a:ea typeface="Lato"/>
                  <a:cs typeface="Lato"/>
                  <a:sym typeface="Lato"/>
                </a:rPr>
                <a:t>Proposed two experiments to include the previous tags information</a:t>
              </a:r>
              <a:endParaRPr sz="1200">
                <a:solidFill>
                  <a:srgbClr val="1D7E74"/>
                </a:solidFill>
                <a:latin typeface="Lato"/>
                <a:ea typeface="Lato"/>
                <a:cs typeface="Lato"/>
                <a:sym typeface="Lato"/>
              </a:endParaRPr>
            </a:p>
          </p:txBody>
        </p:sp>
        <p:sp>
          <p:nvSpPr>
            <p:cNvPr id="299" name="Google Shape;299;p23"/>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1D7E74"/>
                </a:solidFill>
                <a:latin typeface="Roboto"/>
                <a:ea typeface="Roboto"/>
                <a:cs typeface="Roboto"/>
                <a:sym typeface="Roboto"/>
              </a:endParaRPr>
            </a:p>
          </p:txBody>
        </p:sp>
        <p:sp>
          <p:nvSpPr>
            <p:cNvPr id="300" name="Google Shape;300;p23"/>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D7E74"/>
                  </a:solidFill>
                  <a:latin typeface="Lato"/>
                  <a:ea typeface="Lato"/>
                  <a:cs typeface="Lato"/>
                  <a:sym typeface="Lato"/>
                </a:rPr>
                <a:t>ENTITY INFO</a:t>
              </a:r>
              <a:endParaRPr sz="3000">
                <a:solidFill>
                  <a:srgbClr val="1D7E74"/>
                </a:solidFill>
                <a:latin typeface="Lato"/>
                <a:ea typeface="Lato"/>
                <a:cs typeface="Lato"/>
                <a:sym typeface="Lato"/>
              </a:endParaRPr>
            </a:p>
          </p:txBody>
        </p:sp>
        <p:sp>
          <p:nvSpPr>
            <p:cNvPr id="301" name="Google Shape;301;p23"/>
            <p:cNvSpPr/>
            <p:nvPr/>
          </p:nvSpPr>
          <p:spPr>
            <a:xfrm rot="5400000">
              <a:off x="1938871" y="2699114"/>
              <a:ext cx="389100" cy="278100"/>
            </a:xfrm>
            <a:prstGeom prst="rightArrow">
              <a:avLst>
                <a:gd fmla="val 34239" name="adj1"/>
                <a:gd fmla="val 57035" name="adj2"/>
              </a:avLst>
            </a:prstGeom>
            <a:solidFill>
              <a:srgbClr val="E4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Lato"/>
                <a:buChar char="●"/>
              </a:pPr>
              <a:r>
                <a:rPr lang="en" sz="800">
                  <a:solidFill>
                    <a:srgbClr val="FFFFFF"/>
                  </a:solidFill>
                  <a:latin typeface="Lato"/>
                  <a:ea typeface="Lato"/>
                  <a:cs typeface="Lato"/>
                  <a:sym typeface="Lato"/>
                </a:rPr>
                <a:t>F</a:t>
              </a:r>
              <a:r>
                <a:rPr lang="en" sz="900">
                  <a:solidFill>
                    <a:srgbClr val="FFFFFF"/>
                  </a:solidFill>
                  <a:latin typeface="Lato"/>
                  <a:ea typeface="Lato"/>
                  <a:cs typeface="Lato"/>
                  <a:sym typeface="Lato"/>
                </a:rPr>
                <a:t>inding the average embedding of each entity type from the training data and computing the distance vector</a:t>
              </a:r>
              <a:endParaRPr sz="900">
                <a:solidFill>
                  <a:srgbClr val="FFFFFF"/>
                </a:solidFill>
                <a:latin typeface="Lato"/>
                <a:ea typeface="Lato"/>
                <a:cs typeface="Lato"/>
                <a:sym typeface="Lato"/>
              </a:endParaRPr>
            </a:p>
            <a:p>
              <a:pPr indent="-285750" lvl="0" marL="457200" rtl="0" algn="l">
                <a:lnSpc>
                  <a:spcPct val="115000"/>
                </a:lnSpc>
                <a:spcBef>
                  <a:spcPts val="0"/>
                </a:spcBef>
                <a:spcAft>
                  <a:spcPts val="0"/>
                </a:spcAft>
                <a:buClr>
                  <a:srgbClr val="FFFFFF"/>
                </a:buClr>
                <a:buSzPts val="900"/>
                <a:buFont typeface="Lato"/>
                <a:buChar char="●"/>
              </a:pPr>
              <a:r>
                <a:rPr lang="en" sz="900">
                  <a:solidFill>
                    <a:srgbClr val="FFFFFF"/>
                  </a:solidFill>
                  <a:latin typeface="Lato"/>
                  <a:ea typeface="Lato"/>
                  <a:cs typeface="Lato"/>
                  <a:sym typeface="Lato"/>
                </a:rPr>
                <a:t>Using the ratio of times the word appears as each entity</a:t>
              </a:r>
              <a:endParaRPr sz="900">
                <a:solidFill>
                  <a:srgbClr val="FFFFFF"/>
                </a:solidFill>
                <a:latin typeface="Lato"/>
                <a:ea typeface="Lato"/>
                <a:cs typeface="Lato"/>
                <a:sym typeface="Lato"/>
              </a:endParaRPr>
            </a:p>
          </p:txBody>
        </p:sp>
      </p:grpSp>
      <p:grpSp>
        <p:nvGrpSpPr>
          <p:cNvPr id="303" name="Google Shape;303;p23"/>
          <p:cNvGrpSpPr/>
          <p:nvPr/>
        </p:nvGrpSpPr>
        <p:grpSpPr>
          <a:xfrm>
            <a:off x="5039639" y="1325780"/>
            <a:ext cx="2956638" cy="3653211"/>
            <a:chOff x="1118224" y="283725"/>
            <a:chExt cx="2090826" cy="4147135"/>
          </a:xfrm>
        </p:grpSpPr>
        <p:sp>
          <p:nvSpPr>
            <p:cNvPr id="304" name="Google Shape;304;p23"/>
            <p:cNvSpPr/>
            <p:nvPr/>
          </p:nvSpPr>
          <p:spPr>
            <a:xfrm>
              <a:off x="1178650" y="283725"/>
              <a:ext cx="2030400" cy="4076400"/>
            </a:xfrm>
            <a:prstGeom prst="rect">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a:off x="1118224" y="341749"/>
              <a:ext cx="2048100" cy="2490600"/>
            </a:xfrm>
            <a:prstGeom prst="rect">
              <a:avLst/>
            </a:prstGeom>
            <a:solidFill>
              <a:schemeClr val="lt2"/>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a:off x="1233923" y="1398066"/>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Lato"/>
                  <a:ea typeface="Lato"/>
                  <a:cs typeface="Lato"/>
                  <a:sym typeface="Lato"/>
                </a:rPr>
                <a:t>Intuition: Dutch is syntactically similar to Spanish. Hence, using both English and Dutch to transfer to Spanish will help</a:t>
              </a:r>
              <a:endParaRPr sz="1200">
                <a:solidFill>
                  <a:srgbClr val="1D7E74"/>
                </a:solidFill>
                <a:latin typeface="Lato"/>
                <a:ea typeface="Lato"/>
                <a:cs typeface="Lato"/>
                <a:sym typeface="Lato"/>
              </a:endParaRPr>
            </a:p>
            <a:p>
              <a:pPr indent="0" lvl="0" marL="0" rtl="0" algn="l">
                <a:spcBef>
                  <a:spcPts val="0"/>
                </a:spcBef>
                <a:spcAft>
                  <a:spcPts val="0"/>
                </a:spcAft>
                <a:buNone/>
              </a:pPr>
              <a:r>
                <a:t/>
              </a:r>
              <a:endParaRPr sz="1200">
                <a:solidFill>
                  <a:srgbClr val="1D7E74"/>
                </a:solidFill>
                <a:latin typeface="Lato"/>
                <a:ea typeface="Lato"/>
                <a:cs typeface="Lato"/>
                <a:sym typeface="Lato"/>
              </a:endParaRPr>
            </a:p>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 </a:t>
              </a:r>
              <a:endParaRPr sz="1200">
                <a:solidFill>
                  <a:srgbClr val="1D7E74"/>
                </a:solidFill>
                <a:latin typeface="Roboto Medium"/>
                <a:ea typeface="Roboto Medium"/>
                <a:cs typeface="Roboto Medium"/>
                <a:sym typeface="Roboto Medium"/>
              </a:endParaRPr>
            </a:p>
          </p:txBody>
        </p:sp>
        <p:sp>
          <p:nvSpPr>
            <p:cNvPr id="307" name="Google Shape;307;p23"/>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rgbClr val="1D7E74"/>
                </a:solidFill>
                <a:latin typeface="Roboto"/>
                <a:ea typeface="Roboto"/>
                <a:cs typeface="Roboto"/>
                <a:sym typeface="Roboto"/>
              </a:endParaRPr>
            </a:p>
          </p:txBody>
        </p:sp>
        <p:sp>
          <p:nvSpPr>
            <p:cNvPr id="308" name="Google Shape;308;p23"/>
            <p:cNvSpPr/>
            <p:nvPr/>
          </p:nvSpPr>
          <p:spPr>
            <a:xfrm>
              <a:off x="1233850" y="557102"/>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D7E74"/>
                  </a:solidFill>
                  <a:latin typeface="Lato"/>
                  <a:ea typeface="Lato"/>
                  <a:cs typeface="Lato"/>
                  <a:sym typeface="Lato"/>
                </a:rPr>
                <a:t>DUTCH DATA</a:t>
              </a:r>
              <a:endParaRPr sz="3000">
                <a:solidFill>
                  <a:srgbClr val="1D7E74"/>
                </a:solidFill>
                <a:latin typeface="Lato"/>
                <a:ea typeface="Lato"/>
                <a:cs typeface="Lato"/>
                <a:sym typeface="Lato"/>
              </a:endParaRPr>
            </a:p>
          </p:txBody>
        </p:sp>
        <p:sp>
          <p:nvSpPr>
            <p:cNvPr id="309" name="Google Shape;309;p23"/>
            <p:cNvSpPr/>
            <p:nvPr/>
          </p:nvSpPr>
          <p:spPr>
            <a:xfrm rot="5400000">
              <a:off x="1938871" y="2785391"/>
              <a:ext cx="389100" cy="278100"/>
            </a:xfrm>
            <a:prstGeom prst="rightArrow">
              <a:avLst>
                <a:gd fmla="val 34239" name="adj1"/>
                <a:gd fmla="val 57035" name="adj2"/>
              </a:avLst>
            </a:prstGeom>
            <a:solidFill>
              <a:srgbClr val="E4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1118308" y="3345460"/>
              <a:ext cx="2030400" cy="10854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FFFFFF"/>
                </a:buClr>
                <a:buSzPts val="1000"/>
                <a:buFont typeface="Lato"/>
                <a:buChar char="●"/>
              </a:pPr>
              <a:r>
                <a:rPr lang="en" sz="900">
                  <a:solidFill>
                    <a:srgbClr val="FFFFFF"/>
                  </a:solidFill>
                  <a:latin typeface="Lato"/>
                  <a:ea typeface="Lato"/>
                  <a:cs typeface="Lato"/>
                  <a:sym typeface="Lato"/>
                </a:rPr>
                <a:t>We use Unsupervised Multilingual Word Embeddings(UMWE) to transfer English and Dutch data to Spanish</a:t>
              </a:r>
              <a:endParaRPr sz="900">
                <a:solidFill>
                  <a:srgbClr val="FFFFFF"/>
                </a:solidFill>
                <a:latin typeface="Lato"/>
                <a:ea typeface="Lato"/>
                <a:cs typeface="Lato"/>
                <a:sym typeface="La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16" name="Google Shape;316;p24"/>
          <p:cNvGraphicFramePr/>
          <p:nvPr/>
        </p:nvGraphicFramePr>
        <p:xfrm>
          <a:off x="498950" y="1694250"/>
          <a:ext cx="3000000" cy="3000000"/>
        </p:xfrm>
        <a:graphic>
          <a:graphicData uri="http://schemas.openxmlformats.org/drawingml/2006/table">
            <a:tbl>
              <a:tblPr>
                <a:noFill/>
                <a:tableStyleId>{249460ED-D1BB-4109-B271-DEC2BEC8FB18}</a:tableStyleId>
              </a:tblPr>
              <a:tblGrid>
                <a:gridCol w="1152050"/>
                <a:gridCol w="1041000"/>
                <a:gridCol w="1096025"/>
              </a:tblGrid>
              <a:tr h="396200">
                <a:tc>
                  <a:txBody>
                    <a:bodyPr/>
                    <a:lstStyle/>
                    <a:p>
                      <a:pPr indent="0" lvl="0" marL="0" rtl="0" algn="ctr">
                        <a:spcBef>
                          <a:spcPts val="0"/>
                        </a:spcBef>
                        <a:spcAft>
                          <a:spcPts val="0"/>
                        </a:spcAft>
                        <a:buNone/>
                      </a:pPr>
                      <a:r>
                        <a:t/>
                      </a:r>
                      <a:endParaRPr sz="1100">
                        <a:solidFill>
                          <a:srgbClr val="1155CC"/>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b="1" lang="en" sz="1200">
                          <a:solidFill>
                            <a:srgbClr val="1155CC"/>
                          </a:solidFill>
                          <a:latin typeface="Lato"/>
                          <a:ea typeface="Lato"/>
                          <a:cs typeface="Lato"/>
                          <a:sym typeface="Lato"/>
                        </a:rPr>
                        <a:t>TRAIN F1</a:t>
                      </a:r>
                      <a:endParaRPr b="1" sz="1200">
                        <a:solidFill>
                          <a:srgbClr val="1155CC"/>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b="1" lang="en" sz="1200">
                          <a:solidFill>
                            <a:srgbClr val="1155CC"/>
                          </a:solidFill>
                          <a:latin typeface="Lato"/>
                          <a:ea typeface="Lato"/>
                          <a:cs typeface="Lato"/>
                          <a:sym typeface="Lato"/>
                        </a:rPr>
                        <a:t>VAL</a:t>
                      </a:r>
                      <a:r>
                        <a:rPr b="1" lang="en" sz="1200">
                          <a:solidFill>
                            <a:srgbClr val="1155CC"/>
                          </a:solidFill>
                          <a:latin typeface="Lato"/>
                          <a:ea typeface="Lato"/>
                          <a:cs typeface="Lato"/>
                          <a:sym typeface="Lato"/>
                        </a:rPr>
                        <a:t>  F1</a:t>
                      </a:r>
                      <a:endParaRPr b="1" sz="1200">
                        <a:solidFill>
                          <a:srgbClr val="1155CC"/>
                        </a:solidFill>
                        <a:latin typeface="Lato"/>
                        <a:ea typeface="Lato"/>
                        <a:cs typeface="Lato"/>
                        <a:sym typeface="Lato"/>
                      </a:endParaRPr>
                    </a:p>
                  </a:txBody>
                  <a:tcPr marT="91425" marB="91425" marR="91425" marL="91425" anchor="ctr"/>
                </a:tc>
              </a:tr>
              <a:tr h="396200">
                <a:tc>
                  <a:txBody>
                    <a:bodyPr/>
                    <a:lstStyle/>
                    <a:p>
                      <a:pPr indent="0" lvl="0" marL="0" rtl="0" algn="ctr">
                        <a:spcBef>
                          <a:spcPts val="0"/>
                        </a:spcBef>
                        <a:spcAft>
                          <a:spcPts val="0"/>
                        </a:spcAft>
                        <a:buNone/>
                      </a:pPr>
                      <a:r>
                        <a:rPr lang="en" sz="1100">
                          <a:solidFill>
                            <a:srgbClr val="1155CC"/>
                          </a:solidFill>
                          <a:latin typeface="Lato"/>
                          <a:ea typeface="Lato"/>
                          <a:cs typeface="Lato"/>
                          <a:sym typeface="Lato"/>
                        </a:rPr>
                        <a:t>LSTM</a:t>
                      </a:r>
                      <a:endParaRPr sz="1100">
                        <a:solidFill>
                          <a:srgbClr val="1155CC"/>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100">
                          <a:solidFill>
                            <a:srgbClr val="FFFFFF"/>
                          </a:solidFill>
                          <a:latin typeface="Lato"/>
                          <a:ea typeface="Lato"/>
                          <a:cs typeface="Lato"/>
                          <a:sym typeface="Lato"/>
                        </a:rPr>
                        <a:t>0.92</a:t>
                      </a:r>
                      <a:endParaRPr sz="1100">
                        <a:solidFill>
                          <a:srgbClr val="FFFFFF"/>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100">
                          <a:solidFill>
                            <a:srgbClr val="FFFFFF"/>
                          </a:solidFill>
                          <a:latin typeface="Lato"/>
                          <a:ea typeface="Lato"/>
                          <a:cs typeface="Lato"/>
                          <a:sym typeface="Lato"/>
                        </a:rPr>
                        <a:t>0.580</a:t>
                      </a:r>
                      <a:endParaRPr sz="1100">
                        <a:solidFill>
                          <a:srgbClr val="FFFFFF"/>
                        </a:solidFill>
                        <a:latin typeface="Lato"/>
                        <a:ea typeface="Lato"/>
                        <a:cs typeface="Lato"/>
                        <a:sym typeface="Lato"/>
                      </a:endParaRPr>
                    </a:p>
                  </a:txBody>
                  <a:tcPr marT="91425" marB="91425" marR="91425" marL="91425" anchor="ctr"/>
                </a:tc>
              </a:tr>
              <a:tr h="381000">
                <a:tc>
                  <a:txBody>
                    <a:bodyPr/>
                    <a:lstStyle/>
                    <a:p>
                      <a:pPr indent="0" lvl="0" marL="0" rtl="0" algn="ctr">
                        <a:spcBef>
                          <a:spcPts val="0"/>
                        </a:spcBef>
                        <a:spcAft>
                          <a:spcPts val="0"/>
                        </a:spcAft>
                        <a:buNone/>
                      </a:pPr>
                      <a:r>
                        <a:rPr lang="en" sz="1100">
                          <a:solidFill>
                            <a:srgbClr val="1155CC"/>
                          </a:solidFill>
                          <a:latin typeface="Lato"/>
                          <a:ea typeface="Lato"/>
                          <a:cs typeface="Lato"/>
                          <a:sym typeface="Lato"/>
                        </a:rPr>
                        <a:t>LSTM + DIS</a:t>
                      </a:r>
                      <a:endParaRPr sz="1100">
                        <a:solidFill>
                          <a:srgbClr val="1155CC"/>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100">
                          <a:solidFill>
                            <a:srgbClr val="FFFFFF"/>
                          </a:solidFill>
                          <a:latin typeface="Lato"/>
                          <a:ea typeface="Lato"/>
                          <a:cs typeface="Lato"/>
                          <a:sym typeface="Lato"/>
                        </a:rPr>
                        <a:t>0.95</a:t>
                      </a:r>
                      <a:endParaRPr sz="1100">
                        <a:solidFill>
                          <a:srgbClr val="FFFFFF"/>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100">
                          <a:solidFill>
                            <a:srgbClr val="FFFFFF"/>
                          </a:solidFill>
                          <a:latin typeface="Lato"/>
                          <a:ea typeface="Lato"/>
                          <a:cs typeface="Lato"/>
                          <a:sym typeface="Lato"/>
                        </a:rPr>
                        <a:t>0.579</a:t>
                      </a:r>
                      <a:endParaRPr sz="1100">
                        <a:solidFill>
                          <a:srgbClr val="FFFFFF"/>
                        </a:solidFill>
                        <a:latin typeface="Lato"/>
                        <a:ea typeface="Lato"/>
                        <a:cs typeface="Lato"/>
                        <a:sym typeface="Lato"/>
                      </a:endParaRPr>
                    </a:p>
                  </a:txBody>
                  <a:tcPr marT="91425" marB="91425" marR="91425" marL="91425" anchor="ctr"/>
                </a:tc>
              </a:tr>
              <a:tr h="381000">
                <a:tc>
                  <a:txBody>
                    <a:bodyPr/>
                    <a:lstStyle/>
                    <a:p>
                      <a:pPr indent="0" lvl="0" marL="0" rtl="0" algn="ctr">
                        <a:spcBef>
                          <a:spcPts val="0"/>
                        </a:spcBef>
                        <a:spcAft>
                          <a:spcPts val="0"/>
                        </a:spcAft>
                        <a:buNone/>
                      </a:pPr>
                      <a:r>
                        <a:rPr lang="en" sz="1100">
                          <a:solidFill>
                            <a:srgbClr val="1155CC"/>
                          </a:solidFill>
                          <a:latin typeface="Lato"/>
                          <a:ea typeface="Lato"/>
                          <a:cs typeface="Lato"/>
                          <a:sym typeface="Lato"/>
                        </a:rPr>
                        <a:t>LSTM + RATIO</a:t>
                      </a:r>
                      <a:endParaRPr sz="1100">
                        <a:solidFill>
                          <a:srgbClr val="1155CC"/>
                        </a:solidFill>
                        <a:latin typeface="Lato"/>
                        <a:ea typeface="Lato"/>
                        <a:cs typeface="Lato"/>
                        <a:sym typeface="Lato"/>
                      </a:endParaRPr>
                    </a:p>
                  </a:txBody>
                  <a:tcPr marT="91425" marB="91425" marR="91425" marL="91425" anchor="ctr">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Lato"/>
                          <a:ea typeface="Lato"/>
                          <a:cs typeface="Lato"/>
                          <a:sym typeface="Lato"/>
                        </a:rPr>
                        <a:t>0.94</a:t>
                      </a:r>
                      <a:endParaRPr sz="1100">
                        <a:solidFill>
                          <a:srgbClr val="FFFFFF"/>
                        </a:solidFill>
                        <a:latin typeface="Lato"/>
                        <a:ea typeface="Lato"/>
                        <a:cs typeface="Lato"/>
                        <a:sym typeface="Lato"/>
                      </a:endParaRPr>
                    </a:p>
                  </a:txBody>
                  <a:tcPr marT="91425" marB="91425" marR="91425" marL="91425" anchor="ctr">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Lato"/>
                          <a:ea typeface="Lato"/>
                          <a:cs typeface="Lato"/>
                          <a:sym typeface="Lato"/>
                        </a:rPr>
                        <a:t>0.569</a:t>
                      </a:r>
                      <a:endParaRPr sz="1100">
                        <a:solidFill>
                          <a:srgbClr val="FFFFFF"/>
                        </a:solidFill>
                        <a:latin typeface="Lato"/>
                        <a:ea typeface="Lato"/>
                        <a:cs typeface="Lato"/>
                        <a:sym typeface="Lato"/>
                      </a:endParaRPr>
                    </a:p>
                  </a:txBody>
                  <a:tcPr marT="91425" marB="91425" marR="91425" marL="91425" anchor="ctr">
                    <a:lnB cap="flat" cmpd="sng" w="38100">
                      <a:solidFill>
                        <a:schemeClr val="accent6"/>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300">
                          <a:solidFill>
                            <a:srgbClr val="1155CC"/>
                          </a:solidFill>
                          <a:latin typeface="Lato"/>
                          <a:ea typeface="Lato"/>
                          <a:cs typeface="Lato"/>
                          <a:sym typeface="Lato"/>
                        </a:rPr>
                        <a:t>LSTM + DIS + UMWE</a:t>
                      </a:r>
                      <a:endParaRPr b="1" sz="1300">
                        <a:solidFill>
                          <a:srgbClr val="1155CC"/>
                        </a:solidFill>
                        <a:latin typeface="Lato"/>
                        <a:ea typeface="Lato"/>
                        <a:cs typeface="Lato"/>
                        <a:sym typeface="Lato"/>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b="1" lang="en" sz="1300">
                          <a:solidFill>
                            <a:srgbClr val="FFFFFF"/>
                          </a:solidFill>
                          <a:latin typeface="Lato"/>
                          <a:ea typeface="Lato"/>
                          <a:cs typeface="Lato"/>
                          <a:sym typeface="Lato"/>
                        </a:rPr>
                        <a:t>0.97</a:t>
                      </a:r>
                      <a:endParaRPr b="1" sz="1300">
                        <a:solidFill>
                          <a:srgbClr val="FFFFFF"/>
                        </a:solidFill>
                        <a:latin typeface="Lato"/>
                        <a:ea typeface="Lato"/>
                        <a:cs typeface="Lato"/>
                        <a:sym typeface="Lato"/>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b="1" lang="en" sz="1300">
                          <a:solidFill>
                            <a:srgbClr val="FFFFFF"/>
                          </a:solidFill>
                          <a:latin typeface="Lato"/>
                          <a:ea typeface="Lato"/>
                          <a:cs typeface="Lato"/>
                          <a:sym typeface="Lato"/>
                        </a:rPr>
                        <a:t>  0.602</a:t>
                      </a:r>
                      <a:endParaRPr b="1" sz="1300">
                        <a:solidFill>
                          <a:srgbClr val="FFFFFF"/>
                        </a:solidFill>
                        <a:latin typeface="Lato"/>
                        <a:ea typeface="Lato"/>
                        <a:cs typeface="Lato"/>
                        <a:sym typeface="Lato"/>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rgbClr val="1155CC"/>
                          </a:solidFill>
                          <a:latin typeface="Lato"/>
                          <a:ea typeface="Lato"/>
                          <a:cs typeface="Lato"/>
                          <a:sym typeface="Lato"/>
                        </a:rPr>
                        <a:t>LSTM + RATIO + UMWE</a:t>
                      </a:r>
                      <a:endParaRPr sz="1100">
                        <a:solidFill>
                          <a:srgbClr val="1155CC"/>
                        </a:solidFill>
                        <a:latin typeface="Lato"/>
                        <a:ea typeface="Lato"/>
                        <a:cs typeface="Lato"/>
                        <a:sym typeface="Lato"/>
                      </a:endParaRPr>
                    </a:p>
                  </a:txBody>
                  <a:tcPr marT="91425" marB="91425" marR="91425" marL="91425" anchor="ctr">
                    <a:lnT cap="flat" cmpd="sng" w="38100">
                      <a:solidFill>
                        <a:schemeClr val="accent6"/>
                      </a:solidFill>
                      <a:prstDash val="solid"/>
                      <a:round/>
                      <a:headEnd len="sm" w="sm" type="none"/>
                      <a:tailEnd len="sm" w="sm" type="none"/>
                    </a:lnT>
                  </a:tcPr>
                </a:tc>
                <a:tc>
                  <a:txBody>
                    <a:bodyPr/>
                    <a:lstStyle/>
                    <a:p>
                      <a:pPr indent="0" lvl="0" marL="0" rtl="0" algn="ctr">
                        <a:spcBef>
                          <a:spcPts val="0"/>
                        </a:spcBef>
                        <a:spcAft>
                          <a:spcPts val="0"/>
                        </a:spcAft>
                        <a:buNone/>
                      </a:pPr>
                      <a:r>
                        <a:rPr lang="en" sz="1100">
                          <a:solidFill>
                            <a:srgbClr val="FFFFFF"/>
                          </a:solidFill>
                          <a:latin typeface="Lato"/>
                          <a:ea typeface="Lato"/>
                          <a:cs typeface="Lato"/>
                          <a:sym typeface="Lato"/>
                        </a:rPr>
                        <a:t>0.93</a:t>
                      </a:r>
                      <a:endParaRPr sz="1100">
                        <a:solidFill>
                          <a:srgbClr val="FFFFFF"/>
                        </a:solidFill>
                        <a:latin typeface="Lato"/>
                        <a:ea typeface="Lato"/>
                        <a:cs typeface="Lato"/>
                        <a:sym typeface="Lato"/>
                      </a:endParaRPr>
                    </a:p>
                  </a:txBody>
                  <a:tcPr marT="91425" marB="91425" marR="91425" marL="91425" anchor="ctr">
                    <a:lnT cap="flat" cmpd="sng" w="38100">
                      <a:solidFill>
                        <a:schemeClr val="accent6"/>
                      </a:solidFill>
                      <a:prstDash val="solid"/>
                      <a:round/>
                      <a:headEnd len="sm" w="sm" type="none"/>
                      <a:tailEnd len="sm" w="sm" type="none"/>
                    </a:lnT>
                  </a:tcPr>
                </a:tc>
                <a:tc>
                  <a:txBody>
                    <a:bodyPr/>
                    <a:lstStyle/>
                    <a:p>
                      <a:pPr indent="0" lvl="0" marL="0" rtl="0" algn="ctr">
                        <a:spcBef>
                          <a:spcPts val="0"/>
                        </a:spcBef>
                        <a:spcAft>
                          <a:spcPts val="0"/>
                        </a:spcAft>
                        <a:buNone/>
                      </a:pPr>
                      <a:r>
                        <a:rPr lang="en" sz="1100">
                          <a:solidFill>
                            <a:srgbClr val="FFFFFF"/>
                          </a:solidFill>
                          <a:latin typeface="Lato"/>
                          <a:ea typeface="Lato"/>
                          <a:cs typeface="Lato"/>
                          <a:sym typeface="Lato"/>
                        </a:rPr>
                        <a:t>0.580</a:t>
                      </a:r>
                      <a:endParaRPr sz="1100">
                        <a:solidFill>
                          <a:srgbClr val="FFFFFF"/>
                        </a:solidFill>
                        <a:latin typeface="Lato"/>
                        <a:ea typeface="Lato"/>
                        <a:cs typeface="Lato"/>
                        <a:sym typeface="Lato"/>
                      </a:endParaRPr>
                    </a:p>
                  </a:txBody>
                  <a:tcPr marT="91425" marB="91425" marR="91425" marL="91425" anchor="ctr">
                    <a:lnT cap="flat" cmpd="sng" w="38100">
                      <a:solidFill>
                        <a:schemeClr val="accent6"/>
                      </a:solidFill>
                      <a:prstDash val="solid"/>
                      <a:round/>
                      <a:headEnd len="sm" w="sm" type="none"/>
                      <a:tailEnd len="sm" w="sm" type="none"/>
                    </a:lnT>
                  </a:tcPr>
                </a:tc>
              </a:tr>
            </a:tbl>
          </a:graphicData>
        </a:graphic>
      </p:graphicFrame>
      <p:sp>
        <p:nvSpPr>
          <p:cNvPr id="317" name="Google Shape;31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2: Using Entity Distribution Information &amp; Dutch Language</a:t>
            </a:r>
            <a:endParaRPr/>
          </a:p>
          <a:p>
            <a:pPr indent="0" lvl="0" marL="0" rtl="0" algn="l">
              <a:spcBef>
                <a:spcPts val="0"/>
              </a:spcBef>
              <a:spcAft>
                <a:spcPts val="0"/>
              </a:spcAft>
              <a:buNone/>
            </a:pPr>
            <a:r>
              <a:t/>
            </a:r>
            <a:endParaRPr/>
          </a:p>
        </p:txBody>
      </p:sp>
      <p:pic>
        <p:nvPicPr>
          <p:cNvPr id="318" name="Google Shape;318;p24"/>
          <p:cNvPicPr preferRelativeResize="0"/>
          <p:nvPr/>
        </p:nvPicPr>
        <p:blipFill>
          <a:blip r:embed="rId3">
            <a:alphaModFix/>
          </a:blip>
          <a:stretch>
            <a:fillRect/>
          </a:stretch>
        </p:blipFill>
        <p:spPr>
          <a:xfrm>
            <a:off x="4518750" y="1800426"/>
            <a:ext cx="4014976" cy="245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INTEGRATED MODEL</a:t>
            </a:r>
            <a:endParaRPr/>
          </a:p>
        </p:txBody>
      </p:sp>
      <p:sp>
        <p:nvSpPr>
          <p:cNvPr id="324" name="Google Shape;32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25" name="Google Shape;325;p25"/>
          <p:cNvGrpSpPr/>
          <p:nvPr/>
        </p:nvGrpSpPr>
        <p:grpSpPr>
          <a:xfrm>
            <a:off x="1265500" y="1119375"/>
            <a:ext cx="7102900" cy="1569600"/>
            <a:chOff x="1131625" y="2013875"/>
            <a:chExt cx="7102900" cy="1569600"/>
          </a:xfrm>
        </p:grpSpPr>
        <p:grpSp>
          <p:nvGrpSpPr>
            <p:cNvPr id="326" name="Google Shape;326;p25"/>
            <p:cNvGrpSpPr/>
            <p:nvPr/>
          </p:nvGrpSpPr>
          <p:grpSpPr>
            <a:xfrm>
              <a:off x="3073838" y="2013875"/>
              <a:ext cx="1944600" cy="1569600"/>
              <a:chOff x="3071457" y="2013875"/>
              <a:chExt cx="1944600" cy="1569600"/>
            </a:xfrm>
          </p:grpSpPr>
          <p:sp>
            <p:nvSpPr>
              <p:cNvPr id="327" name="Google Shape;327;p25"/>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txBox="1"/>
              <p:nvPr/>
            </p:nvSpPr>
            <p:spPr>
              <a:xfrm>
                <a:off x="3226256" y="2256375"/>
                <a:ext cx="16566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DISTANCE ENTITY INFORMATION </a:t>
                </a:r>
                <a:endParaRPr b="1">
                  <a:solidFill>
                    <a:schemeClr val="dk2"/>
                  </a:solidFill>
                  <a:latin typeface="Lato"/>
                  <a:ea typeface="Lato"/>
                  <a:cs typeface="Lato"/>
                  <a:sym typeface="Lato"/>
                </a:endParaRPr>
              </a:p>
              <a:p>
                <a:pPr indent="0" lvl="0" marL="0" rtl="0" algn="ctr">
                  <a:spcBef>
                    <a:spcPts val="0"/>
                  </a:spcBef>
                  <a:spcAft>
                    <a:spcPts val="0"/>
                  </a:spcAft>
                  <a:buNone/>
                </a:pPr>
                <a:r>
                  <a:rPr b="1" lang="en">
                    <a:solidFill>
                      <a:schemeClr val="dk2"/>
                    </a:solidFill>
                    <a:latin typeface="Lato"/>
                    <a:ea typeface="Lato"/>
                    <a:cs typeface="Lato"/>
                    <a:sym typeface="Lato"/>
                  </a:rPr>
                  <a:t>+ </a:t>
                </a:r>
                <a:endParaRPr b="1">
                  <a:solidFill>
                    <a:schemeClr val="dk2"/>
                  </a:solidFill>
                  <a:latin typeface="Lato"/>
                  <a:ea typeface="Lato"/>
                  <a:cs typeface="Lato"/>
                  <a:sym typeface="Lato"/>
                </a:endParaRPr>
              </a:p>
              <a:p>
                <a:pPr indent="0" lvl="0" marL="0" rtl="0" algn="ctr">
                  <a:spcBef>
                    <a:spcPts val="0"/>
                  </a:spcBef>
                  <a:spcAft>
                    <a:spcPts val="0"/>
                  </a:spcAft>
                  <a:buNone/>
                </a:pPr>
                <a:r>
                  <a:rPr b="1" lang="en">
                    <a:solidFill>
                      <a:schemeClr val="dk2"/>
                    </a:solidFill>
                    <a:latin typeface="Lato"/>
                    <a:ea typeface="Lato"/>
                    <a:cs typeface="Lato"/>
                    <a:sym typeface="Lato"/>
                  </a:rPr>
                  <a:t>DUTCH DATA</a:t>
                </a:r>
                <a:endParaRPr b="1">
                  <a:solidFill>
                    <a:schemeClr val="dk2"/>
                  </a:solidFill>
                  <a:latin typeface="Lato"/>
                  <a:ea typeface="Lato"/>
                  <a:cs typeface="Lato"/>
                  <a:sym typeface="Lato"/>
                </a:endParaRPr>
              </a:p>
              <a:p>
                <a:pPr indent="0" lvl="0" marL="0" rtl="0" algn="l">
                  <a:spcBef>
                    <a:spcPts val="0"/>
                  </a:spcBef>
                  <a:spcAft>
                    <a:spcPts val="0"/>
                  </a:spcAft>
                  <a:buNone/>
                </a:pPr>
                <a:r>
                  <a:t/>
                </a:r>
                <a:endParaRPr b="1" sz="1100">
                  <a:solidFill>
                    <a:schemeClr val="lt1"/>
                  </a:solidFill>
                  <a:latin typeface="Lato"/>
                  <a:ea typeface="Lato"/>
                  <a:cs typeface="Lato"/>
                  <a:sym typeface="Lato"/>
                </a:endParaRPr>
              </a:p>
              <a:p>
                <a:pPr indent="0" lvl="0" marL="0" rtl="0" algn="l">
                  <a:spcBef>
                    <a:spcPts val="0"/>
                  </a:spcBef>
                  <a:spcAft>
                    <a:spcPts val="0"/>
                  </a:spcAft>
                  <a:buNone/>
                </a:pPr>
                <a:r>
                  <a:t/>
                </a:r>
                <a:endParaRPr b="1" sz="1100">
                  <a:solidFill>
                    <a:srgbClr val="FFFFFF"/>
                  </a:solidFill>
                  <a:latin typeface="Lato"/>
                  <a:ea typeface="Lato"/>
                  <a:cs typeface="Lato"/>
                  <a:sym typeface="Lato"/>
                </a:endParaRPr>
              </a:p>
            </p:txBody>
          </p:sp>
        </p:grpSp>
        <p:grpSp>
          <p:nvGrpSpPr>
            <p:cNvPr id="329" name="Google Shape;329;p25"/>
            <p:cNvGrpSpPr/>
            <p:nvPr/>
          </p:nvGrpSpPr>
          <p:grpSpPr>
            <a:xfrm>
              <a:off x="1131625" y="2013875"/>
              <a:ext cx="1944600" cy="1569600"/>
              <a:chOff x="1126863" y="2013875"/>
              <a:chExt cx="1944600" cy="1569600"/>
            </a:xfrm>
          </p:grpSpPr>
          <p:sp>
            <p:nvSpPr>
              <p:cNvPr id="330" name="Google Shape;330;p25"/>
              <p:cNvSpPr/>
              <p:nvPr/>
            </p:nvSpPr>
            <p:spPr>
              <a:xfrm>
                <a:off x="1126863" y="2013875"/>
                <a:ext cx="1944600" cy="15696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txBox="1"/>
              <p:nvPr/>
            </p:nvSpPr>
            <p:spPr>
              <a:xfrm>
                <a:off x="1373302" y="2568735"/>
                <a:ext cx="14517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Lato"/>
                    <a:ea typeface="Lato"/>
                    <a:cs typeface="Lato"/>
                    <a:sym typeface="Lato"/>
                  </a:rPr>
                  <a:t>m-BERT</a:t>
                </a:r>
                <a:endParaRPr b="1" sz="1500">
                  <a:solidFill>
                    <a:schemeClr val="dk2"/>
                  </a:solidFill>
                  <a:latin typeface="Lato"/>
                  <a:ea typeface="Lato"/>
                  <a:cs typeface="Lato"/>
                  <a:sym typeface="Lato"/>
                </a:endParaRPr>
              </a:p>
              <a:p>
                <a:pPr indent="0" lvl="0" marL="0" rtl="0" algn="ctr">
                  <a:spcBef>
                    <a:spcPts val="0"/>
                  </a:spcBef>
                  <a:spcAft>
                    <a:spcPts val="0"/>
                  </a:spcAft>
                  <a:buNone/>
                </a:pPr>
                <a:r>
                  <a:t/>
                </a:r>
                <a:endParaRPr b="1" sz="1500">
                  <a:solidFill>
                    <a:schemeClr val="dk2"/>
                  </a:solidFill>
                  <a:latin typeface="Lato"/>
                  <a:ea typeface="Lato"/>
                  <a:cs typeface="Lato"/>
                  <a:sym typeface="Lato"/>
                </a:endParaRPr>
              </a:p>
              <a:p>
                <a:pPr indent="0" lvl="0" marL="0" rtl="0" algn="ctr">
                  <a:spcBef>
                    <a:spcPts val="0"/>
                  </a:spcBef>
                  <a:spcAft>
                    <a:spcPts val="0"/>
                  </a:spcAft>
                  <a:buNone/>
                </a:pPr>
                <a:r>
                  <a:t/>
                </a:r>
                <a:endParaRPr b="1" sz="1500">
                  <a:solidFill>
                    <a:schemeClr val="dk2"/>
                  </a:solidFill>
                  <a:latin typeface="Lato"/>
                  <a:ea typeface="Lato"/>
                  <a:cs typeface="Lato"/>
                  <a:sym typeface="Lato"/>
                </a:endParaRPr>
              </a:p>
            </p:txBody>
          </p:sp>
        </p:grpSp>
        <p:grpSp>
          <p:nvGrpSpPr>
            <p:cNvPr id="332" name="Google Shape;332;p25"/>
            <p:cNvGrpSpPr/>
            <p:nvPr/>
          </p:nvGrpSpPr>
          <p:grpSpPr>
            <a:xfrm>
              <a:off x="5015938" y="2013875"/>
              <a:ext cx="3218587" cy="1569600"/>
              <a:chOff x="5015938" y="2013875"/>
              <a:chExt cx="3218587" cy="1569600"/>
            </a:xfrm>
          </p:grpSpPr>
          <p:sp>
            <p:nvSpPr>
              <p:cNvPr id="333" name="Google Shape;333;p25"/>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4" name="Google Shape;334;p25"/>
              <p:cNvSpPr txBox="1"/>
              <p:nvPr/>
            </p:nvSpPr>
            <p:spPr>
              <a:xfrm>
                <a:off x="5360226" y="2180187"/>
                <a:ext cx="2417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Lato"/>
                    <a:ea typeface="Lato"/>
                    <a:cs typeface="Lato"/>
                    <a:sym typeface="Lato"/>
                  </a:rPr>
                  <a:t>Final Model</a:t>
                </a:r>
                <a:endParaRPr sz="1500">
                  <a:solidFill>
                    <a:schemeClr val="dk2"/>
                  </a:solidFill>
                  <a:latin typeface="Lato"/>
                  <a:ea typeface="Lato"/>
                  <a:cs typeface="Lato"/>
                  <a:sym typeface="Lato"/>
                </a:endParaRPr>
              </a:p>
            </p:txBody>
          </p:sp>
          <p:sp>
            <p:nvSpPr>
              <p:cNvPr id="335" name="Google Shape;335;p25"/>
              <p:cNvSpPr txBox="1"/>
              <p:nvPr/>
            </p:nvSpPr>
            <p:spPr>
              <a:xfrm>
                <a:off x="5817425" y="2792553"/>
                <a:ext cx="2417100" cy="512400"/>
              </a:xfrm>
              <a:prstGeom prst="rect">
                <a:avLst/>
              </a:prstGeom>
              <a:noFill/>
              <a:ln>
                <a:noFill/>
              </a:ln>
            </p:spPr>
            <p:txBody>
              <a:bodyPr anchorCtr="0" anchor="t" bIns="91425" lIns="91425" spcFirstLastPara="1" rIns="91425" wrap="square" tIns="91425">
                <a:noAutofit/>
              </a:bodyPr>
              <a:lstStyle/>
              <a:p>
                <a:pPr indent="0" lvl="0" marL="0" rtl="0" algn="l">
                  <a:lnSpc>
                    <a:spcPct val="20000"/>
                  </a:lnSpc>
                  <a:spcBef>
                    <a:spcPts val="0"/>
                  </a:spcBef>
                  <a:spcAft>
                    <a:spcPts val="0"/>
                  </a:spcAft>
                  <a:buNone/>
                </a:pPr>
                <a:r>
                  <a:rPr b="1" lang="en">
                    <a:solidFill>
                      <a:srgbClr val="FFFFFF"/>
                    </a:solidFill>
                    <a:latin typeface="Lato"/>
                    <a:ea typeface="Lato"/>
                    <a:cs typeface="Lato"/>
                    <a:sym typeface="Lato"/>
                  </a:rPr>
                  <a:t>TRAIN F1:   </a:t>
                </a:r>
                <a:r>
                  <a:rPr b="1" lang="en">
                    <a:solidFill>
                      <a:schemeClr val="accent6"/>
                    </a:solidFill>
                    <a:latin typeface="Lato"/>
                    <a:ea typeface="Lato"/>
                    <a:cs typeface="Lato"/>
                    <a:sym typeface="Lato"/>
                  </a:rPr>
                  <a:t>0.830</a:t>
                </a:r>
                <a:endParaRPr b="1">
                  <a:solidFill>
                    <a:schemeClr val="accent6"/>
                  </a:solidFill>
                  <a:latin typeface="Lato"/>
                  <a:ea typeface="Lato"/>
                  <a:cs typeface="Lato"/>
                  <a:sym typeface="Lato"/>
                </a:endParaRPr>
              </a:p>
              <a:p>
                <a:pPr indent="0" lvl="0" marL="0" rtl="0" algn="l">
                  <a:lnSpc>
                    <a:spcPct val="20000"/>
                  </a:lnSpc>
                  <a:spcBef>
                    <a:spcPts val="1600"/>
                  </a:spcBef>
                  <a:spcAft>
                    <a:spcPts val="0"/>
                  </a:spcAft>
                  <a:buNone/>
                </a:pPr>
                <a:r>
                  <a:rPr b="1" lang="en">
                    <a:solidFill>
                      <a:srgbClr val="FFFFFF"/>
                    </a:solidFill>
                    <a:latin typeface="Lato"/>
                    <a:ea typeface="Lato"/>
                    <a:cs typeface="Lato"/>
                    <a:sym typeface="Lato"/>
                  </a:rPr>
                  <a:t>      VAL F1:   </a:t>
                </a:r>
                <a:r>
                  <a:rPr b="1" lang="en">
                    <a:solidFill>
                      <a:schemeClr val="accent6"/>
                    </a:solidFill>
                    <a:latin typeface="Lato"/>
                    <a:ea typeface="Lato"/>
                    <a:cs typeface="Lato"/>
                    <a:sym typeface="Lato"/>
                  </a:rPr>
                  <a:t>0.675</a:t>
                </a:r>
                <a:endParaRPr b="1">
                  <a:solidFill>
                    <a:schemeClr val="accent6"/>
                  </a:solidFill>
                  <a:latin typeface="Lato"/>
                  <a:ea typeface="Lato"/>
                  <a:cs typeface="Lato"/>
                  <a:sym typeface="Lato"/>
                </a:endParaRPr>
              </a:p>
              <a:p>
                <a:pPr indent="0" lvl="0" marL="0" rtl="0" algn="l">
                  <a:lnSpc>
                    <a:spcPct val="20000"/>
                  </a:lnSpc>
                  <a:spcBef>
                    <a:spcPts val="1600"/>
                  </a:spcBef>
                  <a:spcAft>
                    <a:spcPts val="0"/>
                  </a:spcAft>
                  <a:buNone/>
                </a:pPr>
                <a:r>
                  <a:rPr b="1" lang="en" sz="1100">
                    <a:solidFill>
                      <a:srgbClr val="FFFFFF"/>
                    </a:solidFill>
                    <a:latin typeface="Lato"/>
                    <a:ea typeface="Lato"/>
                    <a:cs typeface="Lato"/>
                    <a:sym typeface="Lato"/>
                  </a:rPr>
                  <a:t>     </a:t>
                </a:r>
                <a:r>
                  <a:rPr b="1" lang="en">
                    <a:solidFill>
                      <a:srgbClr val="FFFFFF"/>
                    </a:solidFill>
                    <a:latin typeface="Lato"/>
                    <a:ea typeface="Lato"/>
                    <a:cs typeface="Lato"/>
                    <a:sym typeface="Lato"/>
                  </a:rPr>
                  <a:t>TEST F1:   </a:t>
                </a:r>
                <a:r>
                  <a:rPr b="1" lang="en">
                    <a:solidFill>
                      <a:schemeClr val="accent6"/>
                    </a:solidFill>
                    <a:latin typeface="Lato"/>
                    <a:ea typeface="Lato"/>
                    <a:cs typeface="Lato"/>
                    <a:sym typeface="Lato"/>
                  </a:rPr>
                  <a:t>0.637</a:t>
                </a:r>
                <a:r>
                  <a:rPr lang="en" sz="800">
                    <a:solidFill>
                      <a:srgbClr val="FFFFFF"/>
                    </a:solidFill>
                    <a:latin typeface="Lato"/>
                    <a:ea typeface="Lato"/>
                    <a:cs typeface="Lato"/>
                    <a:sym typeface="Lato"/>
                  </a:rPr>
                  <a:t> </a:t>
                </a:r>
                <a:endParaRPr sz="800">
                  <a:solidFill>
                    <a:srgbClr val="FFFFFF"/>
                  </a:solidFill>
                  <a:latin typeface="Lato"/>
                  <a:ea typeface="Lato"/>
                  <a:cs typeface="Lato"/>
                  <a:sym typeface="Lato"/>
                </a:endParaRPr>
              </a:p>
              <a:p>
                <a:pPr indent="0" lvl="0" marL="0" rtl="0" algn="l">
                  <a:lnSpc>
                    <a:spcPct val="115000"/>
                  </a:lnSpc>
                  <a:spcBef>
                    <a:spcPts val="1600"/>
                  </a:spcBef>
                  <a:spcAft>
                    <a:spcPts val="1600"/>
                  </a:spcAft>
                  <a:buNone/>
                </a:pPr>
                <a:r>
                  <a:t/>
                </a:r>
                <a:endParaRPr sz="800">
                  <a:solidFill>
                    <a:srgbClr val="FFFFFF"/>
                  </a:solidFill>
                  <a:latin typeface="Lato"/>
                  <a:ea typeface="Lato"/>
                  <a:cs typeface="Lato"/>
                  <a:sym typeface="Lato"/>
                </a:endParaRPr>
              </a:p>
            </p:txBody>
          </p:sp>
        </p:grpSp>
        <p:grpSp>
          <p:nvGrpSpPr>
            <p:cNvPr id="336" name="Google Shape;336;p25"/>
            <p:cNvGrpSpPr/>
            <p:nvPr/>
          </p:nvGrpSpPr>
          <p:grpSpPr>
            <a:xfrm>
              <a:off x="4885484" y="2701270"/>
              <a:ext cx="261571" cy="260379"/>
              <a:chOff x="4858109" y="2631368"/>
              <a:chExt cx="316442" cy="315000"/>
            </a:xfrm>
          </p:grpSpPr>
          <p:sp>
            <p:nvSpPr>
              <p:cNvPr id="337" name="Google Shape;337;p25"/>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grpSp>
          <p:nvGrpSpPr>
            <p:cNvPr id="339" name="Google Shape;339;p25"/>
            <p:cNvGrpSpPr/>
            <p:nvPr/>
          </p:nvGrpSpPr>
          <p:grpSpPr>
            <a:xfrm>
              <a:off x="2948278" y="2701271"/>
              <a:ext cx="260366" cy="260366"/>
              <a:chOff x="3157188" y="909150"/>
              <a:chExt cx="470400" cy="470400"/>
            </a:xfrm>
          </p:grpSpPr>
          <p:sp>
            <p:nvSpPr>
              <p:cNvPr id="340" name="Google Shape;340;p25"/>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aphicFrame>
        <p:nvGraphicFramePr>
          <p:cNvPr id="342" name="Google Shape;342;p25"/>
          <p:cNvGraphicFramePr/>
          <p:nvPr/>
        </p:nvGraphicFramePr>
        <p:xfrm>
          <a:off x="1712950" y="2867950"/>
          <a:ext cx="3000000" cy="3000000"/>
        </p:xfrm>
        <a:graphic>
          <a:graphicData uri="http://schemas.openxmlformats.org/drawingml/2006/table">
            <a:tbl>
              <a:tblPr>
                <a:noFill/>
                <a:tableStyleId>{249460ED-D1BB-4109-B271-DEC2BEC8FB18}</a:tableStyleId>
              </a:tblPr>
              <a:tblGrid>
                <a:gridCol w="2483175"/>
                <a:gridCol w="1426150"/>
              </a:tblGrid>
              <a:tr h="100000">
                <a:tc>
                  <a:txBody>
                    <a:bodyPr/>
                    <a:lstStyle/>
                    <a:p>
                      <a:pPr indent="0" lvl="0" marL="0" rtl="0" algn="ctr">
                        <a:spcBef>
                          <a:spcPts val="0"/>
                        </a:spcBef>
                        <a:spcAft>
                          <a:spcPts val="0"/>
                        </a:spcAft>
                        <a:buNone/>
                      </a:pPr>
                      <a:r>
                        <a:rPr b="1" lang="en">
                          <a:solidFill>
                            <a:srgbClr val="1155CC"/>
                          </a:solidFill>
                          <a:latin typeface="Lato"/>
                          <a:ea typeface="Lato"/>
                          <a:cs typeface="Lato"/>
                          <a:sym typeface="Lato"/>
                        </a:rPr>
                        <a:t>Model</a:t>
                      </a:r>
                      <a:endParaRPr b="1">
                        <a:solidFill>
                          <a:srgbClr val="1155CC"/>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b="1" lang="en">
                          <a:solidFill>
                            <a:srgbClr val="1155CC"/>
                          </a:solidFill>
                          <a:latin typeface="Lato"/>
                          <a:ea typeface="Lato"/>
                          <a:cs typeface="Lato"/>
                          <a:sym typeface="Lato"/>
                        </a:rPr>
                        <a:t>Test</a:t>
                      </a:r>
                      <a:r>
                        <a:rPr b="1" lang="en">
                          <a:solidFill>
                            <a:srgbClr val="1155CC"/>
                          </a:solidFill>
                          <a:latin typeface="Lato"/>
                          <a:ea typeface="Lato"/>
                          <a:cs typeface="Lato"/>
                          <a:sym typeface="Lato"/>
                        </a:rPr>
                        <a:t>  F1 Score</a:t>
                      </a:r>
                      <a:endParaRPr b="1">
                        <a:solidFill>
                          <a:srgbClr val="1155CC"/>
                        </a:solidFill>
                        <a:latin typeface="Lato"/>
                        <a:ea typeface="Lato"/>
                        <a:cs typeface="Lato"/>
                        <a:sym typeface="Lato"/>
                      </a:endParaRPr>
                    </a:p>
                  </a:txBody>
                  <a:tcPr marT="91425" marB="91425" marR="91425" marL="91425" anchor="ctr"/>
                </a:tc>
              </a:tr>
              <a:tr h="396200">
                <a:tc>
                  <a:txBody>
                    <a:bodyPr/>
                    <a:lstStyle/>
                    <a:p>
                      <a:pPr indent="0" lvl="0" marL="0" rtl="0" algn="ctr">
                        <a:spcBef>
                          <a:spcPts val="0"/>
                        </a:spcBef>
                        <a:spcAft>
                          <a:spcPts val="0"/>
                        </a:spcAft>
                        <a:buNone/>
                      </a:pPr>
                      <a:r>
                        <a:rPr lang="en" sz="1100">
                          <a:solidFill>
                            <a:srgbClr val="FFFFFF"/>
                          </a:solidFill>
                          <a:latin typeface="Lato"/>
                          <a:ea typeface="Lato"/>
                          <a:cs typeface="Lato"/>
                          <a:sym typeface="Lato"/>
                        </a:rPr>
                        <a:t>LSTM</a:t>
                      </a:r>
                      <a:endParaRPr sz="1100">
                        <a:solidFill>
                          <a:srgbClr val="FFFFFF"/>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100">
                          <a:solidFill>
                            <a:srgbClr val="FFFFFF"/>
                          </a:solidFill>
                          <a:latin typeface="Lato"/>
                          <a:ea typeface="Lato"/>
                          <a:cs typeface="Lato"/>
                          <a:sym typeface="Lato"/>
                        </a:rPr>
                        <a:t>0.540</a:t>
                      </a:r>
                      <a:endParaRPr sz="1100">
                        <a:solidFill>
                          <a:srgbClr val="FFFFFF"/>
                        </a:solidFill>
                        <a:latin typeface="Lato"/>
                        <a:ea typeface="Lato"/>
                        <a:cs typeface="Lato"/>
                        <a:sym typeface="Lato"/>
                      </a:endParaRPr>
                    </a:p>
                  </a:txBody>
                  <a:tcPr marT="91425" marB="91425" marR="91425" marL="91425" anchor="ctr"/>
                </a:tc>
              </a:tr>
              <a:tr h="381000">
                <a:tc>
                  <a:txBody>
                    <a:bodyPr/>
                    <a:lstStyle/>
                    <a:p>
                      <a:pPr indent="0" lvl="0" marL="0" rtl="0" algn="ctr">
                        <a:spcBef>
                          <a:spcPts val="0"/>
                        </a:spcBef>
                        <a:spcAft>
                          <a:spcPts val="0"/>
                        </a:spcAft>
                        <a:buNone/>
                      </a:pPr>
                      <a:r>
                        <a:rPr lang="en" sz="1100">
                          <a:solidFill>
                            <a:srgbClr val="FFFFFF"/>
                          </a:solidFill>
                          <a:latin typeface="Lato"/>
                          <a:ea typeface="Lato"/>
                          <a:cs typeface="Lato"/>
                          <a:sym typeface="Lato"/>
                        </a:rPr>
                        <a:t>LSTM + DIS  +UMWE</a:t>
                      </a:r>
                      <a:endParaRPr sz="1100">
                        <a:solidFill>
                          <a:srgbClr val="FFFFFF"/>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n" sz="1100">
                          <a:solidFill>
                            <a:srgbClr val="FFFFFF"/>
                          </a:solidFill>
                          <a:latin typeface="Lato"/>
                          <a:ea typeface="Lato"/>
                          <a:cs typeface="Lato"/>
                          <a:sym typeface="Lato"/>
                        </a:rPr>
                        <a:t>0.563</a:t>
                      </a:r>
                      <a:endParaRPr sz="1100">
                        <a:solidFill>
                          <a:srgbClr val="FFFFFF"/>
                        </a:solidFill>
                        <a:latin typeface="Lato"/>
                        <a:ea typeface="Lato"/>
                        <a:cs typeface="Lato"/>
                        <a:sym typeface="Lato"/>
                      </a:endParaRPr>
                    </a:p>
                  </a:txBody>
                  <a:tcPr marT="91425" marB="91425" marR="91425" marL="91425" anchor="ctr"/>
                </a:tc>
              </a:tr>
              <a:tr h="381000">
                <a:tc>
                  <a:txBody>
                    <a:bodyPr/>
                    <a:lstStyle/>
                    <a:p>
                      <a:pPr indent="0" lvl="0" marL="0" rtl="0" algn="ctr">
                        <a:spcBef>
                          <a:spcPts val="0"/>
                        </a:spcBef>
                        <a:spcAft>
                          <a:spcPts val="0"/>
                        </a:spcAft>
                        <a:buNone/>
                      </a:pPr>
                      <a:r>
                        <a:rPr lang="en" sz="1100">
                          <a:solidFill>
                            <a:srgbClr val="FFFFFF"/>
                          </a:solidFill>
                          <a:latin typeface="Lato"/>
                          <a:ea typeface="Lato"/>
                          <a:cs typeface="Lato"/>
                          <a:sym typeface="Lato"/>
                        </a:rPr>
                        <a:t>LSTM +m-BERT and Glove</a:t>
                      </a:r>
                      <a:endParaRPr sz="1100">
                        <a:solidFill>
                          <a:srgbClr val="FFFFFF"/>
                        </a:solidFill>
                        <a:latin typeface="Lato"/>
                        <a:ea typeface="Lato"/>
                        <a:cs typeface="Lato"/>
                        <a:sym typeface="Lato"/>
                      </a:endParaRPr>
                    </a:p>
                  </a:txBody>
                  <a:tcPr marT="91425" marB="91425" marR="91425" marL="91425" anchor="ctr">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Lato"/>
                          <a:ea typeface="Lato"/>
                          <a:cs typeface="Lato"/>
                          <a:sym typeface="Lato"/>
                        </a:rPr>
                        <a:t>0.627</a:t>
                      </a:r>
                      <a:endParaRPr sz="1100">
                        <a:solidFill>
                          <a:srgbClr val="FFFFFF"/>
                        </a:solidFill>
                        <a:latin typeface="Lato"/>
                        <a:ea typeface="Lato"/>
                        <a:cs typeface="Lato"/>
                        <a:sym typeface="Lato"/>
                      </a:endParaRPr>
                    </a:p>
                  </a:txBody>
                  <a:tcPr marT="91425" marB="91425" marR="91425" marL="91425" anchor="ctr">
                    <a:lnB cap="flat" cmpd="sng" w="38100">
                      <a:solidFill>
                        <a:schemeClr val="accent6"/>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300">
                          <a:solidFill>
                            <a:srgbClr val="FFFFFF"/>
                          </a:solidFill>
                          <a:latin typeface="Lato"/>
                          <a:ea typeface="Lato"/>
                          <a:cs typeface="Lato"/>
                          <a:sym typeface="Lato"/>
                        </a:rPr>
                        <a:t>LSTM +m-BERT +DIST +NED</a:t>
                      </a:r>
                      <a:endParaRPr b="1" sz="1300">
                        <a:solidFill>
                          <a:srgbClr val="FFFFFF"/>
                        </a:solidFill>
                        <a:latin typeface="Lato"/>
                        <a:ea typeface="Lato"/>
                        <a:cs typeface="Lato"/>
                        <a:sym typeface="Lato"/>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c>
                  <a:txBody>
                    <a:bodyPr/>
                    <a:lstStyle/>
                    <a:p>
                      <a:pPr indent="0" lvl="0" marL="0" rtl="0" algn="ctr">
                        <a:spcBef>
                          <a:spcPts val="0"/>
                        </a:spcBef>
                        <a:spcAft>
                          <a:spcPts val="0"/>
                        </a:spcAft>
                        <a:buNone/>
                      </a:pPr>
                      <a:r>
                        <a:rPr b="1" lang="en" sz="1300">
                          <a:solidFill>
                            <a:srgbClr val="FFFFFF"/>
                          </a:solidFill>
                          <a:latin typeface="Lato"/>
                          <a:ea typeface="Lato"/>
                          <a:cs typeface="Lato"/>
                          <a:sym typeface="Lato"/>
                        </a:rPr>
                        <a:t>  0.637</a:t>
                      </a:r>
                      <a:endParaRPr b="1" sz="1300">
                        <a:solidFill>
                          <a:srgbClr val="FFFFFF"/>
                        </a:solidFill>
                        <a:latin typeface="Lato"/>
                        <a:ea typeface="Lato"/>
                        <a:cs typeface="Lato"/>
                        <a:sym typeface="Lato"/>
                      </a:endParaRPr>
                    </a:p>
                  </a:txBody>
                  <a:tcPr marT="91425" marB="91425" marR="91425" marL="91425" anchor="ctr">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INTEGRATED MODEL</a:t>
            </a:r>
            <a:endParaRPr/>
          </a:p>
          <a:p>
            <a:pPr indent="0" lvl="0" marL="0" rtl="0" algn="l">
              <a:spcBef>
                <a:spcPts val="0"/>
              </a:spcBef>
              <a:spcAft>
                <a:spcPts val="0"/>
              </a:spcAft>
              <a:buNone/>
            </a:pPr>
            <a:r>
              <a:t/>
            </a:r>
            <a:endParaRPr/>
          </a:p>
        </p:txBody>
      </p:sp>
      <p:sp>
        <p:nvSpPr>
          <p:cNvPr id="348" name="Google Shape;34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9" name="Google Shape;349;p26"/>
          <p:cNvPicPr preferRelativeResize="0"/>
          <p:nvPr/>
        </p:nvPicPr>
        <p:blipFill>
          <a:blip r:embed="rId3">
            <a:alphaModFix/>
          </a:blip>
          <a:stretch>
            <a:fillRect/>
          </a:stretch>
        </p:blipFill>
        <p:spPr>
          <a:xfrm>
            <a:off x="5107500" y="1536450"/>
            <a:ext cx="3274501" cy="2359841"/>
          </a:xfrm>
          <a:prstGeom prst="rect">
            <a:avLst/>
          </a:prstGeom>
          <a:noFill/>
          <a:ln>
            <a:noFill/>
          </a:ln>
        </p:spPr>
      </p:pic>
      <p:sp>
        <p:nvSpPr>
          <p:cNvPr id="350" name="Google Shape;350;p26"/>
          <p:cNvSpPr txBox="1"/>
          <p:nvPr/>
        </p:nvSpPr>
        <p:spPr>
          <a:xfrm>
            <a:off x="6028125" y="3897000"/>
            <a:ext cx="3070200" cy="1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Lato"/>
                <a:ea typeface="Lato"/>
                <a:cs typeface="Lato"/>
                <a:sym typeface="Lato"/>
              </a:rPr>
              <a:t>Confusion Matrix</a:t>
            </a:r>
            <a:endParaRPr>
              <a:solidFill>
                <a:schemeClr val="accent1"/>
              </a:solidFill>
              <a:latin typeface="Lato"/>
              <a:ea typeface="Lato"/>
              <a:cs typeface="Lato"/>
              <a:sym typeface="Lato"/>
            </a:endParaRPr>
          </a:p>
        </p:txBody>
      </p:sp>
      <p:pic>
        <p:nvPicPr>
          <p:cNvPr id="351" name="Google Shape;351;p26"/>
          <p:cNvPicPr preferRelativeResize="0"/>
          <p:nvPr/>
        </p:nvPicPr>
        <p:blipFill>
          <a:blip r:embed="rId4">
            <a:alphaModFix/>
          </a:blip>
          <a:stretch>
            <a:fillRect/>
          </a:stretch>
        </p:blipFill>
        <p:spPr>
          <a:xfrm>
            <a:off x="1121475" y="1289550"/>
            <a:ext cx="3274500" cy="28536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57" name="Google Shape;357;p27"/>
          <p:cNvSpPr txBox="1"/>
          <p:nvPr>
            <p:ph idx="1" type="body"/>
          </p:nvPr>
        </p:nvSpPr>
        <p:spPr>
          <a:xfrm>
            <a:off x="1297500" y="14151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Xie, J., Yang, Z., Neubig, G., Smith, N.A. and Carbonell, J., 2018. Neural cross-lingual named entity recognition with minimal resources. arXiv preprint arXiv:1808.09861.</a:t>
            </a:r>
            <a:endParaRPr/>
          </a:p>
          <a:p>
            <a:pPr indent="-311150" lvl="0" marL="457200" rtl="0" algn="l">
              <a:spcBef>
                <a:spcPts val="0"/>
              </a:spcBef>
              <a:spcAft>
                <a:spcPts val="0"/>
              </a:spcAft>
              <a:buSzPts val="1300"/>
              <a:buChar char="●"/>
            </a:pPr>
            <a:r>
              <a:rPr lang="en"/>
              <a:t>Zhai, Z., Nguyen, D.Q. and Verspoor, K., 2018. Comparing CNN and LSTM character-level embeddings in BiLSTM-CRF models for chemical and disease named entity recognition. arXiv preprint</a:t>
            </a:r>
            <a:r>
              <a:rPr lang="en"/>
              <a:t> </a:t>
            </a:r>
            <a:r>
              <a:rPr lang="en"/>
              <a:t>arXiv:1808.08450.</a:t>
            </a:r>
            <a:endParaRPr/>
          </a:p>
          <a:p>
            <a:pPr indent="-311150" lvl="0" marL="457200" rtl="0" algn="l">
              <a:spcBef>
                <a:spcPts val="0"/>
              </a:spcBef>
              <a:spcAft>
                <a:spcPts val="0"/>
              </a:spcAft>
              <a:buSzPts val="1300"/>
              <a:buChar char="●"/>
            </a:pPr>
            <a:r>
              <a:rPr lang="en"/>
              <a:t>Chen, X., Cardie, C.: Unsupervised multilingual word embeddings. arXiv preprint arXiv:1808.08933 (2018)</a:t>
            </a:r>
            <a:endParaRPr/>
          </a:p>
          <a:p>
            <a:pPr indent="-311150" lvl="0" marL="457200" rtl="0" algn="l">
              <a:spcBef>
                <a:spcPts val="0"/>
              </a:spcBef>
              <a:spcAft>
                <a:spcPts val="0"/>
              </a:spcAft>
              <a:buClr>
                <a:srgbClr val="0D5DDF"/>
              </a:buClr>
              <a:buSzPts val="1300"/>
              <a:buChar char="●"/>
            </a:pPr>
            <a:r>
              <a:rPr lang="en">
                <a:solidFill>
                  <a:srgbClr val="0D5DDF"/>
                </a:solidFill>
              </a:rPr>
              <a:t>http://blog.echen.me/2012/01/03/introduction-to-conditional-random-fields/</a:t>
            </a:r>
            <a:endParaRPr>
              <a:solidFill>
                <a:srgbClr val="0D5DDF"/>
              </a:solidFill>
            </a:endParaRPr>
          </a:p>
          <a:p>
            <a:pPr indent="-311150" lvl="0" marL="457200" rtl="0" algn="l">
              <a:spcBef>
                <a:spcPts val="0"/>
              </a:spcBef>
              <a:spcAft>
                <a:spcPts val="0"/>
              </a:spcAft>
              <a:buClr>
                <a:srgbClr val="0D5DDF"/>
              </a:buClr>
              <a:buSzPts val="1300"/>
              <a:buChar char="●"/>
            </a:pPr>
            <a:r>
              <a:rPr lang="en" u="sng">
                <a:solidFill>
                  <a:srgbClr val="0D5DDF"/>
                </a:solidFill>
                <a:hlinkClick r:id="rId3"/>
              </a:rPr>
              <a:t>https://towardsdatascience.com/implementing-a-linear-chain-conditional-random-field-crf-in-pytorch-16b0b9c4b4ea</a:t>
            </a:r>
            <a:endParaRPr>
              <a:solidFill>
                <a:srgbClr val="0D5DDF"/>
              </a:solidFill>
            </a:endParaRPr>
          </a:p>
          <a:p>
            <a:pPr indent="-311150" lvl="0" marL="457200" rtl="0" algn="l">
              <a:spcBef>
                <a:spcPts val="0"/>
              </a:spcBef>
              <a:spcAft>
                <a:spcPts val="0"/>
              </a:spcAft>
              <a:buClr>
                <a:srgbClr val="0D5DDF"/>
              </a:buClr>
              <a:buSzPts val="1300"/>
              <a:buChar char="●"/>
            </a:pPr>
            <a:r>
              <a:rPr lang="en">
                <a:solidFill>
                  <a:srgbClr val="0D5DDF"/>
                </a:solidFill>
              </a:rPr>
              <a:t>http://www.cs.columbia.edu/~mcollins/crf.pdf</a:t>
            </a:r>
            <a:endParaRPr>
              <a:solidFill>
                <a:srgbClr val="0D5DDF"/>
              </a:solidFill>
            </a:endParaRPr>
          </a:p>
          <a:p>
            <a:pPr indent="0" lvl="0" marL="0" rtl="0" algn="l">
              <a:spcBef>
                <a:spcPts val="1600"/>
              </a:spcBef>
              <a:spcAft>
                <a:spcPts val="1600"/>
              </a:spcAft>
              <a:buNone/>
            </a:pPr>
            <a:r>
              <a:t/>
            </a:r>
            <a:endParaRPr/>
          </a:p>
        </p:txBody>
      </p:sp>
      <p:sp>
        <p:nvSpPr>
          <p:cNvPr id="358" name="Google Shape;35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Problem- Definition &amp; Illustrative Example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p>
        </p:txBody>
      </p:sp>
      <p:sp>
        <p:nvSpPr>
          <p:cNvPr id="142" name="Google Shape;14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43" name="Google Shape;143;p14"/>
          <p:cNvGrpSpPr/>
          <p:nvPr/>
        </p:nvGrpSpPr>
        <p:grpSpPr>
          <a:xfrm>
            <a:off x="5949125" y="2964300"/>
            <a:ext cx="2610511" cy="1786988"/>
            <a:chOff x="5632338" y="657952"/>
            <a:chExt cx="3305700" cy="6359387"/>
          </a:xfrm>
        </p:grpSpPr>
        <p:sp>
          <p:nvSpPr>
            <p:cNvPr id="144" name="Google Shape;144;p14"/>
            <p:cNvSpPr/>
            <p:nvPr/>
          </p:nvSpPr>
          <p:spPr>
            <a:xfrm>
              <a:off x="5632338" y="657952"/>
              <a:ext cx="3305700" cy="1869600"/>
            </a:xfrm>
            <a:prstGeom prst="chevron">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Lato"/>
                <a:ea typeface="Lato"/>
                <a:cs typeface="Lato"/>
                <a:sym typeface="Lato"/>
              </a:endParaRPr>
            </a:p>
            <a:p>
              <a:pPr indent="0" lvl="0" marL="0" rtl="0" algn="ctr">
                <a:spcBef>
                  <a:spcPts val="0"/>
                </a:spcBef>
                <a:spcAft>
                  <a:spcPts val="0"/>
                </a:spcAft>
                <a:buNone/>
              </a:pPr>
              <a:r>
                <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NER tagging on Spanish texts!</a:t>
              </a:r>
              <a:endParaRPr sz="1200">
                <a:solidFill>
                  <a:schemeClr val="lt1"/>
                </a:solidFill>
                <a:latin typeface="Lato"/>
                <a:ea typeface="Lato"/>
                <a:cs typeface="Lato"/>
                <a:sym typeface="Lato"/>
              </a:endParaRPr>
            </a:p>
            <a:p>
              <a:pPr indent="0" lvl="0" marL="0" rtl="0" algn="ctr">
                <a:spcBef>
                  <a:spcPts val="0"/>
                </a:spcBef>
                <a:spcAft>
                  <a:spcPts val="0"/>
                </a:spcAft>
                <a:buNone/>
              </a:pPr>
              <a:r>
                <a:t/>
              </a:r>
              <a:endParaRPr>
                <a:solidFill>
                  <a:schemeClr val="lt1"/>
                </a:solidFill>
                <a:latin typeface="Lato"/>
                <a:ea typeface="Lato"/>
                <a:cs typeface="Lato"/>
                <a:sym typeface="La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145" name="Google Shape;145;p14"/>
            <p:cNvSpPr txBox="1"/>
            <p:nvPr/>
          </p:nvSpPr>
          <p:spPr>
            <a:xfrm>
              <a:off x="6153865" y="2981739"/>
              <a:ext cx="2236200" cy="403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La		   O</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Multinacional   	   O</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Española	   O</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Telefónica 	   B-ORG</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ha 	   	   O</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impuesto 	   O</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grpSp>
        <p:nvGrpSpPr>
          <p:cNvPr id="146" name="Google Shape;146;p14"/>
          <p:cNvGrpSpPr/>
          <p:nvPr/>
        </p:nvGrpSpPr>
        <p:grpSpPr>
          <a:xfrm>
            <a:off x="1098875" y="2964298"/>
            <a:ext cx="2448070" cy="1910488"/>
            <a:chOff x="0" y="2469143"/>
            <a:chExt cx="3546900" cy="1858090"/>
          </a:xfrm>
        </p:grpSpPr>
        <p:sp>
          <p:nvSpPr>
            <p:cNvPr id="147" name="Google Shape;147;p14"/>
            <p:cNvSpPr/>
            <p:nvPr/>
          </p:nvSpPr>
          <p:spPr>
            <a:xfrm>
              <a:off x="0" y="2469143"/>
              <a:ext cx="3546900" cy="5232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Lato"/>
                <a:ea typeface="Lato"/>
                <a:cs typeface="Lato"/>
                <a:sym typeface="Lato"/>
              </a:endParaRPr>
            </a:p>
            <a:p>
              <a:pPr indent="0" lvl="0" marL="0" rtl="0" algn="ctr">
                <a:spcBef>
                  <a:spcPts val="0"/>
                </a:spcBef>
                <a:spcAft>
                  <a:spcPts val="0"/>
                </a:spcAft>
                <a:buNone/>
              </a:pPr>
              <a:r>
                <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Only English Training Data</a:t>
              </a:r>
              <a:endParaRPr sz="1200">
                <a:solidFill>
                  <a:schemeClr val="lt1"/>
                </a:solidFill>
                <a:latin typeface="Lato"/>
                <a:ea typeface="Lato"/>
                <a:cs typeface="Lato"/>
                <a:sym typeface="Lato"/>
              </a:endParaRPr>
            </a:p>
            <a:p>
              <a:pPr indent="0" lvl="0" marL="0" rtl="0" algn="ctr">
                <a:spcBef>
                  <a:spcPts val="0"/>
                </a:spcBef>
                <a:spcAft>
                  <a:spcPts val="0"/>
                </a:spcAft>
                <a:buNone/>
              </a:pPr>
              <a:r>
                <a:t/>
              </a:r>
              <a:endParaRPr>
                <a:solidFill>
                  <a:schemeClr val="lt1"/>
                </a:solidFill>
                <a:latin typeface="Lato"/>
                <a:ea typeface="Lato"/>
                <a:cs typeface="Lato"/>
                <a:sym typeface="La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148" name="Google Shape;148;p14"/>
            <p:cNvSpPr txBox="1"/>
            <p:nvPr/>
          </p:nvSpPr>
          <p:spPr>
            <a:xfrm>
              <a:off x="582802" y="3076832"/>
              <a:ext cx="2236200" cy="125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Wolff 		B-PER</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currently 	O</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a 		O</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journalist 	O</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in 		O</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Argentina 	B-LOC</a:t>
              </a:r>
              <a:endParaRPr sz="1000">
                <a:latin typeface="Lato"/>
                <a:ea typeface="Lato"/>
                <a:cs typeface="Lato"/>
                <a:sym typeface="La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grpSp>
        <p:nvGrpSpPr>
          <p:cNvPr id="149" name="Google Shape;149;p14"/>
          <p:cNvGrpSpPr/>
          <p:nvPr/>
        </p:nvGrpSpPr>
        <p:grpSpPr>
          <a:xfrm>
            <a:off x="3478625" y="2964302"/>
            <a:ext cx="2536794" cy="1910462"/>
            <a:chOff x="2944208" y="1199108"/>
            <a:chExt cx="3305700" cy="4714862"/>
          </a:xfrm>
        </p:grpSpPr>
        <p:sp>
          <p:nvSpPr>
            <p:cNvPr id="150" name="Google Shape;150;p14"/>
            <p:cNvSpPr/>
            <p:nvPr/>
          </p:nvSpPr>
          <p:spPr>
            <a:xfrm>
              <a:off x="2944208" y="1199108"/>
              <a:ext cx="3305700" cy="13278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lt1"/>
                </a:solidFill>
                <a:latin typeface="Lato"/>
                <a:ea typeface="Lato"/>
                <a:cs typeface="Lato"/>
                <a:sym typeface="Lato"/>
              </a:endParaRPr>
            </a:p>
            <a:p>
              <a:pPr indent="0" lvl="0" marL="0" rtl="0" algn="ctr">
                <a:spcBef>
                  <a:spcPts val="0"/>
                </a:spcBef>
                <a:spcAft>
                  <a:spcPts val="0"/>
                </a:spcAft>
                <a:buNone/>
              </a:pPr>
              <a:r>
                <a:rPr lang="en" sz="1100">
                  <a:solidFill>
                    <a:schemeClr val="lt1"/>
                  </a:solidFill>
                  <a:latin typeface="Lato"/>
                  <a:ea typeface="Lato"/>
                  <a:cs typeface="Lato"/>
                  <a:sym typeface="Lato"/>
                </a:rPr>
                <a:t>Our model </a:t>
              </a:r>
              <a:endParaRPr sz="1100">
                <a:solidFill>
                  <a:schemeClr val="lt1"/>
                </a:solidFill>
                <a:latin typeface="Lato"/>
                <a:ea typeface="Lato"/>
                <a:cs typeface="Lato"/>
                <a:sym typeface="La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151" name="Google Shape;151;p14"/>
            <p:cNvSpPr txBox="1"/>
            <p:nvPr/>
          </p:nvSpPr>
          <p:spPr>
            <a:xfrm>
              <a:off x="3207728" y="2761270"/>
              <a:ext cx="2781300" cy="315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Lato"/>
                  <a:ea typeface="Lato"/>
                  <a:cs typeface="Lato"/>
                  <a:sym typeface="Lato"/>
                </a:rPr>
                <a:t>We Developed a Spanish NER tagging model</a:t>
              </a:r>
              <a:r>
                <a:rPr lang="en" sz="1000">
                  <a:solidFill>
                    <a:schemeClr val="lt1"/>
                  </a:solidFill>
                  <a:latin typeface="Lato"/>
                  <a:ea typeface="Lato"/>
                  <a:cs typeface="Lato"/>
                  <a:sym typeface="Lato"/>
                </a:rPr>
                <a:t> </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sp>
        <p:nvSpPr>
          <p:cNvPr id="152" name="Google Shape;152;p14"/>
          <p:cNvSpPr txBox="1"/>
          <p:nvPr>
            <p:ph idx="1" type="body"/>
          </p:nvPr>
        </p:nvSpPr>
        <p:spPr>
          <a:xfrm>
            <a:off x="3044550" y="1172375"/>
            <a:ext cx="5427900" cy="1134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100"/>
              <a:t>The problem we seek to solve is- to generate a model that can identify the named entities in a target language L2 given labelled NER training data in a source language using resources mostly in source language. T</a:t>
            </a:r>
            <a:r>
              <a:rPr lang="en" sz="1100"/>
              <a:t>his results in an </a:t>
            </a:r>
            <a:r>
              <a:rPr i="1" lang="en" sz="1100"/>
              <a:t>unsupervised transfer</a:t>
            </a:r>
            <a:r>
              <a:rPr lang="en" sz="1100"/>
              <a:t> of resource from L1 to L2 since no labelled training data is given for the target language. </a:t>
            </a:r>
            <a:endParaRPr sz="1100"/>
          </a:p>
          <a:p>
            <a:pPr indent="0" lvl="0" marL="0" rtl="0" algn="l">
              <a:spcBef>
                <a:spcPts val="1600"/>
              </a:spcBef>
              <a:spcAft>
                <a:spcPts val="1600"/>
              </a:spcAft>
              <a:buNone/>
            </a:pPr>
            <a:r>
              <a:t/>
            </a:r>
            <a:endParaRPr sz="1100"/>
          </a:p>
        </p:txBody>
      </p:sp>
      <p:pic>
        <p:nvPicPr>
          <p:cNvPr id="153" name="Google Shape;153;p14"/>
          <p:cNvPicPr preferRelativeResize="0"/>
          <p:nvPr/>
        </p:nvPicPr>
        <p:blipFill>
          <a:blip r:embed="rId3">
            <a:alphaModFix/>
          </a:blip>
          <a:stretch>
            <a:fillRect/>
          </a:stretch>
        </p:blipFill>
        <p:spPr>
          <a:xfrm>
            <a:off x="1297500" y="1208750"/>
            <a:ext cx="1219200" cy="121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5"/>
          <p:cNvSpPr txBox="1"/>
          <p:nvPr>
            <p:ph type="title"/>
          </p:nvPr>
        </p:nvSpPr>
        <p:spPr>
          <a:xfrm>
            <a:off x="1113225" y="393750"/>
            <a:ext cx="7809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Interest/Relevance, Motivation &amp; new explorations</a:t>
            </a:r>
            <a:endParaRPr sz="2300"/>
          </a:p>
        </p:txBody>
      </p:sp>
      <p:sp>
        <p:nvSpPr>
          <p:cNvPr id="159" name="Google Shape;1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15"/>
          <p:cNvSpPr txBox="1"/>
          <p:nvPr/>
        </p:nvSpPr>
        <p:spPr>
          <a:xfrm>
            <a:off x="10600" y="4746025"/>
            <a:ext cx="4690200" cy="2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solidFill>
                  <a:srgbClr val="F3F3F3"/>
                </a:solidFill>
                <a:latin typeface="Lato"/>
                <a:ea typeface="Lato"/>
                <a:cs typeface="Lato"/>
                <a:sym typeface="Lato"/>
              </a:rPr>
              <a:t>Courtesy: </a:t>
            </a:r>
            <a:r>
              <a:rPr i="1" lang="en" sz="600" u="sng">
                <a:solidFill>
                  <a:srgbClr val="F3F3F3"/>
                </a:solidFill>
                <a:latin typeface="Lato"/>
                <a:ea typeface="Lato"/>
                <a:cs typeface="Lato"/>
                <a:sym typeface="Lato"/>
                <a:hlinkClick r:id="rId3"/>
              </a:rPr>
              <a:t>https://medium.com/sciforce/nlp-for-low-resource-settings-52e199779a79</a:t>
            </a:r>
            <a:endParaRPr i="1" sz="600">
              <a:solidFill>
                <a:srgbClr val="F3F3F3"/>
              </a:solidFill>
              <a:latin typeface="Lato"/>
              <a:ea typeface="Lato"/>
              <a:cs typeface="Lato"/>
              <a:sym typeface="Lato"/>
            </a:endParaRPr>
          </a:p>
        </p:txBody>
      </p:sp>
      <p:pic>
        <p:nvPicPr>
          <p:cNvPr id="161" name="Google Shape;161;p15" title="Points scored"/>
          <p:cNvPicPr preferRelativeResize="0"/>
          <p:nvPr/>
        </p:nvPicPr>
        <p:blipFill>
          <a:blip r:embed="rId4">
            <a:alphaModFix/>
          </a:blip>
          <a:stretch>
            <a:fillRect/>
          </a:stretch>
        </p:blipFill>
        <p:spPr>
          <a:xfrm>
            <a:off x="5038002" y="1237875"/>
            <a:ext cx="3897897" cy="2410200"/>
          </a:xfrm>
          <a:prstGeom prst="rect">
            <a:avLst/>
          </a:prstGeom>
          <a:noFill/>
          <a:ln>
            <a:noFill/>
          </a:ln>
        </p:spPr>
      </p:pic>
      <p:sp>
        <p:nvSpPr>
          <p:cNvPr id="162" name="Google Shape;162;p15"/>
          <p:cNvSpPr txBox="1"/>
          <p:nvPr/>
        </p:nvSpPr>
        <p:spPr>
          <a:xfrm>
            <a:off x="4737550" y="4746013"/>
            <a:ext cx="4690200" cy="2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Lato"/>
                <a:ea typeface="Lato"/>
                <a:cs typeface="Lato"/>
                <a:sym typeface="Lato"/>
              </a:rPr>
              <a:t>Courtesy: </a:t>
            </a:r>
            <a:r>
              <a:rPr lang="en" sz="600" u="sng">
                <a:solidFill>
                  <a:srgbClr val="FFFFFF"/>
                </a:solidFill>
                <a:latin typeface="Lato"/>
                <a:ea typeface="Lato"/>
                <a:cs typeface="Lato"/>
                <a:sym typeface="Lato"/>
                <a:hlinkClick r:id="rId5"/>
              </a:rPr>
              <a:t>https://twitter.com/catherinehavasi/status/1158804116476440576/photo/1</a:t>
            </a:r>
            <a:endParaRPr sz="600">
              <a:solidFill>
                <a:srgbClr val="FFFFFF"/>
              </a:solidFill>
              <a:latin typeface="Lato"/>
              <a:ea typeface="Lato"/>
              <a:cs typeface="Lato"/>
              <a:sym typeface="Lato"/>
            </a:endParaRPr>
          </a:p>
        </p:txBody>
      </p:sp>
      <p:pic>
        <p:nvPicPr>
          <p:cNvPr id="163" name="Google Shape;163;p15"/>
          <p:cNvPicPr preferRelativeResize="0"/>
          <p:nvPr/>
        </p:nvPicPr>
        <p:blipFill>
          <a:blip r:embed="rId6">
            <a:alphaModFix/>
          </a:blip>
          <a:stretch>
            <a:fillRect/>
          </a:stretch>
        </p:blipFill>
        <p:spPr>
          <a:xfrm>
            <a:off x="1174600" y="1237875"/>
            <a:ext cx="548700" cy="548700"/>
          </a:xfrm>
          <a:prstGeom prst="rect">
            <a:avLst/>
          </a:prstGeom>
          <a:noFill/>
          <a:ln>
            <a:noFill/>
          </a:ln>
        </p:spPr>
      </p:pic>
      <p:pic>
        <p:nvPicPr>
          <p:cNvPr id="164" name="Google Shape;164;p15"/>
          <p:cNvPicPr preferRelativeResize="0"/>
          <p:nvPr/>
        </p:nvPicPr>
        <p:blipFill>
          <a:blip r:embed="rId7">
            <a:alphaModFix/>
          </a:blip>
          <a:stretch>
            <a:fillRect/>
          </a:stretch>
        </p:blipFill>
        <p:spPr>
          <a:xfrm>
            <a:off x="1174600" y="2390975"/>
            <a:ext cx="548700" cy="548700"/>
          </a:xfrm>
          <a:prstGeom prst="rect">
            <a:avLst/>
          </a:prstGeom>
          <a:noFill/>
          <a:ln>
            <a:noFill/>
          </a:ln>
        </p:spPr>
      </p:pic>
      <p:pic>
        <p:nvPicPr>
          <p:cNvPr id="165" name="Google Shape;165;p15"/>
          <p:cNvPicPr preferRelativeResize="0"/>
          <p:nvPr/>
        </p:nvPicPr>
        <p:blipFill>
          <a:blip r:embed="rId8">
            <a:alphaModFix/>
          </a:blip>
          <a:stretch>
            <a:fillRect/>
          </a:stretch>
        </p:blipFill>
        <p:spPr>
          <a:xfrm>
            <a:off x="3041050" y="1237875"/>
            <a:ext cx="548700" cy="548700"/>
          </a:xfrm>
          <a:prstGeom prst="rect">
            <a:avLst/>
          </a:prstGeom>
          <a:noFill/>
          <a:ln>
            <a:noFill/>
          </a:ln>
        </p:spPr>
      </p:pic>
      <p:pic>
        <p:nvPicPr>
          <p:cNvPr id="166" name="Google Shape;166;p15"/>
          <p:cNvPicPr preferRelativeResize="0"/>
          <p:nvPr/>
        </p:nvPicPr>
        <p:blipFill>
          <a:blip r:embed="rId9">
            <a:alphaModFix/>
          </a:blip>
          <a:stretch>
            <a:fillRect/>
          </a:stretch>
        </p:blipFill>
        <p:spPr>
          <a:xfrm>
            <a:off x="3041050" y="2439950"/>
            <a:ext cx="548700" cy="548700"/>
          </a:xfrm>
          <a:prstGeom prst="rect">
            <a:avLst/>
          </a:prstGeom>
          <a:noFill/>
          <a:ln>
            <a:noFill/>
          </a:ln>
        </p:spPr>
      </p:pic>
      <p:pic>
        <p:nvPicPr>
          <p:cNvPr id="167" name="Google Shape;167;p15"/>
          <p:cNvPicPr preferRelativeResize="0"/>
          <p:nvPr/>
        </p:nvPicPr>
        <p:blipFill>
          <a:blip r:embed="rId10">
            <a:alphaModFix/>
          </a:blip>
          <a:stretch>
            <a:fillRect/>
          </a:stretch>
        </p:blipFill>
        <p:spPr>
          <a:xfrm>
            <a:off x="2031374" y="3743363"/>
            <a:ext cx="548700" cy="548700"/>
          </a:xfrm>
          <a:prstGeom prst="rect">
            <a:avLst/>
          </a:prstGeom>
          <a:noFill/>
          <a:ln>
            <a:noFill/>
          </a:ln>
        </p:spPr>
      </p:pic>
      <p:sp>
        <p:nvSpPr>
          <p:cNvPr id="168" name="Google Shape;168;p15"/>
          <p:cNvSpPr txBox="1"/>
          <p:nvPr/>
        </p:nvSpPr>
        <p:spPr>
          <a:xfrm>
            <a:off x="922750" y="1891975"/>
            <a:ext cx="10524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Preservation</a:t>
            </a:r>
            <a:endParaRPr sz="1000">
              <a:solidFill>
                <a:srgbClr val="FFFFFF"/>
              </a:solidFill>
              <a:latin typeface="Lato"/>
              <a:ea typeface="Lato"/>
              <a:cs typeface="Lato"/>
              <a:sym typeface="Lato"/>
            </a:endParaRPr>
          </a:p>
        </p:txBody>
      </p:sp>
      <p:sp>
        <p:nvSpPr>
          <p:cNvPr id="169" name="Google Shape;169;p15"/>
          <p:cNvSpPr txBox="1"/>
          <p:nvPr/>
        </p:nvSpPr>
        <p:spPr>
          <a:xfrm>
            <a:off x="2489650" y="1935813"/>
            <a:ext cx="1651500" cy="3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Educational applications</a:t>
            </a:r>
            <a:endParaRPr sz="1000">
              <a:solidFill>
                <a:srgbClr val="FFFFFF"/>
              </a:solidFill>
              <a:latin typeface="Lato"/>
              <a:ea typeface="Lato"/>
              <a:cs typeface="Lato"/>
              <a:sym typeface="Lato"/>
            </a:endParaRPr>
          </a:p>
        </p:txBody>
      </p:sp>
      <p:sp>
        <p:nvSpPr>
          <p:cNvPr id="170" name="Google Shape;170;p15"/>
          <p:cNvSpPr txBox="1"/>
          <p:nvPr/>
        </p:nvSpPr>
        <p:spPr>
          <a:xfrm>
            <a:off x="682150" y="2939700"/>
            <a:ext cx="1533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Knowledge </a:t>
            </a:r>
            <a:r>
              <a:rPr lang="en" sz="1000">
                <a:solidFill>
                  <a:srgbClr val="FFFFFF"/>
                </a:solidFill>
                <a:latin typeface="Lato"/>
                <a:ea typeface="Lato"/>
                <a:cs typeface="Lato"/>
                <a:sym typeface="Lato"/>
              </a:rPr>
              <a:t>Expansion</a:t>
            </a:r>
            <a:endParaRPr sz="1000">
              <a:solidFill>
                <a:srgbClr val="FFFFFF"/>
              </a:solidFill>
              <a:latin typeface="Lato"/>
              <a:ea typeface="Lato"/>
              <a:cs typeface="Lato"/>
              <a:sym typeface="Lato"/>
            </a:endParaRPr>
          </a:p>
        </p:txBody>
      </p:sp>
      <p:sp>
        <p:nvSpPr>
          <p:cNvPr id="171" name="Google Shape;171;p15"/>
          <p:cNvSpPr txBox="1"/>
          <p:nvPr/>
        </p:nvSpPr>
        <p:spPr>
          <a:xfrm>
            <a:off x="2510050" y="3031600"/>
            <a:ext cx="16107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Monitoring demographic/</a:t>
            </a:r>
            <a:r>
              <a:rPr lang="en" sz="1000">
                <a:solidFill>
                  <a:srgbClr val="FFFFFF"/>
                </a:solidFill>
                <a:latin typeface="Lato"/>
                <a:ea typeface="Lato"/>
                <a:cs typeface="Lato"/>
                <a:sym typeface="Lato"/>
              </a:rPr>
              <a:t>political</a:t>
            </a:r>
            <a:r>
              <a:rPr lang="en" sz="1000">
                <a:solidFill>
                  <a:srgbClr val="FFFFFF"/>
                </a:solidFill>
                <a:latin typeface="Lato"/>
                <a:ea typeface="Lato"/>
                <a:cs typeface="Lato"/>
                <a:sym typeface="Lato"/>
              </a:rPr>
              <a:t> </a:t>
            </a:r>
            <a:r>
              <a:rPr lang="en" sz="1000">
                <a:solidFill>
                  <a:srgbClr val="FFFFFF"/>
                </a:solidFill>
                <a:latin typeface="Lato"/>
                <a:ea typeface="Lato"/>
                <a:cs typeface="Lato"/>
                <a:sym typeface="Lato"/>
              </a:rPr>
              <a:t>processes</a:t>
            </a:r>
            <a:endParaRPr sz="1000">
              <a:solidFill>
                <a:srgbClr val="FFFFFF"/>
              </a:solidFill>
              <a:latin typeface="Lato"/>
              <a:ea typeface="Lato"/>
              <a:cs typeface="Lato"/>
              <a:sym typeface="Lato"/>
            </a:endParaRPr>
          </a:p>
        </p:txBody>
      </p:sp>
      <p:sp>
        <p:nvSpPr>
          <p:cNvPr id="172" name="Google Shape;172;p15"/>
          <p:cNvSpPr txBox="1"/>
          <p:nvPr/>
        </p:nvSpPr>
        <p:spPr>
          <a:xfrm>
            <a:off x="1801900" y="4250850"/>
            <a:ext cx="1107600" cy="49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Emergency Response</a:t>
            </a:r>
            <a:endParaRPr sz="10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Lato"/>
                <a:ea typeface="Lato"/>
                <a:cs typeface="Lato"/>
                <a:sym typeface="Lato"/>
              </a:rPr>
              <a:t>Data and Evaluation</a:t>
            </a:r>
            <a:endParaRPr sz="3600">
              <a:latin typeface="Lato"/>
              <a:ea typeface="Lato"/>
              <a:cs typeface="Lato"/>
              <a:sym typeface="Lato"/>
            </a:endParaRPr>
          </a:p>
        </p:txBody>
      </p:sp>
      <p:sp>
        <p:nvSpPr>
          <p:cNvPr id="178" name="Google Shape;1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16"/>
          <p:cNvSpPr/>
          <p:nvPr/>
        </p:nvSpPr>
        <p:spPr>
          <a:xfrm>
            <a:off x="2887084" y="1268053"/>
            <a:ext cx="3501300" cy="3501300"/>
          </a:xfrm>
          <a:prstGeom prst="ellipse">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16"/>
          <p:cNvGrpSpPr/>
          <p:nvPr/>
        </p:nvGrpSpPr>
        <p:grpSpPr>
          <a:xfrm>
            <a:off x="3554726" y="1016927"/>
            <a:ext cx="2166000" cy="2166000"/>
            <a:chOff x="3611776" y="414352"/>
            <a:chExt cx="2166000" cy="2166000"/>
          </a:xfrm>
        </p:grpSpPr>
        <p:sp>
          <p:nvSpPr>
            <p:cNvPr id="181" name="Google Shape;181;p16"/>
            <p:cNvSpPr/>
            <p:nvPr/>
          </p:nvSpPr>
          <p:spPr>
            <a:xfrm>
              <a:off x="3611776" y="414352"/>
              <a:ext cx="2166000" cy="2166000"/>
            </a:xfrm>
            <a:prstGeom prst="ellips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txBox="1"/>
            <p:nvPr/>
          </p:nvSpPr>
          <p:spPr>
            <a:xfrm>
              <a:off x="3946725" y="843475"/>
              <a:ext cx="1496100" cy="72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Evaluation Metric</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F1 Score</a:t>
              </a:r>
              <a:endParaRPr sz="1000">
                <a:solidFill>
                  <a:srgbClr val="FFFFFF"/>
                </a:solidFill>
                <a:latin typeface="Roboto"/>
                <a:ea typeface="Roboto"/>
                <a:cs typeface="Roboto"/>
                <a:sym typeface="Roboto"/>
              </a:endParaRPr>
            </a:p>
          </p:txBody>
        </p:sp>
      </p:grpSp>
      <p:grpSp>
        <p:nvGrpSpPr>
          <p:cNvPr id="183" name="Google Shape;183;p16"/>
          <p:cNvGrpSpPr/>
          <p:nvPr/>
        </p:nvGrpSpPr>
        <p:grpSpPr>
          <a:xfrm>
            <a:off x="4572008" y="2757564"/>
            <a:ext cx="2166000" cy="2166000"/>
            <a:chOff x="4562258" y="2032864"/>
            <a:chExt cx="2166000" cy="2166000"/>
          </a:xfrm>
        </p:grpSpPr>
        <p:sp>
          <p:nvSpPr>
            <p:cNvPr id="184" name="Google Shape;184;p16"/>
            <p:cNvSpPr/>
            <p:nvPr/>
          </p:nvSpPr>
          <p:spPr>
            <a:xfrm>
              <a:off x="4562258" y="2032864"/>
              <a:ext cx="2166000" cy="2166000"/>
            </a:xfrm>
            <a:prstGeom prst="ellipse">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txBox="1"/>
            <p:nvPr/>
          </p:nvSpPr>
          <p:spPr>
            <a:xfrm>
              <a:off x="4712850" y="2739225"/>
              <a:ext cx="1864800" cy="75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NER test data for Spanish</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CoNLL 2002 shared task</a:t>
              </a:r>
              <a:endParaRPr sz="1000">
                <a:solidFill>
                  <a:srgbClr val="FFFFFF"/>
                </a:solidFill>
                <a:latin typeface="Roboto"/>
                <a:ea typeface="Roboto"/>
                <a:cs typeface="Roboto"/>
                <a:sym typeface="Roboto"/>
              </a:endParaRPr>
            </a:p>
          </p:txBody>
        </p:sp>
      </p:grpSp>
      <p:grpSp>
        <p:nvGrpSpPr>
          <p:cNvPr id="186" name="Google Shape;186;p16"/>
          <p:cNvGrpSpPr/>
          <p:nvPr/>
        </p:nvGrpSpPr>
        <p:grpSpPr>
          <a:xfrm>
            <a:off x="2543951" y="2757564"/>
            <a:ext cx="2166000" cy="2166000"/>
            <a:chOff x="2520326" y="2724989"/>
            <a:chExt cx="2166000" cy="2166000"/>
          </a:xfrm>
        </p:grpSpPr>
        <p:sp>
          <p:nvSpPr>
            <p:cNvPr id="187" name="Google Shape;187;p16"/>
            <p:cNvSpPr/>
            <p:nvPr/>
          </p:nvSpPr>
          <p:spPr>
            <a:xfrm>
              <a:off x="2520326" y="2724989"/>
              <a:ext cx="2166000" cy="2166000"/>
            </a:xfrm>
            <a:prstGeom prst="ellipse">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txBox="1"/>
            <p:nvPr/>
          </p:nvSpPr>
          <p:spPr>
            <a:xfrm>
              <a:off x="2597575" y="3322700"/>
              <a:ext cx="1864500" cy="9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NER training data for English:</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CoNLL 2003 shared task</a:t>
              </a:r>
              <a:endParaRPr sz="1000">
                <a:solidFill>
                  <a:srgbClr val="FFFFFF"/>
                </a:solidFill>
                <a:latin typeface="Roboto"/>
                <a:ea typeface="Roboto"/>
                <a:cs typeface="Roboto"/>
                <a:sym typeface="Roboto"/>
              </a:endParaRPr>
            </a:p>
          </p:txBody>
        </p:sp>
      </p:grpSp>
      <p:sp>
        <p:nvSpPr>
          <p:cNvPr id="189" name="Google Shape;189;p16"/>
          <p:cNvSpPr/>
          <p:nvPr/>
        </p:nvSpPr>
        <p:spPr>
          <a:xfrm>
            <a:off x="4024830" y="2405791"/>
            <a:ext cx="1225800" cy="1225800"/>
          </a:xfrm>
          <a:prstGeom prst="ellipse">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1203900" y="2294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Simple Baseline </a:t>
            </a:r>
            <a:r>
              <a:rPr lang="en">
                <a:solidFill>
                  <a:srgbClr val="FFFFFF"/>
                </a:solidFill>
              </a:rPr>
              <a:t>Model</a:t>
            </a:r>
            <a:endParaRPr sz="2400">
              <a:solidFill>
                <a:srgbClr val="FFFFFF"/>
              </a:solidFill>
            </a:endParaRPr>
          </a:p>
        </p:txBody>
      </p:sp>
      <p:sp>
        <p:nvSpPr>
          <p:cNvPr id="195" name="Google Shape;19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6" name="Google Shape;196;p17"/>
          <p:cNvGraphicFramePr/>
          <p:nvPr/>
        </p:nvGraphicFramePr>
        <p:xfrm>
          <a:off x="3024863" y="2656175"/>
          <a:ext cx="3000000" cy="3000000"/>
        </p:xfrm>
        <a:graphic>
          <a:graphicData uri="http://schemas.openxmlformats.org/drawingml/2006/table">
            <a:tbl>
              <a:tblPr>
                <a:noFill/>
                <a:tableStyleId>{249460ED-D1BB-4109-B271-DEC2BEC8FB18}</a:tableStyleId>
              </a:tblPr>
              <a:tblGrid>
                <a:gridCol w="1306075"/>
                <a:gridCol w="1290300"/>
              </a:tblGrid>
              <a:tr h="581425">
                <a:tc gridSpan="2">
                  <a:txBody>
                    <a:bodyPr/>
                    <a:lstStyle/>
                    <a:p>
                      <a:pPr indent="0" lvl="0" marL="0" rtl="0" algn="l">
                        <a:spcBef>
                          <a:spcPts val="0"/>
                        </a:spcBef>
                        <a:spcAft>
                          <a:spcPts val="0"/>
                        </a:spcAft>
                        <a:buNone/>
                      </a:pPr>
                      <a:r>
                        <a:rPr lang="en" sz="900">
                          <a:solidFill>
                            <a:srgbClr val="4A86E8"/>
                          </a:solidFill>
                        </a:rPr>
                        <a:t>Processed 51533 tokens</a:t>
                      </a:r>
                      <a:endParaRPr sz="900">
                        <a:solidFill>
                          <a:srgbClr val="4A86E8"/>
                        </a:solidFill>
                      </a:endParaRPr>
                    </a:p>
                    <a:p>
                      <a:pPr indent="0" lvl="0" marL="0" rtl="0" algn="l">
                        <a:spcBef>
                          <a:spcPts val="0"/>
                        </a:spcBef>
                        <a:spcAft>
                          <a:spcPts val="0"/>
                        </a:spcAft>
                        <a:buNone/>
                      </a:pPr>
                      <a:r>
                        <a:rPr lang="en" sz="900">
                          <a:solidFill>
                            <a:srgbClr val="4A86E8"/>
                          </a:solidFill>
                        </a:rPr>
                        <a:t>Gold: 3558 phrases</a:t>
                      </a:r>
                      <a:endParaRPr sz="900">
                        <a:solidFill>
                          <a:srgbClr val="4A86E8"/>
                        </a:solidFill>
                      </a:endParaRPr>
                    </a:p>
                    <a:p>
                      <a:pPr indent="0" lvl="0" marL="0" rtl="0" algn="l">
                        <a:spcBef>
                          <a:spcPts val="0"/>
                        </a:spcBef>
                        <a:spcAft>
                          <a:spcPts val="0"/>
                        </a:spcAft>
                        <a:buNone/>
                      </a:pPr>
                      <a:r>
                        <a:rPr lang="en" sz="900">
                          <a:solidFill>
                            <a:srgbClr val="4A86E8"/>
                          </a:solidFill>
                        </a:rPr>
                        <a:t>Found: 3937 Phrases</a:t>
                      </a:r>
                      <a:endParaRPr sz="900">
                        <a:solidFill>
                          <a:srgbClr val="4A86E8"/>
                        </a:solidFill>
                      </a:endParaRPr>
                    </a:p>
                    <a:p>
                      <a:pPr indent="0" lvl="0" marL="0" rtl="0" algn="l">
                        <a:spcBef>
                          <a:spcPts val="0"/>
                        </a:spcBef>
                        <a:spcAft>
                          <a:spcPts val="0"/>
                        </a:spcAft>
                        <a:buNone/>
                      </a:pPr>
                      <a:r>
                        <a:rPr lang="en" sz="900">
                          <a:solidFill>
                            <a:srgbClr val="4A86E8"/>
                          </a:solidFill>
                        </a:rPr>
                        <a:t>Correct: 1410</a:t>
                      </a:r>
                      <a:endParaRPr sz="900">
                        <a:solidFill>
                          <a:srgbClr val="4A86E8"/>
                        </a:solidFill>
                      </a:endParaRPr>
                    </a:p>
                  </a:txBody>
                  <a:tcPr marT="64000" marB="45700" marR="91425" marL="91425"/>
                </a:tc>
                <a:tc hMerge="1"/>
              </a:tr>
              <a:tr h="310750">
                <a:tc>
                  <a:txBody>
                    <a:bodyPr/>
                    <a:lstStyle/>
                    <a:p>
                      <a:pPr indent="0" lvl="0" marL="0" rtl="0" algn="ctr">
                        <a:spcBef>
                          <a:spcPts val="0"/>
                        </a:spcBef>
                        <a:spcAft>
                          <a:spcPts val="0"/>
                        </a:spcAft>
                        <a:buNone/>
                      </a:pPr>
                      <a:r>
                        <a:rPr lang="en" sz="1250">
                          <a:solidFill>
                            <a:srgbClr val="FFFFFF"/>
                          </a:solidFill>
                        </a:rPr>
                        <a:t>Metric</a:t>
                      </a:r>
                      <a:endParaRPr sz="1250">
                        <a:solidFill>
                          <a:srgbClr val="FFFFFF"/>
                        </a:solidFill>
                      </a:endParaRPr>
                    </a:p>
                  </a:txBody>
                  <a:tcPr marT="64000" marB="45700" marR="91425" marL="91425"/>
                </a:tc>
                <a:tc>
                  <a:txBody>
                    <a:bodyPr/>
                    <a:lstStyle/>
                    <a:p>
                      <a:pPr indent="0" lvl="0" marL="0" rtl="0" algn="ctr">
                        <a:spcBef>
                          <a:spcPts val="0"/>
                        </a:spcBef>
                        <a:spcAft>
                          <a:spcPts val="0"/>
                        </a:spcAft>
                        <a:buNone/>
                      </a:pPr>
                      <a:r>
                        <a:rPr lang="en" sz="1250">
                          <a:solidFill>
                            <a:srgbClr val="FFFFFF"/>
                          </a:solidFill>
                        </a:rPr>
                        <a:t>Percentage</a:t>
                      </a:r>
                      <a:endParaRPr sz="1250">
                        <a:solidFill>
                          <a:srgbClr val="FFFFFF"/>
                        </a:solidFill>
                      </a:endParaRPr>
                    </a:p>
                  </a:txBody>
                  <a:tcPr marT="64000" marB="45700" marR="91425" marL="91425"/>
                </a:tc>
              </a:tr>
              <a:tr h="277225">
                <a:tc>
                  <a:txBody>
                    <a:bodyPr/>
                    <a:lstStyle/>
                    <a:p>
                      <a:pPr indent="0" lvl="0" marL="0" rtl="0" algn="l">
                        <a:spcBef>
                          <a:spcPts val="0"/>
                        </a:spcBef>
                        <a:spcAft>
                          <a:spcPts val="0"/>
                        </a:spcAft>
                        <a:buNone/>
                      </a:pPr>
                      <a:r>
                        <a:rPr b="1" lang="en" sz="950" u="sng">
                          <a:solidFill>
                            <a:srgbClr val="FFFFFF"/>
                          </a:solidFill>
                        </a:rPr>
                        <a:t>Overall F1:</a:t>
                      </a:r>
                      <a:endParaRPr b="1" sz="950" u="sng">
                        <a:solidFill>
                          <a:srgbClr val="FFFFFF"/>
                        </a:solidFill>
                      </a:endParaRPr>
                    </a:p>
                  </a:txBody>
                  <a:tcPr marT="64000" marB="45700" marR="91425" marL="91425"/>
                </a:tc>
                <a:tc>
                  <a:txBody>
                    <a:bodyPr/>
                    <a:lstStyle/>
                    <a:p>
                      <a:pPr indent="0" lvl="0" marL="0" rtl="0" algn="l">
                        <a:spcBef>
                          <a:spcPts val="0"/>
                        </a:spcBef>
                        <a:spcAft>
                          <a:spcPts val="0"/>
                        </a:spcAft>
                        <a:buNone/>
                      </a:pPr>
                      <a:r>
                        <a:rPr b="1" lang="en" sz="950" u="sng">
                          <a:solidFill>
                            <a:srgbClr val="FFFFFF"/>
                          </a:solidFill>
                        </a:rPr>
                        <a:t>37.63</a:t>
                      </a:r>
                      <a:endParaRPr b="1" sz="950" u="sng">
                        <a:solidFill>
                          <a:srgbClr val="FFFFFF"/>
                        </a:solidFill>
                      </a:endParaRPr>
                    </a:p>
                  </a:txBody>
                  <a:tcPr marT="64000" marB="45700" marR="91425" marL="91425"/>
                </a:tc>
              </a:tr>
              <a:tr h="277225">
                <a:tc>
                  <a:txBody>
                    <a:bodyPr/>
                    <a:lstStyle/>
                    <a:p>
                      <a:pPr indent="0" lvl="0" marL="0" rtl="0" algn="l">
                        <a:spcBef>
                          <a:spcPts val="0"/>
                        </a:spcBef>
                        <a:spcAft>
                          <a:spcPts val="0"/>
                        </a:spcAft>
                        <a:buNone/>
                      </a:pPr>
                      <a:r>
                        <a:rPr lang="en" sz="950">
                          <a:solidFill>
                            <a:srgbClr val="FFFFFF"/>
                          </a:solidFill>
                        </a:rPr>
                        <a:t>LOC F1:</a:t>
                      </a:r>
                      <a:endParaRPr sz="950">
                        <a:solidFill>
                          <a:srgbClr val="FFFFFF"/>
                        </a:solidFill>
                      </a:endParaRPr>
                    </a:p>
                  </a:txBody>
                  <a:tcPr marT="64000" marB="45700" marR="91425" marL="91425"/>
                </a:tc>
                <a:tc>
                  <a:txBody>
                    <a:bodyPr/>
                    <a:lstStyle/>
                    <a:p>
                      <a:pPr indent="0" lvl="0" marL="0" rtl="0" algn="l">
                        <a:spcBef>
                          <a:spcPts val="0"/>
                        </a:spcBef>
                        <a:spcAft>
                          <a:spcPts val="0"/>
                        </a:spcAft>
                        <a:buNone/>
                      </a:pPr>
                      <a:r>
                        <a:rPr lang="en" sz="950">
                          <a:solidFill>
                            <a:srgbClr val="FFFFFF"/>
                          </a:solidFill>
                        </a:rPr>
                        <a:t>49.93</a:t>
                      </a:r>
                      <a:endParaRPr sz="950">
                        <a:solidFill>
                          <a:srgbClr val="FFFFFF"/>
                        </a:solidFill>
                      </a:endParaRPr>
                    </a:p>
                  </a:txBody>
                  <a:tcPr marT="64000" marB="45700" marR="91425" marL="91425"/>
                </a:tc>
              </a:tr>
              <a:tr h="277225">
                <a:tc>
                  <a:txBody>
                    <a:bodyPr/>
                    <a:lstStyle/>
                    <a:p>
                      <a:pPr indent="0" lvl="0" marL="0" rtl="0" algn="l">
                        <a:spcBef>
                          <a:spcPts val="0"/>
                        </a:spcBef>
                        <a:spcAft>
                          <a:spcPts val="0"/>
                        </a:spcAft>
                        <a:buNone/>
                      </a:pPr>
                      <a:r>
                        <a:rPr lang="en" sz="950">
                          <a:solidFill>
                            <a:srgbClr val="FFFFFF"/>
                          </a:solidFill>
                        </a:rPr>
                        <a:t>MISC F1:</a:t>
                      </a:r>
                      <a:endParaRPr sz="950">
                        <a:solidFill>
                          <a:srgbClr val="FFFFFF"/>
                        </a:solidFill>
                      </a:endParaRPr>
                    </a:p>
                  </a:txBody>
                  <a:tcPr marT="64000" marB="45700" marR="91425" marL="91425"/>
                </a:tc>
                <a:tc>
                  <a:txBody>
                    <a:bodyPr/>
                    <a:lstStyle/>
                    <a:p>
                      <a:pPr indent="0" lvl="0" marL="0" rtl="0" algn="l">
                        <a:spcBef>
                          <a:spcPts val="0"/>
                        </a:spcBef>
                        <a:spcAft>
                          <a:spcPts val="0"/>
                        </a:spcAft>
                        <a:buNone/>
                      </a:pPr>
                      <a:r>
                        <a:rPr lang="en" sz="950">
                          <a:solidFill>
                            <a:srgbClr val="FFFFFF"/>
                          </a:solidFill>
                        </a:rPr>
                        <a:t>4.34</a:t>
                      </a:r>
                      <a:endParaRPr sz="950">
                        <a:solidFill>
                          <a:srgbClr val="FFFFFF"/>
                        </a:solidFill>
                      </a:endParaRPr>
                    </a:p>
                  </a:txBody>
                  <a:tcPr marT="64000" marB="45700" marR="91425" marL="91425"/>
                </a:tc>
              </a:tr>
              <a:tr h="277225">
                <a:tc>
                  <a:txBody>
                    <a:bodyPr/>
                    <a:lstStyle/>
                    <a:p>
                      <a:pPr indent="0" lvl="0" marL="0" rtl="0" algn="l">
                        <a:spcBef>
                          <a:spcPts val="0"/>
                        </a:spcBef>
                        <a:spcAft>
                          <a:spcPts val="0"/>
                        </a:spcAft>
                        <a:buNone/>
                      </a:pPr>
                      <a:r>
                        <a:rPr lang="en" sz="950">
                          <a:solidFill>
                            <a:srgbClr val="FFFFFF"/>
                          </a:solidFill>
                        </a:rPr>
                        <a:t>ORG F1:</a:t>
                      </a:r>
                      <a:endParaRPr sz="950">
                        <a:solidFill>
                          <a:srgbClr val="FFFFFF"/>
                        </a:solidFill>
                      </a:endParaRPr>
                    </a:p>
                  </a:txBody>
                  <a:tcPr marT="64000" marB="45700" marR="91425" marL="91425"/>
                </a:tc>
                <a:tc>
                  <a:txBody>
                    <a:bodyPr/>
                    <a:lstStyle/>
                    <a:p>
                      <a:pPr indent="0" lvl="0" marL="0" rtl="0" algn="l">
                        <a:spcBef>
                          <a:spcPts val="0"/>
                        </a:spcBef>
                        <a:spcAft>
                          <a:spcPts val="0"/>
                        </a:spcAft>
                        <a:buNone/>
                      </a:pPr>
                      <a:r>
                        <a:rPr lang="en" sz="950">
                          <a:solidFill>
                            <a:srgbClr val="FFFFFF"/>
                          </a:solidFill>
                        </a:rPr>
                        <a:t>33.21</a:t>
                      </a:r>
                      <a:endParaRPr sz="950">
                        <a:solidFill>
                          <a:srgbClr val="FFFFFF"/>
                        </a:solidFill>
                      </a:endParaRPr>
                    </a:p>
                  </a:txBody>
                  <a:tcPr marT="64000" marB="45700" marR="91425" marL="91425"/>
                </a:tc>
              </a:tr>
              <a:tr h="272175">
                <a:tc>
                  <a:txBody>
                    <a:bodyPr/>
                    <a:lstStyle/>
                    <a:p>
                      <a:pPr indent="0" lvl="0" marL="0" rtl="0" algn="l">
                        <a:spcBef>
                          <a:spcPts val="0"/>
                        </a:spcBef>
                        <a:spcAft>
                          <a:spcPts val="0"/>
                        </a:spcAft>
                        <a:buNone/>
                      </a:pPr>
                      <a:r>
                        <a:rPr lang="en" sz="950">
                          <a:solidFill>
                            <a:srgbClr val="FFFFFF"/>
                          </a:solidFill>
                        </a:rPr>
                        <a:t>PER F1:</a:t>
                      </a:r>
                      <a:endParaRPr sz="950">
                        <a:solidFill>
                          <a:srgbClr val="FFFFFF"/>
                        </a:solidFill>
                      </a:endParaRPr>
                    </a:p>
                  </a:txBody>
                  <a:tcPr marT="64000" marB="45700" marR="91425" marL="91425"/>
                </a:tc>
                <a:tc>
                  <a:txBody>
                    <a:bodyPr/>
                    <a:lstStyle/>
                    <a:p>
                      <a:pPr indent="0" lvl="0" marL="0" rtl="0" algn="l">
                        <a:spcBef>
                          <a:spcPts val="0"/>
                        </a:spcBef>
                        <a:spcAft>
                          <a:spcPts val="0"/>
                        </a:spcAft>
                        <a:buNone/>
                      </a:pPr>
                      <a:r>
                        <a:rPr lang="en" sz="950">
                          <a:solidFill>
                            <a:srgbClr val="FFFFFF"/>
                          </a:solidFill>
                        </a:rPr>
                        <a:t>47.29</a:t>
                      </a:r>
                      <a:endParaRPr sz="950">
                        <a:solidFill>
                          <a:srgbClr val="FFFFFF"/>
                        </a:solidFill>
                      </a:endParaRPr>
                    </a:p>
                  </a:txBody>
                  <a:tcPr marT="64000" marB="45700" marR="91425" marL="91425"/>
                </a:tc>
              </a:tr>
            </a:tbl>
          </a:graphicData>
        </a:graphic>
      </p:graphicFrame>
      <p:grpSp>
        <p:nvGrpSpPr>
          <p:cNvPr id="197" name="Google Shape;197;p17"/>
          <p:cNvGrpSpPr/>
          <p:nvPr/>
        </p:nvGrpSpPr>
        <p:grpSpPr>
          <a:xfrm>
            <a:off x="1203870" y="889807"/>
            <a:ext cx="6651353" cy="1386885"/>
            <a:chOff x="1229275" y="1128150"/>
            <a:chExt cx="6736230" cy="1468225"/>
          </a:xfrm>
        </p:grpSpPr>
        <p:grpSp>
          <p:nvGrpSpPr>
            <p:cNvPr id="198" name="Google Shape;198;p17"/>
            <p:cNvGrpSpPr/>
            <p:nvPr/>
          </p:nvGrpSpPr>
          <p:grpSpPr>
            <a:xfrm>
              <a:off x="1297488" y="1128150"/>
              <a:ext cx="6668017" cy="1218899"/>
              <a:chOff x="91125" y="1060925"/>
              <a:chExt cx="6668017" cy="1218899"/>
            </a:xfrm>
          </p:grpSpPr>
          <p:pic>
            <p:nvPicPr>
              <p:cNvPr id="199" name="Google Shape;199;p17"/>
              <p:cNvPicPr preferRelativeResize="0"/>
              <p:nvPr/>
            </p:nvPicPr>
            <p:blipFill>
              <a:blip r:embed="rId3">
                <a:alphaModFix/>
              </a:blip>
              <a:stretch>
                <a:fillRect/>
              </a:stretch>
            </p:blipFill>
            <p:spPr>
              <a:xfrm>
                <a:off x="91125" y="1060925"/>
                <a:ext cx="6668017" cy="1218899"/>
              </a:xfrm>
              <a:prstGeom prst="rect">
                <a:avLst/>
              </a:prstGeom>
              <a:noFill/>
              <a:ln>
                <a:noFill/>
              </a:ln>
            </p:spPr>
          </p:pic>
          <p:pic>
            <p:nvPicPr>
              <p:cNvPr id="200" name="Google Shape;200;p17"/>
              <p:cNvPicPr preferRelativeResize="0"/>
              <p:nvPr/>
            </p:nvPicPr>
            <p:blipFill>
              <a:blip r:embed="rId4">
                <a:alphaModFix/>
              </a:blip>
              <a:stretch>
                <a:fillRect/>
              </a:stretch>
            </p:blipFill>
            <p:spPr>
              <a:xfrm>
                <a:off x="162650" y="1086700"/>
                <a:ext cx="6524974" cy="1167350"/>
              </a:xfrm>
              <a:prstGeom prst="rect">
                <a:avLst/>
              </a:prstGeom>
              <a:noFill/>
              <a:ln>
                <a:noFill/>
              </a:ln>
            </p:spPr>
          </p:pic>
        </p:grpSp>
        <p:sp>
          <p:nvSpPr>
            <p:cNvPr id="201" name="Google Shape;201;p17"/>
            <p:cNvSpPr txBox="1"/>
            <p:nvPr/>
          </p:nvSpPr>
          <p:spPr>
            <a:xfrm>
              <a:off x="1229275" y="2321275"/>
              <a:ext cx="32745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EFEFEF"/>
                  </a:solidFill>
                  <a:latin typeface="Lato"/>
                  <a:ea typeface="Lato"/>
                  <a:cs typeface="Lato"/>
                  <a:sym typeface="Lato"/>
                </a:rPr>
                <a:t>Projection of word embeddings. Courtesy of </a:t>
              </a:r>
              <a:r>
                <a:rPr lang="en" sz="600" u="sng">
                  <a:solidFill>
                    <a:srgbClr val="EFEFEF"/>
                  </a:solidFill>
                  <a:hlinkClick r:id="rId5"/>
                </a:rPr>
                <a:t>https://github.com/facebookresearch/MUSE</a:t>
              </a:r>
              <a:endParaRPr sz="600">
                <a:solidFill>
                  <a:srgbClr val="EFEFEF"/>
                </a:solidFill>
                <a:latin typeface="Lato"/>
                <a:ea typeface="Lato"/>
                <a:cs typeface="Lato"/>
                <a:sym typeface="Lato"/>
              </a:endParaRPr>
            </a:p>
          </p:txBody>
        </p:sp>
      </p:grpSp>
      <p:sp>
        <p:nvSpPr>
          <p:cNvPr id="202" name="Google Shape;202;p17"/>
          <p:cNvSpPr txBox="1"/>
          <p:nvPr/>
        </p:nvSpPr>
        <p:spPr>
          <a:xfrm>
            <a:off x="3310350" y="2276700"/>
            <a:ext cx="2310900" cy="3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a:ea typeface="Lato"/>
                <a:cs typeface="Lato"/>
                <a:sym typeface="Lato"/>
              </a:rPr>
              <a:t>Evaluation Metric Output</a:t>
            </a:r>
            <a:endParaRPr sz="130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Past Approaches</a:t>
            </a:r>
            <a:endParaRPr sz="2400">
              <a:solidFill>
                <a:srgbClr val="FFFFFF"/>
              </a:solidFill>
            </a:endParaRPr>
          </a:p>
        </p:txBody>
      </p:sp>
      <p:sp>
        <p:nvSpPr>
          <p:cNvPr id="208" name="Google Shape;20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09" name="Google Shape;209;p18"/>
          <p:cNvGrpSpPr/>
          <p:nvPr/>
        </p:nvGrpSpPr>
        <p:grpSpPr>
          <a:xfrm>
            <a:off x="262775" y="1366888"/>
            <a:ext cx="8618450" cy="3237300"/>
            <a:chOff x="-69200" y="880025"/>
            <a:chExt cx="8618450" cy="3237300"/>
          </a:xfrm>
        </p:grpSpPr>
        <p:sp>
          <p:nvSpPr>
            <p:cNvPr id="210" name="Google Shape;210;p18"/>
            <p:cNvSpPr txBox="1"/>
            <p:nvPr/>
          </p:nvSpPr>
          <p:spPr>
            <a:xfrm>
              <a:off x="2474475" y="1281638"/>
              <a:ext cx="1325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(Lample et al.)</a:t>
              </a:r>
              <a:endParaRPr>
                <a:solidFill>
                  <a:srgbClr val="FFFFFF"/>
                </a:solidFill>
                <a:latin typeface="Lato"/>
                <a:ea typeface="Lato"/>
                <a:cs typeface="Lato"/>
                <a:sym typeface="Lato"/>
              </a:endParaRPr>
            </a:p>
          </p:txBody>
        </p:sp>
        <p:grpSp>
          <p:nvGrpSpPr>
            <p:cNvPr id="211" name="Google Shape;211;p18"/>
            <p:cNvGrpSpPr/>
            <p:nvPr/>
          </p:nvGrpSpPr>
          <p:grpSpPr>
            <a:xfrm>
              <a:off x="-69200" y="880025"/>
              <a:ext cx="8618450" cy="3237300"/>
              <a:chOff x="-69200" y="880025"/>
              <a:chExt cx="8618450" cy="3237300"/>
            </a:xfrm>
          </p:grpSpPr>
          <p:grpSp>
            <p:nvGrpSpPr>
              <p:cNvPr id="212" name="Google Shape;212;p18"/>
              <p:cNvGrpSpPr/>
              <p:nvPr/>
            </p:nvGrpSpPr>
            <p:grpSpPr>
              <a:xfrm>
                <a:off x="-69200" y="1281650"/>
                <a:ext cx="3349250" cy="2835675"/>
                <a:chOff x="-69200" y="1281650"/>
                <a:chExt cx="3349250" cy="2835675"/>
              </a:xfrm>
            </p:grpSpPr>
            <p:sp>
              <p:nvSpPr>
                <p:cNvPr id="213" name="Google Shape;213;p18"/>
                <p:cNvSpPr txBox="1"/>
                <p:nvPr/>
              </p:nvSpPr>
              <p:spPr>
                <a:xfrm>
                  <a:off x="127750" y="1281650"/>
                  <a:ext cx="17784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Lato"/>
                      <a:ea typeface="Lato"/>
                      <a:cs typeface="Lato"/>
                      <a:sym typeface="Lato"/>
                    </a:rPr>
                    <a:t>Word Cluster Approaches</a:t>
                  </a:r>
                  <a:endParaRPr sz="1500">
                    <a:solidFill>
                      <a:srgbClr val="FFFFFF"/>
                    </a:solidFill>
                    <a:latin typeface="Lato"/>
                    <a:ea typeface="Lato"/>
                    <a:cs typeface="Lato"/>
                    <a:sym typeface="Lato"/>
                  </a:endParaRPr>
                </a:p>
              </p:txBody>
            </p:sp>
            <p:sp>
              <p:nvSpPr>
                <p:cNvPr id="214" name="Google Shape;214;p18"/>
                <p:cNvSpPr txBox="1"/>
                <p:nvPr/>
              </p:nvSpPr>
              <p:spPr>
                <a:xfrm>
                  <a:off x="-69200" y="2943613"/>
                  <a:ext cx="2491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Lato"/>
                      <a:ea typeface="Lato"/>
                      <a:cs typeface="Lato"/>
                      <a:sym typeface="Lato"/>
                    </a:rPr>
                    <a:t>Lexicon, Wikipedia </a:t>
                  </a:r>
                  <a:endParaRPr sz="1500">
                    <a:solidFill>
                      <a:srgbClr val="FFFFFF"/>
                    </a:solidFill>
                    <a:latin typeface="Lato"/>
                    <a:ea typeface="Lato"/>
                    <a:cs typeface="Lato"/>
                    <a:sym typeface="Lato"/>
                  </a:endParaRPr>
                </a:p>
                <a:p>
                  <a:pPr indent="0" lvl="0" marL="0" rtl="0" algn="ctr">
                    <a:spcBef>
                      <a:spcPts val="0"/>
                    </a:spcBef>
                    <a:spcAft>
                      <a:spcPts val="0"/>
                    </a:spcAft>
                    <a:buNone/>
                  </a:pPr>
                  <a:r>
                    <a:rPr lang="en" sz="1500">
                      <a:solidFill>
                        <a:srgbClr val="FFFFFF"/>
                      </a:solidFill>
                      <a:latin typeface="Lato"/>
                      <a:ea typeface="Lato"/>
                      <a:cs typeface="Lato"/>
                      <a:sym typeface="Lato"/>
                    </a:rPr>
                    <a:t>(Some cross-lingual emb.)</a:t>
                  </a:r>
                  <a:endParaRPr sz="1500">
                    <a:solidFill>
                      <a:srgbClr val="FFFFFF"/>
                    </a:solidFill>
                    <a:latin typeface="Lato"/>
                    <a:ea typeface="Lato"/>
                    <a:cs typeface="Lato"/>
                    <a:sym typeface="Lato"/>
                  </a:endParaRPr>
                </a:p>
              </p:txBody>
            </p:sp>
            <p:sp>
              <p:nvSpPr>
                <p:cNvPr id="215" name="Google Shape;215;p18"/>
                <p:cNvSpPr txBox="1"/>
                <p:nvPr/>
              </p:nvSpPr>
              <p:spPr>
                <a:xfrm>
                  <a:off x="243250" y="3658625"/>
                  <a:ext cx="20799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(Mayhew et al., Ni et al.)</a:t>
                  </a:r>
                  <a:endParaRPr>
                    <a:solidFill>
                      <a:srgbClr val="FFFFFF"/>
                    </a:solidFill>
                    <a:latin typeface="Lato"/>
                    <a:ea typeface="Lato"/>
                    <a:cs typeface="Lato"/>
                    <a:sym typeface="Lato"/>
                  </a:endParaRPr>
                </a:p>
              </p:txBody>
            </p:sp>
            <p:cxnSp>
              <p:nvCxnSpPr>
                <p:cNvPr id="216" name="Google Shape;216;p18"/>
                <p:cNvCxnSpPr/>
                <p:nvPr/>
              </p:nvCxnSpPr>
              <p:spPr>
                <a:xfrm>
                  <a:off x="1639950" y="1916825"/>
                  <a:ext cx="1640100" cy="612900"/>
                </a:xfrm>
                <a:prstGeom prst="straightConnector1">
                  <a:avLst/>
                </a:prstGeom>
                <a:noFill/>
                <a:ln cap="flat" cmpd="sng" w="9525">
                  <a:solidFill>
                    <a:schemeClr val="dk2"/>
                  </a:solidFill>
                  <a:prstDash val="solid"/>
                  <a:round/>
                  <a:headEnd len="med" w="med" type="none"/>
                  <a:tailEnd len="med" w="med" type="triangle"/>
                </a:ln>
              </p:spPr>
            </p:cxnSp>
          </p:grpSp>
          <p:grpSp>
            <p:nvGrpSpPr>
              <p:cNvPr id="217" name="Google Shape;217;p18"/>
              <p:cNvGrpSpPr/>
              <p:nvPr/>
            </p:nvGrpSpPr>
            <p:grpSpPr>
              <a:xfrm>
                <a:off x="287500" y="880025"/>
                <a:ext cx="8261750" cy="3194100"/>
                <a:chOff x="287500" y="880025"/>
                <a:chExt cx="8261750" cy="3194100"/>
              </a:xfrm>
            </p:grpSpPr>
            <p:sp>
              <p:nvSpPr>
                <p:cNvPr id="218" name="Google Shape;218;p18"/>
                <p:cNvSpPr txBox="1"/>
                <p:nvPr/>
              </p:nvSpPr>
              <p:spPr>
                <a:xfrm>
                  <a:off x="287500" y="1962375"/>
                  <a:ext cx="177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(Täckström et al.)</a:t>
                  </a:r>
                  <a:endParaRPr>
                    <a:solidFill>
                      <a:srgbClr val="FFFFFF"/>
                    </a:solidFill>
                    <a:latin typeface="Lato"/>
                    <a:ea typeface="Lato"/>
                    <a:cs typeface="Lato"/>
                    <a:sym typeface="Lato"/>
                  </a:endParaRPr>
                </a:p>
              </p:txBody>
            </p:sp>
            <p:sp>
              <p:nvSpPr>
                <p:cNvPr id="219" name="Google Shape;219;p18"/>
                <p:cNvSpPr txBox="1"/>
                <p:nvPr/>
              </p:nvSpPr>
              <p:spPr>
                <a:xfrm>
                  <a:off x="2503725" y="880025"/>
                  <a:ext cx="12672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Lato"/>
                      <a:ea typeface="Lato"/>
                      <a:cs typeface="Lato"/>
                      <a:sym typeface="Lato"/>
                    </a:rPr>
                    <a:t>LSTM-CRF</a:t>
                  </a:r>
                  <a:endParaRPr sz="1500">
                    <a:solidFill>
                      <a:srgbClr val="FFFFFF"/>
                    </a:solidFill>
                    <a:latin typeface="Lato"/>
                    <a:ea typeface="Lato"/>
                    <a:cs typeface="Lato"/>
                    <a:sym typeface="Lato"/>
                  </a:endParaRPr>
                </a:p>
              </p:txBody>
            </p:sp>
            <p:sp>
              <p:nvSpPr>
                <p:cNvPr id="220" name="Google Shape;220;p18"/>
                <p:cNvSpPr txBox="1"/>
                <p:nvPr/>
              </p:nvSpPr>
              <p:spPr>
                <a:xfrm>
                  <a:off x="3203525" y="2214000"/>
                  <a:ext cx="24297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Lato"/>
                      <a:ea typeface="Lato"/>
                      <a:cs typeface="Lato"/>
                      <a:sym typeface="Lato"/>
                    </a:rPr>
                    <a:t>Cross-lingual Embeddings + Neural Model</a:t>
                  </a:r>
                  <a:endParaRPr sz="1500">
                    <a:solidFill>
                      <a:srgbClr val="FFFFFF"/>
                    </a:solidFill>
                    <a:latin typeface="Lato"/>
                    <a:ea typeface="Lato"/>
                    <a:cs typeface="Lato"/>
                    <a:sym typeface="Lato"/>
                  </a:endParaRPr>
                </a:p>
              </p:txBody>
            </p:sp>
            <p:sp>
              <p:nvSpPr>
                <p:cNvPr id="221" name="Google Shape;221;p18"/>
                <p:cNvSpPr txBox="1"/>
                <p:nvPr/>
              </p:nvSpPr>
              <p:spPr>
                <a:xfrm>
                  <a:off x="3877400" y="2782675"/>
                  <a:ext cx="1206900" cy="7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(Xie et al.)</a:t>
                  </a:r>
                  <a:endParaRPr>
                    <a:solidFill>
                      <a:srgbClr val="FFFFFF"/>
                    </a:solidFill>
                    <a:latin typeface="Lato"/>
                    <a:ea typeface="Lato"/>
                    <a:cs typeface="Lato"/>
                    <a:sym typeface="Lato"/>
                  </a:endParaRPr>
                </a:p>
              </p:txBody>
            </p:sp>
            <p:sp>
              <p:nvSpPr>
                <p:cNvPr id="222" name="Google Shape;222;p18"/>
                <p:cNvSpPr txBox="1"/>
                <p:nvPr/>
              </p:nvSpPr>
              <p:spPr>
                <a:xfrm>
                  <a:off x="6943200" y="1120700"/>
                  <a:ext cx="13257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Lato"/>
                      <a:ea typeface="Lato"/>
                      <a:cs typeface="Lato"/>
                      <a:sym typeface="Lato"/>
                    </a:rPr>
                    <a:t>Phonetic Transfer</a:t>
                  </a:r>
                  <a:endParaRPr sz="1500">
                    <a:solidFill>
                      <a:srgbClr val="FFFFFF"/>
                    </a:solidFill>
                    <a:latin typeface="Lato"/>
                    <a:ea typeface="Lato"/>
                    <a:cs typeface="Lato"/>
                    <a:sym typeface="Lato"/>
                  </a:endParaRPr>
                </a:p>
              </p:txBody>
            </p:sp>
            <p:sp>
              <p:nvSpPr>
                <p:cNvPr id="223" name="Google Shape;223;p18"/>
                <p:cNvSpPr txBox="1"/>
                <p:nvPr/>
              </p:nvSpPr>
              <p:spPr>
                <a:xfrm>
                  <a:off x="6943200" y="2643125"/>
                  <a:ext cx="13257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Lato"/>
                      <a:ea typeface="Lato"/>
                      <a:cs typeface="Lato"/>
                      <a:sym typeface="Lato"/>
                    </a:rPr>
                    <a:t>MultilingualMethods</a:t>
                  </a:r>
                  <a:endParaRPr sz="1500">
                    <a:solidFill>
                      <a:srgbClr val="FFFFFF"/>
                    </a:solidFill>
                    <a:latin typeface="Lato"/>
                    <a:ea typeface="Lato"/>
                    <a:cs typeface="Lato"/>
                    <a:sym typeface="Lato"/>
                  </a:endParaRPr>
                </a:p>
              </p:txBody>
            </p:sp>
            <p:sp>
              <p:nvSpPr>
                <p:cNvPr id="224" name="Google Shape;224;p18"/>
                <p:cNvSpPr txBox="1"/>
                <p:nvPr/>
              </p:nvSpPr>
              <p:spPr>
                <a:xfrm>
                  <a:off x="6716850" y="3358625"/>
                  <a:ext cx="1778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(Chen et al.)</a:t>
                  </a:r>
                  <a:endParaRPr>
                    <a:solidFill>
                      <a:srgbClr val="FFFFFF"/>
                    </a:solidFill>
                    <a:latin typeface="Lato"/>
                    <a:ea typeface="Lato"/>
                    <a:cs typeface="Lato"/>
                    <a:sym typeface="Lato"/>
                  </a:endParaRPr>
                </a:p>
              </p:txBody>
            </p:sp>
            <p:sp>
              <p:nvSpPr>
                <p:cNvPr id="225" name="Google Shape;225;p18"/>
                <p:cNvSpPr txBox="1"/>
                <p:nvPr/>
              </p:nvSpPr>
              <p:spPr>
                <a:xfrm>
                  <a:off x="6770850" y="1801425"/>
                  <a:ext cx="1778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(Bharadwaj et al., Chaudhary et al.)</a:t>
                  </a:r>
                  <a:endParaRPr>
                    <a:solidFill>
                      <a:srgbClr val="FFFFFF"/>
                    </a:solidFill>
                    <a:latin typeface="Lato"/>
                    <a:ea typeface="Lato"/>
                    <a:cs typeface="Lato"/>
                    <a:sym typeface="Lato"/>
                  </a:endParaRPr>
                </a:p>
              </p:txBody>
            </p:sp>
            <p:cxnSp>
              <p:nvCxnSpPr>
                <p:cNvPr id="226" name="Google Shape;226;p18"/>
                <p:cNvCxnSpPr/>
                <p:nvPr/>
              </p:nvCxnSpPr>
              <p:spPr>
                <a:xfrm flipH="1" rot="10800000">
                  <a:off x="2321625" y="2806825"/>
                  <a:ext cx="1182000" cy="71340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18"/>
                <p:cNvCxnSpPr>
                  <a:stCxn id="210" idx="2"/>
                </p:cNvCxnSpPr>
                <p:nvPr/>
              </p:nvCxnSpPr>
              <p:spPr>
                <a:xfrm>
                  <a:off x="3137325" y="1675238"/>
                  <a:ext cx="462000" cy="567000"/>
                </a:xfrm>
                <a:prstGeom prst="straightConnector1">
                  <a:avLst/>
                </a:prstGeom>
                <a:noFill/>
                <a:ln cap="flat" cmpd="sng" w="9525">
                  <a:solidFill>
                    <a:schemeClr val="dk2"/>
                  </a:solidFill>
                  <a:prstDash val="solid"/>
                  <a:round/>
                  <a:headEnd len="med" w="med" type="none"/>
                  <a:tailEnd len="med" w="med" type="triangle"/>
                </a:ln>
              </p:spPr>
            </p:cxnSp>
            <p:cxnSp>
              <p:nvCxnSpPr>
                <p:cNvPr id="228" name="Google Shape;228;p18"/>
                <p:cNvCxnSpPr>
                  <a:endCxn id="225" idx="1"/>
                </p:cNvCxnSpPr>
                <p:nvPr/>
              </p:nvCxnSpPr>
              <p:spPr>
                <a:xfrm flipH="1" rot="10800000">
                  <a:off x="5367150" y="2159175"/>
                  <a:ext cx="1403700" cy="57300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18"/>
                <p:cNvCxnSpPr/>
                <p:nvPr/>
              </p:nvCxnSpPr>
              <p:spPr>
                <a:xfrm>
                  <a:off x="5313875" y="2955775"/>
                  <a:ext cx="1597500" cy="266100"/>
                </a:xfrm>
                <a:prstGeom prst="straightConnector1">
                  <a:avLst/>
                </a:prstGeom>
                <a:noFill/>
                <a:ln cap="flat" cmpd="sng" w="9525">
                  <a:solidFill>
                    <a:schemeClr val="dk2"/>
                  </a:solidFill>
                  <a:prstDash val="solid"/>
                  <a:round/>
                  <a:headEnd len="med" w="med" type="none"/>
                  <a:tailEnd len="med" w="med" type="triangle"/>
                </a:ln>
              </p:spPr>
            </p:cxnSp>
            <p:sp>
              <p:nvSpPr>
                <p:cNvPr id="230" name="Google Shape;230;p18"/>
                <p:cNvSpPr txBox="1"/>
                <p:nvPr/>
              </p:nvSpPr>
              <p:spPr>
                <a:xfrm>
                  <a:off x="2472225" y="2571750"/>
                  <a:ext cx="8808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+5% F1</a:t>
                  </a:r>
                  <a:endParaRPr>
                    <a:solidFill>
                      <a:srgbClr val="FFFFFF"/>
                    </a:solidFill>
                    <a:latin typeface="Lato"/>
                    <a:ea typeface="Lato"/>
                    <a:cs typeface="Lato"/>
                    <a:sym typeface="Lato"/>
                  </a:endParaRPr>
                </a:p>
              </p:txBody>
            </p:sp>
            <p:sp>
              <p:nvSpPr>
                <p:cNvPr id="231" name="Google Shape;231;p18"/>
                <p:cNvSpPr txBox="1"/>
                <p:nvPr/>
              </p:nvSpPr>
              <p:spPr>
                <a:xfrm>
                  <a:off x="5831125" y="2783525"/>
                  <a:ext cx="8808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+2% F1</a:t>
                  </a:r>
                  <a:endParaRPr>
                    <a:solidFill>
                      <a:srgbClr val="FFFFFF"/>
                    </a:solidFill>
                    <a:latin typeface="Lato"/>
                    <a:ea typeface="Lato"/>
                    <a:cs typeface="Lato"/>
                    <a:sym typeface="Lato"/>
                  </a:endParaRPr>
                </a:p>
              </p:txBody>
            </p:sp>
          </p:gr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19"/>
          <p:cNvSpPr txBox="1"/>
          <p:nvPr>
            <p:ph type="title"/>
          </p:nvPr>
        </p:nvSpPr>
        <p:spPr>
          <a:xfrm>
            <a:off x="1297500" y="393750"/>
            <a:ext cx="7038900" cy="5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Published Baseline</a:t>
            </a:r>
            <a:endParaRPr/>
          </a:p>
        </p:txBody>
      </p:sp>
      <p:sp>
        <p:nvSpPr>
          <p:cNvPr id="237" name="Google Shape;237;p19"/>
          <p:cNvSpPr txBox="1"/>
          <p:nvPr>
            <p:ph idx="1" type="body"/>
          </p:nvPr>
        </p:nvSpPr>
        <p:spPr>
          <a:xfrm>
            <a:off x="1052550" y="1217125"/>
            <a:ext cx="3965100" cy="3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D5DDF"/>
                </a:solidFill>
              </a:rPr>
              <a:t>Self-Attention Bi-LSTM CRF model for NER </a:t>
            </a:r>
            <a:endParaRPr>
              <a:solidFill>
                <a:srgbClr val="0D5DDF"/>
              </a:solidFill>
            </a:endParaRPr>
          </a:p>
          <a:p>
            <a:pPr indent="0" lvl="0" marL="0" rtl="0" algn="l">
              <a:spcBef>
                <a:spcPts val="1600"/>
              </a:spcBef>
              <a:spcAft>
                <a:spcPts val="0"/>
              </a:spcAft>
              <a:buNone/>
            </a:pPr>
            <a:r>
              <a:rPr lang="en"/>
              <a:t>The model can be divided into four major chunks:</a:t>
            </a:r>
            <a:endParaRPr/>
          </a:p>
          <a:p>
            <a:pPr indent="-311150" lvl="0" marL="457200" rtl="0" algn="l">
              <a:spcBef>
                <a:spcPts val="1600"/>
              </a:spcBef>
              <a:spcAft>
                <a:spcPts val="0"/>
              </a:spcAft>
              <a:buSzPts val="1300"/>
              <a:buChar char="●"/>
            </a:pPr>
            <a:r>
              <a:rPr lang="en">
                <a:solidFill>
                  <a:srgbClr val="0D5DDF"/>
                </a:solidFill>
              </a:rPr>
              <a:t>Char Bi-LSTM: </a:t>
            </a:r>
            <a:r>
              <a:rPr lang="en"/>
              <a:t>Generates character representations for each word</a:t>
            </a:r>
            <a:endParaRPr/>
          </a:p>
          <a:p>
            <a:pPr indent="-311150" lvl="0" marL="457200" rtl="0" algn="l">
              <a:spcBef>
                <a:spcPts val="0"/>
              </a:spcBef>
              <a:spcAft>
                <a:spcPts val="0"/>
              </a:spcAft>
              <a:buSzPts val="1300"/>
              <a:buChar char="●"/>
            </a:pPr>
            <a:r>
              <a:rPr lang="en">
                <a:solidFill>
                  <a:srgbClr val="0D5DDF"/>
                </a:solidFill>
              </a:rPr>
              <a:t>Word Bi-LSTM: </a:t>
            </a:r>
            <a:r>
              <a:rPr lang="en"/>
              <a:t>Models contextual dependency within each sentence</a:t>
            </a:r>
            <a:endParaRPr/>
          </a:p>
          <a:p>
            <a:pPr indent="-311150" lvl="0" marL="457200" rtl="0" algn="l">
              <a:spcBef>
                <a:spcPts val="0"/>
              </a:spcBef>
              <a:spcAft>
                <a:spcPts val="0"/>
              </a:spcAft>
              <a:buSzPts val="1300"/>
              <a:buChar char="●"/>
            </a:pPr>
            <a:r>
              <a:rPr lang="en">
                <a:solidFill>
                  <a:srgbClr val="0D5DDF"/>
                </a:solidFill>
              </a:rPr>
              <a:t>Self Attention:</a:t>
            </a:r>
            <a:r>
              <a:rPr lang="en">
                <a:solidFill>
                  <a:schemeClr val="lt2"/>
                </a:solidFill>
              </a:rPr>
              <a:t> </a:t>
            </a:r>
            <a:r>
              <a:rPr lang="en"/>
              <a:t>Models order free context feature vectors</a:t>
            </a:r>
            <a:endParaRPr/>
          </a:p>
          <a:p>
            <a:pPr indent="-311150" lvl="0" marL="457200" rtl="0" algn="l">
              <a:spcBef>
                <a:spcPts val="0"/>
              </a:spcBef>
              <a:spcAft>
                <a:spcPts val="0"/>
              </a:spcAft>
              <a:buSzPts val="1300"/>
              <a:buChar char="●"/>
            </a:pPr>
            <a:r>
              <a:rPr lang="en">
                <a:solidFill>
                  <a:srgbClr val="0D5DDF"/>
                </a:solidFill>
              </a:rPr>
              <a:t>Linear Chain CRF:</a:t>
            </a:r>
            <a:r>
              <a:rPr lang="en">
                <a:solidFill>
                  <a:schemeClr val="lt2"/>
                </a:solidFill>
              </a:rPr>
              <a:t> </a:t>
            </a:r>
            <a:r>
              <a:rPr lang="en"/>
              <a:t>Models dependency between labels</a:t>
            </a:r>
            <a:endParaRPr/>
          </a:p>
          <a:p>
            <a:pPr indent="0" lvl="0" marL="0" rtl="0" algn="l">
              <a:spcBef>
                <a:spcPts val="1600"/>
              </a:spcBef>
              <a:spcAft>
                <a:spcPts val="0"/>
              </a:spcAft>
              <a:buNone/>
            </a:pPr>
            <a:r>
              <a:rPr lang="en"/>
              <a:t>Achieved F1 score on Validation set: 0.58</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900"/>
              <a:t>Figure source: Published Baseline paper</a:t>
            </a:r>
            <a:endParaRPr sz="900"/>
          </a:p>
        </p:txBody>
      </p:sp>
      <p:sp>
        <p:nvSpPr>
          <p:cNvPr id="238" name="Google Shape;23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9" name="Google Shape;239;p19"/>
          <p:cNvPicPr preferRelativeResize="0"/>
          <p:nvPr/>
        </p:nvPicPr>
        <p:blipFill>
          <a:blip r:embed="rId3">
            <a:alphaModFix/>
          </a:blip>
          <a:stretch>
            <a:fillRect/>
          </a:stretch>
        </p:blipFill>
        <p:spPr>
          <a:xfrm>
            <a:off x="5363052" y="349917"/>
            <a:ext cx="3109400" cy="44071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1155CC"/>
                </a:solidFill>
              </a:rPr>
              <a:t>Extensions</a:t>
            </a:r>
            <a:endParaRPr sz="4000">
              <a:solidFill>
                <a:srgbClr val="1155CC"/>
              </a:solidFill>
            </a:endParaRPr>
          </a:p>
        </p:txBody>
      </p:sp>
      <p:sp>
        <p:nvSpPr>
          <p:cNvPr id="245" name="Google Shape;24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1: Using m-BERT/BETO word embeddings</a:t>
            </a:r>
            <a:endParaRPr/>
          </a:p>
        </p:txBody>
      </p:sp>
      <p:sp>
        <p:nvSpPr>
          <p:cNvPr id="251" name="Google Shape;25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52" name="Google Shape;252;p21"/>
          <p:cNvGrpSpPr/>
          <p:nvPr/>
        </p:nvGrpSpPr>
        <p:grpSpPr>
          <a:xfrm>
            <a:off x="1087525" y="1574025"/>
            <a:ext cx="1834900" cy="2315200"/>
            <a:chOff x="1083025" y="1574025"/>
            <a:chExt cx="1834900" cy="2315200"/>
          </a:xfrm>
        </p:grpSpPr>
        <p:sp>
          <p:nvSpPr>
            <p:cNvPr id="253" name="Google Shape;253;p21"/>
            <p:cNvSpPr txBox="1"/>
            <p:nvPr/>
          </p:nvSpPr>
          <p:spPr>
            <a:xfrm>
              <a:off x="1215700" y="1574025"/>
              <a:ext cx="10128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0C58D3"/>
                  </a:solidFill>
                  <a:latin typeface="Roboto"/>
                  <a:ea typeface="Roboto"/>
                  <a:cs typeface="Roboto"/>
                  <a:sym typeface="Roboto"/>
                </a:rPr>
                <a:t>Step 1: Char level</a:t>
              </a:r>
              <a:endParaRPr sz="800">
                <a:solidFill>
                  <a:srgbClr val="0C58D3"/>
                </a:solidFill>
                <a:latin typeface="Roboto"/>
                <a:ea typeface="Roboto"/>
                <a:cs typeface="Roboto"/>
                <a:sym typeface="Roboto"/>
              </a:endParaRPr>
            </a:p>
          </p:txBody>
        </p:sp>
        <p:sp>
          <p:nvSpPr>
            <p:cNvPr id="254" name="Google Shape;254;p21"/>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Char Embedding</a:t>
              </a:r>
              <a:endParaRPr b="1" sz="1000">
                <a:solidFill>
                  <a:srgbClr val="0C58D3"/>
                </a:solidFill>
                <a:latin typeface="Roboto"/>
                <a:ea typeface="Roboto"/>
                <a:cs typeface="Roboto"/>
                <a:sym typeface="Roboto"/>
              </a:endParaRPr>
            </a:p>
          </p:txBody>
        </p:sp>
        <p:sp>
          <p:nvSpPr>
            <p:cNvPr id="255" name="Google Shape;255;p21"/>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0C58D3"/>
                  </a:solidFill>
                  <a:latin typeface="Roboto"/>
                  <a:ea typeface="Roboto"/>
                  <a:cs typeface="Roboto"/>
                  <a:sym typeface="Roboto"/>
                </a:rPr>
                <a:t>100 dimension character embedding encapsulating to capture morphological variations and capitalization patterns</a:t>
              </a:r>
              <a:endParaRPr sz="800">
                <a:solidFill>
                  <a:srgbClr val="0C58D3"/>
                </a:solidFill>
                <a:latin typeface="Roboto"/>
                <a:ea typeface="Roboto"/>
                <a:cs typeface="Roboto"/>
                <a:sym typeface="Roboto"/>
              </a:endParaRPr>
            </a:p>
          </p:txBody>
        </p:sp>
        <p:cxnSp>
          <p:nvCxnSpPr>
            <p:cNvPr id="256" name="Google Shape;256;p21"/>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257" name="Google Shape;257;p21"/>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8" name="Google Shape;258;p21"/>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1"/>
          <p:cNvGrpSpPr/>
          <p:nvPr/>
        </p:nvGrpSpPr>
        <p:grpSpPr>
          <a:xfrm>
            <a:off x="2796474" y="1574025"/>
            <a:ext cx="1834900" cy="2315200"/>
            <a:chOff x="1083025" y="1574025"/>
            <a:chExt cx="1834900" cy="2315200"/>
          </a:xfrm>
        </p:grpSpPr>
        <p:sp>
          <p:nvSpPr>
            <p:cNvPr id="260" name="Google Shape;260;p21"/>
            <p:cNvSpPr txBox="1"/>
            <p:nvPr/>
          </p:nvSpPr>
          <p:spPr>
            <a:xfrm>
              <a:off x="1083126" y="1574025"/>
              <a:ext cx="11454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0C58D3"/>
                  </a:solidFill>
                  <a:latin typeface="Roboto"/>
                  <a:ea typeface="Roboto"/>
                  <a:cs typeface="Roboto"/>
                  <a:sym typeface="Roboto"/>
                </a:rPr>
                <a:t>Step 2: Word level</a:t>
              </a:r>
              <a:endParaRPr sz="800">
                <a:solidFill>
                  <a:srgbClr val="0C58D3"/>
                </a:solidFill>
                <a:latin typeface="Roboto"/>
                <a:ea typeface="Roboto"/>
                <a:cs typeface="Roboto"/>
                <a:sym typeface="Roboto"/>
              </a:endParaRPr>
            </a:p>
          </p:txBody>
        </p:sp>
        <p:sp>
          <p:nvSpPr>
            <p:cNvPr id="261" name="Google Shape;261;p21"/>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Glove word embedding</a:t>
              </a:r>
              <a:endParaRPr b="1" sz="1000">
                <a:solidFill>
                  <a:srgbClr val="0C58D3"/>
                </a:solidFill>
                <a:latin typeface="Roboto"/>
                <a:ea typeface="Roboto"/>
                <a:cs typeface="Roboto"/>
                <a:sym typeface="Roboto"/>
              </a:endParaRPr>
            </a:p>
          </p:txBody>
        </p:sp>
        <p:sp>
          <p:nvSpPr>
            <p:cNvPr id="262" name="Google Shape;262;p21"/>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0C58D3"/>
                  </a:solidFill>
                  <a:latin typeface="Roboto"/>
                  <a:ea typeface="Roboto"/>
                  <a:cs typeface="Roboto"/>
                  <a:sym typeface="Roboto"/>
                </a:rPr>
                <a:t>100 dimension spanish word embedding</a:t>
              </a:r>
              <a:endParaRPr sz="800">
                <a:solidFill>
                  <a:srgbClr val="0C58D3"/>
                </a:solidFill>
                <a:latin typeface="Roboto"/>
                <a:ea typeface="Roboto"/>
                <a:cs typeface="Roboto"/>
                <a:sym typeface="Roboto"/>
              </a:endParaRPr>
            </a:p>
          </p:txBody>
        </p:sp>
        <p:cxnSp>
          <p:nvCxnSpPr>
            <p:cNvPr id="263" name="Google Shape;263;p21"/>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264" name="Google Shape;264;p21"/>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5" name="Google Shape;265;p21"/>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21"/>
          <p:cNvGrpSpPr/>
          <p:nvPr/>
        </p:nvGrpSpPr>
        <p:grpSpPr>
          <a:xfrm>
            <a:off x="4508319" y="1573325"/>
            <a:ext cx="1834900" cy="2315189"/>
            <a:chOff x="1083025" y="1574036"/>
            <a:chExt cx="1834900" cy="2315189"/>
          </a:xfrm>
        </p:grpSpPr>
        <p:sp>
          <p:nvSpPr>
            <p:cNvPr id="267" name="Google Shape;267;p21"/>
            <p:cNvSpPr txBox="1"/>
            <p:nvPr/>
          </p:nvSpPr>
          <p:spPr>
            <a:xfrm>
              <a:off x="1146710" y="1574036"/>
              <a:ext cx="10818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Step 3: Word level pro</a:t>
              </a:r>
              <a:endParaRPr sz="800">
                <a:solidFill>
                  <a:srgbClr val="858585"/>
                </a:solidFill>
                <a:latin typeface="Roboto"/>
                <a:ea typeface="Roboto"/>
                <a:cs typeface="Roboto"/>
                <a:sym typeface="Roboto"/>
              </a:endParaRPr>
            </a:p>
          </p:txBody>
        </p:sp>
        <p:sp>
          <p:nvSpPr>
            <p:cNvPr id="268" name="Google Shape;268;p21"/>
            <p:cNvSpPr txBox="1"/>
            <p:nvPr/>
          </p:nvSpPr>
          <p:spPr>
            <a:xfrm>
              <a:off x="1146706" y="2695036"/>
              <a:ext cx="1703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m-BERT/BETO embedding</a:t>
              </a:r>
              <a:endParaRPr b="1" sz="1000">
                <a:solidFill>
                  <a:srgbClr val="858585"/>
                </a:solidFill>
                <a:latin typeface="Roboto"/>
                <a:ea typeface="Roboto"/>
                <a:cs typeface="Roboto"/>
                <a:sym typeface="Roboto"/>
              </a:endParaRPr>
            </a:p>
          </p:txBody>
        </p:sp>
        <p:sp>
          <p:nvSpPr>
            <p:cNvPr id="269" name="Google Shape;269;p21"/>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858585"/>
                  </a:solidFill>
                  <a:latin typeface="Roboto"/>
                  <a:ea typeface="Roboto"/>
                  <a:cs typeface="Roboto"/>
                  <a:sym typeface="Roboto"/>
                </a:rPr>
                <a:t>768 dimension word embedding from m-BERT/BETO</a:t>
              </a:r>
              <a:endParaRPr sz="800">
                <a:solidFill>
                  <a:srgbClr val="858585"/>
                </a:solidFill>
                <a:latin typeface="Roboto"/>
                <a:ea typeface="Roboto"/>
                <a:cs typeface="Roboto"/>
                <a:sym typeface="Roboto"/>
              </a:endParaRPr>
            </a:p>
          </p:txBody>
        </p:sp>
        <p:cxnSp>
          <p:nvCxnSpPr>
            <p:cNvPr id="270" name="Google Shape;270;p21"/>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71" name="Google Shape;271;p21"/>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72" name="Google Shape;272;p21"/>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1"/>
          <p:cNvGrpSpPr/>
          <p:nvPr/>
        </p:nvGrpSpPr>
        <p:grpSpPr>
          <a:xfrm>
            <a:off x="6149450" y="1574025"/>
            <a:ext cx="1907033" cy="2314478"/>
            <a:chOff x="1010892" y="1574747"/>
            <a:chExt cx="1907033" cy="2314478"/>
          </a:xfrm>
        </p:grpSpPr>
        <p:sp>
          <p:nvSpPr>
            <p:cNvPr id="274" name="Google Shape;274;p21"/>
            <p:cNvSpPr txBox="1"/>
            <p:nvPr/>
          </p:nvSpPr>
          <p:spPr>
            <a:xfrm>
              <a:off x="1010892" y="1574747"/>
              <a:ext cx="1223700" cy="240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Step 4:All embeddings</a:t>
              </a:r>
              <a:endParaRPr sz="800">
                <a:solidFill>
                  <a:srgbClr val="858585"/>
                </a:solidFill>
                <a:latin typeface="Roboto"/>
                <a:ea typeface="Roboto"/>
                <a:cs typeface="Roboto"/>
                <a:sym typeface="Roboto"/>
              </a:endParaRPr>
            </a:p>
          </p:txBody>
        </p:sp>
        <p:sp>
          <p:nvSpPr>
            <p:cNvPr id="275" name="Google Shape;275;p21"/>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Concatenate all</a:t>
              </a:r>
              <a:endParaRPr b="1" sz="1000">
                <a:solidFill>
                  <a:srgbClr val="858585"/>
                </a:solidFill>
                <a:latin typeface="Roboto"/>
                <a:ea typeface="Roboto"/>
                <a:cs typeface="Roboto"/>
                <a:sym typeface="Roboto"/>
              </a:endParaRPr>
            </a:p>
          </p:txBody>
        </p:sp>
        <p:sp>
          <p:nvSpPr>
            <p:cNvPr id="276" name="Google Shape;276;p21"/>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858585"/>
                  </a:solidFill>
                  <a:latin typeface="Roboto"/>
                  <a:ea typeface="Roboto"/>
                  <a:cs typeface="Roboto"/>
                  <a:sym typeface="Roboto"/>
                </a:rPr>
                <a:t>Concatenating char, glove and m-BERT/BETO embeddings to get 968 dimension vector</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1600"/>
                </a:spcAft>
                <a:buNone/>
              </a:pPr>
              <a:r>
                <a:t/>
              </a:r>
              <a:endParaRPr sz="800">
                <a:solidFill>
                  <a:srgbClr val="858585"/>
                </a:solidFill>
                <a:latin typeface="Roboto"/>
                <a:ea typeface="Roboto"/>
                <a:cs typeface="Roboto"/>
                <a:sym typeface="Roboto"/>
              </a:endParaRPr>
            </a:p>
          </p:txBody>
        </p:sp>
        <p:cxnSp>
          <p:nvCxnSpPr>
            <p:cNvPr id="277" name="Google Shape;277;p21"/>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78" name="Google Shape;278;p21"/>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79" name="Google Shape;279;p21"/>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