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486-52AF-B74F-8791-F31B83DD610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2AB2-577E-1040-A040-4E8DBC8F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738"/>
            <a:ext cx="7772400" cy="173694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ECE 337 Project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Canny Edge Detection</a:t>
            </a:r>
            <a:br>
              <a:rPr lang="en-US" b="1" dirty="0" smtClean="0"/>
            </a:br>
            <a:r>
              <a:rPr lang="en-US" sz="3100" b="1" dirty="0" smtClean="0"/>
              <a:t>Design Review</a:t>
            </a: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058"/>
            <a:ext cx="6400800" cy="1079593"/>
          </a:xfrm>
        </p:spPr>
        <p:txBody>
          <a:bodyPr/>
          <a:lstStyle/>
          <a:p>
            <a:r>
              <a:rPr lang="en-US" sz="2400" dirty="0" err="1"/>
              <a:t>Oluwatosin</a:t>
            </a:r>
            <a:r>
              <a:rPr lang="en-US" sz="2400" dirty="0"/>
              <a:t> </a:t>
            </a:r>
            <a:r>
              <a:rPr lang="en-US" sz="2400" dirty="0" err="1" smtClean="0"/>
              <a:t>Adeosun</a:t>
            </a:r>
            <a:r>
              <a:rPr lang="en-US" sz="2400" dirty="0" smtClean="0"/>
              <a:t>, </a:t>
            </a:r>
            <a:r>
              <a:rPr lang="en-US" sz="2400" dirty="0" err="1"/>
              <a:t>Sukhyun</a:t>
            </a:r>
            <a:r>
              <a:rPr lang="en-US" sz="2400" dirty="0"/>
              <a:t> </a:t>
            </a:r>
            <a:r>
              <a:rPr lang="en-US" sz="2400" dirty="0" smtClean="0"/>
              <a:t>Hong,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Eric </a:t>
            </a:r>
            <a:r>
              <a:rPr lang="en-US" sz="2400" dirty="0" smtClean="0"/>
              <a:t>Nielsen, </a:t>
            </a:r>
            <a:r>
              <a:rPr lang="en-US" sz="2400" dirty="0" err="1"/>
              <a:t>Jiyuan</a:t>
            </a:r>
            <a:r>
              <a:rPr lang="en-US" sz="2400" dirty="0"/>
              <a:t> Zhao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" y="2249890"/>
            <a:ext cx="4543577" cy="3160310"/>
          </a:xfrm>
          <a:prstGeom prst="rect">
            <a:avLst/>
          </a:prstGeom>
        </p:spPr>
      </p:pic>
      <p:pic>
        <p:nvPicPr>
          <p:cNvPr id="5" name="Picture 4" descr="Screen Shot 2013-11-05 at 4.0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55" y="2242615"/>
            <a:ext cx="2497230" cy="20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</a:t>
            </a:r>
            <a:r>
              <a:rPr lang="en-US" b="1" dirty="0" smtClean="0"/>
              <a:t>Controller RTL Diagra</a:t>
            </a:r>
            <a:r>
              <a:rPr lang="en-US" b="1" dirty="0"/>
              <a:t>m</a:t>
            </a:r>
            <a:endParaRPr lang="en-US" b="1" dirty="0"/>
          </a:p>
        </p:txBody>
      </p:sp>
      <p:pic>
        <p:nvPicPr>
          <p:cNvPr id="4" name="Picture 3" descr="Controller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618"/>
            <a:ext cx="9144000" cy="29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081"/>
            <a:ext cx="9144000" cy="1466445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Main </a:t>
            </a:r>
            <a:r>
              <a:rPr lang="en-US" sz="4900" b="1" dirty="0" smtClean="0"/>
              <a:t>Controller State Diagram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(Summary)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 descr="Canny_small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197"/>
            <a:ext cx="9144000" cy="34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330084"/>
              </p:ext>
            </p:extLst>
          </p:nvPr>
        </p:nvGraphicFramePr>
        <p:xfrm>
          <a:off x="923670" y="1022875"/>
          <a:ext cx="7224486" cy="46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18"/>
                <a:gridCol w="1381671"/>
                <a:gridCol w="1537811"/>
                <a:gridCol w="1204080"/>
                <a:gridCol w="14185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Gate/FF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(um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Path Delay (ns)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Clock</a:t>
                      </a:r>
                      <a:r>
                        <a:rPr lang="en-US" baseline="0" dirty="0" smtClean="0"/>
                        <a:t> Period (ns)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Gaussian</a:t>
                      </a:r>
                    </a:p>
                    <a:p>
                      <a:r>
                        <a:rPr lang="en-US" sz="1400" dirty="0" smtClean="0"/>
                        <a:t>(slide</a:t>
                      </a:r>
                      <a:r>
                        <a:rPr lang="en-US" sz="1400" baseline="0" dirty="0" smtClean="0"/>
                        <a:t> 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1,944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2,527,200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Gradient/Mag</a:t>
                      </a:r>
                    </a:p>
                    <a:p>
                      <a:r>
                        <a:rPr lang="en-US" sz="1400" dirty="0" smtClean="0"/>
                        <a:t>(slide</a:t>
                      </a:r>
                      <a:r>
                        <a:rPr lang="en-US" sz="1400" baseline="0" dirty="0" smtClean="0"/>
                        <a:t> 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3,432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3,220,800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Directional Non-Maximal Suppression</a:t>
                      </a:r>
                    </a:p>
                    <a:p>
                      <a:r>
                        <a:rPr lang="en-US" sz="1400" dirty="0" smtClean="0"/>
                        <a:t>(slide 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3,480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3,600,00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Hysteresis Thresholding </a:t>
                      </a:r>
                    </a:p>
                    <a:p>
                      <a:r>
                        <a:rPr lang="en-US" sz="1400" dirty="0" smtClean="0"/>
                        <a:t>(slide 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203,550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 Controller and Timer</a:t>
                      </a:r>
                    </a:p>
                    <a:p>
                      <a:r>
                        <a:rPr lang="en-US" sz="1400" dirty="0" smtClean="0"/>
                        <a:t>(slide 11)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224,700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63293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Area &amp; Timing Budgets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3037" y="5925823"/>
            <a:ext cx="249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Core Dimensions:</a:t>
            </a:r>
          </a:p>
          <a:p>
            <a:r>
              <a:rPr lang="en-US" dirty="0" smtClean="0"/>
              <a:t>3,091x3,091 um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9862" y="5925823"/>
            <a:ext cx="37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I/O </a:t>
            </a:r>
            <a:r>
              <a:rPr lang="en-US" b="1" dirty="0" err="1" smtClean="0"/>
              <a:t>Padframe</a:t>
            </a:r>
            <a:r>
              <a:rPr lang="en-US" b="1" dirty="0" smtClean="0"/>
              <a:t> Dimensions:</a:t>
            </a:r>
          </a:p>
          <a:p>
            <a:r>
              <a:rPr lang="en-US" dirty="0" smtClean="0"/>
              <a:t>2,805x2,805 um</a:t>
            </a:r>
            <a:r>
              <a:rPr lang="en-US" baseline="30000" dirty="0" smtClean="0"/>
              <a:t>2</a:t>
            </a:r>
            <a:r>
              <a:rPr lang="en-US" dirty="0" smtClean="0"/>
              <a:t> (98 I/O pads)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2" y="1402260"/>
            <a:ext cx="6058029" cy="4525963"/>
          </a:xfrm>
        </p:spPr>
        <p:txBody>
          <a:bodyPr/>
          <a:lstStyle/>
          <a:p>
            <a:r>
              <a:rPr lang="en-US" sz="2800" dirty="0" smtClean="0"/>
              <a:t>Edge detection using Canny algorithm</a:t>
            </a:r>
          </a:p>
          <a:p>
            <a:r>
              <a:rPr lang="en-US" sz="2800" dirty="0" smtClean="0"/>
              <a:t>ASIC implementation using pipelining</a:t>
            </a:r>
          </a:p>
          <a:p>
            <a:r>
              <a:rPr lang="en-US" sz="2800" dirty="0" smtClean="0"/>
              <a:t>Input/output bitmap </a:t>
            </a:r>
            <a:r>
              <a:rPr lang="en-US" sz="2800" dirty="0" smtClean="0"/>
              <a:t>images</a:t>
            </a:r>
          </a:p>
          <a:p>
            <a:r>
              <a:rPr lang="en-US" sz="2800" dirty="0" smtClean="0"/>
              <a:t>Interfacing with off-chip SRAM</a:t>
            </a:r>
            <a:endParaRPr lang="en-US" sz="2800" dirty="0" smtClean="0"/>
          </a:p>
          <a:p>
            <a:r>
              <a:rPr lang="en-US" sz="2800" dirty="0" smtClean="0"/>
              <a:t>Four main functional blocks</a:t>
            </a:r>
          </a:p>
          <a:p>
            <a:pPr lvl="1"/>
            <a:r>
              <a:rPr lang="en-US" sz="2400" dirty="0" smtClean="0"/>
              <a:t>Image smoothing</a:t>
            </a:r>
          </a:p>
          <a:p>
            <a:pPr lvl="1"/>
            <a:r>
              <a:rPr lang="en-US" sz="2400" dirty="0" smtClean="0"/>
              <a:t>Gradient and magnitude calculation</a:t>
            </a:r>
          </a:p>
          <a:p>
            <a:pPr lvl="1"/>
            <a:r>
              <a:rPr lang="en-US" sz="2400" dirty="0" smtClean="0"/>
              <a:t>Directional non-maximal suppression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ysteresis thresholding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92" y="2340009"/>
            <a:ext cx="2180563" cy="163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93" y="4669796"/>
            <a:ext cx="2180563" cy="16354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69826" y="4107377"/>
            <a:ext cx="0" cy="42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System Level Diagram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9272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</a:p>
          <a:p>
            <a:pPr algn="ctr"/>
            <a:r>
              <a:rPr lang="en-US" sz="1600" dirty="0" smtClean="0"/>
              <a:t>(Bitmap</a:t>
            </a:r>
            <a:r>
              <a:rPr lang="en-US" sz="1600" dirty="0"/>
              <a:t>, 512x512 </a:t>
            </a:r>
            <a:r>
              <a:rPr lang="en-US" sz="1600" dirty="0" smtClean="0"/>
              <a:t>pixels)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23083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Off-Chip SRAM</a:t>
            </a:r>
          </a:p>
          <a:p>
            <a:pPr algn="ctr"/>
            <a:r>
              <a:rPr lang="en-US" sz="1600" dirty="0" smtClean="0"/>
              <a:t>(Cypress, CY7C1018DV33)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04632" y="5080603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Output Image Data</a:t>
            </a:r>
          </a:p>
          <a:p>
            <a:pPr algn="ctr"/>
            <a:r>
              <a:rPr lang="en-US" sz="1400" dirty="0"/>
              <a:t>(AHB-Lite Protocol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331356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Canny Edge Detection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4632" y="3431066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Input Image Data</a:t>
            </a:r>
          </a:p>
          <a:p>
            <a:pPr algn="ctr"/>
            <a:r>
              <a:rPr lang="en-US" sz="1400" dirty="0" smtClean="0"/>
              <a:t>(AHB-Lite Protocol)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23083" y="1297065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Image</a:t>
            </a:r>
          </a:p>
          <a:p>
            <a:pPr algn="ctr"/>
            <a:r>
              <a:rPr lang="en-US" sz="1600" dirty="0" smtClean="0"/>
              <a:t>(Bitmap, 512x512 pixels)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1892203" y="4000161"/>
            <a:ext cx="1030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4556014" y="4000161"/>
            <a:ext cx="548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>
            <a:off x="6737563" y="4000161"/>
            <a:ext cx="593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5" idx="3"/>
          </p:cNvCxnSpPr>
          <p:nvPr/>
        </p:nvCxnSpPr>
        <p:spPr>
          <a:xfrm rot="5400000">
            <a:off x="6902472" y="4404347"/>
            <a:ext cx="1080443" cy="14102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1"/>
            <a:endCxn id="4" idx="2"/>
          </p:cNvCxnSpPr>
          <p:nvPr/>
        </p:nvCxnSpPr>
        <p:spPr>
          <a:xfrm rot="10800000">
            <a:off x="3739550" y="4569256"/>
            <a:ext cx="1365083" cy="10804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8" idx="2"/>
          </p:cNvCxnSpPr>
          <p:nvPr/>
        </p:nvCxnSpPr>
        <p:spPr>
          <a:xfrm flipV="1">
            <a:off x="3739549" y="2435254"/>
            <a:ext cx="0" cy="995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2308" y="3277602"/>
            <a:ext cx="87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80792" y="2631271"/>
            <a:ext cx="87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Design Flow Chart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58747" y="323310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Smoothing Block (Gaussian)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5508" y="176899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 Calculation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5508" y="3233108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&amp; Vertical Gradient Calculation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1761" y="2160902"/>
            <a:ext cx="1632931" cy="2210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Directional Non-Maximal Suppression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987" y="3233108"/>
            <a:ext cx="1632931" cy="1138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Hysteresis Thresholding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2391678" y="3802203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V="1">
            <a:off x="3541974" y="2907187"/>
            <a:ext cx="0" cy="325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8439" y="3802203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8439" y="2523807"/>
            <a:ext cx="383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6374692" y="3802203"/>
            <a:ext cx="349295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674" y="3793951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67742" y="3797874"/>
            <a:ext cx="333830" cy="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93" y="2811006"/>
            <a:ext cx="79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46089" y="2827496"/>
            <a:ext cx="93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Image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40115" y="1550573"/>
            <a:ext cx="1995804" cy="409088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Architecture Diagram</a:t>
            </a:r>
            <a:endParaRPr lang="en-US" b="1" dirty="0"/>
          </a:p>
        </p:txBody>
      </p:sp>
      <p:pic>
        <p:nvPicPr>
          <p:cNvPr id="8" name="Picture 7" descr="제목 없는 그림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05"/>
            <a:ext cx="9144000" cy="52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ussian Block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58"/>
            <a:ext cx="9144000" cy="6706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2"/>
            <a:ext cx="8229600" cy="1143000"/>
          </a:xfrm>
        </p:spPr>
        <p:txBody>
          <a:bodyPr/>
          <a:lstStyle/>
          <a:p>
            <a:r>
              <a:rPr lang="en-US" b="1" dirty="0" smtClean="0"/>
              <a:t>Image Smoothing (Gaussian)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dient and Magnitude RTL-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/>
          <a:stretch/>
        </p:blipFill>
        <p:spPr>
          <a:xfrm>
            <a:off x="614362" y="956721"/>
            <a:ext cx="7566785" cy="5896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3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Gradient/Magnitude</a:t>
            </a:r>
            <a:r>
              <a:rPr lang="en-US" b="1" dirty="0"/>
              <a:t> </a:t>
            </a:r>
            <a:r>
              <a:rPr lang="en-US" b="1" dirty="0" smtClean="0"/>
              <a:t>Calculation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56384" y="6315940"/>
            <a:ext cx="5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7637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Directional Non-Maximal Suppression</a:t>
            </a:r>
            <a:endParaRPr lang="en-US" b="1" dirty="0"/>
          </a:p>
        </p:txBody>
      </p:sp>
      <p:pic>
        <p:nvPicPr>
          <p:cNvPr id="4" name="Picture 3" descr="제목 없는 그림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588"/>
            <a:ext cx="9144000" cy="56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reshold_Hysteresis RTL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3" y="667924"/>
            <a:ext cx="8248763" cy="6186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57"/>
            <a:ext cx="9144000" cy="872606"/>
          </a:xfrm>
        </p:spPr>
        <p:txBody>
          <a:bodyPr>
            <a:normAutofit/>
          </a:bodyPr>
          <a:lstStyle/>
          <a:p>
            <a:r>
              <a:rPr lang="en-US" b="1" dirty="0" smtClean="0"/>
              <a:t>Hysteresis Thresholding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0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271</Words>
  <Application>Microsoft Macintosh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 337 Project Canny Edge Detection Design Review</vt:lpstr>
      <vt:lpstr>Project Overview</vt:lpstr>
      <vt:lpstr>System Level Diagram</vt:lpstr>
      <vt:lpstr>Design Flow Chart</vt:lpstr>
      <vt:lpstr>Architecture Diagram</vt:lpstr>
      <vt:lpstr>Image Smoothing (Gaussian)</vt:lpstr>
      <vt:lpstr>Gradient/Magnitude Calculation</vt:lpstr>
      <vt:lpstr>Directional Non-Maximal Suppression</vt:lpstr>
      <vt:lpstr>Hysteresis Thresholding</vt:lpstr>
      <vt:lpstr>Main Controller RTL Diagram</vt:lpstr>
      <vt:lpstr>Main Controller State Diagram (Summary) </vt:lpstr>
      <vt:lpstr>Area &amp; Timing Budgets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337 Project Canny Edge Detection Design Review</dc:title>
  <dc:creator>Eric Nielsen</dc:creator>
  <cp:lastModifiedBy>Eric Nielsen</cp:lastModifiedBy>
  <cp:revision>34</cp:revision>
  <dcterms:created xsi:type="dcterms:W3CDTF">2013-11-05T20:53:59Z</dcterms:created>
  <dcterms:modified xsi:type="dcterms:W3CDTF">2013-11-12T18:50:30Z</dcterms:modified>
</cp:coreProperties>
</file>