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59" r:id="rId4"/>
    <p:sldId id="261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3E851BA-9454-443E-912B-56149DCE2C98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8562779-8D3E-4D1B-9B09-A34DD8DD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59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0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6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5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8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6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0486-52AF-B74F-8791-F31B83DD6106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6738"/>
            <a:ext cx="7772400" cy="173694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ECE 337 Project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Canny Edge Detection</a:t>
            </a:r>
            <a:br>
              <a:rPr lang="en-US" b="1" dirty="0" smtClean="0"/>
            </a:br>
            <a:r>
              <a:rPr lang="en-US" sz="3100" b="1" dirty="0" smtClean="0"/>
              <a:t>Final Presentation</a:t>
            </a:r>
            <a:endParaRPr lang="en-US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91058"/>
            <a:ext cx="6400800" cy="1079593"/>
          </a:xfrm>
        </p:spPr>
        <p:txBody>
          <a:bodyPr/>
          <a:lstStyle/>
          <a:p>
            <a:r>
              <a:rPr lang="en-US" sz="2400" dirty="0" err="1"/>
              <a:t>Oluwatosin</a:t>
            </a:r>
            <a:r>
              <a:rPr lang="en-US" sz="2400" dirty="0"/>
              <a:t> </a:t>
            </a:r>
            <a:r>
              <a:rPr lang="en-US" sz="2400" dirty="0" err="1" smtClean="0"/>
              <a:t>Adeosun</a:t>
            </a:r>
            <a:r>
              <a:rPr lang="en-US" sz="2400" dirty="0" smtClean="0"/>
              <a:t>, </a:t>
            </a:r>
            <a:r>
              <a:rPr lang="en-US" sz="2400" dirty="0" err="1"/>
              <a:t>Sukhyun</a:t>
            </a:r>
            <a:r>
              <a:rPr lang="en-US" sz="2400" dirty="0"/>
              <a:t> </a:t>
            </a:r>
            <a:r>
              <a:rPr lang="en-US" sz="2400" dirty="0" smtClean="0"/>
              <a:t>Hong, </a:t>
            </a:r>
            <a:endParaRPr lang="en-US" sz="2400" dirty="0" smtClean="0">
              <a:effectLst/>
            </a:endParaRPr>
          </a:p>
          <a:p>
            <a:r>
              <a:rPr lang="en-US" sz="2400" dirty="0"/>
              <a:t>Eric </a:t>
            </a:r>
            <a:r>
              <a:rPr lang="en-US" sz="2400" dirty="0" smtClean="0"/>
              <a:t>Nielsen, </a:t>
            </a:r>
            <a:r>
              <a:rPr lang="en-US" sz="2400" dirty="0" err="1"/>
              <a:t>Jiyuan</a:t>
            </a:r>
            <a:r>
              <a:rPr lang="en-US" sz="2400" dirty="0"/>
              <a:t> Zhao </a:t>
            </a:r>
            <a:endParaRPr lang="en-US" sz="2400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" y="2249890"/>
            <a:ext cx="4543577" cy="3160310"/>
          </a:xfrm>
          <a:prstGeom prst="rect">
            <a:avLst/>
          </a:prstGeom>
        </p:spPr>
      </p:pic>
      <p:pic>
        <p:nvPicPr>
          <p:cNvPr id="5" name="Picture 4" descr="Screen Shot 2013-11-05 at 4.00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55" y="2242615"/>
            <a:ext cx="2497230" cy="2070987"/>
          </a:xfrm>
          <a:prstGeom prst="rect">
            <a:avLst/>
          </a:prstGeom>
        </p:spPr>
      </p:pic>
      <p:pic>
        <p:nvPicPr>
          <p:cNvPr id="6" name="Picture 5" descr="Screen Shot 2013-12-03 at 2.13.3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40" y="2243383"/>
            <a:ext cx="2661485" cy="26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onmaximum_suppress_le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1" y="1501563"/>
            <a:ext cx="2896738" cy="2896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657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Suppression Test Results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23691" y="1029289"/>
            <a:ext cx="159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Expected</a:t>
            </a:r>
            <a:endParaRPr lang="en-US" sz="2400" dirty="0"/>
          </a:p>
        </p:txBody>
      </p:sp>
      <p:pic>
        <p:nvPicPr>
          <p:cNvPr id="5" name="Picture 4" descr="smooth_len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86" y="1474557"/>
            <a:ext cx="5142139" cy="5142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8619" y="1039898"/>
            <a:ext cx="159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Actual</a:t>
            </a:r>
            <a:endParaRPr lang="en-US" sz="2400" dirty="0"/>
          </a:p>
        </p:txBody>
      </p:sp>
      <p:pic>
        <p:nvPicPr>
          <p:cNvPr id="8" name="Picture 7" descr="output_image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86" y="1501563"/>
            <a:ext cx="5142139" cy="514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nny_len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1" y="1474557"/>
            <a:ext cx="2896738" cy="2896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657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Overall Test Results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23691" y="1029289"/>
            <a:ext cx="159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Expected</a:t>
            </a:r>
            <a:endParaRPr lang="en-US" sz="2400" dirty="0"/>
          </a:p>
        </p:txBody>
      </p:sp>
      <p:pic>
        <p:nvPicPr>
          <p:cNvPr id="5" name="Picture 4" descr="smooth_len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86" y="1474557"/>
            <a:ext cx="5142139" cy="5142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8619" y="1039898"/>
            <a:ext cx="159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Actual</a:t>
            </a:r>
            <a:endParaRPr lang="en-US" sz="2400" dirty="0"/>
          </a:p>
        </p:txBody>
      </p:sp>
      <p:pic>
        <p:nvPicPr>
          <p:cNvPr id="15" name="Picture 14" descr="woman final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86" y="1501563"/>
            <a:ext cx="5142139" cy="514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657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10651" y="1224998"/>
            <a:ext cx="6058029" cy="516294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Challenges</a:t>
            </a:r>
          </a:p>
          <a:p>
            <a:pPr lvl="1"/>
            <a:r>
              <a:rPr lang="en-US" sz="2400" dirty="0" smtClean="0"/>
              <a:t>Design of interface with off-chip SRAM</a:t>
            </a:r>
          </a:p>
          <a:p>
            <a:pPr lvl="1"/>
            <a:r>
              <a:rPr lang="en-US" sz="2400" dirty="0" smtClean="0"/>
              <a:t>Pipelined data flow approach</a:t>
            </a:r>
          </a:p>
          <a:p>
            <a:pPr lvl="2"/>
            <a:r>
              <a:rPr lang="en-US" sz="2000" dirty="0" smtClean="0"/>
              <a:t>Design of buffers/data lines</a:t>
            </a:r>
          </a:p>
          <a:p>
            <a:pPr lvl="2"/>
            <a:r>
              <a:rPr lang="en-US" sz="2000" dirty="0" smtClean="0"/>
              <a:t>Timing at image edges</a:t>
            </a:r>
          </a:p>
          <a:p>
            <a:r>
              <a:rPr lang="en-US" sz="2800" b="1" dirty="0" smtClean="0"/>
              <a:t>Alternate design approaches</a:t>
            </a:r>
          </a:p>
          <a:p>
            <a:pPr lvl="1"/>
            <a:r>
              <a:rPr lang="en-US" sz="2400" dirty="0" smtClean="0"/>
              <a:t>Fewer off-chip SRAMs</a:t>
            </a:r>
          </a:p>
          <a:p>
            <a:pPr lvl="2"/>
            <a:r>
              <a:rPr lang="en-US" sz="2000" dirty="0" smtClean="0"/>
              <a:t>Slower performance</a:t>
            </a:r>
          </a:p>
          <a:p>
            <a:pPr lvl="2"/>
            <a:r>
              <a:rPr lang="en-US" sz="2000" dirty="0" smtClean="0"/>
              <a:t>Much smaller chip size</a:t>
            </a:r>
          </a:p>
          <a:p>
            <a:pPr lvl="1"/>
            <a:r>
              <a:rPr lang="en-US" sz="2400" dirty="0" smtClean="0"/>
              <a:t>Integrate Python functionality into test-bench for easier operation</a:t>
            </a:r>
          </a:p>
          <a:p>
            <a:r>
              <a:rPr lang="en-US" sz="2800" b="1" dirty="0" smtClean="0"/>
              <a:t>Possible improvements</a:t>
            </a:r>
          </a:p>
          <a:p>
            <a:pPr lvl="1"/>
            <a:r>
              <a:rPr lang="en-US" sz="2400" dirty="0" smtClean="0"/>
              <a:t>Support for multiple image sizes</a:t>
            </a:r>
          </a:p>
          <a:p>
            <a:pPr lvl="1"/>
            <a:r>
              <a:rPr lang="en-US" sz="2400" dirty="0" smtClean="0"/>
              <a:t>Auto-calculation of hysteresis thresholds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329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84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329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Supporting Slides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92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aussian Block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58"/>
            <a:ext cx="9144000" cy="6706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2"/>
            <a:ext cx="8229600" cy="1143000"/>
          </a:xfrm>
        </p:spPr>
        <p:txBody>
          <a:bodyPr/>
          <a:lstStyle/>
          <a:p>
            <a:r>
              <a:rPr lang="en-US" b="1" dirty="0" smtClean="0"/>
              <a:t>Image Smoothing (Gaussian)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725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dient and Magnitude RTL-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"/>
          <a:stretch/>
        </p:blipFill>
        <p:spPr>
          <a:xfrm>
            <a:off x="614362" y="956721"/>
            <a:ext cx="7566785" cy="5896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637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Gradient/Magnitude</a:t>
            </a:r>
            <a:r>
              <a:rPr lang="en-US" b="1" dirty="0"/>
              <a:t> </a:t>
            </a:r>
            <a:r>
              <a:rPr lang="en-US" b="1" dirty="0" smtClean="0"/>
              <a:t>Calculation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56384" y="6315940"/>
            <a:ext cx="5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5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7637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Directional Non-Maximal Suppression</a:t>
            </a:r>
            <a:endParaRPr lang="en-US" b="1" dirty="0"/>
          </a:p>
        </p:txBody>
      </p:sp>
      <p:pic>
        <p:nvPicPr>
          <p:cNvPr id="4" name="Picture 3" descr="제목 없는 그림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588"/>
            <a:ext cx="9144000" cy="568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reshold_Hysteresis RTL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3" y="667924"/>
            <a:ext cx="8248763" cy="6186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657"/>
            <a:ext cx="9144000" cy="872606"/>
          </a:xfrm>
        </p:spPr>
        <p:txBody>
          <a:bodyPr>
            <a:normAutofit/>
          </a:bodyPr>
          <a:lstStyle/>
          <a:p>
            <a:r>
              <a:rPr lang="en-US" b="1" dirty="0" smtClean="0"/>
              <a:t>Hysteresis Thresholding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20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7637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Main Controller RTL Diagra</a:t>
            </a:r>
            <a:r>
              <a:rPr lang="en-US" b="1" dirty="0"/>
              <a:t>m</a:t>
            </a:r>
          </a:p>
        </p:txBody>
      </p:sp>
      <p:pic>
        <p:nvPicPr>
          <p:cNvPr id="4" name="Picture 3" descr="Controller-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3618"/>
            <a:ext cx="9144000" cy="29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2"/>
            <a:ext cx="8229600" cy="1143000"/>
          </a:xfrm>
        </p:spPr>
        <p:txBody>
          <a:bodyPr/>
          <a:lstStyle/>
          <a:p>
            <a:r>
              <a:rPr lang="en-US" b="1" dirty="0" smtClean="0"/>
              <a:t>Project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2" y="1270300"/>
            <a:ext cx="6058029" cy="516294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Edge detection using Canny algorithm</a:t>
            </a:r>
          </a:p>
          <a:p>
            <a:pPr lvl="1"/>
            <a:r>
              <a:rPr lang="en-US" sz="2400" dirty="0" smtClean="0"/>
              <a:t>Useful feature in image processing</a:t>
            </a:r>
          </a:p>
          <a:p>
            <a:pPr lvl="1"/>
            <a:r>
              <a:rPr lang="en-US" sz="2400" dirty="0" smtClean="0"/>
              <a:t>Highlights key features in images</a:t>
            </a:r>
          </a:p>
          <a:p>
            <a:r>
              <a:rPr lang="en-US" sz="2800" dirty="0" smtClean="0"/>
              <a:t>ASIC implementation using pipelining</a:t>
            </a:r>
          </a:p>
          <a:p>
            <a:pPr lvl="1"/>
            <a:r>
              <a:rPr lang="en-US" sz="2400" dirty="0" smtClean="0"/>
              <a:t>Large amount of processing power needed</a:t>
            </a:r>
          </a:p>
          <a:p>
            <a:pPr lvl="1"/>
            <a:r>
              <a:rPr lang="en-US" sz="2400" dirty="0" smtClean="0"/>
              <a:t>Optimized for speed</a:t>
            </a:r>
          </a:p>
          <a:p>
            <a:r>
              <a:rPr lang="en-US" sz="2800" dirty="0"/>
              <a:t>Interfacing with 9 off-chip </a:t>
            </a:r>
            <a:r>
              <a:rPr lang="en-US" sz="2800" dirty="0" smtClean="0"/>
              <a:t>SRAMs</a:t>
            </a:r>
          </a:p>
          <a:p>
            <a:r>
              <a:rPr lang="en-US" sz="2800" dirty="0" smtClean="0"/>
              <a:t>Input/output bitmap images</a:t>
            </a:r>
          </a:p>
          <a:p>
            <a:r>
              <a:rPr lang="en-US" sz="2800" dirty="0" smtClean="0"/>
              <a:t>Four main functional blocks</a:t>
            </a:r>
          </a:p>
          <a:p>
            <a:pPr lvl="1"/>
            <a:r>
              <a:rPr lang="en-US" sz="2400" dirty="0" smtClean="0"/>
              <a:t>Image smoothing</a:t>
            </a:r>
          </a:p>
          <a:p>
            <a:pPr lvl="1"/>
            <a:r>
              <a:rPr lang="en-US" sz="2400" dirty="0" smtClean="0"/>
              <a:t>Gradient and magnitude calculation</a:t>
            </a:r>
          </a:p>
          <a:p>
            <a:pPr lvl="1"/>
            <a:r>
              <a:rPr lang="en-US" sz="2400" dirty="0" smtClean="0"/>
              <a:t>Directional non-maximal suppression</a:t>
            </a:r>
          </a:p>
          <a:p>
            <a:pPr lvl="1"/>
            <a:r>
              <a:rPr lang="en-US" sz="2400" dirty="0"/>
              <a:t>H</a:t>
            </a:r>
            <a:r>
              <a:rPr lang="en-US" sz="2400" dirty="0" smtClean="0"/>
              <a:t>ysteresis thresholding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92" y="1894644"/>
            <a:ext cx="2180563" cy="1635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93" y="4389381"/>
            <a:ext cx="2180563" cy="163542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669826" y="3711497"/>
            <a:ext cx="0" cy="428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0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9081"/>
            <a:ext cx="9144000" cy="1466445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Main Controller State Diagram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(Summary)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Picture 3" descr="Canny_small-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197"/>
            <a:ext cx="9144000" cy="34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330084"/>
              </p:ext>
            </p:extLst>
          </p:nvPr>
        </p:nvGraphicFramePr>
        <p:xfrm>
          <a:off x="923670" y="1022875"/>
          <a:ext cx="7224486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18"/>
                <a:gridCol w="1381671"/>
                <a:gridCol w="1537811"/>
                <a:gridCol w="1204080"/>
                <a:gridCol w="14185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Gate/FF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 (um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Path Delay (ns)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Clock</a:t>
                      </a:r>
                      <a:r>
                        <a:rPr lang="en-US" baseline="0" dirty="0" smtClean="0"/>
                        <a:t> Period (ns)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Gaussian</a:t>
                      </a:r>
                    </a:p>
                    <a:p>
                      <a:r>
                        <a:rPr lang="en-US" sz="1400" dirty="0" smtClean="0"/>
                        <a:t>(slide</a:t>
                      </a:r>
                      <a:r>
                        <a:rPr lang="en-US" sz="1400" baseline="0" dirty="0" smtClean="0"/>
                        <a:t> 6)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1,944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2,527,200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Gradient/Mag</a:t>
                      </a:r>
                    </a:p>
                    <a:p>
                      <a:r>
                        <a:rPr lang="en-US" sz="1400" dirty="0" smtClean="0"/>
                        <a:t>(slide</a:t>
                      </a:r>
                      <a:r>
                        <a:rPr lang="en-US" sz="1400" baseline="0" dirty="0" smtClean="0"/>
                        <a:t> 7)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3,432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3,220,800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6.2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Directional Non-Maximal Suppression</a:t>
                      </a:r>
                    </a:p>
                    <a:p>
                      <a:r>
                        <a:rPr lang="en-US" sz="1400" dirty="0" smtClean="0"/>
                        <a:t>(slide 8)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3,480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3,600,00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Hysteresis Thresholding </a:t>
                      </a:r>
                    </a:p>
                    <a:p>
                      <a:r>
                        <a:rPr lang="en-US" sz="1400" dirty="0" smtClean="0"/>
                        <a:t>(slide 9)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203,550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Main Controller and Timer</a:t>
                      </a:r>
                    </a:p>
                    <a:p>
                      <a:r>
                        <a:rPr lang="en-US" sz="1400" dirty="0" smtClean="0"/>
                        <a:t>(slide 11)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224,700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10.2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63293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Area &amp; Timing Budgets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3037" y="5925823"/>
            <a:ext cx="249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Total Core Dimensions:</a:t>
            </a:r>
          </a:p>
          <a:p>
            <a:r>
              <a:rPr lang="en-US" dirty="0" smtClean="0"/>
              <a:t>3,091x3,091 um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39862" y="5925823"/>
            <a:ext cx="375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Total I/O </a:t>
            </a:r>
            <a:r>
              <a:rPr lang="en-US" b="1" dirty="0" err="1" smtClean="0"/>
              <a:t>Padframe</a:t>
            </a:r>
            <a:r>
              <a:rPr lang="en-US" b="1" dirty="0" smtClean="0"/>
              <a:t> Dimensions:</a:t>
            </a:r>
          </a:p>
          <a:p>
            <a:r>
              <a:rPr lang="en-US" dirty="0" smtClean="0"/>
              <a:t>2,805x2,805 um</a:t>
            </a:r>
            <a:r>
              <a:rPr lang="en-US" baseline="30000" dirty="0" smtClean="0"/>
              <a:t>2</a:t>
            </a:r>
            <a:r>
              <a:rPr lang="en-US" dirty="0" smtClean="0"/>
              <a:t> (98 I/O pads)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059"/>
            <a:ext cx="8229600" cy="1595159"/>
          </a:xfrm>
        </p:spPr>
        <p:txBody>
          <a:bodyPr>
            <a:normAutofit/>
          </a:bodyPr>
          <a:lstStyle/>
          <a:p>
            <a:r>
              <a:rPr lang="en-US" b="1" dirty="0" smtClean="0"/>
              <a:t>System Level</a:t>
            </a:r>
            <a:br>
              <a:rPr lang="en-US" b="1" dirty="0" smtClean="0"/>
            </a:br>
            <a:r>
              <a:rPr lang="en-US" b="1" dirty="0" smtClean="0"/>
              <a:t>Diagram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79377" y="989522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Image</a:t>
            </a:r>
          </a:p>
          <a:p>
            <a:pPr algn="ctr"/>
            <a:r>
              <a:rPr lang="en-US" sz="1600" dirty="0" smtClean="0"/>
              <a:t>(Bitmap</a:t>
            </a:r>
            <a:r>
              <a:rPr lang="en-US" sz="1600" dirty="0"/>
              <a:t>, 512x512 </a:t>
            </a:r>
            <a:r>
              <a:rPr lang="en-US" sz="1600" dirty="0" smtClean="0"/>
              <a:t>pixels)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79377" y="2734619"/>
            <a:ext cx="1632931" cy="38330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 Off-Chip SRAMs</a:t>
            </a:r>
          </a:p>
          <a:p>
            <a:pPr algn="ctr"/>
            <a:r>
              <a:rPr lang="en-US" sz="1600" dirty="0" smtClean="0"/>
              <a:t>(Cypress, CY7C1018DV33)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766082" y="2734618"/>
            <a:ext cx="1632931" cy="3833042"/>
          </a:xfrm>
          <a:prstGeom prst="rect">
            <a:avLst/>
          </a:prstGeom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Canny Edge Detection Chip</a:t>
            </a:r>
          </a:p>
        </p:txBody>
      </p:sp>
      <p:sp>
        <p:nvSpPr>
          <p:cNvPr id="8" name="Rectangle 7"/>
          <p:cNvSpPr/>
          <p:nvPr/>
        </p:nvSpPr>
        <p:spPr>
          <a:xfrm>
            <a:off x="7053869" y="982765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Image</a:t>
            </a:r>
          </a:p>
          <a:p>
            <a:pPr algn="ctr"/>
            <a:r>
              <a:rPr lang="en-US" sz="1600" dirty="0" smtClean="0"/>
              <a:t>(Bitmap, 512x512 pixels)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06427" y="2223068"/>
            <a:ext cx="160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 Script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2"/>
            <a:endCxn id="4" idx="0"/>
          </p:cNvCxnSpPr>
          <p:nvPr/>
        </p:nvCxnSpPr>
        <p:spPr>
          <a:xfrm>
            <a:off x="1195843" y="2127711"/>
            <a:ext cx="0" cy="606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12308" y="2940571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12308" y="3104412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12308" y="3276040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12308" y="3447668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2308" y="3619299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12308" y="3794582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12308" y="3977652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12308" y="4160722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8" idx="2"/>
          </p:cNvCxnSpPr>
          <p:nvPr/>
        </p:nvCxnSpPr>
        <p:spPr>
          <a:xfrm flipV="1">
            <a:off x="7870335" y="2120954"/>
            <a:ext cx="0" cy="613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012308" y="6296234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012308" y="6467862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12308" y="2648435"/>
            <a:ext cx="1753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9 Address Lines </a:t>
            </a:r>
            <a:r>
              <a:rPr lang="en-US" sz="1100" dirty="0" smtClean="0"/>
              <a:t>(19 bit)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012308" y="4313122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033958" y="2734618"/>
            <a:ext cx="1632931" cy="38330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 Off-Chip SRAM</a:t>
            </a:r>
          </a:p>
          <a:p>
            <a:pPr algn="ctr"/>
            <a:r>
              <a:rPr lang="en-US" sz="1600" dirty="0" smtClean="0"/>
              <a:t>(Cypress, CY7C1018DV33)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7082596" y="2223068"/>
            <a:ext cx="160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 Script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012308" y="4619874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012308" y="4783715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012308" y="4955343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012308" y="5126971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012308" y="5298602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012308" y="5473885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012308" y="5656955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12308" y="5840025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16534" y="4327738"/>
            <a:ext cx="15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9 </a:t>
            </a:r>
            <a:r>
              <a:rPr lang="en-US" sz="1400" dirty="0"/>
              <a:t>Data Lines </a:t>
            </a:r>
            <a:r>
              <a:rPr lang="en-US" sz="1100" dirty="0" smtClean="0"/>
              <a:t>(</a:t>
            </a:r>
            <a:r>
              <a:rPr lang="en-US" sz="1100" dirty="0"/>
              <a:t>8</a:t>
            </a:r>
            <a:r>
              <a:rPr lang="en-US" sz="1100" dirty="0" smtClean="0"/>
              <a:t> </a:t>
            </a:r>
            <a:r>
              <a:rPr lang="en-US" sz="1100" dirty="0"/>
              <a:t>bit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2308" y="5992425"/>
            <a:ext cx="175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20201" y="6013366"/>
            <a:ext cx="1533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Read Enable / Mem Init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343141" y="3097168"/>
            <a:ext cx="1753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Address Line </a:t>
            </a:r>
            <a:r>
              <a:rPr lang="en-US" sz="1100" dirty="0" smtClean="0"/>
              <a:t>(18 bit)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5446859" y="3813526"/>
            <a:ext cx="15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Line </a:t>
            </a:r>
            <a:r>
              <a:rPr lang="en-US" sz="1100" dirty="0" smtClean="0"/>
              <a:t>(</a:t>
            </a:r>
            <a:r>
              <a:rPr lang="en-US" sz="1100" dirty="0"/>
              <a:t>8</a:t>
            </a:r>
            <a:r>
              <a:rPr lang="en-US" sz="1100" dirty="0" smtClean="0"/>
              <a:t> </a:t>
            </a:r>
            <a:r>
              <a:rPr lang="en-US" sz="1100" dirty="0"/>
              <a:t>bit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5429557" y="4681915"/>
            <a:ext cx="15330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Write Enable /</a:t>
            </a:r>
          </a:p>
          <a:p>
            <a:pPr algn="ctr"/>
            <a:r>
              <a:rPr lang="en-US" sz="1100" dirty="0" smtClean="0"/>
              <a:t> Mem Clear / </a:t>
            </a:r>
          </a:p>
          <a:p>
            <a:pPr algn="ctr"/>
            <a:r>
              <a:rPr lang="en-US" sz="1100" dirty="0" smtClean="0"/>
              <a:t>Mem Dump</a:t>
            </a:r>
            <a:endParaRPr lang="en-US" sz="11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399013" y="3447668"/>
            <a:ext cx="1634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99013" y="4179470"/>
            <a:ext cx="1634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399013" y="5298602"/>
            <a:ext cx="1634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395234" y="5478534"/>
            <a:ext cx="1634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399013" y="5656955"/>
            <a:ext cx="1634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056248" y="2127711"/>
            <a:ext cx="0" cy="606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448905" y="2142807"/>
            <a:ext cx="0" cy="606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952296" y="2127711"/>
            <a:ext cx="0" cy="606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820511" y="1813079"/>
            <a:ext cx="226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Clk    N_Rst   Start </a:t>
            </a:r>
          </a:p>
        </p:txBody>
      </p:sp>
    </p:spTree>
    <p:extLst>
      <p:ext uri="{BB962C8B-B14F-4D97-AF65-F5344CB8AC3E}">
        <p14:creationId xmlns:p14="http://schemas.microsoft.com/office/powerpoint/2010/main" val="182327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2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Canny Edge Detection</a:t>
            </a:r>
            <a:br>
              <a:rPr lang="en-US" b="1" dirty="0" smtClean="0"/>
            </a:br>
            <a:r>
              <a:rPr lang="en-US" b="1" dirty="0" smtClean="0"/>
              <a:t>Flow Chart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58747" y="3553484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Smoothing Block (Gaussian)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5508" y="2089374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Magnitude Calculation Block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25508" y="3553484"/>
            <a:ext cx="1632931" cy="22103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Horizontal &amp; Vertical Gradient Calculation Block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41761" y="2481278"/>
            <a:ext cx="1632931" cy="22103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Directional Non-Maximal Suppression Block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23987" y="3553484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Hysteresis Thresholding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2391678" y="4122579"/>
            <a:ext cx="333830" cy="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2"/>
          </p:cNvCxnSpPr>
          <p:nvPr/>
        </p:nvCxnSpPr>
        <p:spPr>
          <a:xfrm flipV="1">
            <a:off x="3541974" y="3227563"/>
            <a:ext cx="0" cy="325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58439" y="4122579"/>
            <a:ext cx="3833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58439" y="2844183"/>
            <a:ext cx="3833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1"/>
          </p:cNvCxnSpPr>
          <p:nvPr/>
        </p:nvCxnSpPr>
        <p:spPr>
          <a:xfrm flipV="1">
            <a:off x="6374692" y="4122579"/>
            <a:ext cx="349295" cy="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1674" y="4114327"/>
            <a:ext cx="333830" cy="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367742" y="4118250"/>
            <a:ext cx="333830" cy="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493" y="3131382"/>
            <a:ext cx="791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46089" y="3147872"/>
            <a:ext cx="93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Image Data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540115" y="1870949"/>
            <a:ext cx="1995804" cy="4090882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erall RT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8" y="851668"/>
            <a:ext cx="8008442" cy="6006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3384"/>
            <a:ext cx="8229600" cy="1143000"/>
          </a:xfrm>
        </p:spPr>
        <p:txBody>
          <a:bodyPr/>
          <a:lstStyle/>
          <a:p>
            <a:r>
              <a:rPr lang="en-US" b="1" dirty="0" smtClean="0"/>
              <a:t>Architecture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35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63293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Layout</a:t>
            </a:r>
            <a:endParaRPr lang="en-US" b="1" dirty="0"/>
          </a:p>
        </p:txBody>
      </p:sp>
      <p:pic>
        <p:nvPicPr>
          <p:cNvPr id="6" name="Picture 5" descr="Screen Shot 2013-12-03 at 1.58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009" y="1012697"/>
            <a:ext cx="5744409" cy="5505370"/>
          </a:xfrm>
          <a:prstGeom prst="rect">
            <a:avLst/>
          </a:prstGeom>
        </p:spPr>
      </p:pic>
      <p:pic>
        <p:nvPicPr>
          <p:cNvPr id="8" name="Picture 7" descr="Screen Shot 2013-12-03 at 1.59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" y="842817"/>
            <a:ext cx="3727823" cy="3439108"/>
          </a:xfrm>
          <a:prstGeom prst="rect">
            <a:avLst/>
          </a:prstGeom>
        </p:spPr>
      </p:pic>
      <p:sp>
        <p:nvSpPr>
          <p:cNvPr id="10" name="Alternate Process 9"/>
          <p:cNvSpPr/>
          <p:nvPr/>
        </p:nvSpPr>
        <p:spPr>
          <a:xfrm>
            <a:off x="2242382" y="1796381"/>
            <a:ext cx="1510175" cy="274606"/>
          </a:xfrm>
          <a:prstGeom prst="flowChartAlternateProcess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/>
          <p:cNvSpPr/>
          <p:nvPr/>
        </p:nvSpPr>
        <p:spPr>
          <a:xfrm>
            <a:off x="2242382" y="2131852"/>
            <a:ext cx="1510175" cy="373928"/>
          </a:xfrm>
          <a:prstGeom prst="flowChartAlternateProcess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3752557" y="1533217"/>
            <a:ext cx="514834" cy="40046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67665" y="1925899"/>
            <a:ext cx="514834" cy="40046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82499" y="1304379"/>
            <a:ext cx="3337024" cy="461665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Core Utilization: 99.97%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3284" y="1765713"/>
            <a:ext cx="4340142" cy="461665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Dimensions: 6.29mm x 6.27mm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729" y="4523213"/>
            <a:ext cx="3025280" cy="2185214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Layout Critical Path Delay: </a:t>
            </a:r>
            <a:r>
              <a:rPr lang="en-US" b="1" dirty="0" smtClean="0"/>
              <a:t>11.579 ns</a:t>
            </a:r>
          </a:p>
          <a:p>
            <a:endParaRPr lang="en-US" sz="500" b="1" dirty="0" smtClean="0"/>
          </a:p>
          <a:p>
            <a:r>
              <a:rPr lang="en-US" dirty="0" smtClean="0"/>
              <a:t>Synthesis Critical Path Delay:</a:t>
            </a:r>
          </a:p>
          <a:p>
            <a:r>
              <a:rPr lang="en-US" b="1" dirty="0" smtClean="0"/>
              <a:t>8.81 ns</a:t>
            </a:r>
          </a:p>
          <a:p>
            <a:endParaRPr lang="en-US" sz="500" b="1" dirty="0" smtClean="0"/>
          </a:p>
          <a:p>
            <a:r>
              <a:rPr lang="en-US" dirty="0" smtClean="0"/>
              <a:t>Budgeted Critical Path Delay:</a:t>
            </a:r>
          </a:p>
          <a:p>
            <a:r>
              <a:rPr lang="en-US" b="1" dirty="0" smtClean="0"/>
              <a:t>10.2 ns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55021"/>
              </p:ext>
            </p:extLst>
          </p:nvPr>
        </p:nvGraphicFramePr>
        <p:xfrm>
          <a:off x="544308" y="1418755"/>
          <a:ext cx="806569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898"/>
                <a:gridCol w="1121609"/>
                <a:gridCol w="23421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Success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design can successfully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with the off-chip SRAM module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(both read and write capabilities).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E46C0A"/>
                          </a:solidFill>
                        </a:rPr>
                        <a:t>In Progress</a:t>
                      </a:r>
                      <a:endParaRPr lang="en-US" sz="2400" dirty="0">
                        <a:solidFill>
                          <a:srgbClr val="E46C0A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block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design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operates correctly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original image data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Achieved</a:t>
                      </a:r>
                      <a:endParaRPr 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Gradient/Magnitude block of the design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operates correctly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blurred image data.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Achieved</a:t>
                      </a:r>
                      <a:endParaRPr 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Suppression block of the design operates correctly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the blurred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pixel magnitude data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Achieved</a:t>
                      </a:r>
                      <a:endParaRPr 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Hysteresis block of the design operates correctly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the suppressed pixel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Achieved</a:t>
                      </a:r>
                      <a:endParaRPr 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design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able to produce an output bitmap image with the edges in the original image accurately detected.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E46C0A"/>
                          </a:solidFill>
                        </a:rPr>
                        <a:t>In Progress</a:t>
                      </a:r>
                      <a:endParaRPr lang="en-US" sz="2400" dirty="0">
                        <a:solidFill>
                          <a:srgbClr val="E46C0A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657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Success Criteria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19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657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Gaussian Test Results</a:t>
            </a:r>
            <a:endParaRPr lang="en-US" b="1" dirty="0"/>
          </a:p>
        </p:txBody>
      </p:sp>
      <p:pic>
        <p:nvPicPr>
          <p:cNvPr id="5" name="Picture 4" descr="smooth_le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1" y="1474557"/>
            <a:ext cx="2896738" cy="2896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3691" y="1029289"/>
            <a:ext cx="159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Expected</a:t>
            </a:r>
            <a:endParaRPr lang="en-US" sz="2400" dirty="0"/>
          </a:p>
        </p:txBody>
      </p:sp>
      <p:pic>
        <p:nvPicPr>
          <p:cNvPr id="7" name="Picture 6" descr="smooth_le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86" y="1474557"/>
            <a:ext cx="5142139" cy="51421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8619" y="1039898"/>
            <a:ext cx="159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Actual</a:t>
            </a:r>
            <a:endParaRPr lang="en-US" sz="2400" dirty="0"/>
          </a:p>
        </p:txBody>
      </p:sp>
      <p:pic>
        <p:nvPicPr>
          <p:cNvPr id="9" name="Picture 8" descr="after_gauss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86" y="1490954"/>
            <a:ext cx="5142139" cy="514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dient_le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1" y="1501563"/>
            <a:ext cx="2896738" cy="2896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657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Gradient/Magnitude Test Results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23691" y="1029289"/>
            <a:ext cx="159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Expected</a:t>
            </a:r>
            <a:endParaRPr lang="en-US" sz="2400" dirty="0"/>
          </a:p>
        </p:txBody>
      </p:sp>
      <p:pic>
        <p:nvPicPr>
          <p:cNvPr id="5" name="Picture 4" descr="smooth_len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86" y="1474557"/>
            <a:ext cx="5142139" cy="5142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8619" y="1039898"/>
            <a:ext cx="159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Actual</a:t>
            </a:r>
            <a:endParaRPr lang="en-US" sz="2400" dirty="0"/>
          </a:p>
        </p:txBody>
      </p:sp>
      <p:pic>
        <p:nvPicPr>
          <p:cNvPr id="10" name="Picture 9" descr="after_grad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86" y="1490954"/>
            <a:ext cx="5142139" cy="514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10154</TotalTime>
  <Words>518</Words>
  <Application>Microsoft Office PowerPoint</Application>
  <PresentationFormat>On-screen Show (4:3)</PresentationFormat>
  <Paragraphs>157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ECE 337 Project Canny Edge Detection Final Presentation</vt:lpstr>
      <vt:lpstr>Project Overview</vt:lpstr>
      <vt:lpstr>System Level Diagram</vt:lpstr>
      <vt:lpstr>Canny Edge Detection Flow Chart</vt:lpstr>
      <vt:lpstr>Architecture Diagram</vt:lpstr>
      <vt:lpstr>Layout</vt:lpstr>
      <vt:lpstr>Success Criteria</vt:lpstr>
      <vt:lpstr>Gaussian Test Results</vt:lpstr>
      <vt:lpstr>Gradient/Magnitude Test Results</vt:lpstr>
      <vt:lpstr>Suppression Test Results</vt:lpstr>
      <vt:lpstr>Overall Test Results</vt:lpstr>
      <vt:lpstr>Conclusions</vt:lpstr>
      <vt:lpstr>Questions?</vt:lpstr>
      <vt:lpstr>Supporting Slides</vt:lpstr>
      <vt:lpstr>Image Smoothing (Gaussian)</vt:lpstr>
      <vt:lpstr>Gradient/Magnitude Calculation</vt:lpstr>
      <vt:lpstr>Directional Non-Maximal Suppression</vt:lpstr>
      <vt:lpstr>Hysteresis Thresholding</vt:lpstr>
      <vt:lpstr>Main Controller RTL Diagram</vt:lpstr>
      <vt:lpstr>Main Controller State Diagram (Summary) </vt:lpstr>
      <vt:lpstr>Area &amp; Timing Budgets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337 Project Canny Edge Detection Design Review</dc:title>
  <dc:creator>Eric Nielsen</dc:creator>
  <cp:lastModifiedBy>Eric Nielsen</cp:lastModifiedBy>
  <cp:revision>63</cp:revision>
  <cp:lastPrinted>2013-12-03T18:56:35Z</cp:lastPrinted>
  <dcterms:created xsi:type="dcterms:W3CDTF">2013-11-05T20:53:59Z</dcterms:created>
  <dcterms:modified xsi:type="dcterms:W3CDTF">2013-12-03T19:01:55Z</dcterms:modified>
</cp:coreProperties>
</file>