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ghCpjLbMNvXiAQ/D3wnJBOHM85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6165D11-3061-4CA5-B89A-AF2D36F36A58}">
  <a:tblStyle styleId="{46165D11-3061-4CA5-B89A-AF2D36F36A5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139" d="100"/>
          <a:sy n="139" d="100"/>
        </p:scale>
        <p:origin x="17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40" Type="http://customschemas.google.com/relationships/presentationmetadata" Target="metadata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3d775782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63d775782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3d728d5ae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63d728d5ae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3d7757827_5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g63d7757827_5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63d775782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g63d775782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3d728d5ae_3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g63d728d5ae_3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#This plot shows the error of the random forest model. As the number of trees increases, the error approaches around 0.3. Thus we choose ntree =300 into the randomForest function.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63d7757827_5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63d7757827_5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#This plot shows the error of the random forest model. As the number of trees increases, the error approaches around 0.3. Thus we choose ntree =300 into the randomForest function.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63d7757827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g63d7757827_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63d7757827_5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g63d7757827_5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63d728d5ae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g63d728d5ae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3d7757827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6" name="Google Shape;326;g63d7757827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63d7757827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0" name="Google Shape;350;g63d7757827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63d7757827_5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8" name="Google Shape;368;g63d7757827_5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63d7757827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63d7757827_2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3d7757827_5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g63d7757827_5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3d7757827_5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g63d7757827_5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3d7757827_5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63d7757827_5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3d7757827_5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63d7757827_5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3d7757827_5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63d7757827_5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3d7757827_5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63d7757827_5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3d728d5ae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63d728d5ae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11" name="Google Shape;11;p10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10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15" name="Google Shape;15;p11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11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body" idx="1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body" idx="2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22" name="Google Shape;22;p12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3" name="Google Shape;23;p1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3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26" name="Google Shape;26;p13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" name="Google Shape;27;p13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lang="en-US" sz="12000" b="0" i="0" u="none" strike="noStrike" cap="non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 b="0" i="0" u="none" strike="noStrike" cap="none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" name="Google Shape;28;p13"/>
          <p:cNvSpPr txBox="1">
            <a:spLocks noGrp="1"/>
          </p:cNvSpPr>
          <p:nvPr>
            <p:ph type="body" idx="1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4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32" name="Google Shape;32;p14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3" name="Google Shape;33;p14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www.kaggle.com/ramamet4/app-store-apple-data-set-10k-apps/kernels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"/>
          <p:cNvSpPr txBox="1">
            <a:spLocks noGrp="1"/>
          </p:cNvSpPr>
          <p:nvPr>
            <p:ph type="ctrTitle"/>
          </p:nvPr>
        </p:nvSpPr>
        <p:spPr>
          <a:xfrm>
            <a:off x="648300" y="2154200"/>
            <a:ext cx="4229100" cy="27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200">
                <a:solidFill>
                  <a:srgbClr val="00BCD4"/>
                </a:solidFill>
              </a:rPr>
              <a:t>IOS Mobile </a:t>
            </a:r>
            <a:br>
              <a:rPr lang="en-US" sz="3200">
                <a:solidFill>
                  <a:srgbClr val="00BCD4"/>
                </a:solidFill>
              </a:rPr>
            </a:br>
            <a:r>
              <a:rPr lang="en-US" sz="3200">
                <a:solidFill>
                  <a:srgbClr val="00BCD4"/>
                </a:solidFill>
              </a:rPr>
              <a:t>APP Analysis </a:t>
            </a:r>
            <a:r>
              <a:rPr lang="en-US">
                <a:solidFill>
                  <a:srgbClr val="00BCD4"/>
                </a:solidFill>
              </a:rPr>
              <a:t/>
            </a:r>
            <a:br>
              <a:rPr lang="en-US">
                <a:solidFill>
                  <a:srgbClr val="00BCD4"/>
                </a:solidFill>
              </a:rPr>
            </a:br>
            <a:r>
              <a:rPr lang="en-US" sz="2800"/>
              <a:t>Cohort B Team 4</a:t>
            </a:r>
            <a:endParaRPr sz="2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1400"/>
              <a:t>Yuhong Lu, Xiaohan Mei, Ziyan Pei, 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1400"/>
              <a:t>Peng Yuan, Mengqing Zhang, Jiayuan Zou</a:t>
            </a:r>
            <a:endParaRPr sz="1400"/>
          </a:p>
        </p:txBody>
      </p:sp>
      <p:grpSp>
        <p:nvGrpSpPr>
          <p:cNvPr id="41" name="Google Shape;41;p1"/>
          <p:cNvGrpSpPr/>
          <p:nvPr/>
        </p:nvGrpSpPr>
        <p:grpSpPr>
          <a:xfrm>
            <a:off x="742750" y="1569430"/>
            <a:ext cx="502625" cy="446586"/>
            <a:chOff x="5292575" y="3681900"/>
            <a:chExt cx="420150" cy="373275"/>
          </a:xfrm>
        </p:grpSpPr>
        <p:sp>
          <p:nvSpPr>
            <p:cNvPr id="42" name="Google Shape;42;p1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9" name="Google Shape;4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167639" cy="409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g63d7757827_1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167640" cy="409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63d7757827_1_0"/>
          <p:cNvSpPr txBox="1">
            <a:spLocks noGrp="1"/>
          </p:cNvSpPr>
          <p:nvPr>
            <p:ph type="body" idx="1"/>
          </p:nvPr>
        </p:nvSpPr>
        <p:spPr>
          <a:xfrm>
            <a:off x="333125" y="1286700"/>
            <a:ext cx="6383400" cy="7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How to train better LR Model?</a:t>
            </a:r>
            <a:endParaRPr/>
          </a:p>
        </p:txBody>
      </p:sp>
      <p:grpSp>
        <p:nvGrpSpPr>
          <p:cNvPr id="180" name="Google Shape;180;g63d7757827_1_0"/>
          <p:cNvGrpSpPr/>
          <p:nvPr/>
        </p:nvGrpSpPr>
        <p:grpSpPr>
          <a:xfrm>
            <a:off x="333116" y="755391"/>
            <a:ext cx="457188" cy="457121"/>
            <a:chOff x="333116" y="409503"/>
            <a:chExt cx="457188" cy="457121"/>
          </a:xfrm>
        </p:grpSpPr>
        <p:sp>
          <p:nvSpPr>
            <p:cNvPr id="181" name="Google Shape;181;g63d7757827_1_0"/>
            <p:cNvSpPr/>
            <p:nvPr/>
          </p:nvSpPr>
          <p:spPr>
            <a:xfrm>
              <a:off x="632568" y="409503"/>
              <a:ext cx="157736" cy="157721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g63d7757827_1_0"/>
            <p:cNvSpPr/>
            <p:nvPr/>
          </p:nvSpPr>
          <p:spPr>
            <a:xfrm>
              <a:off x="434016" y="539098"/>
              <a:ext cx="274550" cy="2745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g63d7757827_1_0"/>
            <p:cNvSpPr/>
            <p:nvPr/>
          </p:nvSpPr>
          <p:spPr>
            <a:xfrm>
              <a:off x="333116" y="459308"/>
              <a:ext cx="407381" cy="407316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g63d7757827_1_0"/>
            <p:cNvSpPr/>
            <p:nvPr/>
          </p:nvSpPr>
          <p:spPr>
            <a:xfrm>
              <a:off x="386123" y="491210"/>
              <a:ext cx="274550" cy="2745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g63d7757827_1_0"/>
            <p:cNvSpPr/>
            <p:nvPr/>
          </p:nvSpPr>
          <p:spPr>
            <a:xfrm>
              <a:off x="344630" y="808508"/>
              <a:ext cx="46636" cy="46632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g63d7757827_1_0"/>
            <p:cNvSpPr/>
            <p:nvPr/>
          </p:nvSpPr>
          <p:spPr>
            <a:xfrm>
              <a:off x="354828" y="738275"/>
              <a:ext cx="106669" cy="106632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7" name="Google Shape;187;g63d7757827_1_0"/>
          <p:cNvSpPr txBox="1">
            <a:spLocks noGrp="1"/>
          </p:cNvSpPr>
          <p:nvPr>
            <p:ph type="title"/>
          </p:nvPr>
        </p:nvSpPr>
        <p:spPr>
          <a:xfrm>
            <a:off x="838350" y="7411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CC34A"/>
                </a:solidFill>
              </a:rPr>
              <a:t>Linear 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188" name="Google Shape;188;g63d7757827_1_0"/>
          <p:cNvGrpSpPr/>
          <p:nvPr/>
        </p:nvGrpSpPr>
        <p:grpSpPr>
          <a:xfrm>
            <a:off x="333128" y="2052006"/>
            <a:ext cx="2418965" cy="2455634"/>
            <a:chOff x="152400" y="2422650"/>
            <a:chExt cx="2247900" cy="2276475"/>
          </a:xfrm>
        </p:grpSpPr>
        <p:pic>
          <p:nvPicPr>
            <p:cNvPr id="189" name="Google Shape;189;g63d7757827_1_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2400" y="2422650"/>
              <a:ext cx="2247900" cy="2276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0" name="Google Shape;190;g63d7757827_1_0"/>
            <p:cNvSpPr/>
            <p:nvPr/>
          </p:nvSpPr>
          <p:spPr>
            <a:xfrm>
              <a:off x="584575" y="3463388"/>
              <a:ext cx="1717500" cy="1950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</p:grpSp>
      <p:sp>
        <p:nvSpPr>
          <p:cNvPr id="191" name="Google Shape;191;g63d7757827_1_0"/>
          <p:cNvSpPr/>
          <p:nvPr/>
        </p:nvSpPr>
        <p:spPr>
          <a:xfrm>
            <a:off x="2949350" y="3931850"/>
            <a:ext cx="539400" cy="14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63d7757827_1_0"/>
          <p:cNvSpPr txBox="1">
            <a:spLocks noGrp="1"/>
          </p:cNvSpPr>
          <p:nvPr>
            <p:ph type="body" idx="1"/>
          </p:nvPr>
        </p:nvSpPr>
        <p:spPr>
          <a:xfrm>
            <a:off x="3544650" y="3662747"/>
            <a:ext cx="36771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VS. Test MSE without CV</a:t>
            </a:r>
          </a:p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 = 1.986</a:t>
            </a:r>
            <a:endParaRPr dirty="0"/>
          </a:p>
        </p:txBody>
      </p:sp>
      <p:pic>
        <p:nvPicPr>
          <p:cNvPr id="193" name="Google Shape;193;g63d7757827_1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06475" y="1286700"/>
            <a:ext cx="3315275" cy="213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g63d728d5ae_0_2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167640" cy="409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" name="Google Shape;199;g63d728d5ae_0_286"/>
          <p:cNvGrpSpPr/>
          <p:nvPr/>
        </p:nvGrpSpPr>
        <p:grpSpPr>
          <a:xfrm>
            <a:off x="333116" y="755391"/>
            <a:ext cx="457188" cy="457121"/>
            <a:chOff x="333116" y="409503"/>
            <a:chExt cx="457188" cy="457121"/>
          </a:xfrm>
        </p:grpSpPr>
        <p:sp>
          <p:nvSpPr>
            <p:cNvPr id="200" name="Google Shape;200;g63d728d5ae_0_286"/>
            <p:cNvSpPr/>
            <p:nvPr/>
          </p:nvSpPr>
          <p:spPr>
            <a:xfrm>
              <a:off x="632568" y="409503"/>
              <a:ext cx="157736" cy="157721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g63d728d5ae_0_286"/>
            <p:cNvSpPr/>
            <p:nvPr/>
          </p:nvSpPr>
          <p:spPr>
            <a:xfrm>
              <a:off x="434016" y="539098"/>
              <a:ext cx="274550" cy="2745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g63d728d5ae_0_286"/>
            <p:cNvSpPr/>
            <p:nvPr/>
          </p:nvSpPr>
          <p:spPr>
            <a:xfrm>
              <a:off x="333116" y="459308"/>
              <a:ext cx="407381" cy="407316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g63d728d5ae_0_286"/>
            <p:cNvSpPr/>
            <p:nvPr/>
          </p:nvSpPr>
          <p:spPr>
            <a:xfrm>
              <a:off x="386123" y="491210"/>
              <a:ext cx="274550" cy="2745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g63d728d5ae_0_286"/>
            <p:cNvSpPr/>
            <p:nvPr/>
          </p:nvSpPr>
          <p:spPr>
            <a:xfrm>
              <a:off x="344630" y="808508"/>
              <a:ext cx="46636" cy="46632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g63d728d5ae_0_286"/>
            <p:cNvSpPr/>
            <p:nvPr/>
          </p:nvSpPr>
          <p:spPr>
            <a:xfrm>
              <a:off x="354828" y="738275"/>
              <a:ext cx="106669" cy="106632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6" name="Google Shape;206;g63d728d5ae_0_286"/>
          <p:cNvSpPr txBox="1">
            <a:spLocks noGrp="1"/>
          </p:cNvSpPr>
          <p:nvPr>
            <p:ph type="title"/>
          </p:nvPr>
        </p:nvSpPr>
        <p:spPr>
          <a:xfrm>
            <a:off x="838350" y="7411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CC34A"/>
                </a:solidFill>
              </a:rPr>
              <a:t>Linear Ridge Lasso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07" name="Google Shape;207;g63d728d5ae_0_286"/>
          <p:cNvSpPr txBox="1"/>
          <p:nvPr/>
        </p:nvSpPr>
        <p:spPr>
          <a:xfrm>
            <a:off x="872250" y="1400600"/>
            <a:ext cx="8604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Linear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08" name="Google Shape;208;g63d728d5ae_0_286"/>
          <p:cNvSpPr txBox="1"/>
          <p:nvPr/>
        </p:nvSpPr>
        <p:spPr>
          <a:xfrm>
            <a:off x="3124800" y="1375850"/>
            <a:ext cx="7512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Ridge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09" name="Google Shape;209;g63d728d5ae_0_286"/>
          <p:cNvSpPr txBox="1"/>
          <p:nvPr/>
        </p:nvSpPr>
        <p:spPr>
          <a:xfrm>
            <a:off x="838350" y="1856763"/>
            <a:ext cx="9282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with</a:t>
            </a:r>
            <a:r>
              <a:rPr lang="en-US"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n-US"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CV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0" name="Google Shape;210;g63d728d5ae_0_286"/>
          <p:cNvSpPr txBox="1"/>
          <p:nvPr/>
        </p:nvSpPr>
        <p:spPr>
          <a:xfrm>
            <a:off x="664927" y="3653563"/>
            <a:ext cx="1594500" cy="12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without</a:t>
            </a:r>
            <a:r>
              <a:rPr lang="en-US" dirty="0"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CV</a:t>
            </a:r>
            <a:endParaRPr dirty="0">
              <a:latin typeface="Karla"/>
              <a:ea typeface="Karla"/>
              <a:cs typeface="Karla"/>
              <a:sym typeface="Karla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Test </a:t>
            </a:r>
            <a:r>
              <a:rPr lang="en-US" sz="1600" dirty="0" err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mse</a:t>
            </a:r>
            <a:r>
              <a:rPr lang="en-US" sz="1600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=1.986449</a:t>
            </a:r>
            <a:endParaRPr sz="1600"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211" name="Google Shape;211;g63d728d5ae_0_2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127" y="2263025"/>
            <a:ext cx="2258100" cy="1333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g63d728d5ae_0_2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1661" y="1974741"/>
            <a:ext cx="2530275" cy="1734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g63d728d5ae_0_28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45750" y="1883366"/>
            <a:ext cx="2530275" cy="1964811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63d728d5ae_0_286"/>
          <p:cNvSpPr txBox="1"/>
          <p:nvPr/>
        </p:nvSpPr>
        <p:spPr>
          <a:xfrm>
            <a:off x="5735288" y="1375850"/>
            <a:ext cx="7512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Lasso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g63d7757827_5_1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167640" cy="409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0" name="Google Shape;220;g63d7757827_5_102"/>
          <p:cNvGrpSpPr/>
          <p:nvPr/>
        </p:nvGrpSpPr>
        <p:grpSpPr>
          <a:xfrm>
            <a:off x="333116" y="755391"/>
            <a:ext cx="457188" cy="457121"/>
            <a:chOff x="333116" y="409503"/>
            <a:chExt cx="457188" cy="457121"/>
          </a:xfrm>
        </p:grpSpPr>
        <p:sp>
          <p:nvSpPr>
            <p:cNvPr id="221" name="Google Shape;221;g63d7757827_5_102"/>
            <p:cNvSpPr/>
            <p:nvPr/>
          </p:nvSpPr>
          <p:spPr>
            <a:xfrm>
              <a:off x="632568" y="409503"/>
              <a:ext cx="157736" cy="157721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g63d7757827_5_102"/>
            <p:cNvSpPr/>
            <p:nvPr/>
          </p:nvSpPr>
          <p:spPr>
            <a:xfrm>
              <a:off x="434016" y="539098"/>
              <a:ext cx="274550" cy="2745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g63d7757827_5_102"/>
            <p:cNvSpPr/>
            <p:nvPr/>
          </p:nvSpPr>
          <p:spPr>
            <a:xfrm>
              <a:off x="333116" y="459308"/>
              <a:ext cx="407381" cy="407316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g63d7757827_5_102"/>
            <p:cNvSpPr/>
            <p:nvPr/>
          </p:nvSpPr>
          <p:spPr>
            <a:xfrm>
              <a:off x="386123" y="491210"/>
              <a:ext cx="274550" cy="2745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g63d7757827_5_102"/>
            <p:cNvSpPr/>
            <p:nvPr/>
          </p:nvSpPr>
          <p:spPr>
            <a:xfrm>
              <a:off x="344630" y="808508"/>
              <a:ext cx="46636" cy="46632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g63d7757827_5_102"/>
            <p:cNvSpPr/>
            <p:nvPr/>
          </p:nvSpPr>
          <p:spPr>
            <a:xfrm>
              <a:off x="354828" y="738275"/>
              <a:ext cx="106669" cy="106632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7" name="Google Shape;227;g63d7757827_5_102"/>
          <p:cNvSpPr txBox="1">
            <a:spLocks noGrp="1"/>
          </p:cNvSpPr>
          <p:nvPr>
            <p:ph type="title"/>
          </p:nvPr>
        </p:nvSpPr>
        <p:spPr>
          <a:xfrm>
            <a:off x="838350" y="7411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5722"/>
                </a:solidFill>
              </a:rPr>
              <a:t>Tree - Regression Tree</a:t>
            </a:r>
            <a:endParaRPr>
              <a:solidFill>
                <a:srgbClr val="8CC34A"/>
              </a:solidFill>
            </a:endParaRPr>
          </a:p>
        </p:txBody>
      </p:sp>
      <p:sp>
        <p:nvSpPr>
          <p:cNvPr id="228" name="Google Shape;228;g63d7757827_5_102"/>
          <p:cNvSpPr txBox="1">
            <a:spLocks noGrp="1"/>
          </p:cNvSpPr>
          <p:nvPr>
            <p:ph type="body" idx="1"/>
          </p:nvPr>
        </p:nvSpPr>
        <p:spPr>
          <a:xfrm>
            <a:off x="308700" y="2224075"/>
            <a:ext cx="7425600" cy="24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/>
              <a:t>1. Printcp will tell you what the cp of splitting into different number layer and show their different error and std.</a:t>
            </a:r>
            <a:endParaRPr sz="1600"/>
          </a:p>
          <a:p>
            <a:pPr marL="0" marR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/>
              <a:t>2. Choose the parameter (cp) with the smallest xerror.</a:t>
            </a:r>
            <a:endParaRPr sz="1600"/>
          </a:p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000"/>
          </a:p>
          <a:p>
            <a:pPr marL="0" marR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/>
              <a:t>3. Then refit and prune back the tree with the cp that has the smallest xerror.</a:t>
            </a:r>
            <a:endParaRPr sz="1600"/>
          </a:p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9" name="Google Shape;229;g63d7757827_5_102"/>
          <p:cNvPicPr preferRelativeResize="0"/>
          <p:nvPr/>
        </p:nvPicPr>
        <p:blipFill rotWithShape="1">
          <a:blip r:embed="rId4">
            <a:alphaModFix/>
          </a:blip>
          <a:srcRect r="7244"/>
          <a:stretch/>
        </p:blipFill>
        <p:spPr>
          <a:xfrm>
            <a:off x="333125" y="1312200"/>
            <a:ext cx="4250475" cy="98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g63d7757827_5_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115" y="3027825"/>
            <a:ext cx="2437262" cy="43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g63d7757827_5_10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1900" y="3764950"/>
            <a:ext cx="2437250" cy="346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g63d7757827_5_10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1900" y="4485625"/>
            <a:ext cx="7705498" cy="3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g63d7757827_0_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167640" cy="409501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g63d7757827_0_10"/>
          <p:cNvSpPr txBox="1">
            <a:spLocks noGrp="1"/>
          </p:cNvSpPr>
          <p:nvPr>
            <p:ph type="body" idx="1"/>
          </p:nvPr>
        </p:nvSpPr>
        <p:spPr>
          <a:xfrm>
            <a:off x="5749650" y="2256000"/>
            <a:ext cx="1690500" cy="19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MSE of train =  0.3956153</a:t>
            </a:r>
            <a:endParaRPr sz="1600" dirty="0"/>
          </a:p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MSE of test =   0.39381</a:t>
            </a:r>
            <a:endParaRPr sz="1600" dirty="0"/>
          </a:p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dirty="0">
              <a:solidFill>
                <a:srgbClr val="DEDEDE"/>
              </a:solidFill>
              <a:highlight>
                <a:srgbClr val="000000"/>
              </a:highlight>
            </a:endParaRPr>
          </a:p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dirty="0"/>
          </a:p>
        </p:txBody>
      </p:sp>
      <p:grpSp>
        <p:nvGrpSpPr>
          <p:cNvPr id="239" name="Google Shape;239;g63d7757827_0_10"/>
          <p:cNvGrpSpPr/>
          <p:nvPr/>
        </p:nvGrpSpPr>
        <p:grpSpPr>
          <a:xfrm>
            <a:off x="333116" y="755391"/>
            <a:ext cx="457188" cy="457121"/>
            <a:chOff x="333116" y="409503"/>
            <a:chExt cx="457188" cy="457121"/>
          </a:xfrm>
        </p:grpSpPr>
        <p:sp>
          <p:nvSpPr>
            <p:cNvPr id="240" name="Google Shape;240;g63d7757827_0_10"/>
            <p:cNvSpPr/>
            <p:nvPr/>
          </p:nvSpPr>
          <p:spPr>
            <a:xfrm>
              <a:off x="632568" y="409503"/>
              <a:ext cx="157736" cy="157721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g63d7757827_0_10"/>
            <p:cNvSpPr/>
            <p:nvPr/>
          </p:nvSpPr>
          <p:spPr>
            <a:xfrm>
              <a:off x="434016" y="539098"/>
              <a:ext cx="274550" cy="2745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g63d7757827_0_10"/>
            <p:cNvSpPr/>
            <p:nvPr/>
          </p:nvSpPr>
          <p:spPr>
            <a:xfrm>
              <a:off x="333116" y="459308"/>
              <a:ext cx="407381" cy="407316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g63d7757827_0_10"/>
            <p:cNvSpPr/>
            <p:nvPr/>
          </p:nvSpPr>
          <p:spPr>
            <a:xfrm>
              <a:off x="386123" y="491210"/>
              <a:ext cx="274550" cy="2745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g63d7757827_0_10"/>
            <p:cNvSpPr/>
            <p:nvPr/>
          </p:nvSpPr>
          <p:spPr>
            <a:xfrm>
              <a:off x="344630" y="808508"/>
              <a:ext cx="46636" cy="46632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g63d7757827_0_10"/>
            <p:cNvSpPr/>
            <p:nvPr/>
          </p:nvSpPr>
          <p:spPr>
            <a:xfrm>
              <a:off x="354828" y="738275"/>
              <a:ext cx="106669" cy="106632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46" name="Google Shape;246;g63d7757827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125" y="1379200"/>
            <a:ext cx="5416527" cy="36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63d7757827_0_10"/>
          <p:cNvSpPr txBox="1">
            <a:spLocks noGrp="1"/>
          </p:cNvSpPr>
          <p:nvPr>
            <p:ph type="title"/>
          </p:nvPr>
        </p:nvSpPr>
        <p:spPr>
          <a:xfrm>
            <a:off x="838350" y="7411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5722"/>
                </a:solidFill>
              </a:rPr>
              <a:t>Tree - Regression Tree</a:t>
            </a:r>
            <a:endParaRPr>
              <a:solidFill>
                <a:srgbClr val="8CC34A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1E63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g63d728d5ae_3_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167640" cy="409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g63d728d5ae_3_39"/>
          <p:cNvSpPr txBox="1"/>
          <p:nvPr/>
        </p:nvSpPr>
        <p:spPr>
          <a:xfrm>
            <a:off x="838350" y="438228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FFEB3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54" name="Google Shape;254;g63d728d5ae_3_39"/>
          <p:cNvGrpSpPr/>
          <p:nvPr/>
        </p:nvGrpSpPr>
        <p:grpSpPr>
          <a:xfrm>
            <a:off x="333116" y="755391"/>
            <a:ext cx="457188" cy="457121"/>
            <a:chOff x="333116" y="409503"/>
            <a:chExt cx="457188" cy="457121"/>
          </a:xfrm>
        </p:grpSpPr>
        <p:sp>
          <p:nvSpPr>
            <p:cNvPr id="255" name="Google Shape;255;g63d728d5ae_3_39"/>
            <p:cNvSpPr/>
            <p:nvPr/>
          </p:nvSpPr>
          <p:spPr>
            <a:xfrm>
              <a:off x="632568" y="409503"/>
              <a:ext cx="157736" cy="157721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g63d728d5ae_3_39"/>
            <p:cNvSpPr/>
            <p:nvPr/>
          </p:nvSpPr>
          <p:spPr>
            <a:xfrm>
              <a:off x="434016" y="539098"/>
              <a:ext cx="274550" cy="2745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g63d728d5ae_3_39"/>
            <p:cNvSpPr/>
            <p:nvPr/>
          </p:nvSpPr>
          <p:spPr>
            <a:xfrm>
              <a:off x="333116" y="459308"/>
              <a:ext cx="407381" cy="407316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g63d728d5ae_3_39"/>
            <p:cNvSpPr/>
            <p:nvPr/>
          </p:nvSpPr>
          <p:spPr>
            <a:xfrm>
              <a:off x="386123" y="491210"/>
              <a:ext cx="274550" cy="2745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g63d728d5ae_3_39"/>
            <p:cNvSpPr/>
            <p:nvPr/>
          </p:nvSpPr>
          <p:spPr>
            <a:xfrm>
              <a:off x="344630" y="808508"/>
              <a:ext cx="46636" cy="46632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g63d728d5ae_3_39"/>
            <p:cNvSpPr/>
            <p:nvPr/>
          </p:nvSpPr>
          <p:spPr>
            <a:xfrm>
              <a:off x="354828" y="738275"/>
              <a:ext cx="106669" cy="106632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1" name="Google Shape;261;g63d728d5ae_3_39"/>
          <p:cNvSpPr txBox="1">
            <a:spLocks noGrp="1"/>
          </p:cNvSpPr>
          <p:nvPr>
            <p:ph type="title"/>
          </p:nvPr>
        </p:nvSpPr>
        <p:spPr>
          <a:xfrm>
            <a:off x="838350" y="7411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A1E63"/>
                </a:solidFill>
              </a:rPr>
              <a:t>Random Forest</a:t>
            </a:r>
            <a:endParaRPr>
              <a:solidFill>
                <a:srgbClr val="FF5722"/>
              </a:solidFill>
            </a:endParaRPr>
          </a:p>
        </p:txBody>
      </p:sp>
      <p:pic>
        <p:nvPicPr>
          <p:cNvPr id="262" name="Google Shape;262;g63d728d5ae_3_39"/>
          <p:cNvPicPr preferRelativeResize="0"/>
          <p:nvPr/>
        </p:nvPicPr>
        <p:blipFill rotWithShape="1">
          <a:blip r:embed="rId4">
            <a:alphaModFix/>
          </a:blip>
          <a:srcRect t="5401" r="5150"/>
          <a:stretch/>
        </p:blipFill>
        <p:spPr>
          <a:xfrm>
            <a:off x="333125" y="1379200"/>
            <a:ext cx="5787825" cy="351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1E63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g63d7757827_5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167640" cy="409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9" name="Google Shape;269;g63d7757827_5_8"/>
          <p:cNvGrpSpPr/>
          <p:nvPr/>
        </p:nvGrpSpPr>
        <p:grpSpPr>
          <a:xfrm>
            <a:off x="333116" y="755391"/>
            <a:ext cx="457188" cy="457121"/>
            <a:chOff x="333116" y="409503"/>
            <a:chExt cx="457188" cy="457121"/>
          </a:xfrm>
        </p:grpSpPr>
        <p:sp>
          <p:nvSpPr>
            <p:cNvPr id="270" name="Google Shape;270;g63d7757827_5_8"/>
            <p:cNvSpPr/>
            <p:nvPr/>
          </p:nvSpPr>
          <p:spPr>
            <a:xfrm>
              <a:off x="632568" y="409503"/>
              <a:ext cx="157736" cy="157721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g63d7757827_5_8"/>
            <p:cNvSpPr/>
            <p:nvPr/>
          </p:nvSpPr>
          <p:spPr>
            <a:xfrm>
              <a:off x="434016" y="539098"/>
              <a:ext cx="274550" cy="2745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g63d7757827_5_8"/>
            <p:cNvSpPr/>
            <p:nvPr/>
          </p:nvSpPr>
          <p:spPr>
            <a:xfrm>
              <a:off x="333116" y="459308"/>
              <a:ext cx="407381" cy="407316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g63d7757827_5_8"/>
            <p:cNvSpPr/>
            <p:nvPr/>
          </p:nvSpPr>
          <p:spPr>
            <a:xfrm>
              <a:off x="386123" y="491210"/>
              <a:ext cx="274550" cy="2745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g63d7757827_5_8"/>
            <p:cNvSpPr/>
            <p:nvPr/>
          </p:nvSpPr>
          <p:spPr>
            <a:xfrm>
              <a:off x="344630" y="808508"/>
              <a:ext cx="46636" cy="46632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g63d7757827_5_8"/>
            <p:cNvSpPr/>
            <p:nvPr/>
          </p:nvSpPr>
          <p:spPr>
            <a:xfrm>
              <a:off x="354828" y="738275"/>
              <a:ext cx="106669" cy="106632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" name="Google Shape;276;g63d7757827_5_8"/>
          <p:cNvSpPr txBox="1">
            <a:spLocks noGrp="1"/>
          </p:cNvSpPr>
          <p:nvPr>
            <p:ph type="title"/>
          </p:nvPr>
        </p:nvSpPr>
        <p:spPr>
          <a:xfrm>
            <a:off x="838350" y="7411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A1E63"/>
                </a:solidFill>
              </a:rPr>
              <a:t>Random Forest</a:t>
            </a:r>
            <a:endParaRPr>
              <a:solidFill>
                <a:srgbClr val="FF5722"/>
              </a:solidFill>
            </a:endParaRPr>
          </a:p>
        </p:txBody>
      </p:sp>
      <p:pic>
        <p:nvPicPr>
          <p:cNvPr id="277" name="Google Shape;277;g63d7757827_5_8"/>
          <p:cNvPicPr preferRelativeResize="0"/>
          <p:nvPr/>
        </p:nvPicPr>
        <p:blipFill rotWithShape="1">
          <a:blip r:embed="rId4">
            <a:alphaModFix/>
          </a:blip>
          <a:srcRect l="3878" t="3920" r="4855"/>
          <a:stretch/>
        </p:blipFill>
        <p:spPr>
          <a:xfrm>
            <a:off x="660673" y="1355049"/>
            <a:ext cx="4871921" cy="376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238;g63d7757827_0_10">
            <a:extLst>
              <a:ext uri="{FF2B5EF4-FFF2-40B4-BE49-F238E27FC236}">
                <a16:creationId xmlns:a16="http://schemas.microsoft.com/office/drawing/2014/main" xmlns="" id="{65A19DA8-D731-4F88-8F1E-CD3AD5644F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631541" y="2271897"/>
            <a:ext cx="1690500" cy="16369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MSE of train =</a:t>
            </a:r>
          </a:p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0.1044315</a:t>
            </a:r>
            <a:endParaRPr sz="1600" dirty="0"/>
          </a:p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MSE of test = 0.3684317</a:t>
            </a:r>
            <a:endParaRPr sz="1600" dirty="0">
              <a:solidFill>
                <a:srgbClr val="DEDEDE"/>
              </a:solidFill>
              <a:highlight>
                <a:srgbClr val="000000"/>
              </a:highlight>
            </a:endParaRPr>
          </a:p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3B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63d7757827_2_14"/>
          <p:cNvSpPr txBox="1"/>
          <p:nvPr/>
        </p:nvSpPr>
        <p:spPr>
          <a:xfrm>
            <a:off x="838350" y="438228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FFEB3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83" name="Google Shape;283;g63d7757827_2_14"/>
          <p:cNvGrpSpPr/>
          <p:nvPr/>
        </p:nvGrpSpPr>
        <p:grpSpPr>
          <a:xfrm>
            <a:off x="333116" y="755391"/>
            <a:ext cx="457188" cy="457121"/>
            <a:chOff x="333116" y="409503"/>
            <a:chExt cx="457188" cy="457121"/>
          </a:xfrm>
        </p:grpSpPr>
        <p:sp>
          <p:nvSpPr>
            <p:cNvPr id="284" name="Google Shape;284;g63d7757827_2_14"/>
            <p:cNvSpPr/>
            <p:nvPr/>
          </p:nvSpPr>
          <p:spPr>
            <a:xfrm>
              <a:off x="632568" y="409503"/>
              <a:ext cx="157736" cy="157721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g63d7757827_2_14"/>
            <p:cNvSpPr/>
            <p:nvPr/>
          </p:nvSpPr>
          <p:spPr>
            <a:xfrm>
              <a:off x="434016" y="539098"/>
              <a:ext cx="274550" cy="2745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g63d7757827_2_14"/>
            <p:cNvSpPr/>
            <p:nvPr/>
          </p:nvSpPr>
          <p:spPr>
            <a:xfrm>
              <a:off x="333116" y="459308"/>
              <a:ext cx="407381" cy="407316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g63d7757827_2_14"/>
            <p:cNvSpPr/>
            <p:nvPr/>
          </p:nvSpPr>
          <p:spPr>
            <a:xfrm>
              <a:off x="386123" y="491210"/>
              <a:ext cx="274550" cy="2745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g63d7757827_2_14"/>
            <p:cNvSpPr/>
            <p:nvPr/>
          </p:nvSpPr>
          <p:spPr>
            <a:xfrm>
              <a:off x="344630" y="808508"/>
              <a:ext cx="46636" cy="46632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63d7757827_2_14"/>
            <p:cNvSpPr/>
            <p:nvPr/>
          </p:nvSpPr>
          <p:spPr>
            <a:xfrm>
              <a:off x="354828" y="738275"/>
              <a:ext cx="106669" cy="106632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0" name="Google Shape;290;g63d7757827_2_14"/>
          <p:cNvSpPr txBox="1">
            <a:spLocks noGrp="1"/>
          </p:cNvSpPr>
          <p:nvPr>
            <p:ph type="title" idx="4294967295"/>
          </p:nvPr>
        </p:nvSpPr>
        <p:spPr>
          <a:xfrm>
            <a:off x="838350" y="7411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1C232"/>
                </a:solidFill>
              </a:rPr>
              <a:t>Boosting</a:t>
            </a:r>
            <a:endParaRPr>
              <a:solidFill>
                <a:srgbClr val="FF5722"/>
              </a:solidFill>
            </a:endParaRPr>
          </a:p>
        </p:txBody>
      </p:sp>
      <p:sp>
        <p:nvSpPr>
          <p:cNvPr id="291" name="Google Shape;291;g63d7757827_2_14"/>
          <p:cNvSpPr txBox="1"/>
          <p:nvPr/>
        </p:nvSpPr>
        <p:spPr>
          <a:xfrm>
            <a:off x="333125" y="1531600"/>
            <a:ext cx="39183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Alpha / Learning Rate = </a:t>
            </a:r>
            <a:r>
              <a:rPr lang="en-US" sz="2000" b="1">
                <a:solidFill>
                  <a:srgbClr val="F1C232"/>
                </a:solidFill>
                <a:latin typeface="Karla"/>
                <a:ea typeface="Karla"/>
                <a:cs typeface="Karla"/>
                <a:sym typeface="Karla"/>
              </a:rPr>
              <a:t>0.01</a:t>
            </a:r>
            <a:endParaRPr sz="2000" b="1">
              <a:solidFill>
                <a:srgbClr val="F1C232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# of Trees - by </a:t>
            </a:r>
            <a:r>
              <a:rPr lang="en-US" sz="2000" b="1">
                <a:solidFill>
                  <a:srgbClr val="F1C232"/>
                </a:solidFill>
                <a:latin typeface="Karla"/>
                <a:ea typeface="Karla"/>
                <a:cs typeface="Karla"/>
                <a:sym typeface="Karla"/>
              </a:rPr>
              <a:t>gbm.step</a:t>
            </a:r>
            <a:endParaRPr sz="20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# of Trees =</a:t>
            </a:r>
            <a:r>
              <a:rPr lang="en-US" sz="2000" b="1">
                <a:solidFill>
                  <a:srgbClr val="F1C232"/>
                </a:solidFill>
                <a:latin typeface="Karla"/>
                <a:ea typeface="Karla"/>
                <a:cs typeface="Karla"/>
                <a:sym typeface="Karla"/>
              </a:rPr>
              <a:t> 750</a:t>
            </a:r>
            <a:endParaRPr sz="2000" b="1">
              <a:solidFill>
                <a:srgbClr val="46652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>
                <a:latin typeface="Karla"/>
                <a:ea typeface="Karla"/>
                <a:cs typeface="Karla"/>
                <a:sym typeface="Karla"/>
              </a:rPr>
              <a:t> </a:t>
            </a:r>
            <a:endParaRPr sz="1600"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292" name="Google Shape;292;g63d7757827_2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1425" y="0"/>
            <a:ext cx="258065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3B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63d7757827_5_42"/>
          <p:cNvSpPr txBox="1"/>
          <p:nvPr/>
        </p:nvSpPr>
        <p:spPr>
          <a:xfrm>
            <a:off x="838350" y="438228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FFEB3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98" name="Google Shape;298;g63d7757827_5_42"/>
          <p:cNvGrpSpPr/>
          <p:nvPr/>
        </p:nvGrpSpPr>
        <p:grpSpPr>
          <a:xfrm>
            <a:off x="333116" y="755391"/>
            <a:ext cx="457188" cy="457121"/>
            <a:chOff x="333116" y="409503"/>
            <a:chExt cx="457188" cy="457121"/>
          </a:xfrm>
        </p:grpSpPr>
        <p:sp>
          <p:nvSpPr>
            <p:cNvPr id="299" name="Google Shape;299;g63d7757827_5_42"/>
            <p:cNvSpPr/>
            <p:nvPr/>
          </p:nvSpPr>
          <p:spPr>
            <a:xfrm>
              <a:off x="632568" y="409503"/>
              <a:ext cx="157736" cy="157721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g63d7757827_5_42"/>
            <p:cNvSpPr/>
            <p:nvPr/>
          </p:nvSpPr>
          <p:spPr>
            <a:xfrm>
              <a:off x="434016" y="539098"/>
              <a:ext cx="274550" cy="2745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g63d7757827_5_42"/>
            <p:cNvSpPr/>
            <p:nvPr/>
          </p:nvSpPr>
          <p:spPr>
            <a:xfrm>
              <a:off x="333116" y="459308"/>
              <a:ext cx="407381" cy="407316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g63d7757827_5_42"/>
            <p:cNvSpPr/>
            <p:nvPr/>
          </p:nvSpPr>
          <p:spPr>
            <a:xfrm>
              <a:off x="386123" y="491210"/>
              <a:ext cx="274550" cy="2745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g63d7757827_5_42"/>
            <p:cNvSpPr/>
            <p:nvPr/>
          </p:nvSpPr>
          <p:spPr>
            <a:xfrm>
              <a:off x="344630" y="808508"/>
              <a:ext cx="46636" cy="46632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g63d7757827_5_42"/>
            <p:cNvSpPr/>
            <p:nvPr/>
          </p:nvSpPr>
          <p:spPr>
            <a:xfrm>
              <a:off x="354828" y="738275"/>
              <a:ext cx="106669" cy="106632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5" name="Google Shape;305;g63d7757827_5_42"/>
          <p:cNvSpPr txBox="1">
            <a:spLocks noGrp="1"/>
          </p:cNvSpPr>
          <p:nvPr>
            <p:ph type="title" idx="4294967295"/>
          </p:nvPr>
        </p:nvSpPr>
        <p:spPr>
          <a:xfrm>
            <a:off x="838350" y="7411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1C232"/>
                </a:solidFill>
              </a:rPr>
              <a:t>Boosting</a:t>
            </a:r>
            <a:endParaRPr>
              <a:solidFill>
                <a:srgbClr val="FF5722"/>
              </a:solidFill>
            </a:endParaRPr>
          </a:p>
        </p:txBody>
      </p:sp>
      <p:sp>
        <p:nvSpPr>
          <p:cNvPr id="306" name="Google Shape;306;g63d7757827_5_42"/>
          <p:cNvSpPr txBox="1"/>
          <p:nvPr/>
        </p:nvSpPr>
        <p:spPr>
          <a:xfrm>
            <a:off x="333125" y="1531600"/>
            <a:ext cx="39183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Significance Level</a:t>
            </a:r>
            <a:endParaRPr sz="20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MSE for Test vs Validation Set</a:t>
            </a:r>
            <a:endParaRPr/>
          </a:p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endParaRPr sz="20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>
                <a:latin typeface="Karla"/>
                <a:ea typeface="Karla"/>
                <a:cs typeface="Karla"/>
                <a:sym typeface="Karla"/>
              </a:rPr>
              <a:t> </a:t>
            </a:r>
            <a:endParaRPr sz="1600"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307" name="Google Shape;307;g63d7757827_5_42"/>
          <p:cNvPicPr preferRelativeResize="0"/>
          <p:nvPr/>
        </p:nvPicPr>
        <p:blipFill rotWithShape="1">
          <a:blip r:embed="rId3">
            <a:alphaModFix/>
          </a:blip>
          <a:srcRect r="4315"/>
          <a:stretch/>
        </p:blipFill>
        <p:spPr>
          <a:xfrm>
            <a:off x="333125" y="2107325"/>
            <a:ext cx="7022500" cy="159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g63d7757827_5_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125" y="4387275"/>
            <a:ext cx="3839750" cy="4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C39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g63d728d5ae_3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167640" cy="409501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g63d728d5ae_3_0"/>
          <p:cNvSpPr txBox="1">
            <a:spLocks noGrp="1"/>
          </p:cNvSpPr>
          <p:nvPr>
            <p:ph type="body" idx="1"/>
          </p:nvPr>
        </p:nvSpPr>
        <p:spPr>
          <a:xfrm>
            <a:off x="333125" y="1504950"/>
            <a:ext cx="70920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could I develop the most popular APP in the world?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5" name="Google Shape;315;g63d728d5ae_3_0"/>
          <p:cNvGrpSpPr/>
          <p:nvPr/>
        </p:nvGrpSpPr>
        <p:grpSpPr>
          <a:xfrm>
            <a:off x="333116" y="755391"/>
            <a:ext cx="457188" cy="457121"/>
            <a:chOff x="333116" y="409503"/>
            <a:chExt cx="457188" cy="457121"/>
          </a:xfrm>
        </p:grpSpPr>
        <p:sp>
          <p:nvSpPr>
            <p:cNvPr id="316" name="Google Shape;316;g63d728d5ae_3_0"/>
            <p:cNvSpPr/>
            <p:nvPr/>
          </p:nvSpPr>
          <p:spPr>
            <a:xfrm>
              <a:off x="632568" y="409503"/>
              <a:ext cx="157736" cy="157721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g63d728d5ae_3_0"/>
            <p:cNvSpPr/>
            <p:nvPr/>
          </p:nvSpPr>
          <p:spPr>
            <a:xfrm>
              <a:off x="434016" y="539098"/>
              <a:ext cx="274550" cy="2745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g63d728d5ae_3_0"/>
            <p:cNvSpPr/>
            <p:nvPr/>
          </p:nvSpPr>
          <p:spPr>
            <a:xfrm>
              <a:off x="333116" y="459308"/>
              <a:ext cx="407381" cy="407316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g63d728d5ae_3_0"/>
            <p:cNvSpPr/>
            <p:nvPr/>
          </p:nvSpPr>
          <p:spPr>
            <a:xfrm>
              <a:off x="386123" y="491210"/>
              <a:ext cx="274550" cy="2745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g63d728d5ae_3_0"/>
            <p:cNvSpPr/>
            <p:nvPr/>
          </p:nvSpPr>
          <p:spPr>
            <a:xfrm>
              <a:off x="344630" y="808508"/>
              <a:ext cx="46636" cy="46632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g63d728d5ae_3_0"/>
            <p:cNvSpPr/>
            <p:nvPr/>
          </p:nvSpPr>
          <p:spPr>
            <a:xfrm>
              <a:off x="354828" y="738275"/>
              <a:ext cx="106669" cy="106632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2" name="Google Shape;322;g63d728d5ae_3_0"/>
          <p:cNvSpPr txBox="1">
            <a:spLocks noGrp="1"/>
          </p:cNvSpPr>
          <p:nvPr>
            <p:ph type="title"/>
          </p:nvPr>
        </p:nvSpPr>
        <p:spPr>
          <a:xfrm>
            <a:off x="838350" y="7411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DDC39"/>
                </a:solidFill>
              </a:rPr>
              <a:t>Summary</a:t>
            </a:r>
            <a:endParaRPr>
              <a:solidFill>
                <a:srgbClr val="CDDC39"/>
              </a:solidFill>
            </a:endParaRPr>
          </a:p>
        </p:txBody>
      </p:sp>
      <p:pic>
        <p:nvPicPr>
          <p:cNvPr id="323" name="Google Shape;323;g63d728d5ae_3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5725" y="2098350"/>
            <a:ext cx="4169355" cy="273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C39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g63d7757827_1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167640" cy="409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" name="Google Shape;334;g63d7757827_1_27"/>
          <p:cNvGrpSpPr/>
          <p:nvPr/>
        </p:nvGrpSpPr>
        <p:grpSpPr>
          <a:xfrm>
            <a:off x="333116" y="755391"/>
            <a:ext cx="457188" cy="457121"/>
            <a:chOff x="333116" y="409503"/>
            <a:chExt cx="457188" cy="457121"/>
          </a:xfrm>
        </p:grpSpPr>
        <p:sp>
          <p:nvSpPr>
            <p:cNvPr id="335" name="Google Shape;335;g63d7757827_1_27"/>
            <p:cNvSpPr/>
            <p:nvPr/>
          </p:nvSpPr>
          <p:spPr>
            <a:xfrm>
              <a:off x="632568" y="409503"/>
              <a:ext cx="157736" cy="157721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g63d7757827_1_27"/>
            <p:cNvSpPr/>
            <p:nvPr/>
          </p:nvSpPr>
          <p:spPr>
            <a:xfrm>
              <a:off x="434016" y="539098"/>
              <a:ext cx="274550" cy="2745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g63d7757827_1_27"/>
            <p:cNvSpPr/>
            <p:nvPr/>
          </p:nvSpPr>
          <p:spPr>
            <a:xfrm>
              <a:off x="333116" y="459308"/>
              <a:ext cx="407381" cy="407316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g63d7757827_1_27"/>
            <p:cNvSpPr/>
            <p:nvPr/>
          </p:nvSpPr>
          <p:spPr>
            <a:xfrm>
              <a:off x="386123" y="491210"/>
              <a:ext cx="274550" cy="2745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g63d7757827_1_27"/>
            <p:cNvSpPr/>
            <p:nvPr/>
          </p:nvSpPr>
          <p:spPr>
            <a:xfrm>
              <a:off x="344630" y="808508"/>
              <a:ext cx="46636" cy="46632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g63d7757827_1_27"/>
            <p:cNvSpPr/>
            <p:nvPr/>
          </p:nvSpPr>
          <p:spPr>
            <a:xfrm>
              <a:off x="354828" y="738275"/>
              <a:ext cx="106669" cy="106632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1" name="Google Shape;341;g63d7757827_1_27"/>
          <p:cNvSpPr txBox="1">
            <a:spLocks noGrp="1"/>
          </p:cNvSpPr>
          <p:nvPr>
            <p:ph type="title"/>
          </p:nvPr>
        </p:nvSpPr>
        <p:spPr>
          <a:xfrm>
            <a:off x="838350" y="7411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DDC39"/>
                </a:solidFill>
              </a:rPr>
              <a:t>Summary</a:t>
            </a:r>
            <a:endParaRPr>
              <a:solidFill>
                <a:srgbClr val="CDDC39"/>
              </a:solidFill>
            </a:endParaRPr>
          </a:p>
        </p:txBody>
      </p:sp>
      <p:pic>
        <p:nvPicPr>
          <p:cNvPr id="342" name="Google Shape;342;g63d7757827_1_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6650" y="552038"/>
            <a:ext cx="2676750" cy="4211669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g63d7757827_1_27"/>
          <p:cNvSpPr/>
          <p:nvPr/>
        </p:nvSpPr>
        <p:spPr>
          <a:xfrm>
            <a:off x="4266200" y="929025"/>
            <a:ext cx="2410800" cy="131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g63d7757827_1_27"/>
          <p:cNvSpPr/>
          <p:nvPr/>
        </p:nvSpPr>
        <p:spPr>
          <a:xfrm>
            <a:off x="4216650" y="2246100"/>
            <a:ext cx="2410800" cy="131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g63d7757827_1_27"/>
          <p:cNvSpPr/>
          <p:nvPr/>
        </p:nvSpPr>
        <p:spPr>
          <a:xfrm>
            <a:off x="4266200" y="4474025"/>
            <a:ext cx="2410800" cy="131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roup 1"/>
          <p:cNvGrpSpPr/>
          <p:nvPr/>
        </p:nvGrpSpPr>
        <p:grpSpPr>
          <a:xfrm>
            <a:off x="333116" y="1981037"/>
            <a:ext cx="3883534" cy="1353670"/>
            <a:chOff x="-2" y="2377500"/>
            <a:chExt cx="4300775" cy="917500"/>
          </a:xfrm>
        </p:grpSpPr>
        <p:pic>
          <p:nvPicPr>
            <p:cNvPr id="328" name="Google Shape;328;g63d7757827_1_2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-2" y="2377500"/>
              <a:ext cx="4300775" cy="917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9" name="Google Shape;329;g63d7757827_1_27"/>
            <p:cNvSpPr/>
            <p:nvPr/>
          </p:nvSpPr>
          <p:spPr>
            <a:xfrm>
              <a:off x="1132925" y="2401800"/>
              <a:ext cx="919800" cy="2946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8CC34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g63d7757827_1_27"/>
            <p:cNvSpPr/>
            <p:nvPr/>
          </p:nvSpPr>
          <p:spPr>
            <a:xfrm>
              <a:off x="1357850" y="2723700"/>
              <a:ext cx="762900" cy="2490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8CC34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g63d7757827_1_27"/>
            <p:cNvSpPr/>
            <p:nvPr/>
          </p:nvSpPr>
          <p:spPr>
            <a:xfrm>
              <a:off x="544975" y="2696400"/>
              <a:ext cx="588000" cy="2763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8CC34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g63d7757827_1_27"/>
            <p:cNvSpPr/>
            <p:nvPr/>
          </p:nvSpPr>
          <p:spPr>
            <a:xfrm>
              <a:off x="3375625" y="2696400"/>
              <a:ext cx="588000" cy="2763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8CC34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g63d7757827_1_27"/>
            <p:cNvSpPr/>
            <p:nvPr/>
          </p:nvSpPr>
          <p:spPr>
            <a:xfrm>
              <a:off x="2149225" y="2723700"/>
              <a:ext cx="832500" cy="2490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8CC34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7" name="Google Shape;347;g63d7757827_1_27"/>
          <p:cNvSpPr/>
          <p:nvPr/>
        </p:nvSpPr>
        <p:spPr>
          <a:xfrm>
            <a:off x="4266200" y="4342625"/>
            <a:ext cx="2410800" cy="131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3B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167639" cy="409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" name="Google Shape;55;p3"/>
          <p:cNvGrpSpPr/>
          <p:nvPr/>
        </p:nvGrpSpPr>
        <p:grpSpPr>
          <a:xfrm>
            <a:off x="333116" y="755391"/>
            <a:ext cx="457188" cy="457121"/>
            <a:chOff x="333116" y="409503"/>
            <a:chExt cx="457188" cy="457121"/>
          </a:xfrm>
        </p:grpSpPr>
        <p:sp>
          <p:nvSpPr>
            <p:cNvPr id="56" name="Google Shape;56;p3"/>
            <p:cNvSpPr/>
            <p:nvPr/>
          </p:nvSpPr>
          <p:spPr>
            <a:xfrm>
              <a:off x="632568" y="409503"/>
              <a:ext cx="157736" cy="157721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434016" y="539098"/>
              <a:ext cx="274550" cy="2745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3116" y="459308"/>
              <a:ext cx="407381" cy="407316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386123" y="491210"/>
              <a:ext cx="274550" cy="2745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344630" y="808508"/>
              <a:ext cx="46636" cy="46632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354828" y="738275"/>
              <a:ext cx="106669" cy="106632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" name="Google Shape;62;p3"/>
          <p:cNvSpPr txBox="1">
            <a:spLocks noGrp="1"/>
          </p:cNvSpPr>
          <p:nvPr>
            <p:ph type="title" idx="4294967295"/>
          </p:nvPr>
        </p:nvSpPr>
        <p:spPr>
          <a:xfrm>
            <a:off x="838350" y="7411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 TO </a:t>
            </a:r>
            <a:r>
              <a:rPr lang="en-US">
                <a:solidFill>
                  <a:srgbClr val="F1C232"/>
                </a:solidFill>
              </a:rPr>
              <a:t>SOLVE</a:t>
            </a:r>
            <a:endParaRPr>
              <a:solidFill>
                <a:srgbClr val="CDDC39"/>
              </a:solidFill>
            </a:endParaRPr>
          </a:p>
        </p:txBody>
      </p:sp>
      <p:sp>
        <p:nvSpPr>
          <p:cNvPr id="63" name="Google Shape;63;p3"/>
          <p:cNvSpPr txBox="1">
            <a:spLocks noGrp="1"/>
          </p:cNvSpPr>
          <p:nvPr>
            <p:ph type="body" idx="4294967295"/>
          </p:nvPr>
        </p:nvSpPr>
        <p:spPr>
          <a:xfrm>
            <a:off x="333125" y="1329800"/>
            <a:ext cx="6383400" cy="32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-US"/>
              <a:t>Visualization and Analytics of IOS Apps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▹"/>
            </a:pPr>
            <a:r>
              <a:rPr lang="en-US" sz="1800"/>
              <a:t>The most popular category &amp; Apps</a:t>
            </a:r>
            <a:endParaRPr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</a:pPr>
            <a:r>
              <a:rPr lang="en-US" sz="1800"/>
              <a:t>Free/Paid Apps </a:t>
            </a:r>
            <a:endParaRPr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-US" b="1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Success of an App: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-US"/>
              <a:t>How could I develop the most popular App in the world???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-US"/>
              <a:t>Predict the </a:t>
            </a:r>
            <a:r>
              <a:rPr lang="en-US" b="1"/>
              <a:t>Rating</a:t>
            </a:r>
            <a:r>
              <a:rPr lang="en-US"/>
              <a:t> by ML models 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C39"/>
        </a:solid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g63d7757827_1_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167640" cy="409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3" name="Google Shape;353;g63d7757827_1_54"/>
          <p:cNvGrpSpPr/>
          <p:nvPr/>
        </p:nvGrpSpPr>
        <p:grpSpPr>
          <a:xfrm>
            <a:off x="333116" y="755391"/>
            <a:ext cx="457188" cy="457121"/>
            <a:chOff x="333116" y="409503"/>
            <a:chExt cx="457188" cy="457121"/>
          </a:xfrm>
        </p:grpSpPr>
        <p:sp>
          <p:nvSpPr>
            <p:cNvPr id="354" name="Google Shape;354;g63d7757827_1_54"/>
            <p:cNvSpPr/>
            <p:nvPr/>
          </p:nvSpPr>
          <p:spPr>
            <a:xfrm>
              <a:off x="632568" y="409503"/>
              <a:ext cx="157736" cy="157721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g63d7757827_1_54"/>
            <p:cNvSpPr/>
            <p:nvPr/>
          </p:nvSpPr>
          <p:spPr>
            <a:xfrm>
              <a:off x="434016" y="539098"/>
              <a:ext cx="274550" cy="2745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g63d7757827_1_54"/>
            <p:cNvSpPr/>
            <p:nvPr/>
          </p:nvSpPr>
          <p:spPr>
            <a:xfrm>
              <a:off x="333116" y="459308"/>
              <a:ext cx="407381" cy="407316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g63d7757827_1_54"/>
            <p:cNvSpPr/>
            <p:nvPr/>
          </p:nvSpPr>
          <p:spPr>
            <a:xfrm>
              <a:off x="386123" y="491210"/>
              <a:ext cx="274550" cy="2745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g63d7757827_1_54"/>
            <p:cNvSpPr/>
            <p:nvPr/>
          </p:nvSpPr>
          <p:spPr>
            <a:xfrm>
              <a:off x="344630" y="808508"/>
              <a:ext cx="46636" cy="46632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g63d7757827_1_54"/>
            <p:cNvSpPr/>
            <p:nvPr/>
          </p:nvSpPr>
          <p:spPr>
            <a:xfrm>
              <a:off x="354828" y="738275"/>
              <a:ext cx="106669" cy="106632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0" name="Google Shape;360;g63d7757827_1_54"/>
          <p:cNvSpPr txBox="1">
            <a:spLocks noGrp="1"/>
          </p:cNvSpPr>
          <p:nvPr>
            <p:ph type="title"/>
          </p:nvPr>
        </p:nvSpPr>
        <p:spPr>
          <a:xfrm>
            <a:off x="838350" y="7411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DDC39"/>
                </a:solidFill>
              </a:rPr>
              <a:t>Summary</a:t>
            </a:r>
            <a:endParaRPr>
              <a:solidFill>
                <a:srgbClr val="CDDC39"/>
              </a:solidFill>
            </a:endParaRPr>
          </a:p>
        </p:txBody>
      </p:sp>
      <p:sp>
        <p:nvSpPr>
          <p:cNvPr id="361" name="Google Shape;361;g63d7757827_1_54"/>
          <p:cNvSpPr/>
          <p:nvPr/>
        </p:nvSpPr>
        <p:spPr>
          <a:xfrm>
            <a:off x="702425" y="3077050"/>
            <a:ext cx="1885200" cy="1735500"/>
          </a:xfrm>
          <a:prstGeom prst="ellipse">
            <a:avLst/>
          </a:prstGeom>
          <a:solidFill>
            <a:srgbClr val="93C47D"/>
          </a:solidFill>
          <a:ln w="9525" cap="flat" cmpd="sng">
            <a:solidFill>
              <a:srgbClr val="CDDC3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Game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362" name="Google Shape;362;g63d7757827_1_54"/>
          <p:cNvSpPr/>
          <p:nvPr/>
        </p:nvSpPr>
        <p:spPr>
          <a:xfrm>
            <a:off x="2125725" y="1394400"/>
            <a:ext cx="2472000" cy="23547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Many</a:t>
            </a:r>
            <a:endParaRPr sz="24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Comments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63" name="Google Shape;363;g63d7757827_1_54"/>
          <p:cNvSpPr/>
          <p:nvPr/>
        </p:nvSpPr>
        <p:spPr>
          <a:xfrm>
            <a:off x="4327950" y="2827050"/>
            <a:ext cx="1834500" cy="1735500"/>
          </a:xfrm>
          <a:prstGeom prst="ellipse">
            <a:avLst/>
          </a:prstGeom>
          <a:solidFill>
            <a:srgbClr val="93C47D"/>
          </a:solidFill>
          <a:ln w="9525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Languages</a:t>
            </a:r>
            <a:endParaRPr sz="1600"/>
          </a:p>
        </p:txBody>
      </p:sp>
      <p:sp>
        <p:nvSpPr>
          <p:cNvPr id="364" name="Google Shape;364;g63d7757827_1_54"/>
          <p:cNvSpPr/>
          <p:nvPr/>
        </p:nvSpPr>
        <p:spPr>
          <a:xfrm>
            <a:off x="4776350" y="1410925"/>
            <a:ext cx="1160100" cy="1096500"/>
          </a:xfrm>
          <a:prstGeom prst="ellipse">
            <a:avLst/>
          </a:prstGeom>
          <a:solidFill>
            <a:srgbClr val="CC0000"/>
          </a:soli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Price +++</a:t>
            </a:r>
            <a:endParaRPr sz="1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65" name="Google Shape;365;g63d7757827_1_54"/>
          <p:cNvSpPr/>
          <p:nvPr/>
        </p:nvSpPr>
        <p:spPr>
          <a:xfrm>
            <a:off x="3013600" y="3829300"/>
            <a:ext cx="1218900" cy="1096500"/>
          </a:xfrm>
          <a:prstGeom prst="ellipse">
            <a:avLst/>
          </a:prstGeom>
          <a:solidFill>
            <a:srgbClr val="D9EAD3"/>
          </a:solidFill>
          <a:ln w="9525" cap="flat" cmpd="sng">
            <a:solidFill>
              <a:srgbClr val="D9EAD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Screen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Shots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C39"/>
        </a:solidFill>
        <a:effectLst/>
      </p:bgPr>
    </p:bg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g63d7757827_5_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167640" cy="409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1" name="Google Shape;371;g63d7757827_5_71"/>
          <p:cNvGrpSpPr/>
          <p:nvPr/>
        </p:nvGrpSpPr>
        <p:grpSpPr>
          <a:xfrm>
            <a:off x="333116" y="755391"/>
            <a:ext cx="457188" cy="457121"/>
            <a:chOff x="333116" y="409503"/>
            <a:chExt cx="457188" cy="457121"/>
          </a:xfrm>
        </p:grpSpPr>
        <p:sp>
          <p:nvSpPr>
            <p:cNvPr id="372" name="Google Shape;372;g63d7757827_5_71"/>
            <p:cNvSpPr/>
            <p:nvPr/>
          </p:nvSpPr>
          <p:spPr>
            <a:xfrm>
              <a:off x="632568" y="409503"/>
              <a:ext cx="157736" cy="157721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g63d7757827_5_71"/>
            <p:cNvSpPr/>
            <p:nvPr/>
          </p:nvSpPr>
          <p:spPr>
            <a:xfrm>
              <a:off x="434016" y="539098"/>
              <a:ext cx="274550" cy="2745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g63d7757827_5_71"/>
            <p:cNvSpPr/>
            <p:nvPr/>
          </p:nvSpPr>
          <p:spPr>
            <a:xfrm>
              <a:off x="333116" y="459308"/>
              <a:ext cx="407381" cy="407316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g63d7757827_5_71"/>
            <p:cNvSpPr/>
            <p:nvPr/>
          </p:nvSpPr>
          <p:spPr>
            <a:xfrm>
              <a:off x="386123" y="491210"/>
              <a:ext cx="274550" cy="2745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g63d7757827_5_71"/>
            <p:cNvSpPr/>
            <p:nvPr/>
          </p:nvSpPr>
          <p:spPr>
            <a:xfrm>
              <a:off x="344630" y="808508"/>
              <a:ext cx="46636" cy="46632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g63d7757827_5_71"/>
            <p:cNvSpPr/>
            <p:nvPr/>
          </p:nvSpPr>
          <p:spPr>
            <a:xfrm>
              <a:off x="354828" y="738275"/>
              <a:ext cx="106669" cy="106632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8" name="Google Shape;378;g63d7757827_5_71"/>
          <p:cNvSpPr txBox="1">
            <a:spLocks noGrp="1"/>
          </p:cNvSpPr>
          <p:nvPr>
            <p:ph type="title"/>
          </p:nvPr>
        </p:nvSpPr>
        <p:spPr>
          <a:xfrm>
            <a:off x="838350" y="7411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DDC39"/>
                </a:solidFill>
              </a:rPr>
              <a:t>Challenge</a:t>
            </a:r>
            <a:endParaRPr>
              <a:solidFill>
                <a:srgbClr val="CDDC39"/>
              </a:solidFill>
            </a:endParaRPr>
          </a:p>
        </p:txBody>
      </p:sp>
      <p:sp>
        <p:nvSpPr>
          <p:cNvPr id="379" name="Google Shape;379;g63d7757827_5_71"/>
          <p:cNvSpPr txBox="1">
            <a:spLocks noGrp="1"/>
          </p:cNvSpPr>
          <p:nvPr>
            <p:ph type="body" idx="1"/>
          </p:nvPr>
        </p:nvSpPr>
        <p:spPr>
          <a:xfrm>
            <a:off x="308700" y="1377250"/>
            <a:ext cx="6383400" cy="32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-US"/>
              <a:t>How to construct cross validation for our poor linear regression?</a:t>
            </a:r>
            <a:endParaRPr/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-US"/>
              <a:t>Trade – off between interpretability vs. Flexibility</a:t>
            </a:r>
            <a:endParaRPr/>
          </a:p>
          <a:p>
            <a:pPr marL="45720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-US"/>
              <a:t>Choose Tree (higher MSE, but better to interpret)</a:t>
            </a:r>
            <a:endParaRPr/>
          </a:p>
          <a:p>
            <a:pPr marL="45720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-US"/>
              <a:t>or Boosting (Better MSE, but very hart to interpret)</a:t>
            </a:r>
            <a:endParaRPr sz="1600" b="1"/>
          </a:p>
        </p:txBody>
      </p:sp>
      <p:grpSp>
        <p:nvGrpSpPr>
          <p:cNvPr id="380" name="Google Shape;380;g63d7757827_5_71"/>
          <p:cNvGrpSpPr/>
          <p:nvPr/>
        </p:nvGrpSpPr>
        <p:grpSpPr>
          <a:xfrm>
            <a:off x="333116" y="2397416"/>
            <a:ext cx="457188" cy="457121"/>
            <a:chOff x="333116" y="409503"/>
            <a:chExt cx="457188" cy="457121"/>
          </a:xfrm>
        </p:grpSpPr>
        <p:sp>
          <p:nvSpPr>
            <p:cNvPr id="381" name="Google Shape;381;g63d7757827_5_71"/>
            <p:cNvSpPr/>
            <p:nvPr/>
          </p:nvSpPr>
          <p:spPr>
            <a:xfrm>
              <a:off x="632568" y="409503"/>
              <a:ext cx="157736" cy="157721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g63d7757827_5_71"/>
            <p:cNvSpPr/>
            <p:nvPr/>
          </p:nvSpPr>
          <p:spPr>
            <a:xfrm>
              <a:off x="434016" y="539098"/>
              <a:ext cx="274550" cy="2745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g63d7757827_5_71"/>
            <p:cNvSpPr/>
            <p:nvPr/>
          </p:nvSpPr>
          <p:spPr>
            <a:xfrm>
              <a:off x="333116" y="459308"/>
              <a:ext cx="407381" cy="407316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g63d7757827_5_71"/>
            <p:cNvSpPr/>
            <p:nvPr/>
          </p:nvSpPr>
          <p:spPr>
            <a:xfrm>
              <a:off x="386123" y="491210"/>
              <a:ext cx="274550" cy="2745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g63d7757827_5_71"/>
            <p:cNvSpPr/>
            <p:nvPr/>
          </p:nvSpPr>
          <p:spPr>
            <a:xfrm>
              <a:off x="344630" y="808508"/>
              <a:ext cx="46636" cy="46632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g63d7757827_5_71"/>
            <p:cNvSpPr/>
            <p:nvPr/>
          </p:nvSpPr>
          <p:spPr>
            <a:xfrm>
              <a:off x="354828" y="738275"/>
              <a:ext cx="106669" cy="106632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7" name="Google Shape;387;g63d7757827_5_71"/>
          <p:cNvSpPr txBox="1">
            <a:spLocks noGrp="1"/>
          </p:cNvSpPr>
          <p:nvPr>
            <p:ph type="title"/>
          </p:nvPr>
        </p:nvSpPr>
        <p:spPr>
          <a:xfrm>
            <a:off x="838350" y="2383125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DDC39"/>
                </a:solidFill>
              </a:rPr>
              <a:t>Lesson</a:t>
            </a:r>
            <a:endParaRPr>
              <a:solidFill>
                <a:srgbClr val="CDDC39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63d7757827_2_26"/>
          <p:cNvSpPr txBox="1">
            <a:spLocks noGrp="1"/>
          </p:cNvSpPr>
          <p:nvPr>
            <p:ph type="body" idx="1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8CC34A"/>
                </a:solidFill>
              </a:rPr>
              <a:t>Q &amp; A</a:t>
            </a:r>
            <a:endParaRPr/>
          </a:p>
        </p:txBody>
      </p:sp>
      <p:sp>
        <p:nvSpPr>
          <p:cNvPr id="393" name="Google Shape;393;g63d7757827_2_2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3B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g63d7757827_5_1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167640" cy="409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" name="Google Shape;69;g63d7757827_5_169"/>
          <p:cNvGrpSpPr/>
          <p:nvPr/>
        </p:nvGrpSpPr>
        <p:grpSpPr>
          <a:xfrm>
            <a:off x="333116" y="755391"/>
            <a:ext cx="457188" cy="457121"/>
            <a:chOff x="333116" y="409503"/>
            <a:chExt cx="457188" cy="457121"/>
          </a:xfrm>
        </p:grpSpPr>
        <p:sp>
          <p:nvSpPr>
            <p:cNvPr id="70" name="Google Shape;70;g63d7757827_5_169"/>
            <p:cNvSpPr/>
            <p:nvPr/>
          </p:nvSpPr>
          <p:spPr>
            <a:xfrm>
              <a:off x="632568" y="409503"/>
              <a:ext cx="157736" cy="157721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g63d7757827_5_169"/>
            <p:cNvSpPr/>
            <p:nvPr/>
          </p:nvSpPr>
          <p:spPr>
            <a:xfrm>
              <a:off x="434016" y="539098"/>
              <a:ext cx="274550" cy="2745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g63d7757827_5_169"/>
            <p:cNvSpPr/>
            <p:nvPr/>
          </p:nvSpPr>
          <p:spPr>
            <a:xfrm>
              <a:off x="333116" y="459308"/>
              <a:ext cx="407381" cy="407316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g63d7757827_5_169"/>
            <p:cNvSpPr/>
            <p:nvPr/>
          </p:nvSpPr>
          <p:spPr>
            <a:xfrm>
              <a:off x="386123" y="491210"/>
              <a:ext cx="274550" cy="2745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g63d7757827_5_169"/>
            <p:cNvSpPr/>
            <p:nvPr/>
          </p:nvSpPr>
          <p:spPr>
            <a:xfrm>
              <a:off x="344630" y="808508"/>
              <a:ext cx="46636" cy="46632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g63d7757827_5_169"/>
            <p:cNvSpPr/>
            <p:nvPr/>
          </p:nvSpPr>
          <p:spPr>
            <a:xfrm>
              <a:off x="354828" y="738275"/>
              <a:ext cx="106669" cy="106632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g63d7757827_5_169"/>
          <p:cNvSpPr txBox="1">
            <a:spLocks noGrp="1"/>
          </p:cNvSpPr>
          <p:nvPr>
            <p:ph type="title" idx="4294967295"/>
          </p:nvPr>
        </p:nvSpPr>
        <p:spPr>
          <a:xfrm>
            <a:off x="838350" y="7411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1C232"/>
                </a:solidFill>
              </a:rPr>
              <a:t>Dataset</a:t>
            </a:r>
            <a:endParaRPr>
              <a:solidFill>
                <a:srgbClr val="CDDC39"/>
              </a:solidFill>
            </a:endParaRPr>
          </a:p>
        </p:txBody>
      </p:sp>
      <p:sp>
        <p:nvSpPr>
          <p:cNvPr id="77" name="Google Shape;77;g63d7757827_5_169"/>
          <p:cNvSpPr txBox="1">
            <a:spLocks noGrp="1"/>
          </p:cNvSpPr>
          <p:nvPr>
            <p:ph type="body" idx="4294967295"/>
          </p:nvPr>
        </p:nvSpPr>
        <p:spPr>
          <a:xfrm>
            <a:off x="333125" y="1329800"/>
            <a:ext cx="6383400" cy="32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-US" sz="1600" b="1"/>
              <a:t>Source: </a:t>
            </a:r>
            <a:r>
              <a:rPr lang="en-US" sz="1600"/>
              <a:t>Mobile App Store from </a:t>
            </a:r>
            <a:r>
              <a:rPr lang="en-US" sz="1600" b="1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Kaggle</a:t>
            </a:r>
            <a:endParaRPr sz="1600" b="1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-US" sz="1600" b="1"/>
              <a:t>URL: </a:t>
            </a:r>
            <a:r>
              <a:rPr lang="en-US" sz="1100" u="sng">
                <a:solidFill>
                  <a:schemeClr val="hlink"/>
                </a:solidFill>
                <a:hlinkClick r:id="rId4"/>
              </a:rPr>
              <a:t>https://www.kaggle.com/ramamet4/app-store-apple-data-set-10k-apps/kernels</a:t>
            </a:r>
            <a:endParaRPr sz="14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-US" sz="1600" b="1"/>
              <a:t>Collected Date</a:t>
            </a:r>
            <a:r>
              <a:rPr lang="en-US" sz="1100"/>
              <a:t>: </a:t>
            </a:r>
            <a:r>
              <a:rPr lang="en-US" sz="1400"/>
              <a:t>July 2017</a:t>
            </a:r>
            <a:endParaRPr sz="11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-US" sz="1600" b="1"/>
              <a:t>Via</a:t>
            </a:r>
            <a:r>
              <a:rPr lang="en-US" sz="1400"/>
              <a:t>: ITUNES Search API from APPLE Inc with R/Linux Web scraping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-US" sz="1600" b="1"/>
              <a:t>DATASETS:  </a:t>
            </a:r>
            <a:endParaRPr sz="1600" b="1"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</a:pPr>
            <a:r>
              <a:rPr lang="en-US" sz="1400"/>
              <a:t>appleStore.csv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</a:pPr>
            <a:r>
              <a:rPr lang="en-US" sz="1400"/>
              <a:t>appStore_description.csv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1400"/>
              <a:t>Merged into one datasets BY </a:t>
            </a:r>
            <a:r>
              <a:rPr lang="en-US" sz="1400" b="1"/>
              <a:t>id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3B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g63d7757827_5_1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167640" cy="409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g63d7757827_5_182"/>
          <p:cNvGrpSpPr/>
          <p:nvPr/>
        </p:nvGrpSpPr>
        <p:grpSpPr>
          <a:xfrm>
            <a:off x="333116" y="755391"/>
            <a:ext cx="457188" cy="457121"/>
            <a:chOff x="333116" y="409503"/>
            <a:chExt cx="457188" cy="457121"/>
          </a:xfrm>
        </p:grpSpPr>
        <p:sp>
          <p:nvSpPr>
            <p:cNvPr id="84" name="Google Shape;84;g63d7757827_5_182"/>
            <p:cNvSpPr/>
            <p:nvPr/>
          </p:nvSpPr>
          <p:spPr>
            <a:xfrm>
              <a:off x="632568" y="409503"/>
              <a:ext cx="157736" cy="157721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g63d7757827_5_182"/>
            <p:cNvSpPr/>
            <p:nvPr/>
          </p:nvSpPr>
          <p:spPr>
            <a:xfrm>
              <a:off x="434016" y="539098"/>
              <a:ext cx="274550" cy="2745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g63d7757827_5_182"/>
            <p:cNvSpPr/>
            <p:nvPr/>
          </p:nvSpPr>
          <p:spPr>
            <a:xfrm>
              <a:off x="333116" y="459308"/>
              <a:ext cx="407381" cy="407316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g63d7757827_5_182"/>
            <p:cNvSpPr/>
            <p:nvPr/>
          </p:nvSpPr>
          <p:spPr>
            <a:xfrm>
              <a:off x="386123" y="491210"/>
              <a:ext cx="274550" cy="2745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g63d7757827_5_182"/>
            <p:cNvSpPr/>
            <p:nvPr/>
          </p:nvSpPr>
          <p:spPr>
            <a:xfrm>
              <a:off x="344630" y="808508"/>
              <a:ext cx="46636" cy="46632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g63d7757827_5_182"/>
            <p:cNvSpPr/>
            <p:nvPr/>
          </p:nvSpPr>
          <p:spPr>
            <a:xfrm>
              <a:off x="354828" y="738275"/>
              <a:ext cx="106669" cy="106632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g63d7757827_5_182"/>
          <p:cNvSpPr txBox="1">
            <a:spLocks noGrp="1"/>
          </p:cNvSpPr>
          <p:nvPr>
            <p:ph type="title" idx="4294967295"/>
          </p:nvPr>
        </p:nvSpPr>
        <p:spPr>
          <a:xfrm>
            <a:off x="838350" y="7411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1C232"/>
                </a:solidFill>
              </a:rPr>
              <a:t>Dimension of Dataset</a:t>
            </a:r>
            <a:endParaRPr>
              <a:solidFill>
                <a:srgbClr val="F1C232"/>
              </a:solidFill>
            </a:endParaRPr>
          </a:p>
        </p:txBody>
      </p:sp>
      <p:grpSp>
        <p:nvGrpSpPr>
          <p:cNvPr id="91" name="Google Shape;91;g63d7757827_5_182"/>
          <p:cNvGrpSpPr/>
          <p:nvPr/>
        </p:nvGrpSpPr>
        <p:grpSpPr>
          <a:xfrm>
            <a:off x="333127" y="1329788"/>
            <a:ext cx="6867014" cy="3664953"/>
            <a:chOff x="1653136" y="1375793"/>
            <a:chExt cx="5461280" cy="3436108"/>
          </a:xfrm>
        </p:grpSpPr>
        <p:pic>
          <p:nvPicPr>
            <p:cNvPr id="92" name="Google Shape;92;g63d7757827_5_182"/>
            <p:cNvPicPr preferRelativeResize="0"/>
            <p:nvPr/>
          </p:nvPicPr>
          <p:blipFill rotWithShape="1">
            <a:blip r:embed="rId4">
              <a:alphaModFix/>
            </a:blip>
            <a:srcRect r="8550"/>
            <a:stretch/>
          </p:blipFill>
          <p:spPr>
            <a:xfrm>
              <a:off x="1653136" y="1375793"/>
              <a:ext cx="5461280" cy="34361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g63d7757827_5_182"/>
            <p:cNvSpPr/>
            <p:nvPr/>
          </p:nvSpPr>
          <p:spPr>
            <a:xfrm>
              <a:off x="2381457" y="1858317"/>
              <a:ext cx="537600" cy="150600"/>
            </a:xfrm>
            <a:prstGeom prst="ellipse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g63d7757827_5_182"/>
            <p:cNvSpPr/>
            <p:nvPr/>
          </p:nvSpPr>
          <p:spPr>
            <a:xfrm>
              <a:off x="2276135" y="2009042"/>
              <a:ext cx="452100" cy="150600"/>
            </a:xfrm>
            <a:prstGeom prst="ellipse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5" name="Google Shape;95;g63d7757827_5_182"/>
            <p:cNvCxnSpPr/>
            <p:nvPr/>
          </p:nvCxnSpPr>
          <p:spPr>
            <a:xfrm>
              <a:off x="1688123" y="2763297"/>
              <a:ext cx="391800" cy="0"/>
            </a:xfrm>
            <a:prstGeom prst="straightConnector1">
              <a:avLst/>
            </a:prstGeom>
            <a:noFill/>
            <a:ln w="19050" cap="flat" cmpd="sng">
              <a:solidFill>
                <a:srgbClr val="FF95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" name="Google Shape;96;g63d7757827_5_182"/>
            <p:cNvCxnSpPr/>
            <p:nvPr/>
          </p:nvCxnSpPr>
          <p:spPr>
            <a:xfrm>
              <a:off x="1712014" y="3227084"/>
              <a:ext cx="669300" cy="0"/>
            </a:xfrm>
            <a:prstGeom prst="straightConnector1">
              <a:avLst/>
            </a:prstGeom>
            <a:noFill/>
            <a:ln w="19050" cap="flat" cmpd="sng">
              <a:solidFill>
                <a:srgbClr val="FF95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3B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g63d7757827_5_2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167640" cy="409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" name="Google Shape;102;g63d7757827_5_201"/>
          <p:cNvGrpSpPr/>
          <p:nvPr/>
        </p:nvGrpSpPr>
        <p:grpSpPr>
          <a:xfrm>
            <a:off x="333116" y="755391"/>
            <a:ext cx="457188" cy="457121"/>
            <a:chOff x="333116" y="409503"/>
            <a:chExt cx="457188" cy="457121"/>
          </a:xfrm>
        </p:grpSpPr>
        <p:sp>
          <p:nvSpPr>
            <p:cNvPr id="103" name="Google Shape;103;g63d7757827_5_201"/>
            <p:cNvSpPr/>
            <p:nvPr/>
          </p:nvSpPr>
          <p:spPr>
            <a:xfrm>
              <a:off x="632568" y="409503"/>
              <a:ext cx="157736" cy="157721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g63d7757827_5_201"/>
            <p:cNvSpPr/>
            <p:nvPr/>
          </p:nvSpPr>
          <p:spPr>
            <a:xfrm>
              <a:off x="434016" y="539098"/>
              <a:ext cx="274550" cy="2745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g63d7757827_5_201"/>
            <p:cNvSpPr/>
            <p:nvPr/>
          </p:nvSpPr>
          <p:spPr>
            <a:xfrm>
              <a:off x="333116" y="459308"/>
              <a:ext cx="407381" cy="407316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g63d7757827_5_201"/>
            <p:cNvSpPr/>
            <p:nvPr/>
          </p:nvSpPr>
          <p:spPr>
            <a:xfrm>
              <a:off x="386123" y="491210"/>
              <a:ext cx="274550" cy="2745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g63d7757827_5_201"/>
            <p:cNvSpPr/>
            <p:nvPr/>
          </p:nvSpPr>
          <p:spPr>
            <a:xfrm>
              <a:off x="344630" y="808508"/>
              <a:ext cx="46636" cy="46632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g63d7757827_5_201"/>
            <p:cNvSpPr/>
            <p:nvPr/>
          </p:nvSpPr>
          <p:spPr>
            <a:xfrm>
              <a:off x="354828" y="738275"/>
              <a:ext cx="106669" cy="106632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g63d7757827_5_201"/>
          <p:cNvSpPr txBox="1">
            <a:spLocks noGrp="1"/>
          </p:cNvSpPr>
          <p:nvPr>
            <p:ph type="title" idx="4294967295"/>
          </p:nvPr>
        </p:nvSpPr>
        <p:spPr>
          <a:xfrm>
            <a:off x="838350" y="741100"/>
            <a:ext cx="62220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1C232"/>
                </a:solidFill>
              </a:rPr>
              <a:t>Dependent &amp; Independent Variables</a:t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110" name="Google Shape;110;g63d7757827_5_201"/>
          <p:cNvSpPr txBox="1">
            <a:spLocks noGrp="1"/>
          </p:cNvSpPr>
          <p:nvPr>
            <p:ph type="body" idx="4294967295"/>
          </p:nvPr>
        </p:nvSpPr>
        <p:spPr>
          <a:xfrm>
            <a:off x="333116" y="1233543"/>
            <a:ext cx="7742700" cy="3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▸"/>
            </a:pPr>
            <a:r>
              <a:rPr lang="en-US" sz="1400"/>
              <a:t>Dependent variable: </a:t>
            </a:r>
            <a:r>
              <a:rPr lang="en-US" sz="1400" dirty="0" err="1"/>
              <a:t>user_rating</a:t>
            </a:r>
            <a:endParaRPr sz="14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▸"/>
            </a:pPr>
            <a:r>
              <a:rPr lang="en-US" sz="1400" dirty="0"/>
              <a:t>Independent variables</a:t>
            </a:r>
            <a:endParaRPr sz="1400" dirty="0"/>
          </a:p>
          <a:p>
            <a:pPr marL="914400" lvl="1" indent="-3143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50"/>
              <a:buChar char="▹"/>
            </a:pPr>
            <a:r>
              <a:rPr lang="en-US" sz="1350" dirty="0"/>
              <a:t>price</a:t>
            </a:r>
            <a:endParaRPr sz="1350" dirty="0"/>
          </a:p>
          <a:p>
            <a:pPr marL="914400" lvl="1" indent="-3143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50"/>
              <a:buChar char="▹"/>
            </a:pPr>
            <a:r>
              <a:rPr lang="en-US" sz="1350" dirty="0" err="1"/>
              <a:t>rating_count_tot</a:t>
            </a:r>
            <a:r>
              <a:rPr lang="en-US" sz="1350" dirty="0"/>
              <a:t> (the number of ratings for an App)</a:t>
            </a:r>
            <a:endParaRPr sz="1350" dirty="0"/>
          </a:p>
          <a:p>
            <a:pPr marL="914400" lvl="1" indent="-3143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50"/>
              <a:buChar char="▹"/>
            </a:pPr>
            <a:r>
              <a:rPr lang="en-US" sz="1350" dirty="0" err="1"/>
              <a:t>cont_rating</a:t>
            </a:r>
            <a:r>
              <a:rPr lang="en-US" sz="1350" dirty="0"/>
              <a:t> (content rating)</a:t>
            </a:r>
            <a:endParaRPr sz="1350" dirty="0"/>
          </a:p>
          <a:p>
            <a:pPr marL="914400" lvl="1" indent="-3143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50"/>
              <a:buChar char="▹"/>
            </a:pPr>
            <a:r>
              <a:rPr lang="en-US" sz="1350" dirty="0" err="1"/>
              <a:t>sup_devices.num</a:t>
            </a:r>
            <a:r>
              <a:rPr lang="en-US" sz="1350" dirty="0"/>
              <a:t> (number of supporting devices)</a:t>
            </a:r>
            <a:endParaRPr sz="1350" dirty="0"/>
          </a:p>
          <a:p>
            <a:pPr marL="914400" lvl="1" indent="-3143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50"/>
              <a:buChar char="▹"/>
            </a:pPr>
            <a:r>
              <a:rPr lang="en-US" sz="1350" dirty="0" err="1"/>
              <a:t>size_bytes</a:t>
            </a:r>
            <a:r>
              <a:rPr lang="en-US" sz="1350" dirty="0"/>
              <a:t> (the size of app in bytes),</a:t>
            </a:r>
            <a:endParaRPr sz="1350" dirty="0"/>
          </a:p>
          <a:p>
            <a:pPr marL="914400" lvl="1" indent="-3143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50"/>
              <a:buChar char="▹"/>
            </a:pPr>
            <a:r>
              <a:rPr lang="en-US" sz="1350" dirty="0" err="1"/>
              <a:t>prime_genre</a:t>
            </a:r>
            <a:r>
              <a:rPr lang="en-US" sz="1350" dirty="0"/>
              <a:t> (the category of the app)</a:t>
            </a:r>
            <a:endParaRPr sz="1350" dirty="0"/>
          </a:p>
          <a:p>
            <a:pPr marL="914400" lvl="1" indent="-3143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50"/>
              <a:buChar char="▹"/>
            </a:pPr>
            <a:r>
              <a:rPr lang="en-US" sz="1350" dirty="0" err="1"/>
              <a:t>ipadSc_urls.num</a:t>
            </a:r>
            <a:r>
              <a:rPr lang="en-US" sz="1350" dirty="0"/>
              <a:t> (number of screenshots shown for display)</a:t>
            </a:r>
            <a:endParaRPr sz="1350" dirty="0"/>
          </a:p>
          <a:p>
            <a:pPr marL="914400" lvl="1" indent="-3143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50"/>
              <a:buChar char="▹"/>
            </a:pPr>
            <a:r>
              <a:rPr lang="en-US" sz="1350" dirty="0" err="1"/>
              <a:t>lang.num</a:t>
            </a:r>
            <a:r>
              <a:rPr lang="en-US" sz="1350" dirty="0"/>
              <a:t> (number of supported languages)</a:t>
            </a:r>
            <a:endParaRPr sz="1350" dirty="0"/>
          </a:p>
          <a:p>
            <a:pPr marL="914400" lvl="1" indent="-3143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50"/>
              <a:buChar char="▹"/>
            </a:pPr>
            <a:r>
              <a:rPr lang="en-US" sz="1350" dirty="0" err="1"/>
              <a:t>vpp_lic</a:t>
            </a:r>
            <a:r>
              <a:rPr lang="en-US" sz="1350" dirty="0"/>
              <a:t> (</a:t>
            </a:r>
            <a:r>
              <a:rPr lang="en-US" sz="1350" dirty="0" err="1"/>
              <a:t>Vpp</a:t>
            </a:r>
            <a:r>
              <a:rPr lang="en-US" sz="1350" dirty="0"/>
              <a:t> Device Based Licensing Enabled,1 means APP uses device-based license, 0 means APP uses apple-id based license)</a:t>
            </a:r>
            <a:endParaRPr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C39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g63d7757827_5_2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167640" cy="409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6" name="Google Shape;116;g63d7757827_5_253"/>
          <p:cNvGrpSpPr/>
          <p:nvPr/>
        </p:nvGrpSpPr>
        <p:grpSpPr>
          <a:xfrm>
            <a:off x="333116" y="755391"/>
            <a:ext cx="457188" cy="457121"/>
            <a:chOff x="333116" y="409503"/>
            <a:chExt cx="457188" cy="457121"/>
          </a:xfrm>
        </p:grpSpPr>
        <p:sp>
          <p:nvSpPr>
            <p:cNvPr id="117" name="Google Shape;117;g63d7757827_5_253"/>
            <p:cNvSpPr/>
            <p:nvPr/>
          </p:nvSpPr>
          <p:spPr>
            <a:xfrm>
              <a:off x="632568" y="409503"/>
              <a:ext cx="157736" cy="157721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g63d7757827_5_253"/>
            <p:cNvSpPr/>
            <p:nvPr/>
          </p:nvSpPr>
          <p:spPr>
            <a:xfrm>
              <a:off x="434016" y="539098"/>
              <a:ext cx="274550" cy="2745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g63d7757827_5_253"/>
            <p:cNvSpPr/>
            <p:nvPr/>
          </p:nvSpPr>
          <p:spPr>
            <a:xfrm>
              <a:off x="333116" y="459308"/>
              <a:ext cx="407381" cy="407316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g63d7757827_5_253"/>
            <p:cNvSpPr/>
            <p:nvPr/>
          </p:nvSpPr>
          <p:spPr>
            <a:xfrm>
              <a:off x="386123" y="491210"/>
              <a:ext cx="274550" cy="2745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g63d7757827_5_253"/>
            <p:cNvSpPr/>
            <p:nvPr/>
          </p:nvSpPr>
          <p:spPr>
            <a:xfrm>
              <a:off x="344630" y="808508"/>
              <a:ext cx="46636" cy="46632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g63d7757827_5_253"/>
            <p:cNvSpPr/>
            <p:nvPr/>
          </p:nvSpPr>
          <p:spPr>
            <a:xfrm>
              <a:off x="354828" y="738275"/>
              <a:ext cx="106669" cy="106632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" name="Google Shape;123;g63d7757827_5_253"/>
          <p:cNvSpPr txBox="1">
            <a:spLocks noGrp="1"/>
          </p:cNvSpPr>
          <p:nvPr>
            <p:ph type="title"/>
          </p:nvPr>
        </p:nvSpPr>
        <p:spPr>
          <a:xfrm>
            <a:off x="838350" y="741100"/>
            <a:ext cx="61653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DDC39"/>
                </a:solidFill>
              </a:rPr>
              <a:t>Distribution of Category &amp; Rating</a:t>
            </a:r>
            <a:endParaRPr>
              <a:solidFill>
                <a:srgbClr val="CDDC39"/>
              </a:solidFill>
            </a:endParaRPr>
          </a:p>
        </p:txBody>
      </p:sp>
      <p:graphicFrame>
        <p:nvGraphicFramePr>
          <p:cNvPr id="124" name="Google Shape;124;g63d7757827_5_253"/>
          <p:cNvGraphicFramePr/>
          <p:nvPr/>
        </p:nvGraphicFramePr>
        <p:xfrm>
          <a:off x="333116" y="1544725"/>
          <a:ext cx="1929025" cy="3150600"/>
        </p:xfrm>
        <a:graphic>
          <a:graphicData uri="http://schemas.openxmlformats.org/drawingml/2006/table">
            <a:tbl>
              <a:tblPr>
                <a:noFill/>
                <a:tableStyleId>{46165D11-3061-4CA5-B89A-AF2D36F36A58}</a:tableStyleId>
              </a:tblPr>
              <a:tblGrid>
                <a:gridCol w="506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8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37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43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L="4275" marR="4275" marT="427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/>
                        <a:t>Category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L="4275" marR="4275" marT="427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/>
                        <a:t>Number 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L="4275" marR="4275" marT="427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/>
                        <a:t>1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L="4275" marR="4275" marT="427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/>
                        <a:t>Games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L="4275" marR="4275" marT="427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/>
                        <a:t>3855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L="4275" marR="4275" marT="427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/>
                        <a:t>2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L="4275" marR="4275" marT="427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/>
                        <a:t>Entertainment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L="4275" marR="4275" marT="427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/>
                        <a:t>534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L="4275" marR="4275" marT="427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/>
                        <a:t>3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L="4275" marR="4275" marT="427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/>
                        <a:t>Education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L="4275" marR="4275" marT="427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/>
                        <a:t>453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L="4275" marR="4275" marT="427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/>
                        <a:t>4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L="4275" marR="4275" marT="427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/>
                        <a:t>Photo &amp; Video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L="4275" marR="4275" marT="427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/>
                        <a:t>348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L="4275" marR="4275" marT="427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/>
                        <a:t>5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L="4275" marR="4275" marT="427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/>
                        <a:t>Utilities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L="4275" marR="4275" marT="427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/>
                        <a:t>248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L="4275" marR="4275" marT="427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/>
                        <a:t>6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L="4275" marR="4275" marT="427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/>
                        <a:t>Health &amp; Fitness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L="4275" marR="4275" marT="427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/>
                        <a:t>180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L="4275" marR="4275" marT="427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2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/>
                        <a:t>7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L="4275" marR="4275" marT="427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/>
                        <a:t>Productivity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L="4275" marR="4275" marT="427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/>
                        <a:t>178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L="4275" marR="4275" marT="427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15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/>
                        <a:t>8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L="4275" marR="4275" marT="427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/>
                        <a:t>Social Networking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L="4275" marR="4275" marT="427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/>
                        <a:t>167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L="4275" marR="4275" marT="427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2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/>
                        <a:t>9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L="4275" marR="4275" marT="427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/>
                        <a:t>Lifestyle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L="4275" marR="4275" marT="427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/>
                        <a:t>144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L="4275" marR="4275" marT="427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2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/>
                        <a:t>10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L="4275" marR="4275" marT="427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/>
                        <a:t>Music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L="4275" marR="4275" marT="427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/>
                        <a:t>138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L="4275" marR="4275" marT="427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2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/>
                        <a:t>11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L="4275" marR="4275" marT="427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/>
                        <a:t>Shopping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L="4275" marR="4275" marT="427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/>
                        <a:t>122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L="4275" marR="4275" marT="427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2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/>
                        <a:t>12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L="4275" marR="4275" marT="427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/>
                        <a:t>Sports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L="4275" marR="4275" marT="427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/>
                        <a:t>114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L="4275" marR="4275" marT="427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2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/>
                        <a:t>13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L="4275" marR="4275" marT="427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/>
                        <a:t>Book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L="4275" marR="4275" marT="427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/>
                        <a:t>112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L="4275" marR="4275" marT="427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2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/>
                        <a:t>14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L="4275" marR="4275" marT="427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/>
                        <a:t>Finance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L="4275" marR="4275" marT="427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/>
                        <a:t>104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L="4275" marR="4275" marT="427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12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/>
                        <a:t>15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L="4275" marR="4275" marT="427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/>
                        <a:t>Travel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L="4275" marR="4275" marT="427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/>
                        <a:t>81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L="4275" marR="4275" marT="427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12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/>
                        <a:t>16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L="4275" marR="4275" marT="427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/>
                        <a:t>News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L="4275" marR="4275" marT="427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/>
                        <a:t>75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L="4275" marR="4275" marT="427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12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/>
                        <a:t>17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L="4275" marR="4275" marT="427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/>
                        <a:t>Weather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L="4275" marR="4275" marT="427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/>
                        <a:t>72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L="4275" marR="4275" marT="427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12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/>
                        <a:t>18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L="4275" marR="4275" marT="427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/>
                        <a:t>Reference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L="4275" marR="4275" marT="427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/>
                        <a:t>64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L="4275" marR="4275" marT="427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12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/>
                        <a:t>19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L="4275" marR="4275" marT="427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/>
                        <a:t>Food &amp; Drink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L="4275" marR="4275" marT="427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/>
                        <a:t>63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L="4275" marR="4275" marT="427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12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/>
                        <a:t>20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L="4275" marR="4275" marT="427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/>
                        <a:t>Business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L="4275" marR="4275" marT="427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/>
                        <a:t>57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L="4275" marR="4275" marT="427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  <a:tr h="12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/>
                        <a:t>21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L="4275" marR="4275" marT="427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/>
                        <a:t>Navigation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L="4275" marR="4275" marT="427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/>
                        <a:t>46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L="4275" marR="4275" marT="427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1"/>
                  </a:ext>
                </a:extLst>
              </a:tr>
              <a:tr h="12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/>
                        <a:t>22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L="4275" marR="4275" marT="427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/>
                        <a:t>Medical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L="4275" marR="4275" marT="427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/>
                        <a:t>23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L="4275" marR="4275" marT="427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2"/>
                  </a:ext>
                </a:extLst>
              </a:tr>
              <a:tr h="12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/>
                        <a:t>23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L="4275" marR="4275" marT="427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/>
                        <a:t>Catalogs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L="4275" marR="4275" marT="427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/>
                        <a:t>10 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L="4275" marR="4275" marT="427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33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3"/>
                  </a:ext>
                </a:extLst>
              </a:tr>
            </a:tbl>
          </a:graphicData>
        </a:graphic>
      </p:graphicFrame>
      <p:pic>
        <p:nvPicPr>
          <p:cNvPr id="125" name="Google Shape;125;g63d7757827_5_2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4300" y="1544725"/>
            <a:ext cx="4612073" cy="3198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C39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g63d7757827_5_2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167640" cy="409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1" name="Google Shape;131;g63d7757827_5_269"/>
          <p:cNvGrpSpPr/>
          <p:nvPr/>
        </p:nvGrpSpPr>
        <p:grpSpPr>
          <a:xfrm>
            <a:off x="333116" y="755391"/>
            <a:ext cx="457188" cy="457121"/>
            <a:chOff x="333116" y="409503"/>
            <a:chExt cx="457188" cy="457121"/>
          </a:xfrm>
        </p:grpSpPr>
        <p:sp>
          <p:nvSpPr>
            <p:cNvPr id="132" name="Google Shape;132;g63d7757827_5_269"/>
            <p:cNvSpPr/>
            <p:nvPr/>
          </p:nvSpPr>
          <p:spPr>
            <a:xfrm>
              <a:off x="632568" y="409503"/>
              <a:ext cx="157736" cy="157721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g63d7757827_5_269"/>
            <p:cNvSpPr/>
            <p:nvPr/>
          </p:nvSpPr>
          <p:spPr>
            <a:xfrm>
              <a:off x="434016" y="539098"/>
              <a:ext cx="274550" cy="2745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g63d7757827_5_269"/>
            <p:cNvSpPr/>
            <p:nvPr/>
          </p:nvSpPr>
          <p:spPr>
            <a:xfrm>
              <a:off x="333116" y="459308"/>
              <a:ext cx="407381" cy="407316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g63d7757827_5_269"/>
            <p:cNvSpPr/>
            <p:nvPr/>
          </p:nvSpPr>
          <p:spPr>
            <a:xfrm>
              <a:off x="386123" y="491210"/>
              <a:ext cx="274550" cy="2745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g63d7757827_5_269"/>
            <p:cNvSpPr/>
            <p:nvPr/>
          </p:nvSpPr>
          <p:spPr>
            <a:xfrm>
              <a:off x="344630" y="808508"/>
              <a:ext cx="46636" cy="46632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g63d7757827_5_269"/>
            <p:cNvSpPr/>
            <p:nvPr/>
          </p:nvSpPr>
          <p:spPr>
            <a:xfrm>
              <a:off x="354828" y="738275"/>
              <a:ext cx="106669" cy="106632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8" name="Google Shape;138;g63d7757827_5_269"/>
          <p:cNvSpPr txBox="1">
            <a:spLocks noGrp="1"/>
          </p:cNvSpPr>
          <p:nvPr>
            <p:ph type="title"/>
          </p:nvPr>
        </p:nvSpPr>
        <p:spPr>
          <a:xfrm>
            <a:off x="838350" y="741100"/>
            <a:ext cx="61653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DDC39"/>
                </a:solidFill>
              </a:rPr>
              <a:t>Categories VS Average User Rating</a:t>
            </a:r>
            <a:endParaRPr>
              <a:solidFill>
                <a:srgbClr val="CDDC39"/>
              </a:solidFill>
            </a:endParaRPr>
          </a:p>
        </p:txBody>
      </p:sp>
      <p:pic>
        <p:nvPicPr>
          <p:cNvPr id="139" name="Google Shape;139;g63d7757827_5_2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125" y="1531600"/>
            <a:ext cx="5641896" cy="345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63d7757827_5_2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125" y="1553400"/>
            <a:ext cx="5593273" cy="343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C39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g63d7757827_5_2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167640" cy="409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6" name="Google Shape;146;g63d7757827_5_285"/>
          <p:cNvGrpSpPr/>
          <p:nvPr/>
        </p:nvGrpSpPr>
        <p:grpSpPr>
          <a:xfrm>
            <a:off x="333116" y="755391"/>
            <a:ext cx="457188" cy="457121"/>
            <a:chOff x="333116" y="409503"/>
            <a:chExt cx="457188" cy="457121"/>
          </a:xfrm>
        </p:grpSpPr>
        <p:sp>
          <p:nvSpPr>
            <p:cNvPr id="147" name="Google Shape;147;g63d7757827_5_285"/>
            <p:cNvSpPr/>
            <p:nvPr/>
          </p:nvSpPr>
          <p:spPr>
            <a:xfrm>
              <a:off x="632568" y="409503"/>
              <a:ext cx="157736" cy="157721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g63d7757827_5_285"/>
            <p:cNvSpPr/>
            <p:nvPr/>
          </p:nvSpPr>
          <p:spPr>
            <a:xfrm>
              <a:off x="434016" y="539098"/>
              <a:ext cx="274550" cy="2745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g63d7757827_5_285"/>
            <p:cNvSpPr/>
            <p:nvPr/>
          </p:nvSpPr>
          <p:spPr>
            <a:xfrm>
              <a:off x="333116" y="459308"/>
              <a:ext cx="407381" cy="407316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g63d7757827_5_285"/>
            <p:cNvSpPr/>
            <p:nvPr/>
          </p:nvSpPr>
          <p:spPr>
            <a:xfrm>
              <a:off x="386123" y="491210"/>
              <a:ext cx="274550" cy="2745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g63d7757827_5_285"/>
            <p:cNvSpPr/>
            <p:nvPr/>
          </p:nvSpPr>
          <p:spPr>
            <a:xfrm>
              <a:off x="344630" y="808508"/>
              <a:ext cx="46636" cy="46632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g63d7757827_5_285"/>
            <p:cNvSpPr/>
            <p:nvPr/>
          </p:nvSpPr>
          <p:spPr>
            <a:xfrm>
              <a:off x="354828" y="738275"/>
              <a:ext cx="106669" cy="106632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" name="Google Shape;153;g63d7757827_5_285"/>
          <p:cNvSpPr txBox="1">
            <a:spLocks noGrp="1"/>
          </p:cNvSpPr>
          <p:nvPr>
            <p:ph type="title"/>
          </p:nvPr>
        </p:nvSpPr>
        <p:spPr>
          <a:xfrm>
            <a:off x="838350" y="741100"/>
            <a:ext cx="61653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DDC39"/>
                </a:solidFill>
              </a:rPr>
              <a:t>Free and Paid Apps</a:t>
            </a:r>
            <a:endParaRPr>
              <a:solidFill>
                <a:srgbClr val="CDDC39"/>
              </a:solidFill>
            </a:endParaRPr>
          </a:p>
        </p:txBody>
      </p:sp>
      <p:pic>
        <p:nvPicPr>
          <p:cNvPr id="154" name="Google Shape;154;g63d7757827_5_285"/>
          <p:cNvPicPr preferRelativeResize="0"/>
          <p:nvPr/>
        </p:nvPicPr>
        <p:blipFill rotWithShape="1">
          <a:blip r:embed="rId4">
            <a:alphaModFix/>
          </a:blip>
          <a:srcRect b="1912"/>
          <a:stretch/>
        </p:blipFill>
        <p:spPr>
          <a:xfrm>
            <a:off x="333125" y="1553400"/>
            <a:ext cx="5562425" cy="34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63d7757827_5_2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125" y="1553400"/>
            <a:ext cx="5585274" cy="3437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g63d728d5ae_3_13"/>
          <p:cNvPicPr preferRelativeResize="0"/>
          <p:nvPr/>
        </p:nvPicPr>
        <p:blipFill rotWithShape="1">
          <a:blip r:embed="rId3">
            <a:alphaModFix/>
          </a:blip>
          <a:srcRect r="10209"/>
          <a:stretch/>
        </p:blipFill>
        <p:spPr>
          <a:xfrm>
            <a:off x="3279474" y="1813700"/>
            <a:ext cx="3926724" cy="31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63d728d5ae_3_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2167640" cy="409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2" name="Google Shape;162;g63d728d5ae_3_13"/>
          <p:cNvGrpSpPr/>
          <p:nvPr/>
        </p:nvGrpSpPr>
        <p:grpSpPr>
          <a:xfrm>
            <a:off x="333116" y="755391"/>
            <a:ext cx="457188" cy="457121"/>
            <a:chOff x="333116" y="409503"/>
            <a:chExt cx="457188" cy="457121"/>
          </a:xfrm>
        </p:grpSpPr>
        <p:sp>
          <p:nvSpPr>
            <p:cNvPr id="163" name="Google Shape;163;g63d728d5ae_3_13"/>
            <p:cNvSpPr/>
            <p:nvPr/>
          </p:nvSpPr>
          <p:spPr>
            <a:xfrm>
              <a:off x="632568" y="409503"/>
              <a:ext cx="157736" cy="157721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g63d728d5ae_3_13"/>
            <p:cNvSpPr/>
            <p:nvPr/>
          </p:nvSpPr>
          <p:spPr>
            <a:xfrm>
              <a:off x="434016" y="539098"/>
              <a:ext cx="274550" cy="2745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g63d728d5ae_3_13"/>
            <p:cNvSpPr/>
            <p:nvPr/>
          </p:nvSpPr>
          <p:spPr>
            <a:xfrm>
              <a:off x="333116" y="459308"/>
              <a:ext cx="407381" cy="407316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g63d728d5ae_3_13"/>
            <p:cNvSpPr/>
            <p:nvPr/>
          </p:nvSpPr>
          <p:spPr>
            <a:xfrm>
              <a:off x="386123" y="491210"/>
              <a:ext cx="274550" cy="2745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g63d728d5ae_3_13"/>
            <p:cNvSpPr/>
            <p:nvPr/>
          </p:nvSpPr>
          <p:spPr>
            <a:xfrm>
              <a:off x="344630" y="808508"/>
              <a:ext cx="46636" cy="46632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g63d728d5ae_3_13"/>
            <p:cNvSpPr/>
            <p:nvPr/>
          </p:nvSpPr>
          <p:spPr>
            <a:xfrm>
              <a:off x="354828" y="738275"/>
              <a:ext cx="106669" cy="106632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9" name="Google Shape;169;g63d728d5ae_3_13"/>
          <p:cNvSpPr txBox="1">
            <a:spLocks noGrp="1"/>
          </p:cNvSpPr>
          <p:nvPr>
            <p:ph type="title"/>
          </p:nvPr>
        </p:nvSpPr>
        <p:spPr>
          <a:xfrm>
            <a:off x="838350" y="7411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CC34A"/>
                </a:solidFill>
              </a:rPr>
              <a:t>Linear </a:t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170" name="Google Shape;170;g63d728d5ae_3_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81950" y="1785075"/>
            <a:ext cx="3358700" cy="115608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63d728d5ae_3_13"/>
          <p:cNvSpPr txBox="1"/>
          <p:nvPr/>
        </p:nvSpPr>
        <p:spPr>
          <a:xfrm>
            <a:off x="4175050" y="1226800"/>
            <a:ext cx="19725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Linear regression with CV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172" name="Google Shape;172;g63d728d5ae_3_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0300" y="1785100"/>
            <a:ext cx="2505050" cy="162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63d728d5ae_3_13"/>
          <p:cNvSpPr txBox="1"/>
          <p:nvPr/>
        </p:nvSpPr>
        <p:spPr>
          <a:xfrm>
            <a:off x="790300" y="1255938"/>
            <a:ext cx="23697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Linear regression without CV</a:t>
            </a: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viragus template">
  <a:themeElements>
    <a:clrScheme name="Custom 347">
      <a:dk1>
        <a:srgbClr val="666666"/>
      </a:dk1>
      <a:lt1>
        <a:srgbClr val="FFFFFF"/>
      </a:lt1>
      <a:dk2>
        <a:srgbClr val="999999"/>
      </a:dk2>
      <a:lt2>
        <a:srgbClr val="FFFFFF"/>
      </a:lt2>
      <a:accent1>
        <a:srgbClr val="8BC34A"/>
      </a:accent1>
      <a:accent2>
        <a:srgbClr val="00BCD4"/>
      </a:accent2>
      <a:accent3>
        <a:srgbClr val="9C27B0"/>
      </a:accent3>
      <a:accent4>
        <a:srgbClr val="E91E63"/>
      </a:accent4>
      <a:accent5>
        <a:srgbClr val="FF9800"/>
      </a:accent5>
      <a:accent6>
        <a:srgbClr val="FFEB3B"/>
      </a:accent6>
      <a:hlink>
        <a:srgbClr val="2196F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557</Words>
  <Application>Microsoft Macintosh PowerPoint</Application>
  <PresentationFormat>On-screen Show (16:9)</PresentationFormat>
  <Paragraphs>176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Karla</vt:lpstr>
      <vt:lpstr>Merriweather Sans</vt:lpstr>
      <vt:lpstr>Montserrat</vt:lpstr>
      <vt:lpstr>Arial</vt:lpstr>
      <vt:lpstr>Arviragus template</vt:lpstr>
      <vt:lpstr>IOS Mobile  APP Analysis  Cohort B Team 4   Yuhong Lu, Xiaohan Mei, Ziyan Pei,  Peng Yuan, Mengqing Zhang, Jiayuan Zou</vt:lpstr>
      <vt:lpstr>QUESTIONS TO SOLVE</vt:lpstr>
      <vt:lpstr>Dataset</vt:lpstr>
      <vt:lpstr>Dimension of Dataset</vt:lpstr>
      <vt:lpstr>Dependent &amp; Independent Variables</vt:lpstr>
      <vt:lpstr>Distribution of Category &amp; Rating</vt:lpstr>
      <vt:lpstr>Categories VS Average User Rating</vt:lpstr>
      <vt:lpstr>Free and Paid Apps</vt:lpstr>
      <vt:lpstr>Linear </vt:lpstr>
      <vt:lpstr>Linear </vt:lpstr>
      <vt:lpstr>Linear Ridge Lasso</vt:lpstr>
      <vt:lpstr>Tree - Regression Tree</vt:lpstr>
      <vt:lpstr>Tree - Regression Tree</vt:lpstr>
      <vt:lpstr>Random Forest</vt:lpstr>
      <vt:lpstr>Random Forest</vt:lpstr>
      <vt:lpstr>Boosting</vt:lpstr>
      <vt:lpstr>Boosting</vt:lpstr>
      <vt:lpstr>Summary</vt:lpstr>
      <vt:lpstr>Summary</vt:lpstr>
      <vt:lpstr>Summary</vt:lpstr>
      <vt:lpstr>Challenge</vt:lpstr>
      <vt:lpstr>PowerPoint Presentation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 Mobile  APP Analysis  Cohort B Team 4   Yuhong Lu, Xiaohan Mei, Ziyan Pei,  Peng Yuan, Mengqing Zhang, Jiayuan Zou</dc:title>
  <cp:lastModifiedBy>Zou, Jiayuan</cp:lastModifiedBy>
  <cp:revision>3</cp:revision>
  <dcterms:modified xsi:type="dcterms:W3CDTF">2019-10-16T12:51:48Z</dcterms:modified>
</cp:coreProperties>
</file>