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09A-4484-1C4E-A9B5-63226C41E72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7D3-9D69-A443-A045-2F6F4F0C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09A-4484-1C4E-A9B5-63226C41E72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7D3-9D69-A443-A045-2F6F4F0C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09A-4484-1C4E-A9B5-63226C41E72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7D3-9D69-A443-A045-2F6F4F0C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5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09A-4484-1C4E-A9B5-63226C41E72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7D3-9D69-A443-A045-2F6F4F0C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09A-4484-1C4E-A9B5-63226C41E72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7D3-9D69-A443-A045-2F6F4F0C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6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09A-4484-1C4E-A9B5-63226C41E72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7D3-9D69-A443-A045-2F6F4F0C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09A-4484-1C4E-A9B5-63226C41E72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7D3-9D69-A443-A045-2F6F4F0C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7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09A-4484-1C4E-A9B5-63226C41E72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7D3-9D69-A443-A045-2F6F4F0C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9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09A-4484-1C4E-A9B5-63226C41E72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7D3-9D69-A443-A045-2F6F4F0C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5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09A-4484-1C4E-A9B5-63226C41E72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7D3-9D69-A443-A045-2F6F4F0C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09A-4484-1C4E-A9B5-63226C41E72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7D3-9D69-A443-A045-2F6F4F0C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DB09A-4484-1C4E-A9B5-63226C41E72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67D3-9D69-A443-A045-2F6F4F0C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5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Support in Clang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6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Parse input command</a:t>
            </a:r>
          </a:p>
          <a:p>
            <a:pPr lvl="1"/>
            <a:r>
              <a:rPr lang="en-US" dirty="0" smtClean="0"/>
              <a:t>parse compiler options for clang, i.e. </a:t>
            </a:r>
            <a:r>
              <a:rPr lang="en-US" dirty="0" err="1" smtClean="0"/>
              <a:t>arg</a:t>
            </a:r>
            <a:r>
              <a:rPr lang="en-US" dirty="0" smtClean="0"/>
              <a:t> list</a:t>
            </a:r>
          </a:p>
          <a:p>
            <a:r>
              <a:rPr lang="en-US" dirty="0" smtClean="0"/>
              <a:t>Parse input files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exical check</a:t>
            </a:r>
          </a:p>
          <a:p>
            <a:pPr lvl="1"/>
            <a:r>
              <a:rPr lang="en-US" dirty="0" smtClean="0"/>
              <a:t>syntactic check</a:t>
            </a:r>
          </a:p>
          <a:p>
            <a:r>
              <a:rPr lang="en-US" dirty="0" smtClean="0"/>
              <a:t>Semantic check</a:t>
            </a:r>
          </a:p>
          <a:p>
            <a:r>
              <a:rPr lang="en-US" dirty="0" smtClean="0"/>
              <a:t>Code generation </a:t>
            </a:r>
          </a:p>
          <a:p>
            <a:pPr lvl="1"/>
            <a:r>
              <a:rPr lang="en-US" dirty="0" smtClean="0"/>
              <a:t>programming model dependent runtime APIs generation</a:t>
            </a:r>
          </a:p>
          <a:p>
            <a:pPr lvl="1"/>
            <a:r>
              <a:rPr lang="en-US" dirty="0" smtClean="0"/>
              <a:t>invoke LLVM as backend to produce binary</a:t>
            </a:r>
          </a:p>
          <a:p>
            <a:pPr lvl="1"/>
            <a:r>
              <a:rPr lang="en-US" dirty="0" smtClean="0"/>
              <a:t>Invoke OS command to link code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Modular architecture</a:t>
            </a:r>
          </a:p>
          <a:p>
            <a:pPr lvl="1"/>
            <a:r>
              <a:rPr lang="en-US" dirty="0" smtClean="0"/>
              <a:t>most of compilation steps are defined as </a:t>
            </a:r>
            <a:r>
              <a:rPr lang="en-US" b="1" i="1" dirty="0" smtClean="0"/>
              <a:t>Action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ajor functionalities are wrapped as libraries</a:t>
            </a:r>
          </a:p>
          <a:p>
            <a:r>
              <a:rPr lang="en-US" dirty="0" smtClean="0"/>
              <a:t>Two major parts: preparing compilation environment and compilation actions execution</a:t>
            </a:r>
          </a:p>
          <a:p>
            <a:r>
              <a:rPr lang="en-US" dirty="0" smtClean="0"/>
              <a:t>compilation environment preparing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nput compilation options parsing</a:t>
            </a:r>
          </a:p>
          <a:p>
            <a:pPr lvl="1"/>
            <a:r>
              <a:rPr lang="en-US" dirty="0" smtClean="0"/>
              <a:t>compilation action list </a:t>
            </a:r>
            <a:r>
              <a:rPr lang="en-US" dirty="0" smtClean="0"/>
              <a:t>construction</a:t>
            </a:r>
            <a:endParaRPr lang="en-US" dirty="0" smtClean="0"/>
          </a:p>
          <a:p>
            <a:pPr lvl="1"/>
            <a:r>
              <a:rPr lang="en-US" dirty="0" smtClean="0"/>
              <a:t>filename, tools and tools’ arguments selection</a:t>
            </a:r>
          </a:p>
          <a:p>
            <a:r>
              <a:rPr lang="en-US" dirty="0" smtClean="0"/>
              <a:t>Compilation actions execution: </a:t>
            </a:r>
          </a:p>
          <a:p>
            <a:pPr lvl="1"/>
            <a:r>
              <a:rPr lang="en-US" dirty="0" smtClean="0"/>
              <a:t>parse source files</a:t>
            </a:r>
          </a:p>
          <a:p>
            <a:pPr lvl="1"/>
            <a:r>
              <a:rPr lang="en-US" dirty="0" smtClean="0"/>
              <a:t>generate AST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emantic check on AST</a:t>
            </a:r>
          </a:p>
          <a:p>
            <a:pPr lvl="1"/>
            <a:r>
              <a:rPr lang="en-US" dirty="0" smtClean="0"/>
              <a:t>code generation from AST </a:t>
            </a:r>
          </a:p>
        </p:txBody>
      </p:sp>
    </p:spTree>
    <p:extLst>
      <p:ext uri="{BB962C8B-B14F-4D97-AF65-F5344CB8AC3E}">
        <p14:creationId xmlns:p14="http://schemas.microsoft.com/office/powerpoint/2010/main" val="70895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ode entries: compiler entry, action list construction and execution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152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lang execution entry</a:t>
            </a:r>
          </a:p>
          <a:p>
            <a:pPr lvl="1"/>
            <a:r>
              <a:rPr lang="en-US" i="1" dirty="0" smtClean="0"/>
              <a:t>main</a:t>
            </a:r>
            <a:r>
              <a:rPr lang="en-US" dirty="0" smtClean="0"/>
              <a:t> at tools/driver/</a:t>
            </a:r>
            <a:r>
              <a:rPr lang="en-US" dirty="0" err="1" smtClean="0"/>
              <a:t>driver.cpp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i="1" dirty="0" smtClean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</a:t>
            </a:r>
            <a:r>
              <a:rPr lang="en-US" i="1" dirty="0" smtClean="0">
                <a:sym typeface="Wingdings"/>
              </a:rPr>
              <a:t> </a:t>
            </a:r>
            <a:r>
              <a:rPr lang="en-US" i="1" dirty="0" smtClean="0"/>
              <a:t>Driver::</a:t>
            </a:r>
            <a:r>
              <a:rPr lang="en-US" i="1" dirty="0" err="1" smtClean="0"/>
              <a:t>ExecuteCompilation</a:t>
            </a:r>
            <a:r>
              <a:rPr lang="en-US" i="1" dirty="0" smtClean="0"/>
              <a:t> </a:t>
            </a:r>
            <a:r>
              <a:rPr lang="en-US" dirty="0" smtClean="0"/>
              <a:t>at lib/Driver/</a:t>
            </a:r>
            <a:r>
              <a:rPr lang="en-US" dirty="0" err="1" smtClean="0"/>
              <a:t>Driver.cpp</a:t>
            </a:r>
            <a:r>
              <a:rPr lang="en-US" dirty="0" smtClean="0">
                <a:sym typeface="Wingdings"/>
              </a:rPr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ompilation action list construction</a:t>
            </a:r>
          </a:p>
          <a:p>
            <a:pPr lvl="1"/>
            <a:r>
              <a:rPr lang="en-US" i="1" dirty="0" err="1" smtClean="0"/>
              <a:t>ExecuteCompilerInvocation</a:t>
            </a:r>
            <a:r>
              <a:rPr lang="en-US" dirty="0" smtClean="0"/>
              <a:t> at lib/</a:t>
            </a:r>
            <a:r>
              <a:rPr lang="en-US" dirty="0" err="1" smtClean="0"/>
              <a:t>FrontendTool</a:t>
            </a:r>
            <a:r>
              <a:rPr lang="en-US" dirty="0" smtClean="0"/>
              <a:t>/</a:t>
            </a:r>
            <a:r>
              <a:rPr lang="en-US" dirty="0" err="1" smtClean="0"/>
              <a:t>ExecuteCompilerInvocation.cpp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ompilation action execution</a:t>
            </a:r>
          </a:p>
          <a:p>
            <a:pPr lvl="1"/>
            <a:r>
              <a:rPr lang="en-US" i="1" dirty="0" err="1" smtClean="0"/>
              <a:t>ASTFrontendAction</a:t>
            </a:r>
            <a:r>
              <a:rPr lang="en-US" i="1" dirty="0" smtClean="0"/>
              <a:t>::Execute </a:t>
            </a:r>
          </a:p>
          <a:p>
            <a:pPr lvl="1"/>
            <a:r>
              <a:rPr lang="en-US" i="1" dirty="0" err="1" smtClean="0"/>
              <a:t>ASTFrontendAction</a:t>
            </a:r>
            <a:r>
              <a:rPr lang="en-US" i="1" dirty="0" smtClean="0"/>
              <a:t>::</a:t>
            </a:r>
            <a:r>
              <a:rPr lang="en-US" i="1" dirty="0" err="1" smtClean="0"/>
              <a:t>ExecuteAction</a:t>
            </a:r>
            <a:r>
              <a:rPr lang="en-US" i="1" dirty="0" smtClean="0"/>
              <a:t> </a:t>
            </a:r>
            <a:r>
              <a:rPr lang="en-US" dirty="0" smtClean="0"/>
              <a:t>at lib/Frontend/</a:t>
            </a:r>
            <a:r>
              <a:rPr lang="en-US" dirty="0" err="1" smtClean="0"/>
              <a:t>FrontendAction.cpp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	 </a:t>
            </a:r>
            <a:r>
              <a:rPr lang="en-US" dirty="0" smtClean="0">
                <a:sym typeface="Wingding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6491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entries: parsing input program (Lexical, Syntactic and Semantic checks)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Parser entry</a:t>
            </a:r>
          </a:p>
          <a:p>
            <a:pPr lvl="1"/>
            <a:r>
              <a:rPr lang="en-US" i="1" dirty="0"/>
              <a:t>c</a:t>
            </a:r>
            <a:r>
              <a:rPr lang="en-US" i="1" dirty="0" smtClean="0"/>
              <a:t>lang::</a:t>
            </a:r>
            <a:r>
              <a:rPr lang="en-US" i="1" dirty="0" err="1" smtClean="0"/>
              <a:t>ParseAST</a:t>
            </a:r>
            <a:r>
              <a:rPr lang="en-US" i="1" dirty="0" smtClean="0"/>
              <a:t> </a:t>
            </a:r>
            <a:r>
              <a:rPr lang="en-US" dirty="0" smtClean="0"/>
              <a:t>at lib/Parser/</a:t>
            </a:r>
            <a:r>
              <a:rPr lang="en-US" dirty="0" err="1" smtClean="0"/>
              <a:t>ParseAST.cpp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    </a:t>
            </a:r>
            <a:r>
              <a:rPr lang="en-US" i="1" dirty="0" smtClean="0">
                <a:sym typeface="Wingdings"/>
              </a:rPr>
              <a:t>Parser::</a:t>
            </a:r>
            <a:r>
              <a:rPr lang="en-US" i="1" dirty="0" err="1" smtClean="0">
                <a:sym typeface="Wingdings"/>
              </a:rPr>
              <a:t>ParseTopLevelDecl</a:t>
            </a:r>
            <a:r>
              <a:rPr lang="en-US" i="1" dirty="0" smtClean="0">
                <a:sym typeface="Wingdings"/>
              </a:rPr>
              <a:t>() </a:t>
            </a:r>
            <a:r>
              <a:rPr lang="en-US" dirty="0" smtClean="0">
                <a:sym typeface="Wingdings"/>
              </a:rPr>
              <a:t>at lib/Parse/</a:t>
            </a:r>
            <a:r>
              <a:rPr lang="en-US" dirty="0" err="1" smtClean="0">
                <a:sym typeface="Wingdings"/>
              </a:rPr>
              <a:t>Parser.cpp</a:t>
            </a:r>
            <a:r>
              <a:rPr lang="en-US" dirty="0" smtClean="0">
                <a:sym typeface="Wingdings"/>
              </a:rPr>
              <a:t>  </a:t>
            </a:r>
            <a:r>
              <a:rPr lang="en-US" i="1" dirty="0" smtClean="0">
                <a:sym typeface="Wingdings"/>
              </a:rPr>
              <a:t>// parse declarations 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         </a:t>
            </a:r>
            <a:r>
              <a:rPr lang="en-US" i="1" dirty="0" smtClean="0">
                <a:sym typeface="Wingdings"/>
              </a:rPr>
              <a:t>Parser::</a:t>
            </a:r>
            <a:r>
              <a:rPr lang="en-US" i="1" dirty="0" err="1" smtClean="0">
                <a:sym typeface="Wingdings"/>
              </a:rPr>
              <a:t>ParseExternalDeclaration</a:t>
            </a:r>
            <a:r>
              <a:rPr lang="en-US" i="1" dirty="0" smtClean="0">
                <a:sym typeface="Wingdings"/>
              </a:rPr>
              <a:t>() </a:t>
            </a:r>
            <a:r>
              <a:rPr lang="en-US" dirty="0" smtClean="0">
                <a:sym typeface="Wingdings"/>
              </a:rPr>
              <a:t>at lib/Parse/</a:t>
            </a:r>
            <a:r>
              <a:rPr lang="en-US" dirty="0" err="1" smtClean="0">
                <a:sym typeface="Wingdings"/>
              </a:rPr>
              <a:t>Parser.cpp</a:t>
            </a:r>
            <a:r>
              <a:rPr lang="en-US" dirty="0" smtClean="0">
                <a:sym typeface="Wingdings"/>
              </a:rPr>
              <a:t> ln:641</a:t>
            </a:r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	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Lexical analysis </a:t>
            </a:r>
          </a:p>
          <a:p>
            <a:pPr lvl="1"/>
            <a:r>
              <a:rPr lang="en-US" dirty="0" smtClean="0">
                <a:sym typeface="Wingdings"/>
              </a:rPr>
              <a:t>include/clang/Basic/</a:t>
            </a:r>
            <a:r>
              <a:rPr lang="en-US" dirty="0" err="1" smtClean="0">
                <a:sym typeface="Wingdings"/>
              </a:rPr>
              <a:t>DiagnosticLexKinds.td</a:t>
            </a:r>
            <a:r>
              <a:rPr lang="en-US" dirty="0" smtClean="0">
                <a:sym typeface="Wingdings"/>
              </a:rPr>
              <a:t> 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Semantic analysis</a:t>
            </a:r>
          </a:p>
          <a:p>
            <a:pPr lvl="1"/>
            <a:r>
              <a:rPr lang="en-US" dirty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nclude/clang/Basic/</a:t>
            </a:r>
            <a:r>
              <a:rPr lang="en-US" dirty="0" err="1" smtClean="0">
                <a:sym typeface="Wingdings"/>
              </a:rPr>
              <a:t>DiagnosticSemaKinds.td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4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entries: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858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/>
              </a:rPr>
              <a:t>Code generation action  </a:t>
            </a:r>
          </a:p>
          <a:p>
            <a:pPr lvl="1"/>
            <a:r>
              <a:rPr lang="en-US" i="1" dirty="0" err="1" smtClean="0">
                <a:sym typeface="Wingdings"/>
              </a:rPr>
              <a:t>CodeGenAction</a:t>
            </a:r>
            <a:r>
              <a:rPr lang="en-US" i="1" dirty="0" smtClean="0">
                <a:sym typeface="Wingdings"/>
              </a:rPr>
              <a:t>::</a:t>
            </a:r>
            <a:r>
              <a:rPr lang="en-US" i="1" dirty="0" err="1" smtClean="0">
                <a:sym typeface="Wingdings"/>
              </a:rPr>
              <a:t>ExecuteAction</a:t>
            </a:r>
            <a:r>
              <a:rPr lang="en-US" i="1" dirty="0" smtClean="0">
                <a:sym typeface="Wingdings"/>
              </a:rPr>
              <a:t>() </a:t>
            </a:r>
            <a:r>
              <a:rPr lang="en-US" dirty="0" smtClean="0">
                <a:sym typeface="Wingdings"/>
              </a:rPr>
              <a:t>at lib/</a:t>
            </a:r>
            <a:r>
              <a:rPr lang="en-US" dirty="0" err="1" smtClean="0">
                <a:sym typeface="Wingdings"/>
              </a:rPr>
              <a:t>CodeGen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CodeGenAxtion.cpp</a:t>
            </a:r>
            <a:r>
              <a:rPr lang="en-US" dirty="0" smtClean="0">
                <a:sym typeface="Wingdings"/>
              </a:rPr>
              <a:t> 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     </a:t>
            </a:r>
            <a:r>
              <a:rPr lang="en-US" i="1" dirty="0" smtClean="0">
                <a:sym typeface="Wingdings"/>
              </a:rPr>
              <a:t>clang::</a:t>
            </a:r>
            <a:r>
              <a:rPr lang="en-US" i="1" dirty="0" err="1" smtClean="0">
                <a:sym typeface="Wingdings"/>
              </a:rPr>
              <a:t>CodeEmitBackendOutput</a:t>
            </a:r>
            <a:r>
              <a:rPr lang="en-US" i="1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at lib/</a:t>
            </a:r>
            <a:r>
              <a:rPr lang="en-US" dirty="0" err="1" smtClean="0">
                <a:sym typeface="Wingdings"/>
              </a:rPr>
              <a:t>CodeGen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BackendUtil.com</a:t>
            </a:r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r>
              <a:rPr lang="en-US" dirty="0" smtClean="0"/>
              <a:t>Code generation from AST tree</a:t>
            </a:r>
          </a:p>
          <a:p>
            <a:pPr lvl="1"/>
            <a:r>
              <a:rPr lang="en-US" i="1" dirty="0" err="1" smtClean="0"/>
              <a:t>CodeGenFunction</a:t>
            </a:r>
            <a:r>
              <a:rPr lang="en-US" i="1" dirty="0" smtClean="0"/>
              <a:t>::</a:t>
            </a:r>
            <a:r>
              <a:rPr lang="en-US" i="1" dirty="0" err="1" smtClean="0"/>
              <a:t>GenerateCode</a:t>
            </a:r>
            <a:r>
              <a:rPr lang="en-US" i="1" dirty="0" smtClean="0"/>
              <a:t>() </a:t>
            </a:r>
            <a:r>
              <a:rPr lang="en-US" dirty="0" smtClean="0"/>
              <a:t>at lib/</a:t>
            </a:r>
            <a:r>
              <a:rPr lang="en-US" dirty="0" err="1" smtClean="0"/>
              <a:t>CodeGen</a:t>
            </a:r>
            <a:r>
              <a:rPr lang="en-US" dirty="0" smtClean="0"/>
              <a:t>/</a:t>
            </a:r>
            <a:r>
              <a:rPr lang="en-US" dirty="0" err="1" smtClean="0"/>
              <a:t>CodeGenFunction.cpp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    </a:t>
            </a:r>
            <a:r>
              <a:rPr lang="en-US" i="1" dirty="0" err="1" smtClean="0"/>
              <a:t>CodeGenFunction</a:t>
            </a:r>
            <a:r>
              <a:rPr lang="en-US" i="1" dirty="0" smtClean="0"/>
              <a:t>::</a:t>
            </a:r>
            <a:r>
              <a:rPr lang="en-US" i="1" dirty="0" err="1" smtClean="0"/>
              <a:t>EmitFunctionBody</a:t>
            </a:r>
            <a:r>
              <a:rPr lang="en-US" i="1" dirty="0" smtClean="0"/>
              <a:t>()</a:t>
            </a:r>
            <a:endParaRPr lang="en-US" i="1" dirty="0" smtClean="0">
              <a:sym typeface="Wingdings"/>
            </a:endParaRPr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 </a:t>
            </a:r>
            <a:r>
              <a:rPr lang="en-US" i="1" dirty="0" err="1" smtClean="0"/>
              <a:t>CodeGenFunction</a:t>
            </a:r>
            <a:r>
              <a:rPr lang="en-US" i="1" dirty="0" smtClean="0"/>
              <a:t>::</a:t>
            </a:r>
            <a:r>
              <a:rPr lang="en-US" i="1" dirty="0" err="1" smtClean="0"/>
              <a:t>EmitStmt</a:t>
            </a:r>
            <a:r>
              <a:rPr lang="en-US" i="1" dirty="0" smtClean="0">
                <a:sym typeface="Wingdings"/>
              </a:rPr>
              <a:t>() </a:t>
            </a:r>
            <a:r>
              <a:rPr lang="en-US" dirty="0" smtClean="0">
                <a:sym typeface="Wingdings"/>
              </a:rPr>
              <a:t>at lib/</a:t>
            </a:r>
            <a:r>
              <a:rPr lang="en-US" dirty="0" err="1" smtClean="0"/>
              <a:t>CodeGen</a:t>
            </a:r>
            <a:r>
              <a:rPr lang="en-US" dirty="0" smtClean="0"/>
              <a:t>/</a:t>
            </a:r>
            <a:r>
              <a:rPr lang="en-US" dirty="0" err="1" smtClean="0"/>
              <a:t>CGStmt.cpp</a:t>
            </a:r>
            <a:r>
              <a:rPr lang="en-US" dirty="0">
                <a:sym typeface="Wingdings"/>
              </a:rPr>
              <a:t>	</a:t>
            </a:r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lass </a:t>
            </a:r>
            <a:r>
              <a:rPr lang="en-US" i="1" dirty="0" err="1" smtClean="0">
                <a:sym typeface="Wingdings"/>
              </a:rPr>
              <a:t>CodeGenModule</a:t>
            </a:r>
            <a:r>
              <a:rPr lang="en-US" dirty="0" smtClean="0">
                <a:sym typeface="Wingdings"/>
              </a:rPr>
              <a:t> at </a:t>
            </a:r>
            <a:r>
              <a:rPr lang="en-US" sz="2400" dirty="0" smtClean="0">
                <a:sym typeface="Wingdings"/>
              </a:rPr>
              <a:t>lib/</a:t>
            </a:r>
            <a:r>
              <a:rPr lang="en-US" sz="2400" dirty="0" err="1" smtClean="0">
                <a:sym typeface="Wingdings"/>
              </a:rPr>
              <a:t>CodeGen</a:t>
            </a:r>
            <a:r>
              <a:rPr lang="en-US" sz="2400" dirty="0" smtClean="0">
                <a:sym typeface="Wingdings"/>
              </a:rPr>
              <a:t>/</a:t>
            </a:r>
            <a:r>
              <a:rPr lang="en-US" sz="2400" dirty="0" err="1" smtClean="0">
                <a:sym typeface="Wingdings"/>
              </a:rPr>
              <a:t>CodeGenModule.h</a:t>
            </a:r>
            <a:endParaRPr lang="en-US" sz="2400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manages the details of code generation </a:t>
            </a:r>
          </a:p>
          <a:p>
            <a:pPr lvl="1"/>
            <a:r>
              <a:rPr lang="en-US" dirty="0">
                <a:sym typeface="Wingdings"/>
              </a:rPr>
              <a:t>m</a:t>
            </a:r>
            <a:r>
              <a:rPr lang="en-US" dirty="0" smtClean="0">
                <a:sym typeface="Wingdings"/>
              </a:rPr>
              <a:t>aintains the tool classes for lowering program models’ runtime APIs (i.e. </a:t>
            </a:r>
            <a:r>
              <a:rPr lang="en-US" dirty="0" err="1" smtClean="0">
                <a:sym typeface="Wingdings"/>
              </a:rPr>
              <a:t>OpenMP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OpenCL</a:t>
            </a:r>
            <a:r>
              <a:rPr lang="en-US" dirty="0" smtClean="0">
                <a:sym typeface="Wingdings"/>
              </a:rPr>
              <a:t> </a:t>
            </a:r>
            <a:r>
              <a:rPr lang="mr-IN" dirty="0" smtClean="0">
                <a:sym typeface="Wingdings"/>
              </a:rPr>
              <a:t>…</a:t>
            </a:r>
            <a:r>
              <a:rPr lang="en-US" dirty="0" smtClean="0">
                <a:sym typeface="Wingding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3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entries: parsing </a:t>
            </a:r>
            <a:r>
              <a:rPr lang="en-US" dirty="0" err="1" smtClean="0"/>
              <a:t>OpenMP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ym typeface="Wingdings"/>
              </a:rPr>
              <a:t>Lexical analysis for </a:t>
            </a:r>
            <a:r>
              <a:rPr lang="en-US" dirty="0" err="1" smtClean="0">
                <a:sym typeface="Wingdings"/>
              </a:rPr>
              <a:t>OpenMP</a:t>
            </a:r>
            <a:r>
              <a:rPr lang="en-US" dirty="0" smtClean="0">
                <a:sym typeface="Wingdings"/>
              </a:rPr>
              <a:t> directives and clauses</a:t>
            </a:r>
          </a:p>
          <a:p>
            <a:pPr lvl="1"/>
            <a:r>
              <a:rPr lang="en-US" dirty="0" smtClean="0">
                <a:sym typeface="Wingdings"/>
              </a:rPr>
              <a:t>include/clang/Basic/</a:t>
            </a:r>
            <a:r>
              <a:rPr lang="en-US" dirty="0" err="1" smtClean="0">
                <a:sym typeface="Wingdings"/>
              </a:rPr>
              <a:t>OpenMPKinds.def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include/clang/Basic/</a:t>
            </a:r>
            <a:r>
              <a:rPr lang="en-US" dirty="0" err="1" smtClean="0">
                <a:sym typeface="Wingdings"/>
              </a:rPr>
              <a:t>OpenMPKinds.h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E.g. support  </a:t>
            </a:r>
            <a:r>
              <a:rPr lang="en-US" i="1" dirty="0" smtClean="0">
                <a:sym typeface="Wingdings"/>
              </a:rPr>
              <a:t>OPENMP_REQUIRES_CLAUSE</a:t>
            </a:r>
            <a:r>
              <a:rPr lang="en-US" dirty="0" smtClean="0">
                <a:sym typeface="Wingdings"/>
              </a:rPr>
              <a:t> with </a:t>
            </a:r>
            <a:r>
              <a:rPr lang="en-US" i="1" dirty="0" err="1" smtClean="0">
                <a:sym typeface="Wingdings"/>
              </a:rPr>
              <a:t>unified_address</a:t>
            </a:r>
            <a:r>
              <a:rPr lang="en-US" dirty="0" smtClean="0">
                <a:sym typeface="Wingdings"/>
              </a:rPr>
              <a:t>, </a:t>
            </a:r>
            <a:r>
              <a:rPr lang="en-US" i="1" dirty="0" err="1" smtClean="0">
                <a:sym typeface="Wingdings"/>
              </a:rPr>
              <a:t>unified_shared_memory</a:t>
            </a:r>
            <a:r>
              <a:rPr lang="en-US" i="1" dirty="0" smtClean="0">
                <a:sym typeface="Wingdings"/>
              </a:rPr>
              <a:t> </a:t>
            </a:r>
            <a:endParaRPr lang="en-US" dirty="0">
              <a:sym typeface="Wingdings"/>
            </a:endParaRPr>
          </a:p>
          <a:p>
            <a:pPr lvl="1"/>
            <a:endParaRPr lang="en-US" dirty="0" smtClean="0"/>
          </a:p>
          <a:p>
            <a:r>
              <a:rPr lang="en-US" dirty="0" err="1" smtClean="0"/>
              <a:t>OpenMP</a:t>
            </a:r>
            <a:r>
              <a:rPr lang="en-US" dirty="0" smtClean="0"/>
              <a:t> related AST </a:t>
            </a:r>
            <a:r>
              <a:rPr lang="en-US" dirty="0" err="1" smtClean="0"/>
              <a:t>def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nclude/clang/AST/</a:t>
            </a:r>
            <a:r>
              <a:rPr lang="en-US" dirty="0" err="1" smtClean="0"/>
              <a:t>DeclOpenMP.h</a:t>
            </a:r>
            <a:endParaRPr lang="en-US" dirty="0" smtClean="0"/>
          </a:p>
          <a:p>
            <a:pPr lvl="1"/>
            <a:r>
              <a:rPr lang="en-US" dirty="0" smtClean="0"/>
              <a:t>include/clang/AST/</a:t>
            </a:r>
            <a:r>
              <a:rPr lang="en-US" dirty="0" err="1" smtClean="0"/>
              <a:t>Expr</a:t>
            </a:r>
            <a:r>
              <a:rPr lang="en-US" dirty="0" err="1" smtClean="0"/>
              <a:t>OpenMP.h</a:t>
            </a:r>
            <a:endParaRPr lang="en-US" dirty="0" smtClean="0"/>
          </a:p>
          <a:p>
            <a:pPr lvl="1"/>
            <a:r>
              <a:rPr lang="en-US" dirty="0" smtClean="0"/>
              <a:t>include/clang/AST/</a:t>
            </a:r>
            <a:r>
              <a:rPr lang="en-US" dirty="0" err="1" smtClean="0"/>
              <a:t>OpenMPClause.h</a:t>
            </a:r>
            <a:endParaRPr lang="en-US" dirty="0" smtClean="0"/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class </a:t>
            </a:r>
            <a:r>
              <a:rPr lang="en-US" i="1" dirty="0" err="1" smtClean="0"/>
              <a:t>OMPUnifiedAddressClause</a:t>
            </a:r>
            <a:r>
              <a:rPr lang="en-US" dirty="0" smtClean="0"/>
              <a:t>  and class </a:t>
            </a:r>
            <a:r>
              <a:rPr lang="en-US" i="1" dirty="0" err="1" smtClean="0"/>
              <a:t>OMPUnifiedSharedMemoryClause</a:t>
            </a:r>
            <a:r>
              <a:rPr lang="en-US" i="1" dirty="0" smtClean="0"/>
              <a:t> at </a:t>
            </a:r>
            <a:r>
              <a:rPr lang="en-US" dirty="0" smtClean="0"/>
              <a:t>include/clang/AST/</a:t>
            </a:r>
            <a:r>
              <a:rPr lang="en-US" dirty="0" err="1" smtClean="0"/>
              <a:t>OpenMPClause.h</a:t>
            </a:r>
            <a:r>
              <a:rPr lang="en-US" dirty="0"/>
              <a:t> </a:t>
            </a:r>
            <a:r>
              <a:rPr lang="en-US" dirty="0" smtClean="0"/>
              <a:t>ln:1023</a:t>
            </a:r>
            <a:endParaRPr lang="en-US" i="1" dirty="0" smtClean="0"/>
          </a:p>
          <a:p>
            <a:endParaRPr lang="en-US" dirty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OpenMP</a:t>
            </a:r>
            <a:r>
              <a:rPr lang="en-US" dirty="0" smtClean="0">
                <a:sym typeface="Wingdings"/>
              </a:rPr>
              <a:t> related semantic analysis</a:t>
            </a:r>
          </a:p>
          <a:p>
            <a:pPr lvl="1"/>
            <a:r>
              <a:rPr lang="en-US" dirty="0" smtClean="0">
                <a:sym typeface="Wingdings"/>
              </a:rPr>
              <a:t>lib/</a:t>
            </a:r>
            <a:r>
              <a:rPr lang="en-US" dirty="0" err="1" smtClean="0">
                <a:sym typeface="Wingdings"/>
              </a:rPr>
              <a:t>Sema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SemaOpenMP.cpp</a:t>
            </a:r>
            <a:endParaRPr lang="en-US" dirty="0" smtClean="0">
              <a:sym typeface="Wingdings"/>
            </a:endParaRPr>
          </a:p>
          <a:p>
            <a:pPr lvl="1"/>
            <a:r>
              <a:rPr lang="en-US" i="1" dirty="0" err="1"/>
              <a:t>Sema</a:t>
            </a:r>
            <a:r>
              <a:rPr lang="en-US" i="1" dirty="0"/>
              <a:t>::</a:t>
            </a:r>
            <a:r>
              <a:rPr lang="en-US" i="1" dirty="0" err="1" smtClean="0"/>
              <a:t>ActOnOpenMPRequiresDirective</a:t>
            </a:r>
            <a:r>
              <a:rPr lang="en-US" i="1" dirty="0" smtClean="0"/>
              <a:t>() </a:t>
            </a:r>
            <a:r>
              <a:rPr lang="en-US" dirty="0" smtClean="0"/>
              <a:t>at </a:t>
            </a:r>
            <a:r>
              <a:rPr lang="en-US" dirty="0" smtClean="0">
                <a:sym typeface="Wingdings"/>
              </a:rPr>
              <a:t>lib/</a:t>
            </a:r>
            <a:r>
              <a:rPr lang="en-US" dirty="0" err="1" smtClean="0">
                <a:sym typeface="Wingdings"/>
              </a:rPr>
              <a:t>Sema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SemaOpenMP.cpp</a:t>
            </a:r>
            <a:r>
              <a:rPr lang="en-US" dirty="0" smtClean="0">
                <a:sym typeface="Wingdings"/>
              </a:rPr>
              <a:t> ln: 2805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     </a:t>
            </a:r>
            <a:r>
              <a:rPr lang="en-US" i="1" dirty="0" err="1"/>
              <a:t>Sema</a:t>
            </a:r>
            <a:r>
              <a:rPr lang="en-US" i="1" dirty="0"/>
              <a:t>::</a:t>
            </a:r>
            <a:r>
              <a:rPr lang="en-US" i="1" dirty="0" err="1" smtClean="0"/>
              <a:t>CheckOMPRequiresDecl</a:t>
            </a:r>
            <a:r>
              <a:rPr lang="en-US" i="1" dirty="0" smtClean="0"/>
              <a:t>()</a:t>
            </a:r>
            <a:endParaRPr lang="en-US" i="1" dirty="0" smtClean="0">
              <a:sym typeface="Wingding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4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entries: </a:t>
            </a:r>
            <a:r>
              <a:rPr lang="en-US" dirty="0" err="1" smtClean="0"/>
              <a:t>OpenMP</a:t>
            </a:r>
            <a:r>
              <a:rPr lang="en-US" dirty="0" smtClean="0"/>
              <a:t> related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70043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Code generation from AST tree</a:t>
            </a:r>
          </a:p>
          <a:p>
            <a:pPr lvl="1"/>
            <a:r>
              <a:rPr lang="en-US" dirty="0" smtClean="0"/>
              <a:t>AST process: </a:t>
            </a:r>
            <a:r>
              <a:rPr lang="en-US" dirty="0" smtClean="0"/>
              <a:t>lib/</a:t>
            </a:r>
            <a:r>
              <a:rPr lang="en-US" dirty="0" err="1" smtClean="0"/>
              <a:t>CodeGen</a:t>
            </a:r>
            <a:r>
              <a:rPr lang="en-US" dirty="0" smtClean="0"/>
              <a:t>/</a:t>
            </a:r>
            <a:r>
              <a:rPr lang="en-US" dirty="0" err="1" smtClean="0"/>
              <a:t>CGStmtOpenMP.cpp</a:t>
            </a:r>
            <a:endParaRPr lang="en-US" dirty="0" smtClean="0"/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directives and clauses : </a:t>
            </a:r>
            <a:r>
              <a:rPr lang="en-US" i="1" dirty="0" err="1" smtClean="0"/>
              <a:t>CGOpenMPRuntime</a:t>
            </a:r>
            <a:r>
              <a:rPr lang="en-US" i="1" dirty="0" smtClean="0"/>
              <a:t> </a:t>
            </a:r>
            <a:r>
              <a:rPr lang="en-US" dirty="0" smtClean="0"/>
              <a:t> at lib/</a:t>
            </a:r>
            <a:r>
              <a:rPr lang="en-US" dirty="0" err="1" smtClean="0"/>
              <a:t>CodeGen</a:t>
            </a:r>
            <a:r>
              <a:rPr lang="en-US" dirty="0" smtClean="0"/>
              <a:t>/</a:t>
            </a:r>
            <a:r>
              <a:rPr lang="en-US" dirty="0" err="1" smtClean="0"/>
              <a:t>CGOpenMPRuntime.cpp</a:t>
            </a:r>
            <a:endParaRPr lang="en-US" dirty="0" smtClean="0"/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directives and clauses on NVPTX: </a:t>
            </a:r>
            <a:r>
              <a:rPr lang="en-US" i="1" dirty="0" err="1" smtClean="0"/>
              <a:t>CGOpenMPRuntimeNVPTX</a:t>
            </a:r>
            <a:r>
              <a:rPr lang="en-US" dirty="0" smtClean="0"/>
              <a:t> at lib/</a:t>
            </a:r>
            <a:r>
              <a:rPr lang="en-US" dirty="0" err="1" smtClean="0"/>
              <a:t>CodeGen</a:t>
            </a:r>
            <a:r>
              <a:rPr lang="en-US" dirty="0" smtClean="0"/>
              <a:t>/</a:t>
            </a:r>
            <a:r>
              <a:rPr lang="en-US" dirty="0" err="1" smtClean="0"/>
              <a:t>CGOpenMPRuntimeNVPTX.cpp</a:t>
            </a:r>
            <a:r>
              <a:rPr lang="en-US" dirty="0" smtClean="0"/>
              <a:t> 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lass </a:t>
            </a:r>
            <a:r>
              <a:rPr lang="en-US" i="1" dirty="0" err="1" smtClean="0"/>
              <a:t>CGOpenMPRuntime</a:t>
            </a:r>
            <a:endParaRPr lang="en-US" i="1" dirty="0" smtClean="0"/>
          </a:p>
          <a:p>
            <a:pPr lvl="1"/>
            <a:r>
              <a:rPr lang="en-US" dirty="0" smtClean="0"/>
              <a:t>invoked by </a:t>
            </a:r>
            <a:r>
              <a:rPr lang="en-US" i="1" dirty="0" err="1" smtClean="0"/>
              <a:t>CodeGenModule</a:t>
            </a:r>
            <a:r>
              <a:rPr lang="en-US" i="1" dirty="0" smtClean="0"/>
              <a:t> </a:t>
            </a:r>
            <a:r>
              <a:rPr lang="en-US" dirty="0" smtClean="0"/>
              <a:t>for handling </a:t>
            </a:r>
            <a:r>
              <a:rPr lang="en-US" dirty="0" err="1" smtClean="0"/>
              <a:t>OpenMP</a:t>
            </a:r>
            <a:r>
              <a:rPr lang="en-US" dirty="0" smtClean="0"/>
              <a:t> related code generation</a:t>
            </a:r>
          </a:p>
          <a:p>
            <a:pPr lvl="2"/>
            <a:r>
              <a:rPr lang="en-US" dirty="0" smtClean="0"/>
              <a:t>lowering </a:t>
            </a:r>
            <a:r>
              <a:rPr lang="en-US" dirty="0" err="1" smtClean="0"/>
              <a:t>OpenMP</a:t>
            </a:r>
            <a:r>
              <a:rPr lang="en-US" dirty="0" smtClean="0"/>
              <a:t> runtime APIs</a:t>
            </a:r>
          </a:p>
          <a:p>
            <a:pPr lvl="2"/>
            <a:r>
              <a:rPr lang="en-US" dirty="0" smtClean="0"/>
              <a:t>outlining  </a:t>
            </a:r>
            <a:r>
              <a:rPr lang="en-US" dirty="0" smtClean="0"/>
              <a:t>parallel function body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Subclass </a:t>
            </a:r>
            <a:r>
              <a:rPr lang="en-US" i="1" dirty="0" err="1" smtClean="0"/>
              <a:t>CGOpenMPRuntimeNVPTX</a:t>
            </a:r>
            <a:r>
              <a:rPr lang="en-US" i="1" dirty="0" smtClean="0"/>
              <a:t> </a:t>
            </a:r>
            <a:r>
              <a:rPr lang="en-US" dirty="0" smtClean="0"/>
              <a:t>for kernel function and runtime APIs code generation on NV PTX and CUDA runtime</a:t>
            </a:r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r>
              <a:rPr lang="en-US" smtClean="0">
                <a:sym typeface="Wingdings"/>
              </a:rPr>
              <a:t>E.g. Unified </a:t>
            </a:r>
            <a:r>
              <a:rPr lang="en-US" dirty="0" smtClean="0">
                <a:sym typeface="Wingdings"/>
              </a:rPr>
              <a:t>shared memory </a:t>
            </a:r>
          </a:p>
          <a:p>
            <a:pPr lvl="1"/>
            <a:r>
              <a:rPr lang="en-US" dirty="0" smtClean="0">
                <a:sym typeface="Wingdings"/>
              </a:rPr>
              <a:t>class </a:t>
            </a:r>
            <a:r>
              <a:rPr lang="en-US" i="1" dirty="0" err="1"/>
              <a:t>OffloadEntriesInfoManagerTy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at </a:t>
            </a:r>
            <a:r>
              <a:rPr lang="en-US" dirty="0" smtClean="0"/>
              <a:t>lib/</a:t>
            </a:r>
            <a:r>
              <a:rPr lang="en-US" dirty="0" err="1" smtClean="0"/>
              <a:t>CodeGen</a:t>
            </a:r>
            <a:r>
              <a:rPr lang="en-US" dirty="0" smtClean="0"/>
              <a:t>/</a:t>
            </a:r>
            <a:r>
              <a:rPr lang="en-US" dirty="0" err="1" smtClean="0"/>
              <a:t>CGOpenMPRuntime.h</a:t>
            </a:r>
            <a:r>
              <a:rPr lang="en-US" dirty="0" smtClean="0">
                <a:sym typeface="Wingdings"/>
              </a:rPr>
              <a:t> </a:t>
            </a:r>
            <a:endParaRPr lang="en-US" sz="2000" dirty="0" smtClean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f</a:t>
            </a:r>
            <a:r>
              <a:rPr lang="en-US" dirty="0" smtClean="0">
                <a:sym typeface="Wingdings"/>
              </a:rPr>
              <a:t>lag value: </a:t>
            </a:r>
            <a:r>
              <a:rPr lang="en-US" i="1" dirty="0" err="1"/>
              <a:t>HasRequiresUnifiedSharedMemory</a:t>
            </a:r>
            <a:r>
              <a:rPr lang="en-US" i="1" dirty="0" smtClean="0">
                <a:sym typeface="Wingdings"/>
              </a:rPr>
              <a:t> </a:t>
            </a:r>
          </a:p>
          <a:p>
            <a:pPr lvl="1"/>
            <a:r>
              <a:rPr lang="en-US" dirty="0" smtClean="0"/>
              <a:t>check target variable declaration at </a:t>
            </a:r>
            <a:r>
              <a:rPr lang="en-US" i="1" dirty="0" err="1" smtClean="0"/>
              <a:t>CGOpenMPRuntime</a:t>
            </a:r>
            <a:r>
              <a:rPr lang="en-US" i="1" dirty="0" smtClean="0"/>
              <a:t>::</a:t>
            </a:r>
            <a:r>
              <a:rPr lang="en-US" i="1" dirty="0" err="1" smtClean="0"/>
              <a:t>getAddrOfDeclareTargetVar</a:t>
            </a:r>
            <a:r>
              <a:rPr lang="en-US" i="1" dirty="0" smtClean="0"/>
              <a:t>()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heck target global variable at </a:t>
            </a:r>
            <a:r>
              <a:rPr lang="en-US" i="1" dirty="0" err="1"/>
              <a:t>CGOpenMPRuntime</a:t>
            </a:r>
            <a:r>
              <a:rPr lang="en-US" i="1" dirty="0"/>
              <a:t>::</a:t>
            </a:r>
            <a:r>
              <a:rPr lang="en-US" i="1" dirty="0" err="1" smtClean="0"/>
              <a:t>emitTargetGlobalVariable</a:t>
            </a:r>
            <a:r>
              <a:rPr lang="en-US" i="1" dirty="0" smtClean="0"/>
              <a:t>()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heck deferred variable at </a:t>
            </a:r>
            <a:r>
              <a:rPr lang="en-US" i="1" dirty="0" err="1"/>
              <a:t>CGOpenMPRuntime</a:t>
            </a:r>
            <a:r>
              <a:rPr lang="en-US" i="1" dirty="0"/>
              <a:t>::</a:t>
            </a:r>
            <a:r>
              <a:rPr lang="en-US" i="1" dirty="0" err="1"/>
              <a:t>emitDeferredTargetDecls</a:t>
            </a:r>
            <a:r>
              <a:rPr lang="en-US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650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385</Words>
  <Application>Microsoft Macintosh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Mangal</vt:lpstr>
      <vt:lpstr>Wingdings</vt:lpstr>
      <vt:lpstr>Arial</vt:lpstr>
      <vt:lpstr>Office Theme</vt:lpstr>
      <vt:lpstr>OpenMP Support in Clang</vt:lpstr>
      <vt:lpstr>Basic Workflow</vt:lpstr>
      <vt:lpstr>Basic Implementation</vt:lpstr>
      <vt:lpstr>Code entries: compiler entry, action list construction and execution </vt:lpstr>
      <vt:lpstr>Code entries: parsing input program (Lexical, Syntactic and Semantic checks)</vt:lpstr>
      <vt:lpstr>Code entries: code generation</vt:lpstr>
      <vt:lpstr>Code entries: parsing OpenMP program</vt:lpstr>
      <vt:lpstr>Code entries: OpenMP related code generation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 Support in Clang</dc:title>
  <dc:creator>Microsoft Office User</dc:creator>
  <cp:lastModifiedBy>Microsoft Office User</cp:lastModifiedBy>
  <cp:revision>79</cp:revision>
  <dcterms:created xsi:type="dcterms:W3CDTF">2020-08-16T14:31:01Z</dcterms:created>
  <dcterms:modified xsi:type="dcterms:W3CDTF">2020-08-16T16:52:27Z</dcterms:modified>
</cp:coreProperties>
</file>