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130" d="100"/>
          <a:sy n="130" d="100"/>
        </p:scale>
        <p:origin x="8336" y="12656"/>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67901" y="8668755"/>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And various machine learning algorithms are applied on text-related features in the hope of predicting whether the business will have good rating or not. Ideally, the well trained classifier could be used as review rating ‘converter’ under yelp standard. Specifically, an individual business review content from other review sites, such as Google Places, Yahoo local listing, Angie List and Four square, could be re-rated using the trained classifier under </a:t>
            </a:r>
            <a:r>
              <a:rPr lang="en-US" sz="2450" dirty="0" smtClean="0">
                <a:latin typeface="Times New Roman" pitchFamily="18" charset="0"/>
              </a:rPr>
              <a:t>‘Yelp’s standard’. </a:t>
            </a:r>
            <a:r>
              <a:rPr lang="en-US" sz="2450" dirty="0" smtClean="0">
                <a:latin typeface="Times New Roman" pitchFamily="18" charset="0"/>
              </a:rPr>
              <a:t>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877455" y="19086164"/>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7100751"/>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597783" y="18281145"/>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The target variables ‘stars’ is </a:t>
            </a:r>
            <a:r>
              <a:rPr lang="en-US" sz="2450" dirty="0" smtClean="0">
                <a:latin typeface="Times New Roman" pitchFamily="18" charset="0"/>
              </a:rPr>
              <a:t>in form </a:t>
            </a:r>
            <a:r>
              <a:rPr lang="en-US" sz="2450" dirty="0" smtClean="0">
                <a:latin typeface="Times New Roman" pitchFamily="18" charset="0"/>
              </a:rPr>
              <a:t>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Randomly selected a subset of all reviews </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Word </a:t>
            </a:r>
            <a:r>
              <a:rPr lang="en-US" sz="2450" dirty="0" err="1" smtClean="0">
                <a:latin typeface="Times New Roman" pitchFamily="18" charset="0"/>
              </a:rPr>
              <a:t>steming</a:t>
            </a:r>
            <a:r>
              <a:rPr lang="en-US" sz="2450" dirty="0" smtClean="0">
                <a:latin typeface="Times New Roman" pitchFamily="18" charset="0"/>
              </a:rPr>
              <a:t>  </a:t>
            </a:r>
            <a:r>
              <a:rPr lang="en-US" sz="2450" dirty="0" smtClean="0">
                <a:latin typeface="Times New Roman" pitchFamily="18" charset="0"/>
              </a:rPr>
              <a:t>and remove </a:t>
            </a:r>
            <a:r>
              <a:rPr lang="en-US" sz="2450" dirty="0" err="1" smtClean="0">
                <a:latin typeface="Times New Roman" pitchFamily="18" charset="0"/>
              </a:rPr>
              <a:t>stopwords</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In 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401106" y="1319536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389679" y="14690269"/>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a:t>
            </a:r>
            <a:r>
              <a:rPr lang="en-US" sz="2450" dirty="0" smtClean="0">
                <a:latin typeface="Times New Roman" pitchFamily="18" charset="0"/>
              </a:rPr>
              <a:t>Machine-RBF Kernel</a:t>
            </a:r>
            <a:endParaRPr lang="en-US" sz="2450" dirty="0" smtClean="0">
              <a:latin typeface="Times New Roman" pitchFamily="18" charset="0"/>
            </a:endParaRP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endParaRPr lang="en-US" sz="2450" dirty="0">
              <a:latin typeface="Times New Roman" pitchFamily="18" charset="0"/>
            </a:endParaRPr>
          </a:p>
        </p:txBody>
      </p:sp>
      <p:sp>
        <p:nvSpPr>
          <p:cNvPr id="181" name="Text Box 39"/>
          <p:cNvSpPr txBox="1">
            <a:spLocks noChangeArrowheads="1"/>
          </p:cNvSpPr>
          <p:nvPr/>
        </p:nvSpPr>
        <p:spPr bwMode="auto">
          <a:xfrm>
            <a:off x="22413221" y="17672166"/>
            <a:ext cx="8545513" cy="1489886"/>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Classification Accuracy( total correct predictions/total number samples) is used for performance evaluation. </a:t>
            </a:r>
          </a:p>
          <a:p>
            <a:pPr marL="457217" lvl="1" algn="l" defTabSz="536198" eaLnBrk="0" hangingPunct="0">
              <a:lnSpc>
                <a:spcPct val="95000"/>
              </a:lnSpc>
            </a:pPr>
            <a:endParaRPr lang="en-US" sz="2450" dirty="0">
              <a:latin typeface="Times New Roman" pitchFamily="18" charset="0"/>
            </a:endParaRPr>
          </a:p>
        </p:txBody>
      </p:sp>
      <p:sp>
        <p:nvSpPr>
          <p:cNvPr id="210" name="Text Box 39"/>
          <p:cNvSpPr txBox="1">
            <a:spLocks noChangeArrowheads="1"/>
          </p:cNvSpPr>
          <p:nvPr/>
        </p:nvSpPr>
        <p:spPr bwMode="auto">
          <a:xfrm>
            <a:off x="31606917" y="20533782"/>
            <a:ext cx="8903621" cy="8653388"/>
          </a:xfrm>
          <a:prstGeom prst="rect">
            <a:avLst/>
          </a:prstGeom>
          <a:noFill/>
          <a:ln w="57150" cmpd="thinThick">
            <a:noFill/>
            <a:miter lim="800000"/>
            <a:headEnd/>
            <a:tailEnd/>
          </a:ln>
          <a:effectLst/>
        </p:spPr>
        <p:txBody>
          <a:bodyPr wrap="square" lIns="53524" tIns="26761" rIns="53524" bIns="26761">
            <a:spAutoFit/>
          </a:bodyPr>
          <a:lstStyle/>
          <a:p>
            <a:pPr marL="800117" lvl="1" indent="-342900" algn="l" defTabSz="536198" eaLnBrk="0" hangingPunct="0">
              <a:lnSpc>
                <a:spcPct val="95000"/>
              </a:lnSpc>
              <a:buFont typeface="Arial"/>
              <a:buChar char="•"/>
            </a:pPr>
            <a:r>
              <a:rPr lang="en-US" sz="2450" dirty="0" smtClean="0">
                <a:latin typeface="Times New Roman" pitchFamily="18" charset="0"/>
              </a:rPr>
              <a:t>Logistics r</a:t>
            </a:r>
            <a:r>
              <a:rPr lang="en-US" sz="2450" dirty="0" smtClean="0">
                <a:latin typeface="Times New Roman" pitchFamily="18" charset="0"/>
              </a:rPr>
              <a:t>egression , SVM, and Random Forest  have performance </a:t>
            </a:r>
            <a:r>
              <a:rPr lang="en-US" sz="2450" dirty="0">
                <a:latin typeface="Times New Roman" pitchFamily="18" charset="0"/>
              </a:rPr>
              <a:t>better than </a:t>
            </a:r>
            <a:r>
              <a:rPr lang="en-US" sz="2450" dirty="0" smtClean="0">
                <a:latin typeface="Times New Roman" pitchFamily="18" charset="0"/>
              </a:rPr>
              <a:t>other classifiers</a:t>
            </a:r>
            <a:r>
              <a:rPr lang="en-US" sz="2450" dirty="0" smtClean="0">
                <a:latin typeface="Times New Roman" pitchFamily="18" charset="0"/>
              </a:rPr>
              <a:t>. However running </a:t>
            </a:r>
            <a:r>
              <a:rPr lang="en-US" sz="2450" dirty="0" smtClean="0">
                <a:latin typeface="Times New Roman" pitchFamily="18" charset="0"/>
              </a:rPr>
              <a:t>kernel based </a:t>
            </a:r>
            <a:r>
              <a:rPr lang="en-US" sz="2450" dirty="0" smtClean="0">
                <a:latin typeface="Times New Roman" pitchFamily="18" charset="0"/>
              </a:rPr>
              <a:t>SVM is time consuming and requires lots of computational power.  </a:t>
            </a:r>
          </a:p>
          <a:p>
            <a:pPr marL="800117" lvl="1" indent="-342900" algn="l" defTabSz="536198" eaLnBrk="0" hangingPunct="0">
              <a:lnSpc>
                <a:spcPct val="95000"/>
              </a:lnSpc>
              <a:buFont typeface="Arial"/>
              <a:buChar char="•"/>
            </a:pPr>
            <a:endParaRPr lang="en-US" sz="2450" dirty="0" smtClean="0">
              <a:latin typeface="Times New Roman" pitchFamily="18" charset="0"/>
            </a:endParaRPr>
          </a:p>
          <a:p>
            <a:pPr marL="800117" lvl="1" indent="-342900" algn="l" defTabSz="536198" eaLnBrk="0" hangingPunct="0">
              <a:lnSpc>
                <a:spcPct val="95000"/>
              </a:lnSpc>
              <a:buFont typeface="Arial"/>
              <a:buChar char="•"/>
            </a:pPr>
            <a:r>
              <a:rPr lang="en-US" sz="2450" dirty="0" smtClean="0">
                <a:latin typeface="Times New Roman" pitchFamily="18" charset="0"/>
              </a:rPr>
              <a:t>Data size of 7500 seem seems like the most appropriate data size to for training  L1 or L2 logistics model.  </a:t>
            </a:r>
            <a:endParaRPr lang="en-US" sz="2450" dirty="0">
              <a:latin typeface="Times New Roman" pitchFamily="18" charset="0"/>
            </a:endParaRPr>
          </a:p>
          <a:p>
            <a:pPr marL="800117" lvl="1" indent="-342900" algn="l" defTabSz="536198" eaLnBrk="0" hangingPunct="0">
              <a:lnSpc>
                <a:spcPct val="95000"/>
              </a:lnSpc>
              <a:buFont typeface="Arial"/>
              <a:buChar char="•"/>
            </a:pPr>
            <a:endParaRPr lang="en-US" sz="2450" dirty="0">
              <a:latin typeface="Times New Roman" pitchFamily="18" charset="0"/>
            </a:endParaRPr>
          </a:p>
          <a:p>
            <a:pPr marL="800117" lvl="1" indent="-342900" algn="l" defTabSz="536198" eaLnBrk="0" hangingPunct="0">
              <a:lnSpc>
                <a:spcPct val="95000"/>
              </a:lnSpc>
              <a:buFont typeface="Arial"/>
              <a:buChar char="•"/>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case, we tried TF-IDF</a:t>
            </a:r>
            <a:r>
              <a:rPr lang="en-US" sz="2450" dirty="0">
                <a:latin typeface="Times New Roman" pitchFamily="18" charset="0"/>
              </a:rPr>
              <a:t> </a:t>
            </a:r>
            <a:r>
              <a:rPr lang="en-US" sz="2450" dirty="0" smtClean="0">
                <a:latin typeface="Times New Roman" pitchFamily="18" charset="0"/>
              </a:rPr>
              <a:t>for feature engineering. However, the result we got is similar with Bag-of –word in our case. Someone may try N-grams to see if this help for model performance. Beside predicting review rating, extracting useful information that highly associated with review rating may help business owner to understand what customers need in general. </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study, the best model we can get is logistics regression with accuracy around 86%. If some one could improve the model performance a lot, the classifier could be used to re-rate review content from other website as good or bad review under ‘yelp standard/classifier’.  </a:t>
            </a:r>
            <a:r>
              <a:rPr lang="en-US" sz="2450" dirty="0" smtClean="0">
                <a:latin typeface="Times New Roman" pitchFamily="18" charset="0"/>
              </a:rPr>
              <a:t>If that’s the case, reviews for each business from all sites could be re-rated under one standard. </a:t>
            </a:r>
            <a:endParaRPr lang="en-US" sz="2450" dirty="0" smtClean="0">
              <a:latin typeface="Times New Roman" pitchFamily="18" charset="0"/>
            </a:endParaRPr>
          </a:p>
          <a:p>
            <a:pPr marL="1257347" lvl="2" indent="-342913" algn="l" defTabSz="536198" eaLnBrk="0" hangingPunct="0">
              <a:lnSpc>
                <a:spcPct val="95000"/>
              </a:lnSpc>
              <a:buFont typeface="Courier New" panose="02070309020205020404" pitchFamily="49" charset="0"/>
              <a:buChar char="o"/>
            </a:pPr>
            <a:endParaRPr lang="en-US" sz="2450" dirty="0">
              <a:latin typeface="Times New Roman" pitchFamily="18" charset="0"/>
            </a:endParaRPr>
          </a:p>
        </p:txBody>
      </p:sp>
      <p:grpSp>
        <p:nvGrpSpPr>
          <p:cNvPr id="182" name="组合 181"/>
          <p:cNvGrpSpPr/>
          <p:nvPr/>
        </p:nvGrpSpPr>
        <p:grpSpPr>
          <a:xfrm>
            <a:off x="3448246" y="2720682"/>
            <a:ext cx="37204650" cy="5249695"/>
            <a:chOff x="600075" y="2280117"/>
            <a:chExt cx="37204650" cy="4711233"/>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8" y="2280117"/>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p>
            <a:p>
              <a:pPr defTabSz="3840902">
                <a:spcBef>
                  <a:spcPct val="50000"/>
                </a:spcBef>
              </a:pPr>
              <a:r>
                <a:rPr lang="en-US" sz="4200" b="1" i="1" dirty="0"/>
                <a:t>	</a:t>
              </a:r>
            </a:p>
          </p:txBody>
        </p:sp>
      </p:grpSp>
      <p:pic>
        <p:nvPicPr>
          <p:cNvPr id="6" name="图片 5"/>
          <p:cNvPicPr>
            <a:picLocks noChangeAspect="1"/>
          </p:cNvPicPr>
          <p:nvPr/>
        </p:nvPicPr>
        <p:blipFill>
          <a:blip r:embed="rId3"/>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209" y="2844412"/>
            <a:ext cx="5626512" cy="4934751"/>
          </a:xfrm>
          <a:prstGeom prst="rect">
            <a:avLst/>
          </a:prstGeom>
        </p:spPr>
      </p:pic>
      <p:grpSp>
        <p:nvGrpSpPr>
          <p:cNvPr id="164" name="组合 59"/>
          <p:cNvGrpSpPr/>
          <p:nvPr/>
        </p:nvGrpSpPr>
        <p:grpSpPr>
          <a:xfrm>
            <a:off x="14146495" y="10127761"/>
            <a:ext cx="5452036" cy="3358516"/>
            <a:chOff x="1151364" y="3008341"/>
            <a:chExt cx="7771498" cy="2919815"/>
          </a:xfrm>
        </p:grpSpPr>
        <p:grpSp>
          <p:nvGrpSpPr>
            <p:cNvPr id="165" name="组合 60"/>
            <p:cNvGrpSpPr/>
            <p:nvPr/>
          </p:nvGrpSpPr>
          <p:grpSpPr>
            <a:xfrm>
              <a:off x="1151364" y="3008341"/>
              <a:ext cx="7771498" cy="2919815"/>
              <a:chOff x="1154890" y="1396360"/>
              <a:chExt cx="7771498"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21807" y="2965686"/>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22977" y="1569751"/>
                <a:ext cx="2103411" cy="1949708"/>
                <a:chOff x="1438366" y="2564698"/>
                <a:chExt cx="2116558" cy="1949708"/>
              </a:xfrm>
            </p:grpSpPr>
            <p:sp>
              <p:nvSpPr>
                <p:cNvPr id="221" name="椭圆 80"/>
                <p:cNvSpPr/>
                <p:nvPr/>
              </p:nvSpPr>
              <p:spPr>
                <a:xfrm>
                  <a:off x="1485870" y="2564698"/>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smtClean="0"/>
                    <a:t>TF-</a:t>
                  </a:r>
                  <a:r>
                    <a:rPr lang="en-US" sz="2000" dirty="0" smtClean="0"/>
                    <a:t>IDF</a:t>
                  </a:r>
                  <a:r>
                    <a:rPr lang="en-US" sz="2000" dirty="0" smtClean="0"/>
                    <a:t> </a:t>
                  </a:r>
                  <a:endParaRPr lang="en-US" sz="2000" dirty="0"/>
                </a:p>
              </p:txBody>
            </p:sp>
          </p:grpSp>
        </p:grpSp>
        <p:cxnSp>
          <p:nvCxnSpPr>
            <p:cNvPr id="169" name="直接箭头连接符 63"/>
            <p:cNvCxnSpPr/>
            <p:nvPr/>
          </p:nvCxnSpPr>
          <p:spPr>
            <a:xfrm flipV="1">
              <a:off x="5876944" y="3730437"/>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430" y="21951158"/>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 name="Picture 1" descr="tre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68526" y="15523595"/>
            <a:ext cx="8985642" cy="6021093"/>
          </a:xfrm>
          <a:prstGeom prst="rect">
            <a:avLst/>
          </a:prstGeom>
        </p:spPr>
      </p:pic>
      <p:sp>
        <p:nvSpPr>
          <p:cNvPr id="67" name="Text Box 39"/>
          <p:cNvSpPr txBox="1">
            <a:spLocks noChangeArrowheads="1"/>
          </p:cNvSpPr>
          <p:nvPr/>
        </p:nvSpPr>
        <p:spPr bwMode="auto">
          <a:xfrm>
            <a:off x="22386328" y="19393355"/>
            <a:ext cx="8153177" cy="2206236"/>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Selection and Performance evaluation</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We limited the features dimension to 2000, trained each classifiers on the training dataset, adjusted the possible parameters for each model. </a:t>
            </a:r>
            <a:r>
              <a:rPr lang="en-US" sz="2450" dirty="0">
                <a:latin typeface="Times New Roman" pitchFamily="18" charset="0"/>
              </a:rPr>
              <a:t>T</a:t>
            </a:r>
            <a:r>
              <a:rPr lang="en-US" sz="2450" dirty="0" smtClean="0">
                <a:latin typeface="Times New Roman" pitchFamily="18" charset="0"/>
              </a:rPr>
              <a:t>he most appropriate parameters are selected for each classifiers based </a:t>
            </a:r>
            <a:r>
              <a:rPr lang="en-US" sz="2450" dirty="0">
                <a:latin typeface="Times New Roman" pitchFamily="18" charset="0"/>
              </a:rPr>
              <a:t>on the model performance on training set and validation </a:t>
            </a:r>
            <a:r>
              <a:rPr lang="en-US" sz="2450" dirty="0" smtClean="0">
                <a:latin typeface="Times New Roman" pitchFamily="18" charset="0"/>
              </a:rPr>
              <a:t>set. </a:t>
            </a:r>
            <a:endParaRPr lang="en-US" sz="2450" b="1" dirty="0" smtClean="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58241476"/>
              </p:ext>
            </p:extLst>
          </p:nvPr>
        </p:nvGraphicFramePr>
        <p:xfrm>
          <a:off x="22904627" y="21875860"/>
          <a:ext cx="6992414" cy="4002672"/>
        </p:xfrm>
        <a:graphic>
          <a:graphicData uri="http://schemas.openxmlformats.org/drawingml/2006/table">
            <a:tbl>
              <a:tblPr firstRow="1" bandRow="1">
                <a:tableStyleId>{5C22544A-7EE6-4342-B048-85BDC9FD1C3A}</a:tableStyleId>
              </a:tblPr>
              <a:tblGrid>
                <a:gridCol w="2330804"/>
                <a:gridCol w="2278399"/>
                <a:gridCol w="2383211"/>
              </a:tblGrid>
              <a:tr h="784843">
                <a:tc>
                  <a:txBody>
                    <a:bodyPr/>
                    <a:lstStyle/>
                    <a:p>
                      <a:endParaRPr lang="en-US" sz="2400" b="1" kern="1200" dirty="0">
                        <a:solidFill>
                          <a:schemeClr val="tx1"/>
                        </a:solidFill>
                        <a:latin typeface="Times"/>
                        <a:ea typeface="+mn-ea"/>
                        <a:cs typeface="Times"/>
                      </a:endParaRPr>
                    </a:p>
                  </a:txBody>
                  <a:tcPr/>
                </a:tc>
                <a:tc>
                  <a:txBody>
                    <a:bodyPr/>
                    <a:lstStyle/>
                    <a:p>
                      <a:r>
                        <a:rPr lang="en-US" sz="2400" dirty="0" smtClean="0">
                          <a:solidFill>
                            <a:schemeClr val="tx1"/>
                          </a:solidFill>
                          <a:latin typeface="Times"/>
                          <a:cs typeface="Times"/>
                        </a:rPr>
                        <a:t>Train</a:t>
                      </a:r>
                      <a:r>
                        <a:rPr lang="en-US" sz="2400" baseline="0" dirty="0" smtClean="0">
                          <a:solidFill>
                            <a:schemeClr val="tx1"/>
                          </a:solidFill>
                          <a:latin typeface="Times"/>
                          <a:cs typeface="Times"/>
                        </a:rPr>
                        <a:t> </a:t>
                      </a:r>
                      <a:r>
                        <a:rPr lang="en-US" sz="2400" b="1" kern="1200" dirty="0" smtClean="0">
                          <a:solidFill>
                            <a:schemeClr val="tx1"/>
                          </a:solidFill>
                          <a:latin typeface="Times"/>
                          <a:ea typeface="+mn-ea"/>
                          <a:cs typeface="Times"/>
                        </a:rPr>
                        <a:t>accuracy</a:t>
                      </a:r>
                      <a:endParaRPr lang="en-US" sz="2400" b="1" kern="1200" dirty="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Times"/>
                          <a:ea typeface="+mn-ea"/>
                          <a:cs typeface="Times"/>
                        </a:rPr>
                        <a:t>Validation</a:t>
                      </a:r>
                      <a:r>
                        <a:rPr lang="en-US" sz="2400" b="1" kern="1200" baseline="0" dirty="0" smtClean="0">
                          <a:solidFill>
                            <a:schemeClr val="tx1"/>
                          </a:solidFill>
                          <a:latin typeface="Times"/>
                          <a:ea typeface="+mn-ea"/>
                          <a:cs typeface="Times"/>
                        </a:rPr>
                        <a:t> </a:t>
                      </a:r>
                      <a:r>
                        <a:rPr lang="en-US" sz="2400" b="1" kern="1200" baseline="0" dirty="0" smtClean="0">
                          <a:solidFill>
                            <a:schemeClr val="tx1"/>
                          </a:solidFill>
                          <a:latin typeface="Times"/>
                          <a:ea typeface="+mn-ea"/>
                          <a:cs typeface="Times"/>
                        </a:rPr>
                        <a:t>a</a:t>
                      </a:r>
                      <a:r>
                        <a:rPr lang="en-US" sz="2400" b="1" kern="1200" dirty="0" smtClean="0">
                          <a:solidFill>
                            <a:schemeClr val="tx1"/>
                          </a:solidFill>
                          <a:latin typeface="Times"/>
                          <a:ea typeface="+mn-ea"/>
                          <a:cs typeface="Times"/>
                        </a:rPr>
                        <a:t>ccuracy</a:t>
                      </a:r>
                      <a:endParaRPr lang="en-US" sz="2400" b="1" kern="1200" dirty="0" smtClean="0">
                        <a:solidFill>
                          <a:schemeClr val="tx1"/>
                        </a:solidFill>
                        <a:latin typeface="Times"/>
                        <a:ea typeface="+mn-ea"/>
                        <a:cs typeface="Times"/>
                      </a:endParaRPr>
                    </a:p>
                  </a:txBody>
                  <a:tcPr/>
                </a:tc>
              </a:tr>
              <a:tr h="394697">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a:ea typeface="+mn-ea"/>
                          <a:cs typeface="Times"/>
                        </a:rPr>
                        <a:t>Logistics </a:t>
                      </a:r>
                    </a:p>
                  </a:txBody>
                  <a:tcPr/>
                </a:tc>
                <a:tc>
                  <a:txBody>
                    <a:bodyPr/>
                    <a:lstStyle/>
                    <a:p>
                      <a:r>
                        <a:rPr lang="en-US" dirty="0" smtClean="0"/>
                        <a:t>88.86%</a:t>
                      </a:r>
                      <a:endParaRPr lang="en-US" dirty="0"/>
                    </a:p>
                  </a:txBody>
                  <a:tcPr/>
                </a:tc>
                <a:tc>
                  <a:txBody>
                    <a:bodyPr/>
                    <a:lstStyle/>
                    <a:p>
                      <a:r>
                        <a:rPr lang="en-US" dirty="0" smtClean="0"/>
                        <a:t>83.82%</a:t>
                      </a:r>
                      <a:endParaRPr lang="en-US" dirty="0"/>
                    </a:p>
                  </a:txBody>
                  <a:tcPr/>
                </a:tc>
              </a:tr>
              <a:tr h="773942">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b="1" dirty="0" smtClean="0"/>
                        <a:t>Support Vector</a:t>
                      </a:r>
                      <a:r>
                        <a:rPr lang="en-US" b="1" baseline="0" dirty="0" smtClean="0"/>
                        <a:t> Machine</a:t>
                      </a:r>
                      <a:endParaRPr lang="en-US" b="1" dirty="0" smtClean="0"/>
                    </a:p>
                    <a:p>
                      <a:endParaRPr lang="en-US" dirty="0"/>
                    </a:p>
                  </a:txBody>
                  <a:tcPr/>
                </a:tc>
                <a:tc>
                  <a:txBody>
                    <a:bodyPr/>
                    <a:lstStyle/>
                    <a:p>
                      <a:r>
                        <a:rPr lang="en-US" dirty="0" smtClean="0"/>
                        <a:t>86.79%</a:t>
                      </a:r>
                      <a:endParaRPr lang="en-US" dirty="0"/>
                    </a:p>
                  </a:txBody>
                  <a:tcPr/>
                </a:tc>
                <a:tc>
                  <a:txBody>
                    <a:bodyPr/>
                    <a:lstStyle/>
                    <a:p>
                      <a:r>
                        <a:rPr lang="en-US" dirty="0" smtClean="0"/>
                        <a:t>83.58%</a:t>
                      </a:r>
                      <a:endParaRPr lang="en-US" dirty="0"/>
                    </a:p>
                  </a:txBody>
                  <a:tcPr/>
                </a:tc>
              </a:tr>
              <a:tr h="394697">
                <a:tc>
                  <a:txBody>
                    <a:bodyPr/>
                    <a:lstStyle/>
                    <a:p>
                      <a:r>
                        <a:rPr lang="en-US" b="1" dirty="0" smtClean="0"/>
                        <a:t>Random Forest</a:t>
                      </a:r>
                      <a:endParaRPr lang="en-US" b="1" dirty="0"/>
                    </a:p>
                  </a:txBody>
                  <a:tcPr/>
                </a:tc>
                <a:tc>
                  <a:txBody>
                    <a:bodyPr/>
                    <a:lstStyle/>
                    <a:p>
                      <a:r>
                        <a:rPr lang="en-US" dirty="0" smtClean="0"/>
                        <a:t>99.98%</a:t>
                      </a:r>
                      <a:endParaRPr lang="en-US" dirty="0"/>
                    </a:p>
                  </a:txBody>
                  <a:tcPr/>
                </a:tc>
                <a:tc>
                  <a:txBody>
                    <a:bodyPr/>
                    <a:lstStyle/>
                    <a:p>
                      <a:r>
                        <a:rPr lang="en-US" dirty="0" smtClean="0"/>
                        <a:t>83.46%</a:t>
                      </a:r>
                      <a:endParaRPr lang="en-US" dirty="0"/>
                    </a:p>
                  </a:txBody>
                  <a:tcPr/>
                </a:tc>
              </a:tr>
              <a:tr h="394697">
                <a:tc>
                  <a:txBody>
                    <a:bodyPr/>
                    <a:lstStyle/>
                    <a:p>
                      <a:r>
                        <a:rPr lang="en-US" b="1" dirty="0" smtClean="0"/>
                        <a:t>Decision Tree</a:t>
                      </a:r>
                      <a:endParaRPr lang="en-US" b="1" dirty="0"/>
                    </a:p>
                  </a:txBody>
                  <a:tcPr/>
                </a:tc>
                <a:tc>
                  <a:txBody>
                    <a:bodyPr/>
                    <a:lstStyle/>
                    <a:p>
                      <a:r>
                        <a:rPr lang="en-US" dirty="0" smtClean="0"/>
                        <a:t>77.11%</a:t>
                      </a:r>
                      <a:endParaRPr lang="en-US" dirty="0"/>
                    </a:p>
                  </a:txBody>
                  <a:tcPr/>
                </a:tc>
                <a:tc>
                  <a:txBody>
                    <a:bodyPr/>
                    <a:lstStyle/>
                    <a:p>
                      <a:r>
                        <a:rPr lang="en-US" dirty="0" smtClean="0"/>
                        <a:t>72.84%</a:t>
                      </a:r>
                      <a:endParaRPr lang="en-US" dirty="0"/>
                    </a:p>
                  </a:txBody>
                  <a:tcPr/>
                </a:tc>
              </a:tr>
              <a:tr h="394697">
                <a:tc>
                  <a:txBody>
                    <a:bodyPr/>
                    <a:lstStyle/>
                    <a:p>
                      <a:r>
                        <a:rPr lang="en-US" b="1" dirty="0" smtClean="0"/>
                        <a:t>KNN</a:t>
                      </a:r>
                      <a:endParaRPr lang="en-US" b="1" dirty="0"/>
                    </a:p>
                  </a:txBody>
                  <a:tcPr/>
                </a:tc>
                <a:tc>
                  <a:txBody>
                    <a:bodyPr/>
                    <a:lstStyle/>
                    <a:p>
                      <a:r>
                        <a:rPr lang="en-US" dirty="0" smtClean="0"/>
                        <a:t>78.54%</a:t>
                      </a:r>
                      <a:endParaRPr lang="en-US" dirty="0"/>
                    </a:p>
                  </a:txBody>
                  <a:tcPr/>
                </a:tc>
                <a:tc>
                  <a:txBody>
                    <a:bodyPr/>
                    <a:lstStyle/>
                    <a:p>
                      <a:r>
                        <a:rPr lang="en-US" dirty="0" smtClean="0"/>
                        <a:t>66.42%</a:t>
                      </a:r>
                      <a:endParaRPr lang="en-US" dirty="0"/>
                    </a:p>
                  </a:txBody>
                  <a:tcPr/>
                </a:tc>
              </a:tr>
              <a:tr h="394697">
                <a:tc>
                  <a:txBody>
                    <a:bodyPr/>
                    <a:lstStyle/>
                    <a:p>
                      <a:r>
                        <a:rPr lang="en-US" b="1" dirty="0" err="1" smtClean="0"/>
                        <a:t>Adaboost</a:t>
                      </a:r>
                      <a:r>
                        <a:rPr lang="en-US" b="1" dirty="0" smtClean="0"/>
                        <a:t> </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0" name="Text Box 39"/>
          <p:cNvSpPr txBox="1">
            <a:spLocks noChangeArrowheads="1"/>
          </p:cNvSpPr>
          <p:nvPr/>
        </p:nvSpPr>
        <p:spPr bwMode="auto">
          <a:xfrm>
            <a:off x="22508846" y="26343836"/>
            <a:ext cx="8153177" cy="2564411"/>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Notes: </a:t>
            </a:r>
            <a:r>
              <a:rPr lang="en-US" sz="2450" dirty="0" smtClean="0">
                <a:latin typeface="Times New Roman" pitchFamily="18" charset="0"/>
              </a:rPr>
              <a:t>Logistics regression , SVM and Random forest perform better among all other models. </a:t>
            </a:r>
            <a:r>
              <a:rPr lang="en-US" sz="2450" b="1" dirty="0" smtClean="0">
                <a:latin typeface="Times New Roman" pitchFamily="18" charset="0"/>
              </a:rPr>
              <a:t> </a:t>
            </a:r>
            <a:r>
              <a:rPr lang="en-US" sz="2450" dirty="0" smtClean="0">
                <a:latin typeface="Times New Roman" pitchFamily="18" charset="0"/>
              </a:rPr>
              <a:t>However, the kernel based SVM requires lots of computational power when the sample size is big. And it’s performance is not better than Logistics and Random Forest, its probably not a good idea to use SVM in this case. </a:t>
            </a:r>
            <a:endParaRPr lang="en-US" sz="2450" b="1" dirty="0" smtClean="0">
              <a:latin typeface="Times New Roman" pitchFamily="18" charset="0"/>
            </a:endParaRPr>
          </a:p>
          <a:p>
            <a:pPr algn="l" defTabSz="536198" eaLnBrk="0" hangingPunct="0">
              <a:lnSpc>
                <a:spcPct val="95000"/>
              </a:lnSpc>
            </a:pPr>
            <a:r>
              <a:rPr lang="en-US" sz="2450" dirty="0">
                <a:latin typeface="Times New Roman" pitchFamily="18" charset="0"/>
              </a:rPr>
              <a:t>	</a:t>
            </a:r>
            <a:endParaRPr lang="en-US" sz="2450" dirty="0" smtClean="0">
              <a:latin typeface="Times New Roman" pitchFamily="18" charset="0"/>
            </a:endParaRPr>
          </a:p>
        </p:txBody>
      </p:sp>
      <p:sp>
        <p:nvSpPr>
          <p:cNvPr id="71" name="Text Box 39"/>
          <p:cNvSpPr txBox="1">
            <a:spLocks noChangeArrowheads="1"/>
          </p:cNvSpPr>
          <p:nvPr/>
        </p:nvSpPr>
        <p:spPr bwMode="auto">
          <a:xfrm>
            <a:off x="31682594" y="9299618"/>
            <a:ext cx="8758096" cy="2564411"/>
          </a:xfrm>
          <a:prstGeom prst="rect">
            <a:avLst/>
          </a:prstGeom>
          <a:noFill/>
          <a:ln w="57150" cmpd="thinThick">
            <a:noFill/>
            <a:miter lim="800000"/>
            <a:headEnd/>
            <a:tailEnd/>
          </a:ln>
          <a:effectLst/>
        </p:spPr>
        <p:txBody>
          <a:bodyPr wrap="square" lIns="53524" tIns="26761" rIns="53524" bIns="26761">
            <a:spAutoFit/>
          </a:bodyPr>
          <a:lstStyle/>
          <a:p>
            <a:pPr marL="342900" indent="-342900" algn="l" defTabSz="536198" eaLnBrk="0" hangingPunct="0">
              <a:lnSpc>
                <a:spcPct val="95000"/>
              </a:lnSpc>
              <a:buFont typeface="Arial"/>
              <a:buChar char="•"/>
            </a:pPr>
            <a:r>
              <a:rPr lang="en-US" sz="2450" b="1" dirty="0" smtClean="0">
                <a:latin typeface="Times New Roman" pitchFamily="18" charset="0"/>
              </a:rPr>
              <a:t>Models Performance and  Data size </a:t>
            </a:r>
            <a:r>
              <a:rPr lang="en-US" sz="2450" dirty="0" smtClean="0">
                <a:latin typeface="Times New Roman" pitchFamily="18" charset="0"/>
              </a:rPr>
              <a:t>(train</a:t>
            </a:r>
            <a:r>
              <a:rPr lang="en-US" sz="2450" dirty="0" smtClean="0">
                <a:latin typeface="Times New Roman" pitchFamily="18" charset="0"/>
              </a:rPr>
              <a:t>/</a:t>
            </a:r>
            <a:r>
              <a:rPr lang="en-US" sz="2450" dirty="0" smtClean="0">
                <a:latin typeface="Times New Roman" pitchFamily="18" charset="0"/>
              </a:rPr>
              <a:t>validation, 85%/15%) With </a:t>
            </a:r>
            <a:r>
              <a:rPr lang="en-US" sz="2450" dirty="0" smtClean="0">
                <a:latin typeface="Times New Roman" pitchFamily="18" charset="0"/>
              </a:rPr>
              <a:t>appropriated complexity L1 with C=0.15, Getting more data for training is likely to reduce the validation error. It seems like the most appropriate data size for L1 logistic regression is around 7500 with the validation error down to around 14%. And L2 logistics has the similar performance. Adding more data doesn’t seem to improve the model performance. </a:t>
            </a:r>
          </a:p>
        </p:txBody>
      </p:sp>
      <p:sp>
        <p:nvSpPr>
          <p:cNvPr id="73" name="Text Box 9"/>
          <p:cNvSpPr txBox="1">
            <a:spLocks noChangeArrowheads="1"/>
          </p:cNvSpPr>
          <p:nvPr/>
        </p:nvSpPr>
        <p:spPr bwMode="auto">
          <a:xfrm>
            <a:off x="12994923" y="21560649"/>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Word visualization: 100 top-most relevant features/words extract from logistics regression: </a:t>
            </a:r>
          </a:p>
          <a:p>
            <a:pPr algn="l" defTabSz="3840902" eaLnBrk="0" hangingPunct="0">
              <a:lnSpc>
                <a:spcPct val="95000"/>
              </a:lnSpc>
            </a:pPr>
            <a:r>
              <a:rPr lang="en-US" sz="2450" dirty="0">
                <a:latin typeface="Times New Roman" pitchFamily="18" charset="0"/>
              </a:rPr>
              <a:t> </a:t>
            </a:r>
            <a:r>
              <a:rPr lang="en-US" sz="2450" dirty="0" smtClean="0">
                <a:latin typeface="Times New Roman" pitchFamily="18" charset="0"/>
              </a:rPr>
              <a:t>   Note: The  word/feature is proportional to the value of  </a:t>
            </a:r>
          </a:p>
          <a:p>
            <a:pPr algn="l" defTabSz="3840902" eaLnBrk="0" hangingPunct="0">
              <a:lnSpc>
                <a:spcPct val="95000"/>
              </a:lnSpc>
            </a:pPr>
            <a:r>
              <a:rPr lang="en-US" sz="2450" dirty="0" smtClean="0">
                <a:latin typeface="Times New Roman" pitchFamily="18" charset="0"/>
              </a:rPr>
              <a:t>    log(odd-ratio) in the logistics regression.</a:t>
            </a:r>
            <a:endParaRPr lang="en-US" sz="2450" dirty="0">
              <a:latin typeface="Times New Roman" pitchFamily="18" charset="0"/>
            </a:endParaRPr>
          </a:p>
        </p:txBody>
      </p:sp>
      <p:pic>
        <p:nvPicPr>
          <p:cNvPr id="8" name="Picture 7" descr="datasize_erro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95543" y="12032867"/>
            <a:ext cx="6969214" cy="4613667"/>
          </a:xfrm>
          <a:prstGeom prst="rect">
            <a:avLst/>
          </a:prstGeom>
        </p:spPr>
      </p:pic>
      <p:pic>
        <p:nvPicPr>
          <p:cNvPr id="11" name="Picture 10" descr="wor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45078" y="23344829"/>
            <a:ext cx="8315144" cy="5196965"/>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1013</Words>
  <Application>Microsoft Macintosh PowerPoint</Application>
  <PresentationFormat>Custom</PresentationFormat>
  <Paragraphs>81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147</cp:revision>
  <cp:lastPrinted>2015-05-13T21:03:40Z</cp:lastPrinted>
  <dcterms:created xsi:type="dcterms:W3CDTF">2008-12-04T00:20:37Z</dcterms:created>
  <dcterms:modified xsi:type="dcterms:W3CDTF">2015-05-14T01:25:25Z</dcterms:modified>
  <cp:category>Research Poster</cp:category>
</cp:coreProperties>
</file>