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2099250" cy="43748325"/>
  <p:defaultTex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36" userDrawn="1">
          <p15:clr>
            <a:srgbClr val="A4A3A4"/>
          </p15:clr>
        </p15:guide>
        <p15:guide id="2" orient="horz" pos="20196" userDrawn="1">
          <p15:clr>
            <a:srgbClr val="A4A3A4"/>
          </p15:clr>
        </p15:guide>
        <p15:guide id="3" orient="horz" pos="214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624"/>
    <a:srgbClr val="FF5B39"/>
    <a:srgbClr val="EAEAEA"/>
    <a:srgbClr val="C0C0C0"/>
    <a:srgbClr val="0046D2"/>
    <a:srgbClr val="FF0000"/>
    <a:srgbClr val="698ED9"/>
    <a:srgbClr val="A7C4FF"/>
    <a:srgbClr val="003064"/>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50" autoAdjust="0"/>
    <p:restoredTop sz="94660"/>
  </p:normalViewPr>
  <p:slideViewPr>
    <p:cSldViewPr snapToGrid="0">
      <p:cViewPr>
        <p:scale>
          <a:sx n="85" d="100"/>
          <a:sy n="85" d="100"/>
        </p:scale>
        <p:origin x="2800" y="1007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performance%20comparison.xlsx" TargetMode="External"/><Relationship Id="rId2"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400" b="0" i="0" u="none" strike="noStrike" kern="1200" spc="0" baseline="0">
                <a:solidFill>
                  <a:schemeClr val="tx1">
                    <a:lumMod val="65000"/>
                    <a:lumOff val="35000"/>
                  </a:schemeClr>
                </a:solidFill>
                <a:latin typeface="+mn-lt"/>
                <a:ea typeface="+mn-ea"/>
                <a:cs typeface="+mn-cs"/>
              </a:defRPr>
            </a:pPr>
            <a:r>
              <a:rPr lang="en-US" sz="2400"/>
              <a:t>Performance Comparison</a:t>
            </a:r>
            <a:endParaRPr lang="zh-CN" sz="2400"/>
          </a:p>
        </c:rich>
      </c:tx>
      <c:layout/>
      <c:overlay val="0"/>
      <c:spPr>
        <a:noFill/>
        <a:ln>
          <a:noFill/>
        </a:ln>
        <a:effectLst/>
      </c:spPr>
    </c:title>
    <c:autoTitleDeleted val="0"/>
    <c:plotArea>
      <c:layout>
        <c:manualLayout>
          <c:layoutTarget val="inner"/>
          <c:xMode val="edge"/>
          <c:yMode val="edge"/>
          <c:x val="0.0474786012573171"/>
          <c:y val="0.122040663636155"/>
          <c:w val="0.92808459080072"/>
          <c:h val="0.574759083776239"/>
        </c:manualLayout>
      </c:layout>
      <c:barChart>
        <c:barDir val="col"/>
        <c:grouping val="clustered"/>
        <c:varyColors val="0"/>
        <c:ser>
          <c:idx val="0"/>
          <c:order val="0"/>
          <c:tx>
            <c:strRef>
              <c:f>Sheet1!$B$7</c:f>
              <c:strCache>
                <c:ptCount val="1"/>
                <c:pt idx="0">
                  <c:v>average distance</c:v>
                </c:pt>
              </c:strCache>
            </c:strRef>
          </c:tx>
          <c:spPr>
            <a:solidFill>
              <a:srgbClr val="92D050"/>
            </a:solidFill>
            <a:ln>
              <a:noFill/>
            </a:ln>
            <a:effectLst/>
          </c:spPr>
          <c:invertIfNegative val="0"/>
          <c:cat>
            <c:strRef>
              <c:f>Sheet1!$A$8:$A$23</c:f>
              <c:strCache>
                <c:ptCount val="16"/>
                <c:pt idx="0">
                  <c:v>1NN</c:v>
                </c:pt>
                <c:pt idx="1">
                  <c:v>5NN</c:v>
                </c:pt>
                <c:pt idx="2">
                  <c:v>mode</c:v>
                </c:pt>
                <c:pt idx="3">
                  <c:v>Bernoulli NB</c:v>
                </c:pt>
                <c:pt idx="4">
                  <c:v>50NN</c:v>
                </c:pt>
                <c:pt idx="5">
                  <c:v>average</c:v>
                </c:pt>
                <c:pt idx="6">
                  <c:v>Random Forest</c:v>
                </c:pt>
                <c:pt idx="7">
                  <c:v>tree</c:v>
                </c:pt>
                <c:pt idx="10">
                  <c:v>Lasso</c:v>
                </c:pt>
                <c:pt idx="11">
                  <c:v>regression</c:v>
                </c:pt>
                <c:pt idx="12">
                  <c:v>ridge</c:v>
                </c:pt>
                <c:pt idx="15">
                  <c:v>Divide-and-conquer</c:v>
                </c:pt>
              </c:strCache>
            </c:strRef>
          </c:cat>
          <c:val>
            <c:numRef>
              <c:f>Sheet1!$B$8:$B$23</c:f>
              <c:numCache>
                <c:formatCode>General</c:formatCode>
                <c:ptCount val="16"/>
                <c:pt idx="0">
                  <c:v>10.33</c:v>
                </c:pt>
                <c:pt idx="1">
                  <c:v>9.970400000000006</c:v>
                </c:pt>
                <c:pt idx="2">
                  <c:v>9.089200000000003</c:v>
                </c:pt>
                <c:pt idx="3">
                  <c:v>8.858600000000002</c:v>
                </c:pt>
                <c:pt idx="4">
                  <c:v>8.599200000000001</c:v>
                </c:pt>
                <c:pt idx="5">
                  <c:v>8.345</c:v>
                </c:pt>
                <c:pt idx="6">
                  <c:v>7.9423</c:v>
                </c:pt>
                <c:pt idx="7">
                  <c:v>7.632899999999997</c:v>
                </c:pt>
                <c:pt idx="10">
                  <c:v>6.9968</c:v>
                </c:pt>
                <c:pt idx="11">
                  <c:v>6.9009</c:v>
                </c:pt>
                <c:pt idx="12">
                  <c:v>6.897199999999994</c:v>
                </c:pt>
                <c:pt idx="15">
                  <c:v>6.72</c:v>
                </c:pt>
              </c:numCache>
            </c:numRef>
          </c:val>
        </c:ser>
        <c:ser>
          <c:idx val="1"/>
          <c:order val="1"/>
          <c:tx>
            <c:strRef>
              <c:f>Sheet1!$C$7</c:f>
              <c:strCache>
                <c:ptCount val="1"/>
                <c:pt idx="0">
                  <c:v>avg squared</c:v>
                </c:pt>
              </c:strCache>
            </c:strRef>
          </c:tx>
          <c:spPr>
            <a:solidFill>
              <a:srgbClr val="002060"/>
            </a:solidFill>
            <a:ln>
              <a:noFill/>
            </a:ln>
            <a:effectLst/>
          </c:spPr>
          <c:invertIfNegative val="0"/>
          <c:cat>
            <c:strRef>
              <c:f>Sheet1!$A$8:$A$23</c:f>
              <c:strCache>
                <c:ptCount val="16"/>
                <c:pt idx="0">
                  <c:v>1NN</c:v>
                </c:pt>
                <c:pt idx="1">
                  <c:v>5NN</c:v>
                </c:pt>
                <c:pt idx="2">
                  <c:v>mode</c:v>
                </c:pt>
                <c:pt idx="3">
                  <c:v>Bernoulli NB</c:v>
                </c:pt>
                <c:pt idx="4">
                  <c:v>50NN</c:v>
                </c:pt>
                <c:pt idx="5">
                  <c:v>average</c:v>
                </c:pt>
                <c:pt idx="6">
                  <c:v>Random Forest</c:v>
                </c:pt>
                <c:pt idx="7">
                  <c:v>tree</c:v>
                </c:pt>
                <c:pt idx="10">
                  <c:v>Lasso</c:v>
                </c:pt>
                <c:pt idx="11">
                  <c:v>regression</c:v>
                </c:pt>
                <c:pt idx="12">
                  <c:v>ridge</c:v>
                </c:pt>
                <c:pt idx="15">
                  <c:v>Divide-and-conquer</c:v>
                </c:pt>
              </c:strCache>
            </c:strRef>
          </c:cat>
          <c:val>
            <c:numRef>
              <c:f>Sheet1!$C$8:$C$23</c:f>
              <c:numCache>
                <c:formatCode>General</c:formatCode>
                <c:ptCount val="16"/>
                <c:pt idx="0">
                  <c:v>14.65</c:v>
                </c:pt>
                <c:pt idx="1">
                  <c:v>14.3063</c:v>
                </c:pt>
                <c:pt idx="2">
                  <c:v>13.9852</c:v>
                </c:pt>
                <c:pt idx="3">
                  <c:v>13.6709</c:v>
                </c:pt>
                <c:pt idx="4">
                  <c:v>13.1308</c:v>
                </c:pt>
                <c:pt idx="5">
                  <c:v>11.0745</c:v>
                </c:pt>
                <c:pt idx="6">
                  <c:v>11.9754</c:v>
                </c:pt>
                <c:pt idx="7">
                  <c:v>11.8121</c:v>
                </c:pt>
                <c:pt idx="10">
                  <c:v>9.824200000000001</c:v>
                </c:pt>
                <c:pt idx="11">
                  <c:v>9.694700000000001</c:v>
                </c:pt>
                <c:pt idx="12">
                  <c:v>9.690900000000001</c:v>
                </c:pt>
                <c:pt idx="15">
                  <c:v>9.42</c:v>
                </c:pt>
              </c:numCache>
            </c:numRef>
          </c:val>
        </c:ser>
        <c:dLbls>
          <c:showLegendKey val="0"/>
          <c:showVal val="0"/>
          <c:showCatName val="0"/>
          <c:showSerName val="0"/>
          <c:showPercent val="0"/>
          <c:showBubbleSize val="0"/>
        </c:dLbls>
        <c:gapWidth val="219"/>
        <c:overlap val="-27"/>
        <c:axId val="2087932616"/>
        <c:axId val="2087926600"/>
      </c:barChart>
      <c:catAx>
        <c:axId val="2087932616"/>
        <c:scaling>
          <c:orientation val="minMax"/>
        </c:scaling>
        <c:delete val="0"/>
        <c:axPos val="b"/>
        <c:title>
          <c:tx>
            <c:rich>
              <a:bodyPr/>
              <a:lstStyle/>
              <a:p>
                <a:pPr>
                  <a:defRPr/>
                </a:pPr>
                <a:r>
                  <a:rPr lang="en-US" altLang="zh-CN" dirty="0" smtClean="0"/>
                  <a:t>Algorithms</a:t>
                </a:r>
                <a:endParaRPr lang="zh-CN" altLang="en-US" dirty="0"/>
              </a:p>
            </c:rich>
          </c:tx>
          <c:layout>
            <c:manualLayout>
              <c:xMode val="edge"/>
              <c:yMode val="edge"/>
              <c:x val="0.452719767417389"/>
              <c:y val="0.807787342014683"/>
            </c:manualLayout>
          </c:layout>
          <c:overlay val="0"/>
        </c:title>
        <c:numFmt formatCode="General" sourceLinked="1"/>
        <c:majorTickMark val="none"/>
        <c:minorTickMark val="none"/>
        <c:tickLblPos val="nextTo"/>
        <c:spPr>
          <a:noFill/>
          <a:ln w="28575" cap="flat" cmpd="sng" algn="ctr">
            <a:solidFill>
              <a:schemeClr val="tx2"/>
            </a:solidFill>
            <a:round/>
          </a:ln>
          <a:effectLst/>
        </c:spPr>
        <c:txPr>
          <a:bodyPr rot="-6000000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crossAx val="2087926600"/>
        <c:crosses val="autoZero"/>
        <c:auto val="1"/>
        <c:lblAlgn val="ctr"/>
        <c:lblOffset val="100"/>
        <c:noMultiLvlLbl val="0"/>
      </c:catAx>
      <c:valAx>
        <c:axId val="2087926600"/>
        <c:scaling>
          <c:orientation val="minMax"/>
          <c:max val="20.0"/>
          <c:min val="6.0"/>
        </c:scaling>
        <c:delete val="0"/>
        <c:axPos val="l"/>
        <c:title>
          <c:tx>
            <c:rich>
              <a:bodyPr rot="0" vert="horz"/>
              <a:lstStyle/>
              <a:p>
                <a:pPr>
                  <a:defRPr/>
                </a:pPr>
                <a:r>
                  <a:rPr lang="en-US" altLang="zh-CN" dirty="0" err="1" smtClean="0"/>
                  <a:t>Avg</a:t>
                </a:r>
                <a:r>
                  <a:rPr lang="en-US" altLang="zh-CN" dirty="0" smtClean="0"/>
                  <a:t> </a:t>
                </a:r>
              </a:p>
              <a:p>
                <a:pPr>
                  <a:defRPr/>
                </a:pPr>
                <a:r>
                  <a:rPr lang="en-US" altLang="zh-CN" dirty="0" smtClean="0"/>
                  <a:t>difference</a:t>
                </a:r>
                <a:endParaRPr lang="zh-CN" altLang="en-US" dirty="0"/>
              </a:p>
            </c:rich>
          </c:tx>
          <c:layout>
            <c:manualLayout>
              <c:xMode val="edge"/>
              <c:yMode val="edge"/>
              <c:x val="0.0106911034746086"/>
              <c:y val="0.0185047070078218"/>
            </c:manualLayout>
          </c:layout>
          <c:overlay val="0"/>
        </c:title>
        <c:numFmt formatCode="General" sourceLinked="1"/>
        <c:majorTickMark val="none"/>
        <c:minorTickMark val="none"/>
        <c:tickLblPos val="nextTo"/>
        <c:spPr>
          <a:noFill/>
          <a:ln w="28575">
            <a:solidFill>
              <a:schemeClr val="tx1"/>
            </a:solidFill>
          </a:ln>
          <a:effectLst/>
        </c:spPr>
        <c:txPr>
          <a:bodyPr rot="-6000000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crossAx val="2087932616"/>
        <c:crosses val="autoZero"/>
        <c:crossBetween val="between"/>
      </c:valAx>
      <c:spPr>
        <a:noFill/>
        <a:ln>
          <a:noFill/>
        </a:ln>
        <a:effectLst/>
      </c:spPr>
    </c:plotArea>
    <c:legend>
      <c:legendPos val="b"/>
      <c:layout>
        <c:manualLayout>
          <c:xMode val="edge"/>
          <c:yMode val="edge"/>
          <c:x val="0.288992913686476"/>
          <c:y val="0.938755263928412"/>
          <c:w val="0.415904850381675"/>
          <c:h val="0.0483927224545255"/>
        </c:manualLayout>
      </c:layout>
      <c:overlay val="0"/>
      <c:spPr>
        <a:noFill/>
        <a:ln>
          <a:noFill/>
        </a:ln>
        <a:effectLst/>
      </c:spPr>
      <c:txPr>
        <a:bodyPr rot="0" spcFirstLastPara="1" vertOverflow="ellipsis" vert="horz" wrap="square" anchor="ctr" anchorCtr="1"/>
        <a:lstStyle/>
        <a:p>
          <a:pPr>
            <a:defRPr lang="zh-CN"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5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0.05409</cdr:x>
      <cdr:y>0.20502</cdr:y>
    </cdr:from>
    <cdr:to>
      <cdr:x>0.51583</cdr:x>
      <cdr:y>0.26151</cdr:y>
    </cdr:to>
    <cdr:sp macro="" textlink="">
      <cdr:nvSpPr>
        <cdr:cNvPr id="4" name="右大括号 3"/>
        <cdr:cNvSpPr/>
      </cdr:nvSpPr>
      <cdr:spPr>
        <a:xfrm xmlns:a="http://schemas.openxmlformats.org/drawingml/2006/main" rot="16200000">
          <a:off x="2436402" y="-764008"/>
          <a:ext cx="324850" cy="4211054"/>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0.1781</cdr:x>
      <cdr:y>0.11506</cdr:y>
    </cdr:from>
    <cdr:to>
      <cdr:x>0.36016</cdr:x>
      <cdr:y>0.19456</cdr:y>
    </cdr:to>
    <cdr:sp macro="" textlink="">
      <cdr:nvSpPr>
        <cdr:cNvPr id="5" name="文本框 4"/>
        <cdr:cNvSpPr txBox="1"/>
      </cdr:nvSpPr>
      <cdr:spPr>
        <a:xfrm xmlns:a="http://schemas.openxmlformats.org/drawingml/2006/main">
          <a:off x="1624265" y="661736"/>
          <a:ext cx="1660358"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0.21636</cdr:x>
      <cdr:y>0.1318</cdr:y>
    </cdr:from>
    <cdr:to>
      <cdr:x>0.39182</cdr:x>
      <cdr:y>0.18828</cdr:y>
    </cdr:to>
    <cdr:sp macro="" textlink="">
      <cdr:nvSpPr>
        <cdr:cNvPr id="6" name="文本框 5"/>
        <cdr:cNvSpPr txBox="1"/>
      </cdr:nvSpPr>
      <cdr:spPr>
        <a:xfrm xmlns:a="http://schemas.openxmlformats.org/drawingml/2006/main">
          <a:off x="1973180" y="757989"/>
          <a:ext cx="1600200" cy="3248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lassification</a:t>
          </a:r>
          <a:endParaRPr lang="en-US" sz="18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0.6554</cdr:x>
      <cdr:y>0.32218</cdr:y>
    </cdr:from>
    <cdr:to>
      <cdr:x>0.83086</cdr:x>
      <cdr:y>0.37866</cdr:y>
    </cdr:to>
    <cdr:sp macro="" textlink="">
      <cdr:nvSpPr>
        <cdr:cNvPr id="7" name="文本框 1"/>
        <cdr:cNvSpPr txBox="1"/>
      </cdr:nvSpPr>
      <cdr:spPr>
        <a:xfrm xmlns:a="http://schemas.openxmlformats.org/drawingml/2006/main">
          <a:off x="5740652" y="1852863"/>
          <a:ext cx="1536868" cy="32485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latin typeface="Times New Roman" panose="02020603050405020304" pitchFamily="18" charset="0"/>
              <a:cs typeface="Times New Roman" panose="02020603050405020304" pitchFamily="18" charset="0"/>
            </a:rPr>
            <a:t>Regression</a:t>
          </a:r>
          <a:endParaRPr lang="en-US" sz="18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0.63736</cdr:x>
      <cdr:y>0.39017</cdr:y>
    </cdr:from>
    <cdr:to>
      <cdr:x>0.81456</cdr:x>
      <cdr:y>0.43933</cdr:y>
    </cdr:to>
    <cdr:sp macro="" textlink="">
      <cdr:nvSpPr>
        <cdr:cNvPr id="8" name="右大括号 7"/>
        <cdr:cNvSpPr/>
      </cdr:nvSpPr>
      <cdr:spPr>
        <a:xfrm xmlns:a="http://schemas.openxmlformats.org/drawingml/2006/main" rot="16200000">
          <a:off x="6217323" y="1609221"/>
          <a:ext cx="282742" cy="1552077"/>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0.33594</cdr:x>
      <cdr:y>0.26056</cdr:y>
    </cdr:from>
    <cdr:to>
      <cdr:x>0.40201</cdr:x>
      <cdr:y>0.84285</cdr:y>
    </cdr:to>
    <cdr:sp macro="" textlink="">
      <cdr:nvSpPr>
        <cdr:cNvPr id="9" name="矩形 8"/>
        <cdr:cNvSpPr/>
      </cdr:nvSpPr>
      <cdr:spPr>
        <a:xfrm xmlns:a="http://schemas.openxmlformats.org/drawingml/2006/main">
          <a:off x="2793438" y="1544862"/>
          <a:ext cx="549374" cy="3452438"/>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0.73367</cdr:x>
      <cdr:y>0.47099</cdr:y>
    </cdr:from>
    <cdr:to>
      <cdr:x>0.9783</cdr:x>
      <cdr:y>0.93607</cdr:y>
    </cdr:to>
    <cdr:sp macro="" textlink="">
      <cdr:nvSpPr>
        <cdr:cNvPr id="10" name="矩形 9"/>
        <cdr:cNvSpPr/>
      </cdr:nvSpPr>
      <cdr:spPr>
        <a:xfrm xmlns:a="http://schemas.openxmlformats.org/drawingml/2006/main">
          <a:off x="6100743" y="2792515"/>
          <a:ext cx="2034139" cy="2757474"/>
        </a:xfrm>
        <a:prstGeom xmlns:a="http://schemas.openxmlformats.org/drawingml/2006/main" prst="rect">
          <a:avLst/>
        </a:prstGeom>
        <a:solidFill xmlns:a="http://schemas.openxmlformats.org/drawingml/2006/main">
          <a:schemeClr val="accent1">
            <a:alpha val="0"/>
          </a:schemeClr>
        </a:solidFill>
        <a:ln xmlns:a="http://schemas.openxmlformats.org/drawingml/2006/main" w="25400">
          <a:solidFill>
            <a:srgbClr val="FF000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l">
              <a:defRPr sz="5700"/>
            </a:lvl1pPr>
          </a:lstStyle>
          <a:p>
            <a:endParaRPr lang="en-US" dirty="0"/>
          </a:p>
        </p:txBody>
      </p:sp>
      <p:sp>
        <p:nvSpPr>
          <p:cNvPr id="3075" name="Rectangle 3"/>
          <p:cNvSpPr>
            <a:spLocks noGrp="1" noChangeArrowheads="1"/>
          </p:cNvSpPr>
          <p:nvPr>
            <p:ph type="dt" idx="1"/>
          </p:nvPr>
        </p:nvSpPr>
        <p:spPr bwMode="auto">
          <a:xfrm>
            <a:off x="18181987" y="2"/>
            <a:ext cx="13909677" cy="2187419"/>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lvl1pPr algn="r">
              <a:defRPr sz="5700"/>
            </a:lvl1pPr>
          </a:lstStyle>
          <a:p>
            <a:endParaRPr lang="en-US" dirty="0"/>
          </a:p>
        </p:txBody>
      </p:sp>
      <p:sp>
        <p:nvSpPr>
          <p:cNvPr id="3076" name="Rectangle 4"/>
          <p:cNvSpPr>
            <a:spLocks noGrp="1" noRot="1" noChangeAspect="1" noChangeArrowheads="1" noTextEdit="1"/>
          </p:cNvSpPr>
          <p:nvPr>
            <p:ph type="sldImg" idx="2"/>
          </p:nvPr>
        </p:nvSpPr>
        <p:spPr bwMode="auto">
          <a:xfrm>
            <a:off x="5114925" y="3276600"/>
            <a:ext cx="21877338" cy="164099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3209927" y="20784215"/>
            <a:ext cx="25679400" cy="19686744"/>
          </a:xfrm>
          <a:prstGeom prst="rect">
            <a:avLst/>
          </a:prstGeom>
          <a:noFill/>
          <a:ln w="9525">
            <a:noFill/>
            <a:miter lim="800000"/>
            <a:headEnd/>
            <a:tailEnd/>
          </a:ln>
          <a:effectLst/>
        </p:spPr>
        <p:txBody>
          <a:bodyPr vert="horz" wrap="square" lIns="434706" tIns="217353" rIns="434706" bIns="21735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l">
              <a:defRPr sz="5700"/>
            </a:lvl1pPr>
          </a:lstStyle>
          <a:p>
            <a:endParaRPr lang="en-US" dirty="0"/>
          </a:p>
        </p:txBody>
      </p:sp>
      <p:sp>
        <p:nvSpPr>
          <p:cNvPr id="3079" name="Rectangle 7"/>
          <p:cNvSpPr>
            <a:spLocks noGrp="1" noChangeArrowheads="1"/>
          </p:cNvSpPr>
          <p:nvPr>
            <p:ph type="sldNum" sz="quarter" idx="5"/>
          </p:nvPr>
        </p:nvSpPr>
        <p:spPr bwMode="auto">
          <a:xfrm>
            <a:off x="18181987" y="41553394"/>
            <a:ext cx="13909677" cy="2187419"/>
          </a:xfrm>
          <a:prstGeom prst="rect">
            <a:avLst/>
          </a:prstGeom>
          <a:noFill/>
          <a:ln w="9525">
            <a:noFill/>
            <a:miter lim="800000"/>
            <a:headEnd/>
            <a:tailEnd/>
          </a:ln>
          <a:effectLst/>
        </p:spPr>
        <p:txBody>
          <a:bodyPr vert="horz" wrap="square" lIns="434706" tIns="217353" rIns="434706" bIns="217353" numCol="1" anchor="b" anchorCtr="0" compatLnSpc="1">
            <a:prstTxWarp prst="textNoShape">
              <a:avLst/>
            </a:prstTxWarp>
          </a:bodyPr>
          <a:lstStyle>
            <a:lvl1pPr algn="r">
              <a:defRPr sz="5700"/>
            </a:lvl1pPr>
          </a:lstStyle>
          <a:p>
            <a:fld id="{7FB84CA5-7362-492D-8EBC-472296314F28}" type="slidenum">
              <a:rPr lang="en-US"/>
              <a:pPr/>
              <a:t>‹#›</a:t>
            </a:fld>
            <a:endParaRPr lang="en-US" dirty="0"/>
          </a:p>
        </p:txBody>
      </p:sp>
    </p:spTree>
    <p:extLst>
      <p:ext uri="{BB962C8B-B14F-4D97-AF65-F5344CB8AC3E}">
        <p14:creationId xmlns:p14="http://schemas.microsoft.com/office/powerpoint/2010/main" val="29468225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D40FB-8398-4C90-906C-C9755161D6CD}" type="slidenum">
              <a:rPr lang="en-US"/>
              <a:pPr/>
              <a:t>1</a:t>
            </a:fld>
            <a:endParaRPr lang="en-US"/>
          </a:p>
        </p:txBody>
      </p:sp>
      <p:sp>
        <p:nvSpPr>
          <p:cNvPr id="4098" name="Rectangle 2"/>
          <p:cNvSpPr>
            <a:spLocks noGrp="1" noRot="1" noChangeAspect="1" noChangeArrowheads="1" noTextEdit="1"/>
          </p:cNvSpPr>
          <p:nvPr>
            <p:ph type="sldImg"/>
          </p:nvPr>
        </p:nvSpPr>
        <p:spPr>
          <a:xfrm>
            <a:off x="5114925" y="3276600"/>
            <a:ext cx="21877338" cy="16409988"/>
          </a:xfrm>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843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4"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828447" y="32395640"/>
            <a:ext cx="4141787"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40065245" y="32308803"/>
            <a:ext cx="2106409" cy="307777"/>
          </a:xfrm>
          <a:prstGeom prst="rect">
            <a:avLst/>
          </a:prstGeom>
          <a:noFill/>
        </p:spPr>
        <p:txBody>
          <a:bodyPr wrap="none" rtlCol="0">
            <a:spAutoFit/>
          </a:bodyPr>
          <a:lstStyle/>
          <a:p>
            <a:r>
              <a:rPr lang="en-US" sz="1400" dirty="0" smtClean="0">
                <a:solidFill>
                  <a:schemeClr val="bg1"/>
                </a:solidFill>
              </a:rPr>
              <a:t>www.postersession.com</a:t>
            </a:r>
            <a:endParaRPr lang="en-US" sz="14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3840902" rtl="0" fontAlgn="base">
        <a:spcBef>
          <a:spcPct val="0"/>
        </a:spcBef>
        <a:spcAft>
          <a:spcPct val="0"/>
        </a:spcAft>
        <a:defRPr sz="18463">
          <a:solidFill>
            <a:schemeClr val="tx2"/>
          </a:solidFill>
          <a:latin typeface="+mj-lt"/>
          <a:ea typeface="+mj-ea"/>
          <a:cs typeface="+mj-cs"/>
        </a:defRPr>
      </a:lvl1pPr>
      <a:lvl2pPr algn="ctr" defTabSz="3840902" rtl="0" fontAlgn="base">
        <a:spcBef>
          <a:spcPct val="0"/>
        </a:spcBef>
        <a:spcAft>
          <a:spcPct val="0"/>
        </a:spcAft>
        <a:defRPr sz="18463">
          <a:solidFill>
            <a:schemeClr val="tx2"/>
          </a:solidFill>
          <a:latin typeface="Arial" charset="0"/>
        </a:defRPr>
      </a:lvl2pPr>
      <a:lvl3pPr algn="ctr" defTabSz="3840902" rtl="0" fontAlgn="base">
        <a:spcBef>
          <a:spcPct val="0"/>
        </a:spcBef>
        <a:spcAft>
          <a:spcPct val="0"/>
        </a:spcAft>
        <a:defRPr sz="18463">
          <a:solidFill>
            <a:schemeClr val="tx2"/>
          </a:solidFill>
          <a:latin typeface="Arial" charset="0"/>
        </a:defRPr>
      </a:lvl3pPr>
      <a:lvl4pPr algn="ctr" defTabSz="3840902" rtl="0" fontAlgn="base">
        <a:spcBef>
          <a:spcPct val="0"/>
        </a:spcBef>
        <a:spcAft>
          <a:spcPct val="0"/>
        </a:spcAft>
        <a:defRPr sz="18463">
          <a:solidFill>
            <a:schemeClr val="tx2"/>
          </a:solidFill>
          <a:latin typeface="Arial" charset="0"/>
        </a:defRPr>
      </a:lvl4pPr>
      <a:lvl5pPr algn="ctr" defTabSz="3840902" rtl="0" fontAlgn="base">
        <a:spcBef>
          <a:spcPct val="0"/>
        </a:spcBef>
        <a:spcAft>
          <a:spcPct val="0"/>
        </a:spcAft>
        <a:defRPr sz="18463">
          <a:solidFill>
            <a:schemeClr val="tx2"/>
          </a:solidFill>
          <a:latin typeface="Arial" charset="0"/>
        </a:defRPr>
      </a:lvl5pPr>
      <a:lvl6pPr marL="400065" algn="ctr" defTabSz="3840902" rtl="0" fontAlgn="base">
        <a:spcBef>
          <a:spcPct val="0"/>
        </a:spcBef>
        <a:spcAft>
          <a:spcPct val="0"/>
        </a:spcAft>
        <a:defRPr sz="18463">
          <a:solidFill>
            <a:schemeClr val="tx2"/>
          </a:solidFill>
          <a:latin typeface="Arial" charset="0"/>
        </a:defRPr>
      </a:lvl6pPr>
      <a:lvl7pPr marL="800130" algn="ctr" defTabSz="3840902" rtl="0" fontAlgn="base">
        <a:spcBef>
          <a:spcPct val="0"/>
        </a:spcBef>
        <a:spcAft>
          <a:spcPct val="0"/>
        </a:spcAft>
        <a:defRPr sz="18463">
          <a:solidFill>
            <a:schemeClr val="tx2"/>
          </a:solidFill>
          <a:latin typeface="Arial" charset="0"/>
        </a:defRPr>
      </a:lvl7pPr>
      <a:lvl8pPr marL="1200195" algn="ctr" defTabSz="3840902" rtl="0" fontAlgn="base">
        <a:spcBef>
          <a:spcPct val="0"/>
        </a:spcBef>
        <a:spcAft>
          <a:spcPct val="0"/>
        </a:spcAft>
        <a:defRPr sz="18463">
          <a:solidFill>
            <a:schemeClr val="tx2"/>
          </a:solidFill>
          <a:latin typeface="Arial" charset="0"/>
        </a:defRPr>
      </a:lvl8pPr>
      <a:lvl9pPr marL="1600260" algn="ctr" defTabSz="3840902" rtl="0" fontAlgn="base">
        <a:spcBef>
          <a:spcPct val="0"/>
        </a:spcBef>
        <a:spcAft>
          <a:spcPct val="0"/>
        </a:spcAft>
        <a:defRPr sz="18463">
          <a:solidFill>
            <a:schemeClr val="tx2"/>
          </a:solidFill>
          <a:latin typeface="Arial" charset="0"/>
        </a:defRPr>
      </a:lvl9pPr>
    </p:titleStyle>
    <p:bodyStyle>
      <a:lvl1pPr marL="1440512" indent="-1440512" algn="l" defTabSz="3840902" rtl="0" fontAlgn="base">
        <a:spcBef>
          <a:spcPct val="20000"/>
        </a:spcBef>
        <a:spcAft>
          <a:spcPct val="0"/>
        </a:spcAft>
        <a:buChar char="•"/>
        <a:defRPr sz="13476">
          <a:solidFill>
            <a:schemeClr val="tx1"/>
          </a:solidFill>
          <a:latin typeface="+mn-lt"/>
          <a:ea typeface="+mn-ea"/>
          <a:cs typeface="+mn-cs"/>
        </a:defRPr>
      </a:lvl1pPr>
      <a:lvl2pPr marL="3119951" indent="-1200195" algn="l" defTabSz="3840902" rtl="0" fontAlgn="base">
        <a:spcBef>
          <a:spcPct val="20000"/>
        </a:spcBef>
        <a:spcAft>
          <a:spcPct val="0"/>
        </a:spcAft>
        <a:buChar char="–"/>
        <a:defRPr sz="11726">
          <a:solidFill>
            <a:schemeClr val="tx1"/>
          </a:solidFill>
          <a:latin typeface="+mn-lt"/>
        </a:defRPr>
      </a:lvl2pPr>
      <a:lvl3pPr marL="4800780" indent="-959879" algn="l" defTabSz="3840902" rtl="0" fontAlgn="base">
        <a:spcBef>
          <a:spcPct val="20000"/>
        </a:spcBef>
        <a:spcAft>
          <a:spcPct val="0"/>
        </a:spcAft>
        <a:buChar char="•"/>
        <a:defRPr sz="10063">
          <a:solidFill>
            <a:schemeClr val="tx1"/>
          </a:solidFill>
          <a:latin typeface="+mn-lt"/>
        </a:defRPr>
      </a:lvl3pPr>
      <a:lvl4pPr marL="6720536" indent="-959879" algn="l" defTabSz="3840902" rtl="0" fontAlgn="base">
        <a:spcBef>
          <a:spcPct val="20000"/>
        </a:spcBef>
        <a:spcAft>
          <a:spcPct val="0"/>
        </a:spcAft>
        <a:buChar char="–"/>
        <a:defRPr sz="8400">
          <a:solidFill>
            <a:schemeClr val="tx1"/>
          </a:solidFill>
          <a:latin typeface="+mn-lt"/>
        </a:defRPr>
      </a:lvl4pPr>
      <a:lvl5pPr marL="8641682" indent="-959879" algn="l" defTabSz="3840902" rtl="0" fontAlgn="base">
        <a:spcBef>
          <a:spcPct val="20000"/>
        </a:spcBef>
        <a:spcAft>
          <a:spcPct val="0"/>
        </a:spcAft>
        <a:buChar char="»"/>
        <a:defRPr sz="8400">
          <a:solidFill>
            <a:schemeClr val="tx1"/>
          </a:solidFill>
          <a:latin typeface="+mn-lt"/>
        </a:defRPr>
      </a:lvl5pPr>
      <a:lvl6pPr marL="9041747" indent="-959879" algn="l" defTabSz="3840902" rtl="0" fontAlgn="base">
        <a:spcBef>
          <a:spcPct val="20000"/>
        </a:spcBef>
        <a:spcAft>
          <a:spcPct val="0"/>
        </a:spcAft>
        <a:buChar char="»"/>
        <a:defRPr sz="8400">
          <a:solidFill>
            <a:schemeClr val="tx1"/>
          </a:solidFill>
          <a:latin typeface="+mn-lt"/>
        </a:defRPr>
      </a:lvl6pPr>
      <a:lvl7pPr marL="9441812" indent="-959879" algn="l" defTabSz="3840902" rtl="0" fontAlgn="base">
        <a:spcBef>
          <a:spcPct val="20000"/>
        </a:spcBef>
        <a:spcAft>
          <a:spcPct val="0"/>
        </a:spcAft>
        <a:buChar char="»"/>
        <a:defRPr sz="8400">
          <a:solidFill>
            <a:schemeClr val="tx1"/>
          </a:solidFill>
          <a:latin typeface="+mn-lt"/>
        </a:defRPr>
      </a:lvl7pPr>
      <a:lvl8pPr marL="9841877" indent="-959879" algn="l" defTabSz="3840902" rtl="0" fontAlgn="base">
        <a:spcBef>
          <a:spcPct val="20000"/>
        </a:spcBef>
        <a:spcAft>
          <a:spcPct val="0"/>
        </a:spcAft>
        <a:buChar char="»"/>
        <a:defRPr sz="8400">
          <a:solidFill>
            <a:schemeClr val="tx1"/>
          </a:solidFill>
          <a:latin typeface="+mn-lt"/>
        </a:defRPr>
      </a:lvl8pPr>
      <a:lvl9pPr marL="10241942" indent="-959879" algn="l" defTabSz="3840902" rtl="0" fontAlgn="base">
        <a:spcBef>
          <a:spcPct val="20000"/>
        </a:spcBef>
        <a:spcAft>
          <a:spcPct val="0"/>
        </a:spcAft>
        <a:buChar char="»"/>
        <a:defRPr sz="8400">
          <a:solidFill>
            <a:schemeClr val="tx1"/>
          </a:solidFill>
          <a:latin typeface="+mn-lt"/>
        </a:defRPr>
      </a:lvl9pPr>
    </p:bodyStyle>
    <p:otherStyle>
      <a:defPPr>
        <a:defRPr lang="en-US"/>
      </a:defPPr>
      <a:lvl1pPr marL="0" algn="l" defTabSz="800130" rtl="0" eaLnBrk="1" latinLnBrk="0" hangingPunct="1">
        <a:defRPr sz="1575" kern="1200">
          <a:solidFill>
            <a:schemeClr val="tx1"/>
          </a:solidFill>
          <a:latin typeface="+mn-lt"/>
          <a:ea typeface="+mn-ea"/>
          <a:cs typeface="+mn-cs"/>
        </a:defRPr>
      </a:lvl1pPr>
      <a:lvl2pPr marL="400065" algn="l" defTabSz="800130" rtl="0" eaLnBrk="1" latinLnBrk="0" hangingPunct="1">
        <a:defRPr sz="1575" kern="1200">
          <a:solidFill>
            <a:schemeClr val="tx1"/>
          </a:solidFill>
          <a:latin typeface="+mn-lt"/>
          <a:ea typeface="+mn-ea"/>
          <a:cs typeface="+mn-cs"/>
        </a:defRPr>
      </a:lvl2pPr>
      <a:lvl3pPr marL="800130" algn="l" defTabSz="800130" rtl="0" eaLnBrk="1" latinLnBrk="0" hangingPunct="1">
        <a:defRPr sz="1575" kern="1200">
          <a:solidFill>
            <a:schemeClr val="tx1"/>
          </a:solidFill>
          <a:latin typeface="+mn-lt"/>
          <a:ea typeface="+mn-ea"/>
          <a:cs typeface="+mn-cs"/>
        </a:defRPr>
      </a:lvl3pPr>
      <a:lvl4pPr marL="1200195" algn="l" defTabSz="800130" rtl="0" eaLnBrk="1" latinLnBrk="0" hangingPunct="1">
        <a:defRPr sz="1575" kern="1200">
          <a:solidFill>
            <a:schemeClr val="tx1"/>
          </a:solidFill>
          <a:latin typeface="+mn-lt"/>
          <a:ea typeface="+mn-ea"/>
          <a:cs typeface="+mn-cs"/>
        </a:defRPr>
      </a:lvl4pPr>
      <a:lvl5pPr marL="1600260" algn="l" defTabSz="800130" rtl="0" eaLnBrk="1" latinLnBrk="0" hangingPunct="1">
        <a:defRPr sz="1575" kern="1200">
          <a:solidFill>
            <a:schemeClr val="tx1"/>
          </a:solidFill>
          <a:latin typeface="+mn-lt"/>
          <a:ea typeface="+mn-ea"/>
          <a:cs typeface="+mn-cs"/>
        </a:defRPr>
      </a:lvl5pPr>
      <a:lvl6pPr marL="2000325" algn="l" defTabSz="800130" rtl="0" eaLnBrk="1" latinLnBrk="0" hangingPunct="1">
        <a:defRPr sz="1575" kern="1200">
          <a:solidFill>
            <a:schemeClr val="tx1"/>
          </a:solidFill>
          <a:latin typeface="+mn-lt"/>
          <a:ea typeface="+mn-ea"/>
          <a:cs typeface="+mn-cs"/>
        </a:defRPr>
      </a:lvl6pPr>
      <a:lvl7pPr marL="2400390" algn="l" defTabSz="800130" rtl="0" eaLnBrk="1" latinLnBrk="0" hangingPunct="1">
        <a:defRPr sz="1575" kern="1200">
          <a:solidFill>
            <a:schemeClr val="tx1"/>
          </a:solidFill>
          <a:latin typeface="+mn-lt"/>
          <a:ea typeface="+mn-ea"/>
          <a:cs typeface="+mn-cs"/>
        </a:defRPr>
      </a:lvl7pPr>
      <a:lvl8pPr marL="2800455" algn="l" defTabSz="800130" rtl="0" eaLnBrk="1" latinLnBrk="0" hangingPunct="1">
        <a:defRPr sz="1575" kern="1200">
          <a:solidFill>
            <a:schemeClr val="tx1"/>
          </a:solidFill>
          <a:latin typeface="+mn-lt"/>
          <a:ea typeface="+mn-ea"/>
          <a:cs typeface="+mn-cs"/>
        </a:defRPr>
      </a:lvl8pPr>
      <a:lvl9pPr marL="3200520" algn="l" defTabSz="80013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 name="AutoShape 30"/>
          <p:cNvSpPr>
            <a:spLocks noChangeArrowheads="1"/>
          </p:cNvSpPr>
          <p:nvPr/>
        </p:nvSpPr>
        <p:spPr bwMode="auto">
          <a:xfrm>
            <a:off x="31496124" y="87631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1" name="AutoShape 29"/>
          <p:cNvSpPr>
            <a:spLocks noChangeArrowheads="1"/>
          </p:cNvSpPr>
          <p:nvPr/>
        </p:nvSpPr>
        <p:spPr bwMode="auto">
          <a:xfrm>
            <a:off x="12744059" y="8682093"/>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2" name="AutoShape 31"/>
          <p:cNvSpPr>
            <a:spLocks noChangeArrowheads="1"/>
          </p:cNvSpPr>
          <p:nvPr/>
        </p:nvSpPr>
        <p:spPr bwMode="auto">
          <a:xfrm>
            <a:off x="21987109" y="8661559"/>
            <a:ext cx="9067800"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3" name="AutoShape 4"/>
          <p:cNvSpPr>
            <a:spLocks noChangeArrowheads="1"/>
          </p:cNvSpPr>
          <p:nvPr/>
        </p:nvSpPr>
        <p:spPr bwMode="auto">
          <a:xfrm>
            <a:off x="3580377" y="8571225"/>
            <a:ext cx="9048422" cy="20569709"/>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sz="7525" dirty="0"/>
          </a:p>
        </p:txBody>
      </p:sp>
      <p:sp>
        <p:nvSpPr>
          <p:cNvPr id="2057" name="Text Box 9"/>
          <p:cNvSpPr txBox="1">
            <a:spLocks noChangeArrowheads="1"/>
          </p:cNvSpPr>
          <p:nvPr/>
        </p:nvSpPr>
        <p:spPr bwMode="auto">
          <a:xfrm>
            <a:off x="3668869" y="10443023"/>
            <a:ext cx="8443103" cy="5826273"/>
          </a:xfrm>
          <a:prstGeom prst="rect">
            <a:avLst/>
          </a:prstGeom>
          <a:noFill/>
          <a:ln w="9525">
            <a:noFill/>
            <a:miter lim="800000"/>
            <a:headEnd/>
            <a:tailEnd/>
          </a:ln>
          <a:effectLst/>
        </p:spPr>
        <p:txBody>
          <a:bodyPr wrap="square">
            <a:spAutoFit/>
          </a:bodyPr>
          <a:lstStyle/>
          <a:p>
            <a:pPr algn="l" defTabSz="3840902" eaLnBrk="0" hangingPunct="0">
              <a:lnSpc>
                <a:spcPct val="95000"/>
              </a:lnSpc>
            </a:pPr>
            <a:r>
              <a:rPr lang="en-US" sz="2450" dirty="0">
                <a:latin typeface="Times New Roman" pitchFamily="18" charset="0"/>
              </a:rPr>
              <a:t>Online reviews of local business become the ‘social proof’ when consumers face too many choices. </a:t>
            </a:r>
            <a:r>
              <a:rPr lang="en-US" sz="2450" dirty="0" smtClean="0">
                <a:latin typeface="Times New Roman" pitchFamily="18" charset="0"/>
              </a:rPr>
              <a:t>Yelp is one of the most commonly used sites to search for reviews about local business, and has became an important reference for making consumer decision. In this project, we are interested in predict the outcome of an individual rating on Yelp, given the text content. And various machine learning algorithms are applied on text-related features in the hope of predicting whether the business will have good rating or not. Ideally, the well trained classifier could be used as review rating ‘converter’ under yelp standard. Specifically, an individual business review content from other review sites, such as Google Places, Yahoo local listing, Angie List and Four square, could be re-rated using the trained classifier under Yelp’s standard. Beside the business point of view, our goal in this project is to build the best classifier that beats the baseline and has good prediction accuracy.   </a:t>
            </a:r>
          </a:p>
        </p:txBody>
      </p:sp>
      <p:sp>
        <p:nvSpPr>
          <p:cNvPr id="2059" name="Text Box 11"/>
          <p:cNvSpPr txBox="1">
            <a:spLocks noChangeArrowheads="1"/>
          </p:cNvSpPr>
          <p:nvPr/>
        </p:nvSpPr>
        <p:spPr bwMode="auto">
          <a:xfrm>
            <a:off x="31986742" y="24524099"/>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Conclusions</a:t>
            </a:r>
          </a:p>
        </p:txBody>
      </p:sp>
      <p:sp>
        <p:nvSpPr>
          <p:cNvPr id="2087" name="Text Box 39"/>
          <p:cNvSpPr txBox="1">
            <a:spLocks noChangeArrowheads="1"/>
          </p:cNvSpPr>
          <p:nvPr/>
        </p:nvSpPr>
        <p:spPr bwMode="auto">
          <a:xfrm>
            <a:off x="22441553" y="1162662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dirty="0" smtClean="0">
                <a:latin typeface="Times New Roman" pitchFamily="18" charset="0"/>
              </a:rPr>
              <a:t>Rating reviews are classified into two groups, good rating review(4 or 5 stars) and bad rating review( less than 4 stars). The good reviews contains about 65% of the selected data. </a:t>
            </a:r>
            <a:endParaRPr lang="en-US" sz="2450" dirty="0">
              <a:latin typeface="Times New Roman" pitchFamily="18" charset="0"/>
            </a:endParaRPr>
          </a:p>
        </p:txBody>
      </p:sp>
      <p:sp>
        <p:nvSpPr>
          <p:cNvPr id="2090" name="Text Box 42"/>
          <p:cNvSpPr txBox="1">
            <a:spLocks noChangeArrowheads="1"/>
          </p:cNvSpPr>
          <p:nvPr/>
        </p:nvSpPr>
        <p:spPr bwMode="auto">
          <a:xfrm>
            <a:off x="3694623" y="9209037"/>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a:t>Introduction</a:t>
            </a:r>
          </a:p>
        </p:txBody>
      </p:sp>
      <p:sp>
        <p:nvSpPr>
          <p:cNvPr id="2091" name="Text Box 43"/>
          <p:cNvSpPr txBox="1">
            <a:spLocks noChangeArrowheads="1"/>
          </p:cNvSpPr>
          <p:nvPr/>
        </p:nvSpPr>
        <p:spPr bwMode="auto">
          <a:xfrm>
            <a:off x="22636219" y="9114448"/>
            <a:ext cx="8425655" cy="2246769"/>
          </a:xfrm>
          <a:prstGeom prst="rect">
            <a:avLst/>
          </a:prstGeom>
          <a:noFill/>
          <a:ln w="9525">
            <a:noFill/>
            <a:miter lim="800000"/>
            <a:headEnd/>
            <a:tailEnd/>
          </a:ln>
          <a:effectLst/>
        </p:spPr>
        <p:txBody>
          <a:bodyPr wrap="square">
            <a:spAutoFit/>
          </a:bodyPr>
          <a:lstStyle/>
          <a:p>
            <a:pPr defTabSz="3840902">
              <a:spcBef>
                <a:spcPct val="50000"/>
              </a:spcBef>
            </a:pPr>
            <a:r>
              <a:rPr lang="en-US" sz="7000" b="1" dirty="0" smtClean="0"/>
              <a:t>Data Analysis and Modeling</a:t>
            </a:r>
            <a:endParaRPr lang="en-US" sz="7000" b="1" dirty="0"/>
          </a:p>
        </p:txBody>
      </p:sp>
      <p:sp>
        <p:nvSpPr>
          <p:cNvPr id="25" name="Text Box 42"/>
          <p:cNvSpPr txBox="1">
            <a:spLocks noChangeArrowheads="1"/>
          </p:cNvSpPr>
          <p:nvPr/>
        </p:nvSpPr>
        <p:spPr bwMode="auto">
          <a:xfrm>
            <a:off x="3610447" y="17100751"/>
            <a:ext cx="8601075" cy="1169551"/>
          </a:xfrm>
          <a:prstGeom prst="rect">
            <a:avLst/>
          </a:prstGeom>
          <a:noFill/>
          <a:ln w="9525">
            <a:noFill/>
            <a:miter lim="800000"/>
            <a:headEnd/>
            <a:tailEnd/>
          </a:ln>
          <a:effectLst/>
        </p:spPr>
        <p:txBody>
          <a:bodyPr>
            <a:spAutoFit/>
          </a:bodyPr>
          <a:lstStyle/>
          <a:p>
            <a:pPr defTabSz="3840902">
              <a:spcBef>
                <a:spcPct val="50000"/>
              </a:spcBef>
            </a:pPr>
            <a:r>
              <a:rPr lang="en-US" sz="7000" b="1" dirty="0" smtClean="0"/>
              <a:t>Data Preprocessing</a:t>
            </a:r>
            <a:endParaRPr lang="en-US" sz="7000" b="1" dirty="0"/>
          </a:p>
        </p:txBody>
      </p:sp>
      <p:sp>
        <p:nvSpPr>
          <p:cNvPr id="26" name="Text Box 9"/>
          <p:cNvSpPr txBox="1">
            <a:spLocks noChangeArrowheads="1"/>
          </p:cNvSpPr>
          <p:nvPr/>
        </p:nvSpPr>
        <p:spPr bwMode="auto">
          <a:xfrm>
            <a:off x="3597783" y="18281145"/>
            <a:ext cx="8556625" cy="10482555"/>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About Dataset:</a:t>
            </a:r>
          </a:p>
          <a:p>
            <a:pPr marL="800100" lvl="1" indent="-342900" algn="l" defTabSz="3840902" eaLnBrk="0" hangingPunct="0">
              <a:lnSpc>
                <a:spcPct val="95000"/>
              </a:lnSpc>
              <a:buFont typeface="Arial"/>
              <a:buChar char="•"/>
            </a:pPr>
            <a:r>
              <a:rPr lang="en-US" sz="2450" dirty="0" smtClean="0">
                <a:latin typeface="Times New Roman" pitchFamily="18" charset="0"/>
              </a:rPr>
              <a:t>The dataset is from Yelp Dataset Challenge. Dataset contains 1569264 reviews with information about type, </a:t>
            </a:r>
            <a:r>
              <a:rPr lang="en-US" sz="2450" dirty="0" err="1" smtClean="0">
                <a:latin typeface="Times New Roman" pitchFamily="18" charset="0"/>
              </a:rPr>
              <a:t>business_id</a:t>
            </a:r>
            <a:r>
              <a:rPr lang="en-US" sz="2450" dirty="0" smtClean="0">
                <a:latin typeface="Times New Roman" pitchFamily="18" charset="0"/>
              </a:rPr>
              <a:t>, stars, text, data, and votes. We are only interested in using text to predict the rating stars. To guarantee the quality of reviews, we only use the subset of 557187 reviews that has been voted by other users. The target variables ‘stars’ is inform of number 1 to 5 (1:the lowest through 5: the best). The following figure illustrates the proportion of each star type in the Dataset:</a:t>
            </a: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marL="800100" lvl="1" indent="-342900" algn="l" defTabSz="3840902" eaLnBrk="0" hangingPunct="0">
              <a:lnSpc>
                <a:spcPct val="95000"/>
              </a:lnSpc>
              <a:buFont typeface="Arial"/>
              <a:buChar char="•"/>
            </a:pPr>
            <a:endParaRPr lang="en-US" sz="2450" dirty="0">
              <a:latin typeface="Times New Roman" pitchFamily="18" charset="0"/>
            </a:endParaRPr>
          </a:p>
          <a:p>
            <a:pPr marL="800100" lvl="1" indent="-342900" algn="l" defTabSz="3840902" eaLnBrk="0" hangingPunct="0">
              <a:lnSpc>
                <a:spcPct val="95000"/>
              </a:lnSpc>
              <a:buFont typeface="Arial"/>
              <a:buChar char="•"/>
            </a:pPr>
            <a:endParaRPr lang="en-US" sz="2450" dirty="0" smtClean="0">
              <a:latin typeface="Times New Roman" pitchFamily="18" charset="0"/>
            </a:endParaRPr>
          </a:p>
          <a:p>
            <a:pPr lvl="1" algn="l" defTabSz="3840902" eaLnBrk="0" hangingPunct="0">
              <a:lnSpc>
                <a:spcPct val="95000"/>
              </a:lnSpc>
            </a:pPr>
            <a:endParaRPr lang="en-US" sz="2450" dirty="0" smtClean="0">
              <a:latin typeface="Times New Roman" pitchFamily="18" charset="0"/>
            </a:endParaRPr>
          </a:p>
          <a:p>
            <a:pPr marL="342913" indent="-342913" algn="l" defTabSz="3840902" eaLnBrk="0" hangingPunct="0">
              <a:lnSpc>
                <a:spcPct val="95000"/>
              </a:lnSpc>
              <a:buFont typeface="Wingdings" panose="05000000000000000000" pitchFamily="2" charset="2"/>
              <a:buChar char="Ø"/>
            </a:pPr>
            <a:r>
              <a:rPr lang="en-US" sz="2450" b="1" dirty="0" smtClean="0">
                <a:latin typeface="Times New Roman" pitchFamily="18" charset="0"/>
              </a:rPr>
              <a:t>Feature Selection and engineering:</a:t>
            </a:r>
          </a:p>
          <a:p>
            <a:pPr marL="800100" lvl="1" indent="-342900" algn="l" defTabSz="3840902" eaLnBrk="0" hangingPunct="0">
              <a:lnSpc>
                <a:spcPct val="95000"/>
              </a:lnSpc>
              <a:buFont typeface="Arial"/>
              <a:buChar char="•"/>
            </a:pPr>
            <a:r>
              <a:rPr lang="en-US" sz="2450" dirty="0" smtClean="0">
                <a:latin typeface="Times New Roman" pitchFamily="18" charset="0"/>
              </a:rPr>
              <a:t>Randomly selected a subset of all reviews </a:t>
            </a:r>
          </a:p>
          <a:p>
            <a:pPr marL="800100" lvl="1" indent="-342900" algn="l" defTabSz="3840902" eaLnBrk="0" hangingPunct="0">
              <a:lnSpc>
                <a:spcPct val="95000"/>
              </a:lnSpc>
              <a:buFont typeface="Arial"/>
              <a:buChar char="•"/>
            </a:pPr>
            <a:r>
              <a:rPr lang="en-US" sz="2450" dirty="0" smtClean="0">
                <a:latin typeface="Times New Roman" pitchFamily="18" charset="0"/>
              </a:rPr>
              <a:t>Tokenize each review to generate a word list</a:t>
            </a:r>
          </a:p>
          <a:p>
            <a:pPr marL="800100" lvl="1" indent="-342900" algn="l" defTabSz="3840902" eaLnBrk="0" hangingPunct="0">
              <a:lnSpc>
                <a:spcPct val="95000"/>
              </a:lnSpc>
              <a:buFont typeface="Arial"/>
              <a:buChar char="•"/>
            </a:pPr>
            <a:r>
              <a:rPr lang="en-US" sz="2450" dirty="0" smtClean="0">
                <a:latin typeface="Times New Roman" pitchFamily="18" charset="0"/>
              </a:rPr>
              <a:t>Stern each word  and remove </a:t>
            </a:r>
            <a:r>
              <a:rPr lang="en-US" sz="2450" dirty="0" err="1" smtClean="0">
                <a:latin typeface="Times New Roman" pitchFamily="18" charset="0"/>
              </a:rPr>
              <a:t>stopwords</a:t>
            </a:r>
            <a:endParaRPr lang="en-US" sz="2450" dirty="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Consider the top K sorted features to use for training </a:t>
            </a:r>
          </a:p>
          <a:p>
            <a:pPr marL="800100" lvl="1" indent="-342900" algn="l" defTabSz="3840902" eaLnBrk="0" hangingPunct="0">
              <a:lnSpc>
                <a:spcPct val="95000"/>
              </a:lnSpc>
              <a:buFont typeface="Arial"/>
              <a:buChar char="•"/>
            </a:pPr>
            <a:r>
              <a:rPr lang="en-US" sz="2450" dirty="0" smtClean="0">
                <a:latin typeface="Times New Roman" pitchFamily="18" charset="0"/>
              </a:rPr>
              <a:t>Using bag-of-word as default strategy, also consider </a:t>
            </a:r>
            <a:r>
              <a:rPr lang="en-US" sz="2450" dirty="0" err="1" smtClean="0">
                <a:latin typeface="Times New Roman" pitchFamily="18" charset="0"/>
              </a:rPr>
              <a:t>tf-idf</a:t>
            </a:r>
            <a:endParaRPr lang="en-US" sz="2450" dirty="0" smtClean="0">
              <a:latin typeface="Times New Roman" pitchFamily="18" charset="0"/>
            </a:endParaRPr>
          </a:p>
          <a:p>
            <a:pPr marL="800100" lvl="1" indent="-342900" algn="l" defTabSz="3840902" eaLnBrk="0" hangingPunct="0">
              <a:lnSpc>
                <a:spcPct val="95000"/>
              </a:lnSpc>
              <a:buFont typeface="Arial"/>
              <a:buChar char="•"/>
            </a:pPr>
            <a:r>
              <a:rPr lang="en-US" sz="2450" dirty="0" smtClean="0">
                <a:latin typeface="Times New Roman" pitchFamily="18" charset="0"/>
              </a:rPr>
              <a:t>Try PCA for dimensional reduction</a:t>
            </a:r>
          </a:p>
        </p:txBody>
      </p:sp>
      <p:sp>
        <p:nvSpPr>
          <p:cNvPr id="157" name="Text Box 9"/>
          <p:cNvSpPr txBox="1">
            <a:spLocks noChangeArrowheads="1"/>
          </p:cNvSpPr>
          <p:nvPr/>
        </p:nvSpPr>
        <p:spPr bwMode="auto">
          <a:xfrm>
            <a:off x="13040376" y="9411502"/>
            <a:ext cx="8556625" cy="450508"/>
          </a:xfrm>
          <a:prstGeom prst="rect">
            <a:avLst/>
          </a:prstGeom>
          <a:noFill/>
          <a:ln w="9525">
            <a:noFill/>
            <a:miter lim="800000"/>
            <a:headEnd/>
            <a:tailEnd/>
          </a:ln>
          <a:effectLst/>
        </p:spPr>
        <p:txBody>
          <a:bodyPr>
            <a:spAutoFit/>
          </a:bodyPr>
          <a:lstStyle/>
          <a:p>
            <a:pPr marL="342913" indent="-342913" algn="l" defTabSz="3840902" eaLnBrk="0" hangingPunct="0">
              <a:lnSpc>
                <a:spcPct val="95000"/>
              </a:lnSpc>
              <a:buFont typeface="Wingdings" panose="05000000000000000000" pitchFamily="2" charset="2"/>
              <a:buChar char="Ø"/>
            </a:pPr>
            <a:r>
              <a:rPr lang="en-US" sz="2450" dirty="0" smtClean="0">
                <a:latin typeface="Times New Roman" pitchFamily="18" charset="0"/>
              </a:rPr>
              <a:t>Two feature-engineering approaches: </a:t>
            </a:r>
            <a:endParaRPr lang="en-US" sz="2450" dirty="0">
              <a:latin typeface="Times New Roman" pitchFamily="18" charset="0"/>
            </a:endParaRPr>
          </a:p>
        </p:txBody>
      </p:sp>
      <p:sp>
        <p:nvSpPr>
          <p:cNvPr id="163" name="Text Box 9"/>
          <p:cNvSpPr txBox="1">
            <a:spLocks noChangeArrowheads="1"/>
          </p:cNvSpPr>
          <p:nvPr/>
        </p:nvSpPr>
        <p:spPr bwMode="auto">
          <a:xfrm>
            <a:off x="13006875" y="13997594"/>
            <a:ext cx="8711077" cy="1528175"/>
          </a:xfrm>
          <a:prstGeom prst="rect">
            <a:avLst/>
          </a:prstGeom>
          <a:noFill/>
          <a:ln w="9525">
            <a:noFill/>
            <a:miter lim="800000"/>
            <a:headEnd/>
            <a:tailEnd/>
          </a:ln>
          <a:effectLst/>
        </p:spPr>
        <p:txBody>
          <a:bodyPr wrap="square">
            <a:spAutoFit/>
          </a:bodyPr>
          <a:lstStyle/>
          <a:p>
            <a:pPr marL="342913" indent="-342913" algn="l" defTabSz="3840902" eaLnBrk="0" hangingPunct="0">
              <a:lnSpc>
                <a:spcPct val="95000"/>
              </a:lnSpc>
              <a:buFont typeface="Wingdings" panose="05000000000000000000" pitchFamily="2" charset="2"/>
              <a:buChar char="Ø"/>
            </a:pPr>
            <a:r>
              <a:rPr lang="en-US" sz="2450" dirty="0">
                <a:latin typeface="Times New Roman" pitchFamily="18" charset="0"/>
              </a:rPr>
              <a:t>In order to </a:t>
            </a:r>
            <a:r>
              <a:rPr lang="en-US" sz="2450" dirty="0" smtClean="0">
                <a:latin typeface="Times New Roman" pitchFamily="18" charset="0"/>
              </a:rPr>
              <a:t>visualize the some top-most relevant features/words for classification, we use decision tree to display those features based on the information gain-entropy criterion and limit the tree depth to 4 . </a:t>
            </a:r>
            <a:endParaRPr lang="en-US" sz="2450" dirty="0">
              <a:latin typeface="Times New Roman" pitchFamily="18" charset="0"/>
            </a:endParaRPr>
          </a:p>
        </p:txBody>
      </p:sp>
      <p:sp>
        <p:nvSpPr>
          <p:cNvPr id="176" name="Text Box 39"/>
          <p:cNvSpPr txBox="1">
            <a:spLocks noChangeArrowheads="1"/>
          </p:cNvSpPr>
          <p:nvPr/>
        </p:nvSpPr>
        <p:spPr bwMode="auto">
          <a:xfrm>
            <a:off x="22401106" y="13195363"/>
            <a:ext cx="8545513" cy="11317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Baseline model</a:t>
            </a:r>
            <a:r>
              <a:rPr lang="en-US" sz="2450" dirty="0" smtClean="0">
                <a:latin typeface="Times New Roman" pitchFamily="18" charset="0"/>
              </a:rPr>
              <a:t>: </a:t>
            </a:r>
            <a:r>
              <a:rPr lang="en-US" sz="2450" dirty="0">
                <a:latin typeface="Times New Roman" pitchFamily="18" charset="0"/>
              </a:rPr>
              <a:t/>
            </a:r>
            <a:br>
              <a:rPr lang="en-US" sz="2450" dirty="0">
                <a:latin typeface="Times New Roman" pitchFamily="18" charset="0"/>
              </a:rPr>
            </a:br>
            <a:r>
              <a:rPr lang="en-US" sz="2450" dirty="0" smtClean="0">
                <a:latin typeface="Times New Roman" pitchFamily="18" charset="0"/>
              </a:rPr>
              <a:t>Decision Tree with bag-of-word features is used as the baseline model. </a:t>
            </a:r>
            <a:endParaRPr lang="en-US" sz="2450" dirty="0">
              <a:latin typeface="Times New Roman" pitchFamily="18" charset="0"/>
            </a:endParaRPr>
          </a:p>
        </p:txBody>
      </p:sp>
      <p:sp>
        <p:nvSpPr>
          <p:cNvPr id="178" name="Text Box 39"/>
          <p:cNvSpPr txBox="1">
            <a:spLocks noChangeArrowheads="1"/>
          </p:cNvSpPr>
          <p:nvPr/>
        </p:nvSpPr>
        <p:spPr bwMode="auto">
          <a:xfrm>
            <a:off x="22389679" y="14690269"/>
            <a:ext cx="8545513" cy="2564411"/>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Used for classification</a:t>
            </a:r>
            <a:r>
              <a:rPr lang="en-US" sz="2450" dirty="0" smtClean="0">
                <a:latin typeface="Times New Roman" pitchFamily="18" charset="0"/>
              </a:rPr>
              <a: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K-Nearest Neighbors </a:t>
            </a:r>
            <a:r>
              <a:rPr lang="en-US" sz="2450" dirty="0" smtClean="0">
                <a:latin typeface="Times New Roman" pitchFamily="18" charset="0"/>
              </a:rPr>
              <a:t>with 3-NN</a:t>
            </a: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Random Forest </a:t>
            </a:r>
            <a:endParaRPr lang="en-US" sz="2450" dirty="0">
              <a:latin typeface="Times New Roman" pitchFamily="18" charset="0"/>
            </a:endParaRPr>
          </a:p>
          <a:p>
            <a:pPr marL="800130" lvl="1" indent="-342913" algn="l" defTabSz="536198" eaLnBrk="0" hangingPunct="0">
              <a:lnSpc>
                <a:spcPct val="95000"/>
              </a:lnSpc>
              <a:buFont typeface="Arial" panose="020B0604020202020204" pitchFamily="34" charset="0"/>
              <a:buChar char="•"/>
            </a:pPr>
            <a:r>
              <a:rPr lang="en-US" sz="2450" dirty="0" smtClean="0">
                <a:latin typeface="Times New Roman" pitchFamily="18" charset="0"/>
              </a:rPr>
              <a:t>Support Vector Machine</a:t>
            </a:r>
          </a:p>
          <a:p>
            <a:pPr marL="800117" lvl="1" indent="-342900" algn="l" defTabSz="536198" eaLnBrk="0" hangingPunct="0">
              <a:lnSpc>
                <a:spcPct val="95000"/>
              </a:lnSpc>
              <a:buFont typeface="Arial"/>
              <a:buChar char="•"/>
            </a:pPr>
            <a:r>
              <a:rPr lang="en-US" sz="2450" dirty="0" smtClean="0">
                <a:latin typeface="Times New Roman" pitchFamily="18" charset="0"/>
              </a:rPr>
              <a:t>Logistics regressions with regularization: L1 and L2</a:t>
            </a:r>
          </a:p>
          <a:p>
            <a:pPr marL="800130" lvl="1" indent="-342913" algn="l" defTabSz="536198" eaLnBrk="0" hangingPunct="0">
              <a:lnSpc>
                <a:spcPct val="95000"/>
              </a:lnSpc>
              <a:buFont typeface="Arial" panose="020B0604020202020204" pitchFamily="34" charset="0"/>
              <a:buChar char="•"/>
            </a:pPr>
            <a:r>
              <a:rPr lang="en-US" sz="2450" dirty="0" err="1" smtClean="0">
                <a:latin typeface="Times New Roman" pitchFamily="18" charset="0"/>
              </a:rPr>
              <a:t>Adaboost</a:t>
            </a:r>
            <a:r>
              <a:rPr lang="en-US" sz="2450" dirty="0" smtClean="0">
                <a:latin typeface="Times New Roman" pitchFamily="18" charset="0"/>
              </a:rPr>
              <a:t> with decision tree classifier as based estimator</a:t>
            </a:r>
          </a:p>
          <a:p>
            <a:pPr marL="457217" lvl="1" algn="l" defTabSz="536198" eaLnBrk="0" hangingPunct="0">
              <a:lnSpc>
                <a:spcPct val="95000"/>
              </a:lnSpc>
            </a:pPr>
            <a:r>
              <a:rPr lang="en-US" sz="2450" dirty="0" smtClean="0">
                <a:latin typeface="Times New Roman" pitchFamily="18" charset="0"/>
              </a:rPr>
              <a:t>Notes: Since </a:t>
            </a:r>
            <a:endParaRPr lang="en-US" sz="2450" dirty="0">
              <a:latin typeface="Times New Roman" pitchFamily="18" charset="0"/>
            </a:endParaRPr>
          </a:p>
        </p:txBody>
      </p:sp>
      <p:sp>
        <p:nvSpPr>
          <p:cNvPr id="181" name="Text Box 39"/>
          <p:cNvSpPr txBox="1">
            <a:spLocks noChangeArrowheads="1"/>
          </p:cNvSpPr>
          <p:nvPr/>
        </p:nvSpPr>
        <p:spPr bwMode="auto">
          <a:xfrm>
            <a:off x="22413221" y="17672166"/>
            <a:ext cx="8545513" cy="1489886"/>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Evaluation Metrics</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Classification Accuracy( total correct predictions/total number samples) is used for performance evaluation. </a:t>
            </a:r>
          </a:p>
          <a:p>
            <a:pPr marL="457217" lvl="1" algn="l" defTabSz="536198" eaLnBrk="0" hangingPunct="0">
              <a:lnSpc>
                <a:spcPct val="95000"/>
              </a:lnSpc>
            </a:pPr>
            <a:endParaRPr lang="en-US" sz="2450" dirty="0">
              <a:latin typeface="Times New Roman" pitchFamily="18" charset="0"/>
            </a:endParaRPr>
          </a:p>
        </p:txBody>
      </p:sp>
      <p:grpSp>
        <p:nvGrpSpPr>
          <p:cNvPr id="186" name="组合 185"/>
          <p:cNvGrpSpPr/>
          <p:nvPr/>
        </p:nvGrpSpPr>
        <p:grpSpPr>
          <a:xfrm>
            <a:off x="32195696" y="20586301"/>
            <a:ext cx="7797351" cy="3870960"/>
            <a:chOff x="1443789" y="806115"/>
            <a:chExt cx="8181474" cy="4764506"/>
          </a:xfrm>
        </p:grpSpPr>
        <p:grpSp>
          <p:nvGrpSpPr>
            <p:cNvPr id="187" name="组合 186"/>
            <p:cNvGrpSpPr/>
            <p:nvPr/>
          </p:nvGrpSpPr>
          <p:grpSpPr>
            <a:xfrm>
              <a:off x="2354179" y="806115"/>
              <a:ext cx="6248400" cy="3164306"/>
              <a:chOff x="1524000" y="457200"/>
              <a:chExt cx="6248400" cy="4876800"/>
            </a:xfrm>
          </p:grpSpPr>
          <p:sp>
            <p:nvSpPr>
              <p:cNvPr id="198" name="Rectangle 10"/>
              <p:cNvSpPr/>
              <p:nvPr/>
            </p:nvSpPr>
            <p:spPr>
              <a:xfrm>
                <a:off x="3886200" y="457200"/>
                <a:ext cx="1524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Data</a:t>
                </a:r>
              </a:p>
            </p:txBody>
          </p:sp>
          <p:sp>
            <p:nvSpPr>
              <p:cNvPr id="199" name="Diamond 11"/>
              <p:cNvSpPr/>
              <p:nvPr/>
            </p:nvSpPr>
            <p:spPr>
              <a:xfrm>
                <a:off x="3733800" y="2286000"/>
                <a:ext cx="1828800" cy="1447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Songs </a:t>
                </a:r>
                <a:r>
                  <a:rPr lang="en-US" sz="1500">
                    <a:solidFill>
                      <a:schemeClr val="tx1"/>
                    </a:solidFill>
                  </a:rPr>
                  <a:t>before </a:t>
                </a:r>
                <a:r>
                  <a:rPr lang="en-US" sz="1500" smtClean="0">
                    <a:solidFill>
                      <a:schemeClr val="tx1"/>
                    </a:solidFill>
                  </a:rPr>
                  <a:t>1980</a:t>
                </a:r>
                <a:endParaRPr lang="en-US" sz="1500" dirty="0">
                  <a:solidFill>
                    <a:schemeClr val="tx1"/>
                  </a:solidFill>
                </a:endParaRPr>
              </a:p>
            </p:txBody>
          </p:sp>
          <p:cxnSp>
            <p:nvCxnSpPr>
              <p:cNvPr id="200" name="Straight Arrow Connector 15"/>
              <p:cNvCxnSpPr>
                <a:stCxn id="198" idx="2"/>
                <a:endCxn id="199" idx="0"/>
              </p:cNvCxnSpPr>
              <p:nvPr/>
            </p:nvCxnSpPr>
            <p:spPr>
              <a:xfrm rot="5400000">
                <a:off x="4114800" y="1752600"/>
                <a:ext cx="1066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1" name="Rectangle 17"/>
              <p:cNvSpPr/>
              <p:nvPr/>
            </p:nvSpPr>
            <p:spPr>
              <a:xfrm>
                <a:off x="1524000" y="43434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Learning Algorithm 1</a:t>
                </a:r>
              </a:p>
            </p:txBody>
          </p:sp>
          <p:cxnSp>
            <p:nvCxnSpPr>
              <p:cNvPr id="202" name="Shape 19"/>
              <p:cNvCxnSpPr>
                <a:stCxn id="199" idx="1"/>
                <a:endCxn id="201" idx="0"/>
              </p:cNvCxnSpPr>
              <p:nvPr/>
            </p:nvCxnSpPr>
            <p:spPr>
              <a:xfrm rot="10800000" flipV="1">
                <a:off x="2362200" y="3009900"/>
                <a:ext cx="1371600" cy="13335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3" name="Rectangle 20"/>
              <p:cNvSpPr/>
              <p:nvPr/>
            </p:nvSpPr>
            <p:spPr>
              <a:xfrm>
                <a:off x="6096000" y="43434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Learning Algorithm 2</a:t>
                </a:r>
              </a:p>
            </p:txBody>
          </p:sp>
          <p:cxnSp>
            <p:nvCxnSpPr>
              <p:cNvPr id="204" name="Shape 24"/>
              <p:cNvCxnSpPr>
                <a:stCxn id="199" idx="3"/>
                <a:endCxn id="203" idx="0"/>
              </p:cNvCxnSpPr>
              <p:nvPr/>
            </p:nvCxnSpPr>
            <p:spPr>
              <a:xfrm>
                <a:off x="5562600" y="3009900"/>
                <a:ext cx="1371600" cy="13335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 name="TextBox 27"/>
              <p:cNvSpPr txBox="1"/>
              <p:nvPr/>
            </p:nvSpPr>
            <p:spPr>
              <a:xfrm>
                <a:off x="2590800" y="2463284"/>
                <a:ext cx="685800" cy="613028"/>
              </a:xfrm>
              <a:prstGeom prst="rect">
                <a:avLst/>
              </a:prstGeom>
              <a:noFill/>
            </p:spPr>
            <p:txBody>
              <a:bodyPr wrap="square" rtlCol="0">
                <a:spAutoFit/>
              </a:bodyPr>
              <a:lstStyle/>
              <a:p>
                <a:r>
                  <a:rPr lang="en-US" sz="1500" dirty="0"/>
                  <a:t>Yes</a:t>
                </a:r>
              </a:p>
            </p:txBody>
          </p:sp>
          <p:sp>
            <p:nvSpPr>
              <p:cNvPr id="206" name="TextBox 28"/>
              <p:cNvSpPr txBox="1"/>
              <p:nvPr/>
            </p:nvSpPr>
            <p:spPr>
              <a:xfrm>
                <a:off x="5905500" y="2030514"/>
                <a:ext cx="685800" cy="613028"/>
              </a:xfrm>
              <a:prstGeom prst="rect">
                <a:avLst/>
              </a:prstGeom>
              <a:noFill/>
            </p:spPr>
            <p:txBody>
              <a:bodyPr wrap="square" rtlCol="0">
                <a:spAutoFit/>
              </a:bodyPr>
              <a:lstStyle/>
              <a:p>
                <a:r>
                  <a:rPr lang="en-US" sz="1500" dirty="0"/>
                  <a:t>   No</a:t>
                </a:r>
              </a:p>
            </p:txBody>
          </p:sp>
        </p:grpSp>
        <p:sp>
          <p:nvSpPr>
            <p:cNvPr id="188" name="椭圆 187"/>
            <p:cNvSpPr/>
            <p:nvPr/>
          </p:nvSpPr>
          <p:spPr>
            <a:xfrm>
              <a:off x="1443789" y="4860758"/>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1920</a:t>
              </a:r>
            </a:p>
          </p:txBody>
        </p:sp>
        <p:sp>
          <p:nvSpPr>
            <p:cNvPr id="189" name="椭圆 188"/>
            <p:cNvSpPr/>
            <p:nvPr/>
          </p:nvSpPr>
          <p:spPr>
            <a:xfrm>
              <a:off x="3878179" y="4838700"/>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1980</a:t>
              </a:r>
            </a:p>
          </p:txBody>
        </p:sp>
        <p:sp>
          <p:nvSpPr>
            <p:cNvPr id="190" name="椭圆 189"/>
            <p:cNvSpPr/>
            <p:nvPr/>
          </p:nvSpPr>
          <p:spPr>
            <a:xfrm>
              <a:off x="8446168" y="4860758"/>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2010</a:t>
              </a:r>
            </a:p>
          </p:txBody>
        </p:sp>
        <p:sp>
          <p:nvSpPr>
            <p:cNvPr id="191" name="椭圆 190"/>
            <p:cNvSpPr/>
            <p:nvPr/>
          </p:nvSpPr>
          <p:spPr>
            <a:xfrm>
              <a:off x="5957662" y="4854179"/>
              <a:ext cx="1179095" cy="709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1981</a:t>
              </a:r>
            </a:p>
          </p:txBody>
        </p:sp>
        <p:cxnSp>
          <p:nvCxnSpPr>
            <p:cNvPr id="192" name="直接箭头连接符 191"/>
            <p:cNvCxnSpPr>
              <a:stCxn id="201" idx="2"/>
              <a:endCxn id="188" idx="0"/>
            </p:cNvCxnSpPr>
            <p:nvPr/>
          </p:nvCxnSpPr>
          <p:spPr>
            <a:xfrm flipH="1">
              <a:off x="2033337" y="3970421"/>
              <a:ext cx="1159042" cy="890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a:endCxn id="190" idx="0"/>
            </p:cNvCxnSpPr>
            <p:nvPr/>
          </p:nvCxnSpPr>
          <p:spPr>
            <a:xfrm>
              <a:off x="7740315" y="3957872"/>
              <a:ext cx="1295401" cy="9028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01" idx="2"/>
              <a:endCxn id="189" idx="0"/>
            </p:cNvCxnSpPr>
            <p:nvPr/>
          </p:nvCxnSpPr>
          <p:spPr>
            <a:xfrm>
              <a:off x="3192379" y="3970421"/>
              <a:ext cx="1275348" cy="8682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a:stCxn id="203" idx="2"/>
              <a:endCxn id="191" idx="0"/>
            </p:cNvCxnSpPr>
            <p:nvPr/>
          </p:nvCxnSpPr>
          <p:spPr>
            <a:xfrm flipH="1">
              <a:off x="6547209" y="3970421"/>
              <a:ext cx="1217170" cy="8837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2603968" y="4996935"/>
              <a:ext cx="1106906" cy="397762"/>
            </a:xfrm>
            <a:prstGeom prst="rect">
              <a:avLst/>
            </a:prstGeom>
            <a:noFill/>
            <a:ln>
              <a:noFill/>
            </a:ln>
          </p:spPr>
          <p:txBody>
            <a:bodyPr wrap="square" rtlCol="0">
              <a:spAutoFit/>
            </a:bodyPr>
            <a:lstStyle/>
            <a:p>
              <a:r>
                <a:rPr lang="en-US" altLang="zh-CN" sz="1500" dirty="0"/>
                <a:t>…………</a:t>
              </a:r>
              <a:endParaRPr lang="en-US" sz="1500" dirty="0"/>
            </a:p>
          </p:txBody>
        </p:sp>
        <p:sp>
          <p:nvSpPr>
            <p:cNvPr id="197" name="文本框 196"/>
            <p:cNvSpPr txBox="1"/>
            <p:nvPr/>
          </p:nvSpPr>
          <p:spPr>
            <a:xfrm>
              <a:off x="7299920" y="4964846"/>
              <a:ext cx="1106906" cy="397762"/>
            </a:xfrm>
            <a:prstGeom prst="rect">
              <a:avLst/>
            </a:prstGeom>
            <a:noFill/>
            <a:ln>
              <a:noFill/>
            </a:ln>
          </p:spPr>
          <p:txBody>
            <a:bodyPr wrap="square" rtlCol="0">
              <a:spAutoFit/>
            </a:bodyPr>
            <a:lstStyle/>
            <a:p>
              <a:r>
                <a:rPr lang="en-US" altLang="zh-CN" sz="1500" dirty="0"/>
                <a:t>…………</a:t>
              </a:r>
              <a:endParaRPr lang="en-US" sz="1500" dirty="0"/>
            </a:p>
          </p:txBody>
        </p:sp>
      </p:grpSp>
      <p:graphicFrame>
        <p:nvGraphicFramePr>
          <p:cNvPr id="208" name="图表 207"/>
          <p:cNvGraphicFramePr>
            <a:graphicFrameLocks/>
          </p:cNvGraphicFramePr>
          <p:nvPr>
            <p:extLst>
              <p:ext uri="{D42A27DB-BD31-4B8C-83A1-F6EECF244321}">
                <p14:modId xmlns:p14="http://schemas.microsoft.com/office/powerpoint/2010/main" val="2769094394"/>
              </p:ext>
            </p:extLst>
          </p:nvPr>
        </p:nvGraphicFramePr>
        <p:xfrm>
          <a:off x="32255931" y="9276536"/>
          <a:ext cx="8315325" cy="5929032"/>
        </p:xfrm>
        <a:graphic>
          <a:graphicData uri="http://schemas.openxmlformats.org/drawingml/2006/chart">
            <c:chart xmlns:c="http://schemas.openxmlformats.org/drawingml/2006/chart" xmlns:r="http://schemas.openxmlformats.org/officeDocument/2006/relationships" r:id="rId3"/>
          </a:graphicData>
        </a:graphic>
      </p:graphicFrame>
      <p:sp>
        <p:nvSpPr>
          <p:cNvPr id="209" name="Text Box 39"/>
          <p:cNvSpPr txBox="1">
            <a:spLocks noChangeArrowheads="1"/>
          </p:cNvSpPr>
          <p:nvPr/>
        </p:nvSpPr>
        <p:spPr bwMode="auto">
          <a:xfrm>
            <a:off x="31898845" y="17871876"/>
            <a:ext cx="8545513" cy="2561269"/>
          </a:xfrm>
          <a:prstGeom prst="rect">
            <a:avLst/>
          </a:prstGeom>
          <a:noFill/>
          <a:ln w="57150" cmpd="thinThick">
            <a:noFill/>
            <a:miter lim="800000"/>
            <a:headEnd/>
            <a:tailEnd/>
          </a:ln>
          <a:effectLst/>
        </p:spPr>
        <p:txBody>
          <a:bodyPr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a:latin typeface="Times New Roman" pitchFamily="18" charset="0"/>
              </a:rPr>
              <a:t>Divide-and-conquer:</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First, separate the songs into two groups</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Train the subgroups respectively with the best algorithm tested on the validation set</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Use this learned model to predict years on the test set</a:t>
            </a:r>
          </a:p>
          <a:p>
            <a:pPr marL="800130" lvl="1" indent="-342913" algn="l" defTabSz="536198" eaLnBrk="0" hangingPunct="0">
              <a:lnSpc>
                <a:spcPct val="95000"/>
              </a:lnSpc>
              <a:buFont typeface="Arial" panose="020B0604020202020204" pitchFamily="34" charset="0"/>
              <a:buChar char="•"/>
            </a:pPr>
            <a:r>
              <a:rPr lang="en-US" sz="2450" dirty="0">
                <a:latin typeface="Times New Roman" pitchFamily="18" charset="0"/>
              </a:rPr>
              <a:t>The average absolute difference is </a:t>
            </a:r>
            <a:r>
              <a:rPr lang="en-US" sz="2450" dirty="0" smtClean="0">
                <a:latin typeface="Times New Roman" pitchFamily="18" charset="0"/>
              </a:rPr>
              <a:t>less </a:t>
            </a:r>
            <a:r>
              <a:rPr lang="en-US" sz="2450" dirty="0">
                <a:latin typeface="Times New Roman" pitchFamily="18" charset="0"/>
              </a:rPr>
              <a:t>than that of ridge </a:t>
            </a:r>
            <a:r>
              <a:rPr lang="en-US" sz="2450" dirty="0" smtClean="0">
                <a:latin typeface="Times New Roman" pitchFamily="18" charset="0"/>
              </a:rPr>
              <a:t>regression </a:t>
            </a:r>
            <a:r>
              <a:rPr lang="en-US" sz="2450" dirty="0">
                <a:latin typeface="Times New Roman" pitchFamily="18" charset="0"/>
              </a:rPr>
              <a:t>trained on the entire set  </a:t>
            </a:r>
          </a:p>
        </p:txBody>
      </p:sp>
      <p:sp>
        <p:nvSpPr>
          <p:cNvPr id="210" name="Text Box 39"/>
          <p:cNvSpPr txBox="1">
            <a:spLocks noChangeArrowheads="1"/>
          </p:cNvSpPr>
          <p:nvPr/>
        </p:nvSpPr>
        <p:spPr bwMode="auto">
          <a:xfrm>
            <a:off x="31892444" y="25640565"/>
            <a:ext cx="8903621" cy="3277619"/>
          </a:xfrm>
          <a:prstGeom prst="rect">
            <a:avLst/>
          </a:prstGeom>
          <a:noFill/>
          <a:ln w="57150" cmpd="thinThick">
            <a:noFill/>
            <a:miter lim="800000"/>
            <a:headEnd/>
            <a:tailEnd/>
          </a:ln>
          <a:effectLst/>
        </p:spPr>
        <p:txBody>
          <a:bodyPr wrap="square" lIns="53524" tIns="26761" rIns="53524" bIns="26761">
            <a:spAutoFit/>
          </a:bodyPr>
          <a:lstStyle/>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Regression performs better than classification on the entire set. </a:t>
            </a:r>
          </a:p>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Using ensemble method improve our prediction performance, and also allows for more flexibility in the model structure.</a:t>
            </a:r>
          </a:p>
          <a:p>
            <a:pPr marL="800130" lvl="1" indent="-342913" algn="l" defTabSz="536198" eaLnBrk="0" hangingPunct="0">
              <a:lnSpc>
                <a:spcPct val="95000"/>
              </a:lnSpc>
              <a:buFont typeface="Wingdings" panose="05000000000000000000" pitchFamily="2" charset="2"/>
              <a:buChar char="ü"/>
            </a:pPr>
            <a:r>
              <a:rPr lang="en-US" sz="2450" dirty="0">
                <a:latin typeface="Times New Roman" pitchFamily="18" charset="0"/>
              </a:rPr>
              <a:t>Future work:</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One can incorporate </a:t>
            </a:r>
            <a:r>
              <a:rPr lang="en-US" sz="2450" dirty="0" err="1">
                <a:latin typeface="Times New Roman" pitchFamily="18" charset="0"/>
              </a:rPr>
              <a:t>artist_terms</a:t>
            </a:r>
            <a:r>
              <a:rPr lang="en-US" sz="2450" dirty="0">
                <a:latin typeface="Times New Roman" pitchFamily="18" charset="0"/>
              </a:rPr>
              <a:t> to improve upon the prediction </a:t>
            </a:r>
          </a:p>
          <a:p>
            <a:pPr marL="1257347" lvl="2" indent="-342913" algn="l" defTabSz="536198" eaLnBrk="0" hangingPunct="0">
              <a:lnSpc>
                <a:spcPct val="95000"/>
              </a:lnSpc>
              <a:buFont typeface="Courier New" panose="02070309020205020404" pitchFamily="49" charset="0"/>
              <a:buChar char="o"/>
            </a:pPr>
            <a:r>
              <a:rPr lang="en-US" sz="2450" dirty="0">
                <a:latin typeface="Times New Roman" pitchFamily="18" charset="0"/>
              </a:rPr>
              <a:t>The year prediction can also be used for recommendation, as well as understanding long-term evolution of music over time. </a:t>
            </a:r>
          </a:p>
        </p:txBody>
      </p:sp>
      <p:graphicFrame>
        <p:nvGraphicFramePr>
          <p:cNvPr id="2055" name="表格 2054"/>
          <p:cNvGraphicFramePr>
            <a:graphicFrameLocks noGrp="1"/>
          </p:cNvGraphicFramePr>
          <p:nvPr>
            <p:extLst>
              <p:ext uri="{D42A27DB-BD31-4B8C-83A1-F6EECF244321}">
                <p14:modId xmlns:p14="http://schemas.microsoft.com/office/powerpoint/2010/main" val="2751640738"/>
              </p:ext>
            </p:extLst>
          </p:nvPr>
        </p:nvGraphicFramePr>
        <p:xfrm>
          <a:off x="33595691" y="16000520"/>
          <a:ext cx="5803896" cy="1454280"/>
        </p:xfrm>
        <a:graphic>
          <a:graphicData uri="http://schemas.openxmlformats.org/drawingml/2006/table">
            <a:tbl>
              <a:tblPr firstRow="1" bandRow="1">
                <a:tableStyleId>{6E25E649-3F16-4E02-A733-19D2CDBF48F0}</a:tableStyleId>
              </a:tblPr>
              <a:tblGrid>
                <a:gridCol w="1934632"/>
                <a:gridCol w="1934632"/>
                <a:gridCol w="1934632"/>
              </a:tblGrid>
              <a:tr h="437580">
                <a:tc>
                  <a:txBody>
                    <a:bodyPr/>
                    <a:lstStyle/>
                    <a:p>
                      <a:endParaRPr lang="en-US" sz="1600" dirty="0">
                        <a:solidFill>
                          <a:schemeClr val="tx1"/>
                        </a:solidFill>
                      </a:endParaRPr>
                    </a:p>
                  </a:txBody>
                  <a:tcPr/>
                </a:tc>
                <a:tc>
                  <a:txBody>
                    <a:bodyPr/>
                    <a:lstStyle/>
                    <a:p>
                      <a:r>
                        <a:rPr lang="en-US" sz="1600" dirty="0" smtClean="0">
                          <a:solidFill>
                            <a:schemeClr val="tx1"/>
                          </a:solidFill>
                        </a:rPr>
                        <a:t>Avg. absolute diff</a:t>
                      </a:r>
                      <a:endParaRPr lang="en-US" sz="1600" dirty="0">
                        <a:solidFill>
                          <a:schemeClr val="tx1"/>
                        </a:solidFill>
                      </a:endParaRPr>
                    </a:p>
                  </a:txBody>
                  <a:tcPr/>
                </a:tc>
                <a:tc>
                  <a:txBody>
                    <a:bodyPr/>
                    <a:lstStyle/>
                    <a:p>
                      <a:r>
                        <a:rPr lang="en-US" sz="1600" dirty="0" smtClean="0">
                          <a:solidFill>
                            <a:schemeClr val="tx1"/>
                          </a:solidFill>
                        </a:rPr>
                        <a:t>Avg. squared</a:t>
                      </a:r>
                      <a:r>
                        <a:rPr lang="en-US" sz="1600" baseline="0" dirty="0" smtClean="0">
                          <a:solidFill>
                            <a:schemeClr val="tx1"/>
                          </a:solidFill>
                        </a:rPr>
                        <a:t> diff</a:t>
                      </a:r>
                      <a:endParaRPr lang="en-US" sz="1600" dirty="0">
                        <a:solidFill>
                          <a:schemeClr val="tx1"/>
                        </a:solidFill>
                      </a:endParaRPr>
                    </a:p>
                  </a:txBody>
                  <a:tcPr/>
                </a:tc>
              </a:tr>
              <a:tr h="437580">
                <a:tc>
                  <a:txBody>
                    <a:bodyPr/>
                    <a:lstStyle/>
                    <a:p>
                      <a:r>
                        <a:rPr lang="en-US" sz="1600" dirty="0" smtClean="0"/>
                        <a:t>Ridge</a:t>
                      </a:r>
                      <a:endParaRPr lang="en-US" sz="1600" dirty="0"/>
                    </a:p>
                  </a:txBody>
                  <a:tcPr/>
                </a:tc>
                <a:tc>
                  <a:txBody>
                    <a:bodyPr/>
                    <a:lstStyle/>
                    <a:p>
                      <a:pPr algn="ctr"/>
                      <a:r>
                        <a:rPr lang="en-US" sz="1600" dirty="0" smtClean="0"/>
                        <a:t>6.89</a:t>
                      </a:r>
                      <a:endParaRPr lang="en-US" sz="1600" dirty="0"/>
                    </a:p>
                  </a:txBody>
                  <a:tcPr/>
                </a:tc>
                <a:tc>
                  <a:txBody>
                    <a:bodyPr/>
                    <a:lstStyle/>
                    <a:p>
                      <a:pPr algn="ctr"/>
                      <a:r>
                        <a:rPr lang="en-US" sz="1600" dirty="0" smtClean="0"/>
                        <a:t>9.69</a:t>
                      </a:r>
                      <a:endParaRPr lang="en-US" sz="1600" dirty="0"/>
                    </a:p>
                  </a:txBody>
                  <a:tcPr/>
                </a:tc>
              </a:tr>
              <a:tr h="437580">
                <a:tc>
                  <a:txBody>
                    <a:bodyPr/>
                    <a:lstStyle/>
                    <a:p>
                      <a:r>
                        <a:rPr lang="en-US" sz="1600" dirty="0" smtClean="0"/>
                        <a:t>Divide-and-conquer</a:t>
                      </a:r>
                      <a:endParaRPr lang="en-US" sz="1600" dirty="0"/>
                    </a:p>
                  </a:txBody>
                  <a:tcPr/>
                </a:tc>
                <a:tc>
                  <a:txBody>
                    <a:bodyPr/>
                    <a:lstStyle/>
                    <a:p>
                      <a:pPr algn="ctr"/>
                      <a:r>
                        <a:rPr lang="en-US" sz="1600" dirty="0" smtClean="0"/>
                        <a:t>6.72</a:t>
                      </a:r>
                      <a:endParaRPr lang="en-US" sz="1600" dirty="0"/>
                    </a:p>
                  </a:txBody>
                  <a:tcPr/>
                </a:tc>
                <a:tc>
                  <a:txBody>
                    <a:bodyPr/>
                    <a:lstStyle/>
                    <a:p>
                      <a:pPr algn="ctr"/>
                      <a:r>
                        <a:rPr lang="en-US" sz="1600" dirty="0" smtClean="0"/>
                        <a:t>9.42</a:t>
                      </a:r>
                      <a:endParaRPr lang="en-US" sz="1600" dirty="0"/>
                    </a:p>
                  </a:txBody>
                  <a:tcPr/>
                </a:tc>
              </a:tr>
            </a:tbl>
          </a:graphicData>
        </a:graphic>
      </p:graphicFrame>
      <p:grpSp>
        <p:nvGrpSpPr>
          <p:cNvPr id="182" name="组合 181"/>
          <p:cNvGrpSpPr/>
          <p:nvPr/>
        </p:nvGrpSpPr>
        <p:grpSpPr>
          <a:xfrm>
            <a:off x="3448246" y="2843988"/>
            <a:ext cx="37204650" cy="5288513"/>
            <a:chOff x="600075" y="2390775"/>
            <a:chExt cx="37204650" cy="4746069"/>
          </a:xfrm>
          <a:solidFill>
            <a:srgbClr val="FF4624"/>
          </a:solidFill>
        </p:grpSpPr>
        <p:sp>
          <p:nvSpPr>
            <p:cNvPr id="207" name="AutoShape 13"/>
            <p:cNvSpPr>
              <a:spLocks noChangeArrowheads="1"/>
            </p:cNvSpPr>
            <p:nvPr/>
          </p:nvSpPr>
          <p:spPr bwMode="auto">
            <a:xfrm>
              <a:off x="600075" y="2390775"/>
              <a:ext cx="37204650" cy="4600575"/>
            </a:xfrm>
            <a:prstGeom prst="roundRect">
              <a:avLst>
                <a:gd name="adj" fmla="val 10870"/>
              </a:avLst>
            </a:prstGeom>
            <a:grpFill/>
            <a:ln w="9525">
              <a:solidFill>
                <a:srgbClr val="CCFFCC"/>
              </a:solidFill>
              <a:round/>
              <a:headEnd/>
              <a:tailEnd/>
            </a:ln>
            <a:effectLst/>
          </p:spPr>
          <p:txBody>
            <a:bodyPr wrap="none" anchor="ctr"/>
            <a:lstStyle/>
            <a:p>
              <a:pPr defTabSz="3840902"/>
              <a:endParaRPr lang="en-US" sz="7525"/>
            </a:p>
          </p:txBody>
        </p:sp>
        <p:sp>
          <p:nvSpPr>
            <p:cNvPr id="211" name="Text Box 14"/>
            <p:cNvSpPr txBox="1">
              <a:spLocks noChangeArrowheads="1"/>
            </p:cNvSpPr>
            <p:nvPr/>
          </p:nvSpPr>
          <p:spPr bwMode="auto">
            <a:xfrm>
              <a:off x="682237" y="2482741"/>
              <a:ext cx="37052920" cy="4654103"/>
            </a:xfrm>
            <a:prstGeom prst="rect">
              <a:avLst/>
            </a:prstGeom>
            <a:grpFill/>
            <a:ln w="9525">
              <a:solidFill>
                <a:srgbClr val="CCFFCC"/>
              </a:solidFill>
              <a:miter lim="800000"/>
              <a:headEnd/>
              <a:tailEnd/>
            </a:ln>
            <a:effectLst/>
          </p:spPr>
          <p:txBody>
            <a:bodyPr wrap="square">
              <a:spAutoFit/>
            </a:bodyPr>
            <a:lstStyle/>
            <a:p>
              <a:pPr defTabSz="3840902">
                <a:spcBef>
                  <a:spcPct val="50000"/>
                </a:spcBef>
              </a:pPr>
              <a:r>
                <a:rPr lang="en-US" sz="8800" dirty="0" smtClean="0"/>
                <a:t>Yelps’ Review: Individual Rating </a:t>
              </a:r>
              <a:r>
                <a:rPr lang="tr-TR" sz="8800" dirty="0" err="1" smtClean="0"/>
                <a:t>Prediction</a:t>
              </a:r>
              <a:endParaRPr lang="en-US" sz="8800" dirty="0" smtClean="0"/>
            </a:p>
            <a:p>
              <a:pPr defTabSz="3840902">
                <a:spcBef>
                  <a:spcPct val="50000"/>
                </a:spcBef>
              </a:pPr>
              <a:r>
                <a:rPr lang="en-US" sz="6000" b="1" dirty="0" err="1" smtClean="0"/>
                <a:t>Ching</a:t>
              </a:r>
              <a:r>
                <a:rPr lang="en-US" sz="6000" b="1" dirty="0" smtClean="0"/>
                <a:t>-Han Chiang   </a:t>
              </a:r>
              <a:r>
                <a:rPr lang="en-US" sz="6000" b="1" i="1" dirty="0" err="1" smtClean="0"/>
                <a:t>Jianming</a:t>
              </a:r>
              <a:r>
                <a:rPr lang="en-US" sz="6000" b="1" i="1" dirty="0" smtClean="0"/>
                <a:t> Zhou</a:t>
              </a:r>
              <a:endParaRPr lang="en-US" sz="6000" b="1" i="1" dirty="0"/>
            </a:p>
            <a:p>
              <a:pPr defTabSz="3840902">
                <a:spcBef>
                  <a:spcPct val="50000"/>
                </a:spcBef>
              </a:pPr>
              <a:r>
                <a:rPr lang="en-US" sz="6000" b="1" i="1" dirty="0"/>
                <a:t>Project Advisor: </a:t>
              </a:r>
            </a:p>
            <a:p>
              <a:pPr defTabSz="3840902">
                <a:spcBef>
                  <a:spcPct val="50000"/>
                </a:spcBef>
              </a:pPr>
              <a:r>
                <a:rPr lang="en-US" sz="4200" b="1" i="1" dirty="0"/>
                <a:t>	</a:t>
              </a:r>
            </a:p>
          </p:txBody>
        </p:sp>
      </p:grpSp>
      <p:pic>
        <p:nvPicPr>
          <p:cNvPr id="6" name="图片 5"/>
          <p:cNvPicPr>
            <a:picLocks noChangeAspect="1"/>
          </p:cNvPicPr>
          <p:nvPr/>
        </p:nvPicPr>
        <p:blipFill>
          <a:blip r:embed="rId4"/>
          <a:stretch>
            <a:fillRect/>
          </a:stretch>
        </p:blipFill>
        <p:spPr>
          <a:xfrm>
            <a:off x="35077659" y="32356926"/>
            <a:ext cx="7257457" cy="561474"/>
          </a:xfrm>
          <a:prstGeom prst="rect">
            <a:avLst/>
          </a:prstGeom>
        </p:spPr>
      </p:pic>
      <p:pic>
        <p:nvPicPr>
          <p:cNvPr id="5" name="Picture 4" descr="Yelp-star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0411" y="3161889"/>
            <a:ext cx="5626512" cy="4934751"/>
          </a:xfrm>
          <a:prstGeom prst="rect">
            <a:avLst/>
          </a:prstGeom>
        </p:spPr>
      </p:pic>
      <p:grpSp>
        <p:nvGrpSpPr>
          <p:cNvPr id="164" name="组合 59"/>
          <p:cNvGrpSpPr/>
          <p:nvPr/>
        </p:nvGrpSpPr>
        <p:grpSpPr>
          <a:xfrm>
            <a:off x="14146495" y="10127761"/>
            <a:ext cx="5411504" cy="3358516"/>
            <a:chOff x="1151364" y="3008341"/>
            <a:chExt cx="7713722" cy="2919815"/>
          </a:xfrm>
        </p:grpSpPr>
        <p:grpSp>
          <p:nvGrpSpPr>
            <p:cNvPr id="165" name="组合 60"/>
            <p:cNvGrpSpPr/>
            <p:nvPr/>
          </p:nvGrpSpPr>
          <p:grpSpPr>
            <a:xfrm>
              <a:off x="1151364" y="3008341"/>
              <a:ext cx="7713722" cy="2919815"/>
              <a:chOff x="1154890" y="1396360"/>
              <a:chExt cx="7713722" cy="2919815"/>
            </a:xfrm>
          </p:grpSpPr>
          <p:sp>
            <p:nvSpPr>
              <p:cNvPr id="231" name="椭圆 90"/>
              <p:cNvSpPr/>
              <p:nvPr/>
            </p:nvSpPr>
            <p:spPr>
              <a:xfrm>
                <a:off x="1174335" y="1396360"/>
                <a:ext cx="1734548" cy="29198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9" name="椭圆 88"/>
              <p:cNvSpPr/>
              <p:nvPr/>
            </p:nvSpPr>
            <p:spPr>
              <a:xfrm>
                <a:off x="6902547" y="2906957"/>
                <a:ext cx="1947963" cy="924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214" name="组合 73"/>
              <p:cNvGrpSpPr/>
              <p:nvPr/>
            </p:nvGrpSpPr>
            <p:grpSpPr>
              <a:xfrm>
                <a:off x="1154890" y="1652763"/>
                <a:ext cx="4744837" cy="2355481"/>
                <a:chOff x="914075" y="2647710"/>
                <a:chExt cx="4774488" cy="2355481"/>
              </a:xfrm>
            </p:grpSpPr>
            <p:sp>
              <p:nvSpPr>
                <p:cNvPr id="223" name="椭圆 82"/>
                <p:cNvSpPr/>
                <p:nvPr/>
              </p:nvSpPr>
              <p:spPr>
                <a:xfrm>
                  <a:off x="3692052" y="2647710"/>
                  <a:ext cx="1996511" cy="2355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4" name="文本框 83"/>
                <p:cNvSpPr txBox="1"/>
                <p:nvPr/>
              </p:nvSpPr>
              <p:spPr>
                <a:xfrm>
                  <a:off x="914075" y="3169544"/>
                  <a:ext cx="1639460" cy="1150567"/>
                </a:xfrm>
                <a:prstGeom prst="rect">
                  <a:avLst/>
                </a:prstGeom>
                <a:noFill/>
              </p:spPr>
              <p:txBody>
                <a:bodyPr wrap="square" rtlCol="0">
                  <a:spAutoFit/>
                </a:bodyPr>
                <a:lstStyle/>
                <a:p>
                  <a:r>
                    <a:rPr lang="en-US" sz="2000" dirty="0" smtClean="0"/>
                    <a:t>Subset of raw review texts</a:t>
                  </a:r>
                  <a:endParaRPr lang="en-US" sz="2000" dirty="0"/>
                </a:p>
              </p:txBody>
            </p:sp>
          </p:grpSp>
          <p:grpSp>
            <p:nvGrpSpPr>
              <p:cNvPr id="215" name="组合 74"/>
              <p:cNvGrpSpPr/>
              <p:nvPr/>
            </p:nvGrpSpPr>
            <p:grpSpPr>
              <a:xfrm>
                <a:off x="6812410" y="1452294"/>
                <a:ext cx="2056202" cy="2067165"/>
                <a:chOff x="1427733" y="2447241"/>
                <a:chExt cx="2069054" cy="2067165"/>
              </a:xfrm>
            </p:grpSpPr>
            <p:sp>
              <p:nvSpPr>
                <p:cNvPr id="221" name="椭圆 80"/>
                <p:cNvSpPr/>
                <p:nvPr/>
              </p:nvSpPr>
              <p:spPr>
                <a:xfrm>
                  <a:off x="1427733" y="2447241"/>
                  <a:ext cx="2069054" cy="998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2" name="文本框 81"/>
                <p:cNvSpPr txBox="1"/>
                <p:nvPr/>
              </p:nvSpPr>
              <p:spPr>
                <a:xfrm>
                  <a:off x="1438366" y="4166560"/>
                  <a:ext cx="1960348" cy="347846"/>
                </a:xfrm>
                <a:prstGeom prst="rect">
                  <a:avLst/>
                </a:prstGeom>
                <a:noFill/>
              </p:spPr>
              <p:txBody>
                <a:bodyPr wrap="square" rtlCol="0">
                  <a:spAutoFit/>
                </a:bodyPr>
                <a:lstStyle/>
                <a:p>
                  <a:r>
                    <a:rPr lang="en-US" sz="2000" dirty="0" err="1" smtClean="0"/>
                    <a:t>Tf-idf</a:t>
                  </a:r>
                  <a:r>
                    <a:rPr lang="en-US" sz="2000" dirty="0" smtClean="0"/>
                    <a:t> </a:t>
                  </a:r>
                  <a:endParaRPr lang="en-US" sz="2000" dirty="0"/>
                </a:p>
              </p:txBody>
            </p:sp>
          </p:grpSp>
        </p:grpSp>
        <p:cxnSp>
          <p:nvCxnSpPr>
            <p:cNvPr id="169" name="直接箭头连接符 63"/>
            <p:cNvCxnSpPr/>
            <p:nvPr/>
          </p:nvCxnSpPr>
          <p:spPr>
            <a:xfrm flipV="1">
              <a:off x="5896201" y="3636472"/>
              <a:ext cx="830915" cy="292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64"/>
            <p:cNvCxnSpPr/>
            <p:nvPr/>
          </p:nvCxnSpPr>
          <p:spPr>
            <a:xfrm flipV="1">
              <a:off x="2889262" y="4394422"/>
              <a:ext cx="870791" cy="116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descr="Image 5-13-15 at 1.20 PM (1).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2430" y="21951158"/>
            <a:ext cx="5173331" cy="3863277"/>
          </a:xfrm>
          <a:prstGeom prst="rect">
            <a:avLst/>
          </a:prstGeom>
        </p:spPr>
      </p:pic>
      <p:sp>
        <p:nvSpPr>
          <p:cNvPr id="237" name="文本框 91"/>
          <p:cNvSpPr txBox="1"/>
          <p:nvPr/>
        </p:nvSpPr>
        <p:spPr>
          <a:xfrm>
            <a:off x="16141818" y="10961516"/>
            <a:ext cx="1340565" cy="1631216"/>
          </a:xfrm>
          <a:prstGeom prst="rect">
            <a:avLst/>
          </a:prstGeom>
          <a:noFill/>
        </p:spPr>
        <p:txBody>
          <a:bodyPr wrap="square" rtlCol="0">
            <a:spAutoFit/>
          </a:bodyPr>
          <a:lstStyle/>
          <a:p>
            <a:r>
              <a:rPr lang="en-US" sz="2000" dirty="0" err="1" smtClean="0"/>
              <a:t>Tokenize,stem</a:t>
            </a:r>
            <a:r>
              <a:rPr lang="en-US" sz="2000" dirty="0" smtClean="0"/>
              <a:t> and remove stop words</a:t>
            </a:r>
            <a:endParaRPr lang="en-US" sz="2000" dirty="0"/>
          </a:p>
        </p:txBody>
      </p:sp>
      <p:cxnSp>
        <p:nvCxnSpPr>
          <p:cNvPr id="245" name="直接箭头连接符 63"/>
          <p:cNvCxnSpPr/>
          <p:nvPr/>
        </p:nvCxnSpPr>
        <p:spPr>
          <a:xfrm>
            <a:off x="17538700" y="12395200"/>
            <a:ext cx="584200" cy="25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8" name="文本框 81"/>
          <p:cNvSpPr txBox="1"/>
          <p:nvPr/>
        </p:nvSpPr>
        <p:spPr>
          <a:xfrm>
            <a:off x="18111644" y="10425572"/>
            <a:ext cx="1484456" cy="707886"/>
          </a:xfrm>
          <a:prstGeom prst="rect">
            <a:avLst/>
          </a:prstGeom>
          <a:noFill/>
        </p:spPr>
        <p:txBody>
          <a:bodyPr wrap="square" rtlCol="0">
            <a:spAutoFit/>
          </a:bodyPr>
          <a:lstStyle/>
          <a:p>
            <a:r>
              <a:rPr lang="en-US" sz="2000" dirty="0" smtClean="0"/>
              <a:t>Bag-of-words</a:t>
            </a:r>
            <a:endParaRPr lang="en-US" sz="2000" dirty="0"/>
          </a:p>
        </p:txBody>
      </p:sp>
      <p:pic>
        <p:nvPicPr>
          <p:cNvPr id="2" name="Picture 1" descr="tre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768526" y="15523595"/>
            <a:ext cx="8821713" cy="5587555"/>
          </a:xfrm>
          <a:prstGeom prst="rect">
            <a:avLst/>
          </a:prstGeom>
        </p:spPr>
      </p:pic>
      <p:sp>
        <p:nvSpPr>
          <p:cNvPr id="67" name="Text Box 39"/>
          <p:cNvSpPr txBox="1">
            <a:spLocks noChangeArrowheads="1"/>
          </p:cNvSpPr>
          <p:nvPr/>
        </p:nvSpPr>
        <p:spPr bwMode="auto">
          <a:xfrm>
            <a:off x="22386328" y="19393355"/>
            <a:ext cx="8153177" cy="2206236"/>
          </a:xfrm>
          <a:prstGeom prst="rect">
            <a:avLst/>
          </a:prstGeom>
          <a:noFill/>
          <a:ln w="57150" cmpd="thinThick">
            <a:noFill/>
            <a:miter lim="800000"/>
            <a:headEnd/>
            <a:tailEnd/>
          </a:ln>
          <a:effectLst/>
        </p:spPr>
        <p:txBody>
          <a:bodyPr wrap="square" lIns="53524" tIns="26761" rIns="53524" bIns="26761">
            <a:spAutoFit/>
          </a:bodyPr>
          <a:lstStyle/>
          <a:p>
            <a:pPr marL="342913" indent="-342913" algn="l" defTabSz="536198" eaLnBrk="0" hangingPunct="0">
              <a:lnSpc>
                <a:spcPct val="95000"/>
              </a:lnSpc>
              <a:buFont typeface="Wingdings" panose="05000000000000000000" pitchFamily="2" charset="2"/>
              <a:buChar char="Ø"/>
            </a:pPr>
            <a:r>
              <a:rPr lang="en-US" sz="2450" b="1" dirty="0" smtClean="0">
                <a:latin typeface="Times New Roman" pitchFamily="18" charset="0"/>
              </a:rPr>
              <a:t>Models  Selection and Performance evaluation</a:t>
            </a:r>
            <a:r>
              <a:rPr lang="en-US" sz="2450" b="1" dirty="0" smtClean="0">
                <a:latin typeface="Times New Roman" pitchFamily="18" charset="0"/>
              </a:rPr>
              <a:t>:</a:t>
            </a:r>
          </a:p>
          <a:p>
            <a:pPr lvl="1" algn="l" defTabSz="536198" eaLnBrk="0" hangingPunct="0">
              <a:lnSpc>
                <a:spcPct val="95000"/>
              </a:lnSpc>
            </a:pPr>
            <a:r>
              <a:rPr lang="en-US" sz="2450" dirty="0" smtClean="0">
                <a:latin typeface="Times New Roman" pitchFamily="18" charset="0"/>
              </a:rPr>
              <a:t>We limited the features dimension to 2000, trained each classifiers on the training dataset, adjust the possible parameters for each model. </a:t>
            </a:r>
            <a:r>
              <a:rPr lang="en-US" sz="2450" dirty="0">
                <a:latin typeface="Times New Roman" pitchFamily="18" charset="0"/>
              </a:rPr>
              <a:t>T</a:t>
            </a:r>
            <a:r>
              <a:rPr lang="en-US" sz="2450" dirty="0" smtClean="0">
                <a:latin typeface="Times New Roman" pitchFamily="18" charset="0"/>
              </a:rPr>
              <a:t>he most appropriate parameters are selected for each classifiers based </a:t>
            </a:r>
            <a:r>
              <a:rPr lang="en-US" sz="2450" dirty="0">
                <a:latin typeface="Times New Roman" pitchFamily="18" charset="0"/>
              </a:rPr>
              <a:t>on the model performance on training set and validation </a:t>
            </a:r>
            <a:r>
              <a:rPr lang="en-US" sz="2450" dirty="0" smtClean="0">
                <a:latin typeface="Times New Roman" pitchFamily="18" charset="0"/>
              </a:rPr>
              <a:t>set. </a:t>
            </a:r>
            <a:endParaRPr lang="en-US" sz="2450" b="1" dirty="0" smtClean="0">
              <a:latin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14387371"/>
              </p:ext>
            </p:extLst>
          </p:nvPr>
        </p:nvGraphicFramePr>
        <p:xfrm>
          <a:off x="22396631" y="22294203"/>
          <a:ext cx="8143602" cy="4770210"/>
        </p:xfrm>
        <a:graphic>
          <a:graphicData uri="http://schemas.openxmlformats.org/drawingml/2006/table">
            <a:tbl>
              <a:tblPr firstRow="1" bandRow="1">
                <a:tableStyleId>{5C22544A-7EE6-4342-B048-85BDC9FD1C3A}</a:tableStyleId>
              </a:tblPr>
              <a:tblGrid>
                <a:gridCol w="1956866"/>
                <a:gridCol w="1912868"/>
                <a:gridCol w="2000865"/>
                <a:gridCol w="2273003"/>
              </a:tblGrid>
              <a:tr h="522620">
                <a:tc>
                  <a:txBody>
                    <a:bodyPr/>
                    <a:lstStyle/>
                    <a:p>
                      <a:endParaRPr lang="en-US" sz="2400" b="1" kern="1200" dirty="0">
                        <a:solidFill>
                          <a:schemeClr val="tx1"/>
                        </a:solidFill>
                        <a:latin typeface="Times"/>
                        <a:ea typeface="+mn-ea"/>
                        <a:cs typeface="Times"/>
                      </a:endParaRPr>
                    </a:p>
                  </a:txBody>
                  <a:tcPr/>
                </a:tc>
                <a:tc>
                  <a:txBody>
                    <a:bodyPr/>
                    <a:lstStyle/>
                    <a:p>
                      <a:r>
                        <a:rPr lang="en-US" sz="2400" dirty="0" smtClean="0">
                          <a:solidFill>
                            <a:schemeClr val="tx1"/>
                          </a:solidFill>
                          <a:latin typeface="Times"/>
                          <a:cs typeface="Times"/>
                        </a:rPr>
                        <a:t>Train</a:t>
                      </a:r>
                      <a:r>
                        <a:rPr lang="en-US" sz="2400" baseline="0" dirty="0" smtClean="0">
                          <a:solidFill>
                            <a:schemeClr val="tx1"/>
                          </a:solidFill>
                          <a:latin typeface="Times"/>
                          <a:cs typeface="Times"/>
                        </a:rPr>
                        <a:t> </a:t>
                      </a:r>
                      <a:r>
                        <a:rPr lang="en-US" sz="2400" b="1" kern="1200" dirty="0" smtClean="0">
                          <a:solidFill>
                            <a:schemeClr val="tx1"/>
                          </a:solidFill>
                          <a:latin typeface="Times"/>
                          <a:ea typeface="+mn-ea"/>
                          <a:cs typeface="Times"/>
                        </a:rPr>
                        <a:t>accuracy</a:t>
                      </a:r>
                      <a:endParaRPr lang="en-US" sz="2400" b="1" kern="1200" dirty="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2400" b="1" kern="1200" dirty="0" smtClean="0">
                          <a:solidFill>
                            <a:schemeClr val="tx1"/>
                          </a:solidFill>
                          <a:latin typeface="Times"/>
                          <a:ea typeface="+mn-ea"/>
                          <a:cs typeface="Times"/>
                        </a:rPr>
                        <a:t>Validation</a:t>
                      </a:r>
                      <a:r>
                        <a:rPr lang="en-US" sz="2400" b="1" kern="1200" baseline="0" dirty="0" smtClean="0">
                          <a:solidFill>
                            <a:schemeClr val="tx1"/>
                          </a:solidFill>
                          <a:latin typeface="Times"/>
                          <a:ea typeface="+mn-ea"/>
                          <a:cs typeface="Times"/>
                        </a:rPr>
                        <a:t> </a:t>
                      </a:r>
                      <a:r>
                        <a:rPr lang="en-US" sz="2400" b="1" kern="1200" baseline="0" dirty="0" smtClean="0">
                          <a:solidFill>
                            <a:schemeClr val="tx1"/>
                          </a:solidFill>
                          <a:latin typeface="Times"/>
                          <a:ea typeface="+mn-ea"/>
                          <a:cs typeface="Times"/>
                        </a:rPr>
                        <a:t>a</a:t>
                      </a:r>
                      <a:r>
                        <a:rPr lang="en-US" sz="2400" b="1" kern="1200" dirty="0" smtClean="0">
                          <a:solidFill>
                            <a:schemeClr val="tx1"/>
                          </a:solidFill>
                          <a:latin typeface="Times"/>
                          <a:ea typeface="+mn-ea"/>
                          <a:cs typeface="Times"/>
                        </a:rPr>
                        <a:t>ccuracy</a:t>
                      </a:r>
                      <a:endParaRPr lang="en-US" sz="2400" b="1" kern="1200" dirty="0" smtClean="0">
                        <a:solidFill>
                          <a:schemeClr val="tx1"/>
                        </a:solidFill>
                        <a:latin typeface="Times"/>
                        <a:ea typeface="+mn-ea"/>
                        <a:cs typeface="Times"/>
                      </a:endParaRPr>
                    </a:p>
                  </a:txBody>
                  <a:tcPr/>
                </a:tc>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endParaRPr lang="en-US" sz="2400" b="1" kern="1200" dirty="0" smtClean="0">
                        <a:solidFill>
                          <a:schemeClr val="tx1"/>
                        </a:solidFill>
                        <a:latin typeface="Times"/>
                        <a:ea typeface="+mn-ea"/>
                        <a:cs typeface="Times"/>
                      </a:endParaRPr>
                    </a:p>
                  </a:txBody>
                  <a:tcPr/>
                </a:tc>
              </a:tr>
              <a:tr h="522620">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Times"/>
                          <a:ea typeface="+mn-ea"/>
                          <a:cs typeface="Times"/>
                        </a:rPr>
                        <a:t>Logistics </a:t>
                      </a:r>
                    </a:p>
                  </a:txBody>
                  <a:tcPr/>
                </a:tc>
                <a:tc>
                  <a:txBody>
                    <a:bodyPr/>
                    <a:lstStyle/>
                    <a:p>
                      <a:r>
                        <a:rPr lang="en-US" dirty="0" smtClean="0"/>
                        <a:t>88.86%</a:t>
                      </a:r>
                      <a:endParaRPr lang="en-US" dirty="0"/>
                    </a:p>
                  </a:txBody>
                  <a:tcPr/>
                </a:tc>
                <a:tc>
                  <a:txBody>
                    <a:bodyPr/>
                    <a:lstStyle/>
                    <a:p>
                      <a:r>
                        <a:rPr lang="en-US" dirty="0" smtClean="0"/>
                        <a:t>83.82%</a:t>
                      </a:r>
                      <a:endParaRPr lang="en-US" dirty="0"/>
                    </a:p>
                  </a:txBody>
                  <a:tcPr/>
                </a:tc>
                <a:tc>
                  <a:txBody>
                    <a:bodyPr/>
                    <a:lstStyle/>
                    <a:p>
                      <a:endParaRPr lang="en-US" dirty="0"/>
                    </a:p>
                  </a:txBody>
                  <a:tcPr/>
                </a:tc>
              </a:tr>
              <a:tr h="522620">
                <a:tc>
                  <a:txBody>
                    <a:bodyPr/>
                    <a:lstStyle/>
                    <a:p>
                      <a:pPr marL="0" marR="0" indent="0" algn="l" defTabSz="800130" rtl="0" eaLnBrk="1" fontAlgn="auto" latinLnBrk="0" hangingPunct="1">
                        <a:lnSpc>
                          <a:spcPct val="100000"/>
                        </a:lnSpc>
                        <a:spcBef>
                          <a:spcPts val="0"/>
                        </a:spcBef>
                        <a:spcAft>
                          <a:spcPts val="0"/>
                        </a:spcAft>
                        <a:buClrTx/>
                        <a:buSzTx/>
                        <a:buFontTx/>
                        <a:buNone/>
                        <a:tabLst/>
                        <a:defRPr/>
                      </a:pPr>
                      <a:r>
                        <a:rPr lang="en-US" b="1" dirty="0" smtClean="0"/>
                        <a:t>Support Vector</a:t>
                      </a:r>
                      <a:r>
                        <a:rPr lang="en-US" b="1" baseline="0" dirty="0" smtClean="0"/>
                        <a:t> Machine</a:t>
                      </a:r>
                      <a:endParaRPr lang="en-US" b="1" dirty="0" smtClean="0"/>
                    </a:p>
                    <a:p>
                      <a:endParaRPr lang="en-US" dirty="0"/>
                    </a:p>
                  </a:txBody>
                  <a:tcPr/>
                </a:tc>
                <a:tc>
                  <a:txBody>
                    <a:bodyPr/>
                    <a:lstStyle/>
                    <a:p>
                      <a:r>
                        <a:rPr lang="en-US" dirty="0" smtClean="0"/>
                        <a:t>86.79%</a:t>
                      </a:r>
                      <a:endParaRPr lang="en-US" dirty="0"/>
                    </a:p>
                  </a:txBody>
                  <a:tcPr/>
                </a:tc>
                <a:tc>
                  <a:txBody>
                    <a:bodyPr/>
                    <a:lstStyle/>
                    <a:p>
                      <a:r>
                        <a:rPr lang="en-US" dirty="0" smtClean="0"/>
                        <a:t>83.58%</a:t>
                      </a:r>
                      <a:endParaRPr lang="en-US" dirty="0"/>
                    </a:p>
                  </a:txBody>
                  <a:tcPr/>
                </a:tc>
                <a:tc>
                  <a:txBody>
                    <a:bodyPr/>
                    <a:lstStyle/>
                    <a:p>
                      <a:endParaRPr lang="en-US" dirty="0"/>
                    </a:p>
                  </a:txBody>
                  <a:tcPr/>
                </a:tc>
              </a:tr>
              <a:tr h="522620">
                <a:tc>
                  <a:txBody>
                    <a:bodyPr/>
                    <a:lstStyle/>
                    <a:p>
                      <a:r>
                        <a:rPr lang="en-US" b="1" dirty="0" smtClean="0"/>
                        <a:t>Random Forest</a:t>
                      </a:r>
                      <a:endParaRPr lang="en-US" b="1" dirty="0"/>
                    </a:p>
                  </a:txBody>
                  <a:tcPr/>
                </a:tc>
                <a:tc>
                  <a:txBody>
                    <a:bodyPr/>
                    <a:lstStyle/>
                    <a:p>
                      <a:r>
                        <a:rPr lang="en-US" dirty="0" smtClean="0"/>
                        <a:t>99.98%</a:t>
                      </a:r>
                      <a:endParaRPr lang="en-US" dirty="0"/>
                    </a:p>
                  </a:txBody>
                  <a:tcPr/>
                </a:tc>
                <a:tc>
                  <a:txBody>
                    <a:bodyPr/>
                    <a:lstStyle/>
                    <a:p>
                      <a:r>
                        <a:rPr lang="en-US" dirty="0" smtClean="0"/>
                        <a:t>83.46%</a:t>
                      </a:r>
                      <a:endParaRPr lang="en-US" dirty="0"/>
                    </a:p>
                  </a:txBody>
                  <a:tcPr/>
                </a:tc>
                <a:tc>
                  <a:txBody>
                    <a:bodyPr/>
                    <a:lstStyle/>
                    <a:p>
                      <a:endParaRPr lang="en-US" dirty="0"/>
                    </a:p>
                  </a:txBody>
                  <a:tcPr/>
                </a:tc>
              </a:tr>
              <a:tr h="522620">
                <a:tc>
                  <a:txBody>
                    <a:bodyPr/>
                    <a:lstStyle/>
                    <a:p>
                      <a:r>
                        <a:rPr lang="en-US" b="1" dirty="0" smtClean="0"/>
                        <a:t>Decision Tree</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c>
                  <a:txBody>
                    <a:bodyPr/>
                    <a:lstStyle/>
                    <a:p>
                      <a:endParaRPr lang="en-US" dirty="0"/>
                    </a:p>
                  </a:txBody>
                  <a:tcPr/>
                </a:tc>
              </a:tr>
              <a:tr h="522620">
                <a:tc>
                  <a:txBody>
                    <a:bodyPr/>
                    <a:lstStyle/>
                    <a:p>
                      <a:r>
                        <a:rPr lang="en-US" b="1" dirty="0" smtClean="0"/>
                        <a:t>KNN</a:t>
                      </a:r>
                      <a:endParaRPr lang="en-US" b="1" dirty="0"/>
                    </a:p>
                  </a:txBody>
                  <a:tcPr/>
                </a:tc>
                <a:tc>
                  <a:txBody>
                    <a:bodyPr/>
                    <a:lstStyle/>
                    <a:p>
                      <a:r>
                        <a:rPr lang="en-US" dirty="0" smtClean="0"/>
                        <a:t>78.54%</a:t>
                      </a:r>
                      <a:endParaRPr lang="en-US" dirty="0"/>
                    </a:p>
                  </a:txBody>
                  <a:tcPr/>
                </a:tc>
                <a:tc>
                  <a:txBody>
                    <a:bodyPr/>
                    <a:lstStyle/>
                    <a:p>
                      <a:r>
                        <a:rPr lang="en-US" dirty="0" smtClean="0"/>
                        <a:t>66.42%</a:t>
                      </a:r>
                      <a:endParaRPr lang="en-US" dirty="0"/>
                    </a:p>
                  </a:txBody>
                  <a:tcPr/>
                </a:tc>
                <a:tc>
                  <a:txBody>
                    <a:bodyPr/>
                    <a:lstStyle/>
                    <a:p>
                      <a:endParaRPr lang="en-US" dirty="0"/>
                    </a:p>
                  </a:txBody>
                  <a:tcPr/>
                </a:tc>
              </a:tr>
              <a:tr h="522620">
                <a:tc>
                  <a:txBody>
                    <a:bodyPr/>
                    <a:lstStyle/>
                    <a:p>
                      <a:r>
                        <a:rPr lang="en-US" b="1" dirty="0" err="1" smtClean="0"/>
                        <a:t>Adaboost</a:t>
                      </a:r>
                      <a:r>
                        <a:rPr lang="en-US" b="1" dirty="0" smtClean="0"/>
                        <a:t> </a:t>
                      </a:r>
                      <a:endParaRPr lang="en-US" b="1" dirty="0"/>
                    </a:p>
                  </a:txBody>
                  <a:tcPr/>
                </a:tc>
                <a:tc>
                  <a:txBody>
                    <a:bodyPr/>
                    <a:lstStyle/>
                    <a:p>
                      <a:r>
                        <a:rPr lang="en-US" dirty="0" smtClean="0"/>
                        <a:t>99.98%</a:t>
                      </a:r>
                      <a:endParaRPr lang="en-US" dirty="0"/>
                    </a:p>
                  </a:txBody>
                  <a:tcPr/>
                </a:tc>
                <a:tc>
                  <a:txBody>
                    <a:bodyPr/>
                    <a:lstStyle/>
                    <a:p>
                      <a:r>
                        <a:rPr lang="en-US" dirty="0" smtClean="0"/>
                        <a:t>70.84%</a:t>
                      </a:r>
                      <a:endParaRPr lang="en-US" dirty="0"/>
                    </a:p>
                  </a:txBody>
                  <a:tcPr/>
                </a:tc>
                <a:tc>
                  <a:txBody>
                    <a:bodyPr/>
                    <a:lstStyle/>
                    <a:p>
                      <a:endParaRPr lang="en-US" dirty="0"/>
                    </a:p>
                  </a:txBody>
                  <a:tcPr/>
                </a:tc>
              </a:tr>
              <a:tr h="52262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Custom 28">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1905</TotalTime>
  <Words>793</Words>
  <Application>Microsoft Macintosh PowerPoint</Application>
  <PresentationFormat>Custom</PresentationFormat>
  <Paragraphs>105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Jimmy  Chow</cp:lastModifiedBy>
  <cp:revision>123</cp:revision>
  <cp:lastPrinted>2015-05-13T21:03:40Z</cp:lastPrinted>
  <dcterms:created xsi:type="dcterms:W3CDTF">2008-12-04T00:20:37Z</dcterms:created>
  <dcterms:modified xsi:type="dcterms:W3CDTF">2015-05-13T21:54:13Z</dcterms:modified>
  <cp:category>Research Poster</cp:category>
</cp:coreProperties>
</file>