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4836" userDrawn="1">
          <p15:clr>
            <a:srgbClr val="A4A3A4"/>
          </p15:clr>
        </p15:guide>
        <p15:guide id="2" orient="horz" pos="20196" userDrawn="1">
          <p15:clr>
            <a:srgbClr val="A4A3A4"/>
          </p15:clr>
        </p15:guide>
        <p15:guide id="3" orient="horz" pos="2148" userDrawn="1">
          <p15:clr>
            <a:srgbClr val="A4A3A4"/>
          </p15:clr>
        </p15:guide>
        <p15:guide id="4"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624"/>
    <a:srgbClr val="FF5B39"/>
    <a:srgbClr val="EAEAEA"/>
    <a:srgbClr val="C0C0C0"/>
    <a:srgbClr val="0046D2"/>
    <a:srgbClr val="FF0000"/>
    <a:srgbClr val="698ED9"/>
    <a:srgbClr val="A7C4FF"/>
    <a:srgbClr val="003064"/>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350" autoAdjust="0"/>
    <p:restoredTop sz="94660"/>
  </p:normalViewPr>
  <p:slideViewPr>
    <p:cSldViewPr snapToGrid="0">
      <p:cViewPr>
        <p:scale>
          <a:sx n="63" d="100"/>
          <a:sy n="63" d="100"/>
        </p:scale>
        <p:origin x="5080" y="7096"/>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4925" y="3276600"/>
            <a:ext cx="21877338"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5114925" y="3276600"/>
            <a:ext cx="21877338" cy="16409988"/>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843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4"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828447" y="32395640"/>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40065245" y="32308803"/>
            <a:ext cx="2106409" cy="307777"/>
          </a:xfrm>
          <a:prstGeom prst="rect">
            <a:avLst/>
          </a:prstGeom>
          <a:noFill/>
        </p:spPr>
        <p:txBody>
          <a:bodyPr wrap="none" rtlCol="0">
            <a:spAutoFit/>
          </a:bodyPr>
          <a:lstStyle/>
          <a:p>
            <a:r>
              <a:rPr lang="en-US" sz="1400" dirty="0" smtClean="0">
                <a:solidFill>
                  <a:schemeClr val="bg1"/>
                </a:solidFill>
              </a:rPr>
              <a:t>www.postersession.com</a:t>
            </a:r>
            <a:endParaRPr lang="en-US" sz="14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840902" rtl="0" fontAlgn="base">
        <a:spcBef>
          <a:spcPct val="0"/>
        </a:spcBef>
        <a:spcAft>
          <a:spcPct val="0"/>
        </a:spcAft>
        <a:defRPr sz="18463">
          <a:solidFill>
            <a:schemeClr val="tx2"/>
          </a:solidFill>
          <a:latin typeface="+mj-lt"/>
          <a:ea typeface="+mj-ea"/>
          <a:cs typeface="+mj-cs"/>
        </a:defRPr>
      </a:lvl1pPr>
      <a:lvl2pPr algn="ctr" defTabSz="3840902" rtl="0" fontAlgn="base">
        <a:spcBef>
          <a:spcPct val="0"/>
        </a:spcBef>
        <a:spcAft>
          <a:spcPct val="0"/>
        </a:spcAft>
        <a:defRPr sz="18463">
          <a:solidFill>
            <a:schemeClr val="tx2"/>
          </a:solidFill>
          <a:latin typeface="Arial" charset="0"/>
        </a:defRPr>
      </a:lvl2pPr>
      <a:lvl3pPr algn="ctr" defTabSz="3840902" rtl="0" fontAlgn="base">
        <a:spcBef>
          <a:spcPct val="0"/>
        </a:spcBef>
        <a:spcAft>
          <a:spcPct val="0"/>
        </a:spcAft>
        <a:defRPr sz="18463">
          <a:solidFill>
            <a:schemeClr val="tx2"/>
          </a:solidFill>
          <a:latin typeface="Arial" charset="0"/>
        </a:defRPr>
      </a:lvl3pPr>
      <a:lvl4pPr algn="ctr" defTabSz="3840902" rtl="0" fontAlgn="base">
        <a:spcBef>
          <a:spcPct val="0"/>
        </a:spcBef>
        <a:spcAft>
          <a:spcPct val="0"/>
        </a:spcAft>
        <a:defRPr sz="18463">
          <a:solidFill>
            <a:schemeClr val="tx2"/>
          </a:solidFill>
          <a:latin typeface="Arial" charset="0"/>
        </a:defRPr>
      </a:lvl4pPr>
      <a:lvl5pPr algn="ctr" defTabSz="3840902" rtl="0" fontAlgn="base">
        <a:spcBef>
          <a:spcPct val="0"/>
        </a:spcBef>
        <a:spcAft>
          <a:spcPct val="0"/>
        </a:spcAft>
        <a:defRPr sz="18463">
          <a:solidFill>
            <a:schemeClr val="tx2"/>
          </a:solidFill>
          <a:latin typeface="Arial" charset="0"/>
        </a:defRPr>
      </a:lvl5pPr>
      <a:lvl6pPr marL="400065" algn="ctr" defTabSz="3840902" rtl="0" fontAlgn="base">
        <a:spcBef>
          <a:spcPct val="0"/>
        </a:spcBef>
        <a:spcAft>
          <a:spcPct val="0"/>
        </a:spcAft>
        <a:defRPr sz="18463">
          <a:solidFill>
            <a:schemeClr val="tx2"/>
          </a:solidFill>
          <a:latin typeface="Arial" charset="0"/>
        </a:defRPr>
      </a:lvl6pPr>
      <a:lvl7pPr marL="800130" algn="ctr" defTabSz="3840902" rtl="0" fontAlgn="base">
        <a:spcBef>
          <a:spcPct val="0"/>
        </a:spcBef>
        <a:spcAft>
          <a:spcPct val="0"/>
        </a:spcAft>
        <a:defRPr sz="18463">
          <a:solidFill>
            <a:schemeClr val="tx2"/>
          </a:solidFill>
          <a:latin typeface="Arial" charset="0"/>
        </a:defRPr>
      </a:lvl7pPr>
      <a:lvl8pPr marL="1200195" algn="ctr" defTabSz="3840902" rtl="0" fontAlgn="base">
        <a:spcBef>
          <a:spcPct val="0"/>
        </a:spcBef>
        <a:spcAft>
          <a:spcPct val="0"/>
        </a:spcAft>
        <a:defRPr sz="18463">
          <a:solidFill>
            <a:schemeClr val="tx2"/>
          </a:solidFill>
          <a:latin typeface="Arial" charset="0"/>
        </a:defRPr>
      </a:lvl8pPr>
      <a:lvl9pPr marL="1600260" algn="ctr" defTabSz="3840902" rtl="0" fontAlgn="base">
        <a:spcBef>
          <a:spcPct val="0"/>
        </a:spcBef>
        <a:spcAft>
          <a:spcPct val="0"/>
        </a:spcAft>
        <a:defRPr sz="18463">
          <a:solidFill>
            <a:schemeClr val="tx2"/>
          </a:solidFill>
          <a:latin typeface="Arial" charset="0"/>
        </a:defRPr>
      </a:lvl9pPr>
    </p:titleStyle>
    <p:bodyStyle>
      <a:lvl1pPr marL="1440512" indent="-1440512" algn="l" defTabSz="3840902" rtl="0" fontAlgn="base">
        <a:spcBef>
          <a:spcPct val="20000"/>
        </a:spcBef>
        <a:spcAft>
          <a:spcPct val="0"/>
        </a:spcAft>
        <a:buChar char="•"/>
        <a:defRPr sz="13476">
          <a:solidFill>
            <a:schemeClr val="tx1"/>
          </a:solidFill>
          <a:latin typeface="+mn-lt"/>
          <a:ea typeface="+mn-ea"/>
          <a:cs typeface="+mn-cs"/>
        </a:defRPr>
      </a:lvl1pPr>
      <a:lvl2pPr marL="3119951" indent="-1200195" algn="l" defTabSz="3840902" rtl="0" fontAlgn="base">
        <a:spcBef>
          <a:spcPct val="20000"/>
        </a:spcBef>
        <a:spcAft>
          <a:spcPct val="0"/>
        </a:spcAft>
        <a:buChar char="–"/>
        <a:defRPr sz="11726">
          <a:solidFill>
            <a:schemeClr val="tx1"/>
          </a:solidFill>
          <a:latin typeface="+mn-lt"/>
        </a:defRPr>
      </a:lvl2pPr>
      <a:lvl3pPr marL="4800780" indent="-959879" algn="l" defTabSz="3840902" rtl="0" fontAlgn="base">
        <a:spcBef>
          <a:spcPct val="20000"/>
        </a:spcBef>
        <a:spcAft>
          <a:spcPct val="0"/>
        </a:spcAft>
        <a:buChar char="•"/>
        <a:defRPr sz="10063">
          <a:solidFill>
            <a:schemeClr val="tx1"/>
          </a:solidFill>
          <a:latin typeface="+mn-lt"/>
        </a:defRPr>
      </a:lvl3pPr>
      <a:lvl4pPr marL="6720536" indent="-959879" algn="l" defTabSz="3840902" rtl="0" fontAlgn="base">
        <a:spcBef>
          <a:spcPct val="20000"/>
        </a:spcBef>
        <a:spcAft>
          <a:spcPct val="0"/>
        </a:spcAft>
        <a:buChar char="–"/>
        <a:defRPr sz="8400">
          <a:solidFill>
            <a:schemeClr val="tx1"/>
          </a:solidFill>
          <a:latin typeface="+mn-lt"/>
        </a:defRPr>
      </a:lvl4pPr>
      <a:lvl5pPr marL="8641682" indent="-959879" algn="l" defTabSz="3840902" rtl="0" fontAlgn="base">
        <a:spcBef>
          <a:spcPct val="20000"/>
        </a:spcBef>
        <a:spcAft>
          <a:spcPct val="0"/>
        </a:spcAft>
        <a:buChar char="»"/>
        <a:defRPr sz="8400">
          <a:solidFill>
            <a:schemeClr val="tx1"/>
          </a:solidFill>
          <a:latin typeface="+mn-lt"/>
        </a:defRPr>
      </a:lvl5pPr>
      <a:lvl6pPr marL="9041747" indent="-959879" algn="l" defTabSz="3840902" rtl="0" fontAlgn="base">
        <a:spcBef>
          <a:spcPct val="20000"/>
        </a:spcBef>
        <a:spcAft>
          <a:spcPct val="0"/>
        </a:spcAft>
        <a:buChar char="»"/>
        <a:defRPr sz="8400">
          <a:solidFill>
            <a:schemeClr val="tx1"/>
          </a:solidFill>
          <a:latin typeface="+mn-lt"/>
        </a:defRPr>
      </a:lvl6pPr>
      <a:lvl7pPr marL="9441812" indent="-959879" algn="l" defTabSz="3840902" rtl="0" fontAlgn="base">
        <a:spcBef>
          <a:spcPct val="20000"/>
        </a:spcBef>
        <a:spcAft>
          <a:spcPct val="0"/>
        </a:spcAft>
        <a:buChar char="»"/>
        <a:defRPr sz="8400">
          <a:solidFill>
            <a:schemeClr val="tx1"/>
          </a:solidFill>
          <a:latin typeface="+mn-lt"/>
        </a:defRPr>
      </a:lvl7pPr>
      <a:lvl8pPr marL="9841877" indent="-959879" algn="l" defTabSz="3840902" rtl="0" fontAlgn="base">
        <a:spcBef>
          <a:spcPct val="20000"/>
        </a:spcBef>
        <a:spcAft>
          <a:spcPct val="0"/>
        </a:spcAft>
        <a:buChar char="»"/>
        <a:defRPr sz="8400">
          <a:solidFill>
            <a:schemeClr val="tx1"/>
          </a:solidFill>
          <a:latin typeface="+mn-lt"/>
        </a:defRPr>
      </a:lvl8pPr>
      <a:lvl9pPr marL="10241942" indent="-959879" algn="l" defTabSz="3840902" rtl="0" fontAlgn="base">
        <a:spcBef>
          <a:spcPct val="20000"/>
        </a:spcBef>
        <a:spcAft>
          <a:spcPct val="0"/>
        </a:spcAft>
        <a:buChar char="»"/>
        <a:defRPr sz="8400">
          <a:solidFill>
            <a:schemeClr val="tx1"/>
          </a:solidFill>
          <a:latin typeface="+mn-lt"/>
        </a:defRPr>
      </a:lvl9pPr>
    </p:bodyStyle>
    <p:otherStyle>
      <a:defPPr>
        <a:defRPr lang="en-US"/>
      </a:defPPr>
      <a:lvl1pPr marL="0" algn="l" defTabSz="800130" rtl="0" eaLnBrk="1" latinLnBrk="0" hangingPunct="1">
        <a:defRPr sz="1575" kern="1200">
          <a:solidFill>
            <a:schemeClr val="tx1"/>
          </a:solidFill>
          <a:latin typeface="+mn-lt"/>
          <a:ea typeface="+mn-ea"/>
          <a:cs typeface="+mn-cs"/>
        </a:defRPr>
      </a:lvl1pPr>
      <a:lvl2pPr marL="400065" algn="l" defTabSz="800130" rtl="0" eaLnBrk="1" latinLnBrk="0" hangingPunct="1">
        <a:defRPr sz="1575" kern="1200">
          <a:solidFill>
            <a:schemeClr val="tx1"/>
          </a:solidFill>
          <a:latin typeface="+mn-lt"/>
          <a:ea typeface="+mn-ea"/>
          <a:cs typeface="+mn-cs"/>
        </a:defRPr>
      </a:lvl2pPr>
      <a:lvl3pPr marL="800130" algn="l" defTabSz="800130" rtl="0" eaLnBrk="1" latinLnBrk="0" hangingPunct="1">
        <a:defRPr sz="1575" kern="1200">
          <a:solidFill>
            <a:schemeClr val="tx1"/>
          </a:solidFill>
          <a:latin typeface="+mn-lt"/>
          <a:ea typeface="+mn-ea"/>
          <a:cs typeface="+mn-cs"/>
        </a:defRPr>
      </a:lvl3pPr>
      <a:lvl4pPr marL="1200195" algn="l" defTabSz="800130" rtl="0" eaLnBrk="1" latinLnBrk="0" hangingPunct="1">
        <a:defRPr sz="1575" kern="1200">
          <a:solidFill>
            <a:schemeClr val="tx1"/>
          </a:solidFill>
          <a:latin typeface="+mn-lt"/>
          <a:ea typeface="+mn-ea"/>
          <a:cs typeface="+mn-cs"/>
        </a:defRPr>
      </a:lvl4pPr>
      <a:lvl5pPr marL="1600260" algn="l" defTabSz="800130" rtl="0" eaLnBrk="1" latinLnBrk="0" hangingPunct="1">
        <a:defRPr sz="1575" kern="1200">
          <a:solidFill>
            <a:schemeClr val="tx1"/>
          </a:solidFill>
          <a:latin typeface="+mn-lt"/>
          <a:ea typeface="+mn-ea"/>
          <a:cs typeface="+mn-cs"/>
        </a:defRPr>
      </a:lvl5pPr>
      <a:lvl6pPr marL="2000325" algn="l" defTabSz="800130" rtl="0" eaLnBrk="1" latinLnBrk="0" hangingPunct="1">
        <a:defRPr sz="1575" kern="1200">
          <a:solidFill>
            <a:schemeClr val="tx1"/>
          </a:solidFill>
          <a:latin typeface="+mn-lt"/>
          <a:ea typeface="+mn-ea"/>
          <a:cs typeface="+mn-cs"/>
        </a:defRPr>
      </a:lvl6pPr>
      <a:lvl7pPr marL="2400390" algn="l" defTabSz="800130" rtl="0" eaLnBrk="1" latinLnBrk="0" hangingPunct="1">
        <a:defRPr sz="1575" kern="1200">
          <a:solidFill>
            <a:schemeClr val="tx1"/>
          </a:solidFill>
          <a:latin typeface="+mn-lt"/>
          <a:ea typeface="+mn-ea"/>
          <a:cs typeface="+mn-cs"/>
        </a:defRPr>
      </a:lvl7pPr>
      <a:lvl8pPr marL="2800455" algn="l" defTabSz="800130" rtl="0" eaLnBrk="1" latinLnBrk="0" hangingPunct="1">
        <a:defRPr sz="1575" kern="1200">
          <a:solidFill>
            <a:schemeClr val="tx1"/>
          </a:solidFill>
          <a:latin typeface="+mn-lt"/>
          <a:ea typeface="+mn-ea"/>
          <a:cs typeface="+mn-cs"/>
        </a:defRPr>
      </a:lvl8pPr>
      <a:lvl9pPr marL="3200520" algn="l" defTabSz="800130"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31496124" y="8763159"/>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1" name="AutoShape 29"/>
          <p:cNvSpPr>
            <a:spLocks noChangeArrowheads="1"/>
          </p:cNvSpPr>
          <p:nvPr/>
        </p:nvSpPr>
        <p:spPr bwMode="auto">
          <a:xfrm>
            <a:off x="12744059" y="8682093"/>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2" name="AutoShape 31"/>
          <p:cNvSpPr>
            <a:spLocks noChangeArrowheads="1"/>
          </p:cNvSpPr>
          <p:nvPr/>
        </p:nvSpPr>
        <p:spPr bwMode="auto">
          <a:xfrm>
            <a:off x="21987109" y="8661559"/>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3" name="AutoShape 4"/>
          <p:cNvSpPr>
            <a:spLocks noChangeArrowheads="1"/>
          </p:cNvSpPr>
          <p:nvPr/>
        </p:nvSpPr>
        <p:spPr bwMode="auto">
          <a:xfrm>
            <a:off x="3580377" y="8571225"/>
            <a:ext cx="9048422"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057" name="Text Box 9"/>
          <p:cNvSpPr txBox="1">
            <a:spLocks noChangeArrowheads="1"/>
          </p:cNvSpPr>
          <p:nvPr/>
        </p:nvSpPr>
        <p:spPr bwMode="auto">
          <a:xfrm>
            <a:off x="3668869" y="10443023"/>
            <a:ext cx="8443103" cy="5826273"/>
          </a:xfrm>
          <a:prstGeom prst="rect">
            <a:avLst/>
          </a:prstGeom>
          <a:noFill/>
          <a:ln w="9525">
            <a:noFill/>
            <a:miter lim="800000"/>
            <a:headEnd/>
            <a:tailEnd/>
          </a:ln>
          <a:effectLst/>
        </p:spPr>
        <p:txBody>
          <a:bodyPr wrap="square">
            <a:spAutoFit/>
          </a:bodyPr>
          <a:lstStyle/>
          <a:p>
            <a:pPr algn="l" defTabSz="3840902" eaLnBrk="0" hangingPunct="0">
              <a:lnSpc>
                <a:spcPct val="95000"/>
              </a:lnSpc>
            </a:pPr>
            <a:r>
              <a:rPr lang="en-US" sz="2450" dirty="0">
                <a:latin typeface="Times New Roman" pitchFamily="18" charset="0"/>
              </a:rPr>
              <a:t>Online reviews of local business become the ‘social proof’ when consumers face too many choices. </a:t>
            </a:r>
            <a:r>
              <a:rPr lang="en-US" sz="2450" dirty="0" smtClean="0">
                <a:latin typeface="Times New Roman" pitchFamily="18" charset="0"/>
              </a:rPr>
              <a:t>Yelp is one of the most commonly used sites to search for reviews about local business, and has became an important reference for making consumer decision. In this project, we are interested in predict the outcome of an individual rating on Yelp, given the text content. And various machine learning algorithms are applied on text-related features in the hope of predicting whether the business will have good rating or not. Ideally, the well trained classifier could be used as review rating ‘converter’ under yelp standard. Specifically, an individual business review content from other review sites, such as Google Places, Yahoo local listing, Angie List and Four square, could be re-rated using the trained classifier under Yelp’s standard. Beside the business point of view, our goal in this project is to build the best classifier that beats the baseline and has good prediction accuracy.   </a:t>
            </a:r>
          </a:p>
        </p:txBody>
      </p:sp>
      <p:sp>
        <p:nvSpPr>
          <p:cNvPr id="2059" name="Text Box 11"/>
          <p:cNvSpPr txBox="1">
            <a:spLocks noChangeArrowheads="1"/>
          </p:cNvSpPr>
          <p:nvPr/>
        </p:nvSpPr>
        <p:spPr bwMode="auto">
          <a:xfrm>
            <a:off x="31905678" y="22416457"/>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a:t>Conclusions</a:t>
            </a:r>
          </a:p>
        </p:txBody>
      </p:sp>
      <p:sp>
        <p:nvSpPr>
          <p:cNvPr id="2087" name="Text Box 39"/>
          <p:cNvSpPr txBox="1">
            <a:spLocks noChangeArrowheads="1"/>
          </p:cNvSpPr>
          <p:nvPr/>
        </p:nvSpPr>
        <p:spPr bwMode="auto">
          <a:xfrm>
            <a:off x="22441553" y="11626623"/>
            <a:ext cx="8545513" cy="11317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dirty="0" smtClean="0">
                <a:latin typeface="Times New Roman" pitchFamily="18" charset="0"/>
              </a:rPr>
              <a:t>Rating reviews are classified into two groups, good rating review(4 or 5 stars) and bad rating review( less than 4 stars). The good reviews contains about 65% of the selected data. </a:t>
            </a:r>
            <a:endParaRPr lang="en-US" sz="2450" dirty="0">
              <a:latin typeface="Times New Roman" pitchFamily="18" charset="0"/>
            </a:endParaRPr>
          </a:p>
        </p:txBody>
      </p:sp>
      <p:sp>
        <p:nvSpPr>
          <p:cNvPr id="2090" name="Text Box 42"/>
          <p:cNvSpPr txBox="1">
            <a:spLocks noChangeArrowheads="1"/>
          </p:cNvSpPr>
          <p:nvPr/>
        </p:nvSpPr>
        <p:spPr bwMode="auto">
          <a:xfrm>
            <a:off x="3694623" y="9209037"/>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a:t>Introduction</a:t>
            </a:r>
          </a:p>
        </p:txBody>
      </p:sp>
      <p:sp>
        <p:nvSpPr>
          <p:cNvPr id="2091" name="Text Box 43"/>
          <p:cNvSpPr txBox="1">
            <a:spLocks noChangeArrowheads="1"/>
          </p:cNvSpPr>
          <p:nvPr/>
        </p:nvSpPr>
        <p:spPr bwMode="auto">
          <a:xfrm>
            <a:off x="22636219" y="9114448"/>
            <a:ext cx="8425655" cy="2246769"/>
          </a:xfrm>
          <a:prstGeom prst="rect">
            <a:avLst/>
          </a:prstGeom>
          <a:noFill/>
          <a:ln w="9525">
            <a:noFill/>
            <a:miter lim="800000"/>
            <a:headEnd/>
            <a:tailEnd/>
          </a:ln>
          <a:effectLst/>
        </p:spPr>
        <p:txBody>
          <a:bodyPr wrap="square">
            <a:spAutoFit/>
          </a:bodyPr>
          <a:lstStyle/>
          <a:p>
            <a:pPr defTabSz="3840902">
              <a:spcBef>
                <a:spcPct val="50000"/>
              </a:spcBef>
            </a:pPr>
            <a:r>
              <a:rPr lang="en-US" sz="7000" b="1" dirty="0" smtClean="0"/>
              <a:t>Data Analysis and Modeling</a:t>
            </a:r>
            <a:endParaRPr lang="en-US" sz="7000" b="1" dirty="0"/>
          </a:p>
        </p:txBody>
      </p:sp>
      <p:sp>
        <p:nvSpPr>
          <p:cNvPr id="25" name="Text Box 42"/>
          <p:cNvSpPr txBox="1">
            <a:spLocks noChangeArrowheads="1"/>
          </p:cNvSpPr>
          <p:nvPr/>
        </p:nvSpPr>
        <p:spPr bwMode="auto">
          <a:xfrm>
            <a:off x="3610447" y="17100751"/>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smtClean="0"/>
              <a:t>Data Preprocessing</a:t>
            </a:r>
            <a:endParaRPr lang="en-US" sz="7000" b="1" dirty="0"/>
          </a:p>
        </p:txBody>
      </p:sp>
      <p:sp>
        <p:nvSpPr>
          <p:cNvPr id="26" name="Text Box 9"/>
          <p:cNvSpPr txBox="1">
            <a:spLocks noChangeArrowheads="1"/>
          </p:cNvSpPr>
          <p:nvPr/>
        </p:nvSpPr>
        <p:spPr bwMode="auto">
          <a:xfrm>
            <a:off x="3597783" y="18281145"/>
            <a:ext cx="8556625" cy="10482555"/>
          </a:xfrm>
          <a:prstGeom prst="rect">
            <a:avLst/>
          </a:prstGeom>
          <a:noFill/>
          <a:ln w="9525">
            <a:noFill/>
            <a:miter lim="800000"/>
            <a:headEnd/>
            <a:tailEnd/>
          </a:ln>
          <a:effectLst/>
        </p:spPr>
        <p:txBody>
          <a:bodyPr>
            <a:spAutoFit/>
          </a:bodyPr>
          <a:lstStyle/>
          <a:p>
            <a:pPr marL="342913" indent="-342913" algn="l" defTabSz="3840902" eaLnBrk="0" hangingPunct="0">
              <a:lnSpc>
                <a:spcPct val="95000"/>
              </a:lnSpc>
              <a:buFont typeface="Wingdings" panose="05000000000000000000" pitchFamily="2" charset="2"/>
              <a:buChar char="Ø"/>
            </a:pPr>
            <a:r>
              <a:rPr lang="en-US" sz="2450" b="1" dirty="0" smtClean="0">
                <a:latin typeface="Times New Roman" pitchFamily="18" charset="0"/>
              </a:rPr>
              <a:t>About Dataset:</a:t>
            </a:r>
          </a:p>
          <a:p>
            <a:pPr marL="800100" lvl="1" indent="-342900" algn="l" defTabSz="3840902" eaLnBrk="0" hangingPunct="0">
              <a:lnSpc>
                <a:spcPct val="95000"/>
              </a:lnSpc>
              <a:buFont typeface="Arial"/>
              <a:buChar char="•"/>
            </a:pPr>
            <a:r>
              <a:rPr lang="en-US" sz="2450" dirty="0" smtClean="0">
                <a:latin typeface="Times New Roman" pitchFamily="18" charset="0"/>
              </a:rPr>
              <a:t>The dataset is from Yelp Dataset Challenge. Dataset contains 1569264 reviews with information about type, </a:t>
            </a:r>
            <a:r>
              <a:rPr lang="en-US" sz="2450" dirty="0" err="1" smtClean="0">
                <a:latin typeface="Times New Roman" pitchFamily="18" charset="0"/>
              </a:rPr>
              <a:t>business_id</a:t>
            </a:r>
            <a:r>
              <a:rPr lang="en-US" sz="2450" dirty="0" smtClean="0">
                <a:latin typeface="Times New Roman" pitchFamily="18" charset="0"/>
              </a:rPr>
              <a:t>, stars, text, data, and votes. We are only interested in using text to predict the rating stars. To guarantee the quality of reviews, we only use the subset of 557187 reviews that has been voted by other users. The target variables ‘stars’ is inform of number 1 to 5 (1:the lowest through 5: the best). The following figure illustrates the proportion of each star type in the Dataset:</a:t>
            </a: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lvl="1" algn="l" defTabSz="3840902" eaLnBrk="0" hangingPunct="0">
              <a:lnSpc>
                <a:spcPct val="95000"/>
              </a:lnSpc>
            </a:pPr>
            <a:endParaRPr lang="en-US" sz="2450" dirty="0" smtClean="0">
              <a:latin typeface="Times New Roman" pitchFamily="18" charset="0"/>
            </a:endParaRPr>
          </a:p>
          <a:p>
            <a:pPr marL="342913" indent="-342913" algn="l" defTabSz="3840902" eaLnBrk="0" hangingPunct="0">
              <a:lnSpc>
                <a:spcPct val="95000"/>
              </a:lnSpc>
              <a:buFont typeface="Wingdings" panose="05000000000000000000" pitchFamily="2" charset="2"/>
              <a:buChar char="Ø"/>
            </a:pPr>
            <a:r>
              <a:rPr lang="en-US" sz="2450" b="1" dirty="0" smtClean="0">
                <a:latin typeface="Times New Roman" pitchFamily="18" charset="0"/>
              </a:rPr>
              <a:t>Feature Selection and engineering:</a:t>
            </a:r>
          </a:p>
          <a:p>
            <a:pPr marL="800100" lvl="1" indent="-342900" algn="l" defTabSz="3840902" eaLnBrk="0" hangingPunct="0">
              <a:lnSpc>
                <a:spcPct val="95000"/>
              </a:lnSpc>
              <a:buFont typeface="Arial"/>
              <a:buChar char="•"/>
            </a:pPr>
            <a:r>
              <a:rPr lang="en-US" sz="2450" dirty="0" smtClean="0">
                <a:latin typeface="Times New Roman" pitchFamily="18" charset="0"/>
              </a:rPr>
              <a:t>Randomly selected a subset of all reviews </a:t>
            </a:r>
          </a:p>
          <a:p>
            <a:pPr marL="800100" lvl="1" indent="-342900" algn="l" defTabSz="3840902" eaLnBrk="0" hangingPunct="0">
              <a:lnSpc>
                <a:spcPct val="95000"/>
              </a:lnSpc>
              <a:buFont typeface="Arial"/>
              <a:buChar char="•"/>
            </a:pPr>
            <a:r>
              <a:rPr lang="en-US" sz="2450" dirty="0" smtClean="0">
                <a:latin typeface="Times New Roman" pitchFamily="18" charset="0"/>
              </a:rPr>
              <a:t>Tokenize each review to generate a word list</a:t>
            </a:r>
          </a:p>
          <a:p>
            <a:pPr marL="800100" lvl="1" indent="-342900" algn="l" defTabSz="3840902" eaLnBrk="0" hangingPunct="0">
              <a:lnSpc>
                <a:spcPct val="95000"/>
              </a:lnSpc>
              <a:buFont typeface="Arial"/>
              <a:buChar char="•"/>
            </a:pPr>
            <a:r>
              <a:rPr lang="en-US" sz="2450" dirty="0" smtClean="0">
                <a:latin typeface="Times New Roman" pitchFamily="18" charset="0"/>
              </a:rPr>
              <a:t>Word </a:t>
            </a:r>
            <a:r>
              <a:rPr lang="en-US" sz="2450" dirty="0" err="1" smtClean="0">
                <a:latin typeface="Times New Roman" pitchFamily="18" charset="0"/>
              </a:rPr>
              <a:t>steming</a:t>
            </a:r>
            <a:r>
              <a:rPr lang="en-US" sz="2450" dirty="0" smtClean="0">
                <a:latin typeface="Times New Roman" pitchFamily="18" charset="0"/>
              </a:rPr>
              <a:t>  </a:t>
            </a:r>
            <a:r>
              <a:rPr lang="en-US" sz="2450" dirty="0" smtClean="0">
                <a:latin typeface="Times New Roman" pitchFamily="18" charset="0"/>
              </a:rPr>
              <a:t>and remove </a:t>
            </a:r>
            <a:r>
              <a:rPr lang="en-US" sz="2450" dirty="0" err="1" smtClean="0">
                <a:latin typeface="Times New Roman" pitchFamily="18" charset="0"/>
              </a:rPr>
              <a:t>stopwords</a:t>
            </a:r>
            <a:endParaRPr lang="en-US" sz="2450" dirty="0">
              <a:latin typeface="Times New Roman" pitchFamily="18" charset="0"/>
            </a:endParaRPr>
          </a:p>
          <a:p>
            <a:pPr marL="800100" lvl="1" indent="-342900" algn="l" defTabSz="3840902" eaLnBrk="0" hangingPunct="0">
              <a:lnSpc>
                <a:spcPct val="95000"/>
              </a:lnSpc>
              <a:buFont typeface="Arial"/>
              <a:buChar char="•"/>
            </a:pPr>
            <a:r>
              <a:rPr lang="en-US" sz="2450" dirty="0" smtClean="0">
                <a:latin typeface="Times New Roman" pitchFamily="18" charset="0"/>
              </a:rPr>
              <a:t>Consider the top K sorted features to use for training </a:t>
            </a:r>
          </a:p>
          <a:p>
            <a:pPr marL="800100" lvl="1" indent="-342900" algn="l" defTabSz="3840902" eaLnBrk="0" hangingPunct="0">
              <a:lnSpc>
                <a:spcPct val="95000"/>
              </a:lnSpc>
              <a:buFont typeface="Arial"/>
              <a:buChar char="•"/>
            </a:pPr>
            <a:r>
              <a:rPr lang="en-US" sz="2450" dirty="0" smtClean="0">
                <a:latin typeface="Times New Roman" pitchFamily="18" charset="0"/>
              </a:rPr>
              <a:t>Using bag-of-word as default strategy, also consider </a:t>
            </a:r>
            <a:r>
              <a:rPr lang="en-US" sz="2450" dirty="0" err="1" smtClean="0">
                <a:latin typeface="Times New Roman" pitchFamily="18" charset="0"/>
              </a:rPr>
              <a:t>tf-idf</a:t>
            </a:r>
            <a:endParaRPr lang="en-US" sz="2450" dirty="0" smtClean="0">
              <a:latin typeface="Times New Roman" pitchFamily="18" charset="0"/>
            </a:endParaRPr>
          </a:p>
          <a:p>
            <a:pPr marL="800100" lvl="1" indent="-342900" algn="l" defTabSz="3840902" eaLnBrk="0" hangingPunct="0">
              <a:lnSpc>
                <a:spcPct val="95000"/>
              </a:lnSpc>
              <a:buFont typeface="Arial"/>
              <a:buChar char="•"/>
            </a:pPr>
            <a:r>
              <a:rPr lang="en-US" sz="2450" dirty="0" smtClean="0">
                <a:latin typeface="Times New Roman" pitchFamily="18" charset="0"/>
              </a:rPr>
              <a:t>Try PCA for dimensional reduction</a:t>
            </a:r>
          </a:p>
        </p:txBody>
      </p:sp>
      <p:sp>
        <p:nvSpPr>
          <p:cNvPr id="157" name="Text Box 9"/>
          <p:cNvSpPr txBox="1">
            <a:spLocks noChangeArrowheads="1"/>
          </p:cNvSpPr>
          <p:nvPr/>
        </p:nvSpPr>
        <p:spPr bwMode="auto">
          <a:xfrm>
            <a:off x="13040376" y="9411502"/>
            <a:ext cx="8556625" cy="450508"/>
          </a:xfrm>
          <a:prstGeom prst="rect">
            <a:avLst/>
          </a:prstGeom>
          <a:noFill/>
          <a:ln w="9525">
            <a:noFill/>
            <a:miter lim="800000"/>
            <a:headEnd/>
            <a:tailEnd/>
          </a:ln>
          <a:effectLst/>
        </p:spPr>
        <p:txBody>
          <a:bodyPr>
            <a:spAutoFit/>
          </a:bodyPr>
          <a:lstStyle/>
          <a:p>
            <a:pPr marL="342913" indent="-342913" algn="l" defTabSz="3840902" eaLnBrk="0" hangingPunct="0">
              <a:lnSpc>
                <a:spcPct val="95000"/>
              </a:lnSpc>
              <a:buFont typeface="Wingdings" panose="05000000000000000000" pitchFamily="2" charset="2"/>
              <a:buChar char="Ø"/>
            </a:pPr>
            <a:r>
              <a:rPr lang="en-US" sz="2450" dirty="0" smtClean="0">
                <a:latin typeface="Times New Roman" pitchFamily="18" charset="0"/>
              </a:rPr>
              <a:t>Two feature-engineering approaches: </a:t>
            </a:r>
            <a:endParaRPr lang="en-US" sz="2450" dirty="0">
              <a:latin typeface="Times New Roman" pitchFamily="18" charset="0"/>
            </a:endParaRPr>
          </a:p>
        </p:txBody>
      </p:sp>
      <p:sp>
        <p:nvSpPr>
          <p:cNvPr id="163" name="Text Box 9"/>
          <p:cNvSpPr txBox="1">
            <a:spLocks noChangeArrowheads="1"/>
          </p:cNvSpPr>
          <p:nvPr/>
        </p:nvSpPr>
        <p:spPr bwMode="auto">
          <a:xfrm>
            <a:off x="13006875" y="13997594"/>
            <a:ext cx="8711077" cy="1528175"/>
          </a:xfrm>
          <a:prstGeom prst="rect">
            <a:avLst/>
          </a:prstGeom>
          <a:noFill/>
          <a:ln w="9525">
            <a:noFill/>
            <a:miter lim="800000"/>
            <a:headEnd/>
            <a:tailEnd/>
          </a:ln>
          <a:effectLst/>
        </p:spPr>
        <p:txBody>
          <a:bodyPr wrap="square">
            <a:spAutoFit/>
          </a:bodyPr>
          <a:lstStyle/>
          <a:p>
            <a:pPr marL="342913" indent="-342913" algn="l" defTabSz="3840902" eaLnBrk="0" hangingPunct="0">
              <a:lnSpc>
                <a:spcPct val="95000"/>
              </a:lnSpc>
              <a:buFont typeface="Wingdings" panose="05000000000000000000" pitchFamily="2" charset="2"/>
              <a:buChar char="Ø"/>
            </a:pPr>
            <a:r>
              <a:rPr lang="en-US" sz="2450" dirty="0">
                <a:latin typeface="Times New Roman" pitchFamily="18" charset="0"/>
              </a:rPr>
              <a:t>In order to </a:t>
            </a:r>
            <a:r>
              <a:rPr lang="en-US" sz="2450" dirty="0" smtClean="0">
                <a:latin typeface="Times New Roman" pitchFamily="18" charset="0"/>
              </a:rPr>
              <a:t>visualize the some top-most relevant features/words for classification, we use decision tree to display those features based on the information gain-entropy criterion and limit the tree depth to 4 . </a:t>
            </a:r>
            <a:endParaRPr lang="en-US" sz="2450" dirty="0">
              <a:latin typeface="Times New Roman" pitchFamily="18" charset="0"/>
            </a:endParaRPr>
          </a:p>
        </p:txBody>
      </p:sp>
      <p:sp>
        <p:nvSpPr>
          <p:cNvPr id="176" name="Text Box 39"/>
          <p:cNvSpPr txBox="1">
            <a:spLocks noChangeArrowheads="1"/>
          </p:cNvSpPr>
          <p:nvPr/>
        </p:nvSpPr>
        <p:spPr bwMode="auto">
          <a:xfrm>
            <a:off x="22401106" y="13195363"/>
            <a:ext cx="8545513" cy="11317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Baseline model</a:t>
            </a:r>
            <a:r>
              <a:rPr lang="en-US" sz="2450" dirty="0" smtClean="0">
                <a:latin typeface="Times New Roman" pitchFamily="18" charset="0"/>
              </a:rPr>
              <a:t>: </a:t>
            </a:r>
            <a:r>
              <a:rPr lang="en-US" sz="2450" dirty="0">
                <a:latin typeface="Times New Roman" pitchFamily="18" charset="0"/>
              </a:rPr>
              <a:t/>
            </a:r>
            <a:br>
              <a:rPr lang="en-US" sz="2450" dirty="0">
                <a:latin typeface="Times New Roman" pitchFamily="18" charset="0"/>
              </a:rPr>
            </a:br>
            <a:r>
              <a:rPr lang="en-US" sz="2450" dirty="0" smtClean="0">
                <a:latin typeface="Times New Roman" pitchFamily="18" charset="0"/>
              </a:rPr>
              <a:t>Decision Tree with bag-of-word features is used as the baseline model. </a:t>
            </a:r>
            <a:endParaRPr lang="en-US" sz="2450" dirty="0">
              <a:latin typeface="Times New Roman" pitchFamily="18" charset="0"/>
            </a:endParaRPr>
          </a:p>
        </p:txBody>
      </p:sp>
      <p:sp>
        <p:nvSpPr>
          <p:cNvPr id="178" name="Text Box 39"/>
          <p:cNvSpPr txBox="1">
            <a:spLocks noChangeArrowheads="1"/>
          </p:cNvSpPr>
          <p:nvPr/>
        </p:nvSpPr>
        <p:spPr bwMode="auto">
          <a:xfrm>
            <a:off x="22389679" y="14690269"/>
            <a:ext cx="8545513" cy="25644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Models Used for classification</a:t>
            </a:r>
            <a:r>
              <a:rPr lang="en-US" sz="2450" dirty="0" smtClean="0">
                <a:latin typeface="Times New Roman" pitchFamily="18" charset="0"/>
              </a:rPr>
              <a:t>: </a:t>
            </a:r>
            <a:endParaRPr lang="en-US" sz="2450" dirty="0">
              <a:latin typeface="Times New Roman" pitchFamily="18" charset="0"/>
            </a:endParaRP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K-Nearest Neighbors </a:t>
            </a:r>
            <a:r>
              <a:rPr lang="en-US" sz="2450" dirty="0" smtClean="0">
                <a:latin typeface="Times New Roman" pitchFamily="18" charset="0"/>
              </a:rPr>
              <a:t>with 3-NN</a:t>
            </a:r>
          </a:p>
          <a:p>
            <a:pPr marL="800130" lvl="1" indent="-342913" algn="l" defTabSz="536198" eaLnBrk="0" hangingPunct="0">
              <a:lnSpc>
                <a:spcPct val="95000"/>
              </a:lnSpc>
              <a:buFont typeface="Arial" panose="020B0604020202020204" pitchFamily="34" charset="0"/>
              <a:buChar char="•"/>
            </a:pPr>
            <a:r>
              <a:rPr lang="en-US" sz="2450" dirty="0" smtClean="0">
                <a:latin typeface="Times New Roman" pitchFamily="18" charset="0"/>
              </a:rPr>
              <a:t>Random Forest </a:t>
            </a:r>
            <a:endParaRPr lang="en-US" sz="2450" dirty="0">
              <a:latin typeface="Times New Roman" pitchFamily="18" charset="0"/>
            </a:endParaRPr>
          </a:p>
          <a:p>
            <a:pPr marL="800130" lvl="1" indent="-342913" algn="l" defTabSz="536198" eaLnBrk="0" hangingPunct="0">
              <a:lnSpc>
                <a:spcPct val="95000"/>
              </a:lnSpc>
              <a:buFont typeface="Arial" panose="020B0604020202020204" pitchFamily="34" charset="0"/>
              <a:buChar char="•"/>
            </a:pPr>
            <a:r>
              <a:rPr lang="en-US" sz="2450" dirty="0" smtClean="0">
                <a:latin typeface="Times New Roman" pitchFamily="18" charset="0"/>
              </a:rPr>
              <a:t>Support Vector Machine</a:t>
            </a:r>
          </a:p>
          <a:p>
            <a:pPr marL="800117" lvl="1" indent="-342900" algn="l" defTabSz="536198" eaLnBrk="0" hangingPunct="0">
              <a:lnSpc>
                <a:spcPct val="95000"/>
              </a:lnSpc>
              <a:buFont typeface="Arial"/>
              <a:buChar char="•"/>
            </a:pPr>
            <a:r>
              <a:rPr lang="en-US" sz="2450" dirty="0" smtClean="0">
                <a:latin typeface="Times New Roman" pitchFamily="18" charset="0"/>
              </a:rPr>
              <a:t>Logistics regressions with regularization: L1 and L2</a:t>
            </a:r>
          </a:p>
          <a:p>
            <a:pPr marL="800130" lvl="1" indent="-342913" algn="l" defTabSz="536198" eaLnBrk="0" hangingPunct="0">
              <a:lnSpc>
                <a:spcPct val="95000"/>
              </a:lnSpc>
              <a:buFont typeface="Arial" panose="020B0604020202020204" pitchFamily="34" charset="0"/>
              <a:buChar char="•"/>
            </a:pPr>
            <a:r>
              <a:rPr lang="en-US" sz="2450" dirty="0" err="1" smtClean="0">
                <a:latin typeface="Times New Roman" pitchFamily="18" charset="0"/>
              </a:rPr>
              <a:t>Adaboost</a:t>
            </a:r>
            <a:r>
              <a:rPr lang="en-US" sz="2450" dirty="0" smtClean="0">
                <a:latin typeface="Times New Roman" pitchFamily="18" charset="0"/>
              </a:rPr>
              <a:t> with decision tree classifier as based estimator</a:t>
            </a:r>
          </a:p>
          <a:p>
            <a:pPr marL="457217" lvl="1" algn="l" defTabSz="536198" eaLnBrk="0" hangingPunct="0">
              <a:lnSpc>
                <a:spcPct val="95000"/>
              </a:lnSpc>
            </a:pPr>
            <a:r>
              <a:rPr lang="en-US" sz="2450" dirty="0" smtClean="0">
                <a:latin typeface="Times New Roman" pitchFamily="18" charset="0"/>
              </a:rPr>
              <a:t>Notes: Since </a:t>
            </a:r>
            <a:endParaRPr lang="en-US" sz="2450" dirty="0">
              <a:latin typeface="Times New Roman" pitchFamily="18" charset="0"/>
            </a:endParaRPr>
          </a:p>
        </p:txBody>
      </p:sp>
      <p:sp>
        <p:nvSpPr>
          <p:cNvPr id="181" name="Text Box 39"/>
          <p:cNvSpPr txBox="1">
            <a:spLocks noChangeArrowheads="1"/>
          </p:cNvSpPr>
          <p:nvPr/>
        </p:nvSpPr>
        <p:spPr bwMode="auto">
          <a:xfrm>
            <a:off x="22413221" y="17672166"/>
            <a:ext cx="8545513" cy="1489886"/>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a:latin typeface="Times New Roman" pitchFamily="18" charset="0"/>
              </a:rPr>
              <a:t>Evaluation Metrics</a:t>
            </a:r>
            <a:r>
              <a:rPr lang="en-US" sz="2450" b="1" dirty="0" smtClean="0">
                <a:latin typeface="Times New Roman" pitchFamily="18" charset="0"/>
              </a:rPr>
              <a:t>:</a:t>
            </a:r>
          </a:p>
          <a:p>
            <a:pPr lvl="1" algn="l" defTabSz="536198" eaLnBrk="0" hangingPunct="0">
              <a:lnSpc>
                <a:spcPct val="95000"/>
              </a:lnSpc>
            </a:pPr>
            <a:r>
              <a:rPr lang="en-US" sz="2450" dirty="0" smtClean="0">
                <a:latin typeface="Times New Roman" pitchFamily="18" charset="0"/>
              </a:rPr>
              <a:t>Classification Accuracy( total correct predictions/total number samples) is used for performance evaluation. </a:t>
            </a:r>
          </a:p>
          <a:p>
            <a:pPr marL="457217" lvl="1" algn="l" defTabSz="536198" eaLnBrk="0" hangingPunct="0">
              <a:lnSpc>
                <a:spcPct val="95000"/>
              </a:lnSpc>
            </a:pPr>
            <a:endParaRPr lang="en-US" sz="2450" dirty="0">
              <a:latin typeface="Times New Roman" pitchFamily="18" charset="0"/>
            </a:endParaRPr>
          </a:p>
        </p:txBody>
      </p:sp>
      <p:sp>
        <p:nvSpPr>
          <p:cNvPr id="210" name="Text Box 39"/>
          <p:cNvSpPr txBox="1">
            <a:spLocks noChangeArrowheads="1"/>
          </p:cNvSpPr>
          <p:nvPr/>
        </p:nvSpPr>
        <p:spPr bwMode="auto">
          <a:xfrm>
            <a:off x="31649251" y="24019301"/>
            <a:ext cx="8903621" cy="3277619"/>
          </a:xfrm>
          <a:prstGeom prst="rect">
            <a:avLst/>
          </a:prstGeom>
          <a:noFill/>
          <a:ln w="57150" cmpd="thinThick">
            <a:noFill/>
            <a:miter lim="800000"/>
            <a:headEnd/>
            <a:tailEnd/>
          </a:ln>
          <a:effectLst/>
        </p:spPr>
        <p:txBody>
          <a:bodyPr wrap="square" lIns="53524" tIns="26761" rIns="53524" bIns="26761">
            <a:spAutoFit/>
          </a:bodyPr>
          <a:lstStyle/>
          <a:p>
            <a:pPr marL="800117" lvl="1" indent="-342900" algn="l" defTabSz="536198" eaLnBrk="0" hangingPunct="0">
              <a:lnSpc>
                <a:spcPct val="95000"/>
              </a:lnSpc>
              <a:buFont typeface="Arial"/>
              <a:buChar char="•"/>
            </a:pPr>
            <a:r>
              <a:rPr lang="en-US" sz="2450" dirty="0">
                <a:latin typeface="Times New Roman" pitchFamily="18" charset="0"/>
              </a:rPr>
              <a:t>Regression performs better than classification on the entire set. </a:t>
            </a:r>
          </a:p>
          <a:p>
            <a:pPr marL="800117" lvl="1" indent="-342900" algn="l" defTabSz="536198" eaLnBrk="0" hangingPunct="0">
              <a:lnSpc>
                <a:spcPct val="95000"/>
              </a:lnSpc>
              <a:buFont typeface="Arial"/>
              <a:buChar char="•"/>
            </a:pPr>
            <a:r>
              <a:rPr lang="en-US" sz="2450" dirty="0">
                <a:latin typeface="Times New Roman" pitchFamily="18" charset="0"/>
              </a:rPr>
              <a:t>Using ensemble method improve our prediction performance, and also allows for more flexibility in the model structure.</a:t>
            </a:r>
          </a:p>
          <a:p>
            <a:pPr marL="800117" lvl="1" indent="-342900" algn="l" defTabSz="536198" eaLnBrk="0" hangingPunct="0">
              <a:lnSpc>
                <a:spcPct val="95000"/>
              </a:lnSpc>
              <a:buFont typeface="Arial"/>
              <a:buChar char="•"/>
            </a:pPr>
            <a:r>
              <a:rPr lang="en-US" sz="2450" dirty="0">
                <a:latin typeface="Times New Roman" pitchFamily="18" charset="0"/>
              </a:rPr>
              <a:t>Future work:</a:t>
            </a:r>
          </a:p>
          <a:p>
            <a:pPr marL="1257347" lvl="2" indent="-342913" algn="l" defTabSz="536198" eaLnBrk="0" hangingPunct="0">
              <a:lnSpc>
                <a:spcPct val="95000"/>
              </a:lnSpc>
              <a:buFont typeface="Courier New" panose="02070309020205020404" pitchFamily="49" charset="0"/>
              <a:buChar char="o"/>
            </a:pPr>
            <a:r>
              <a:rPr lang="en-US" sz="2450" dirty="0">
                <a:latin typeface="Times New Roman" pitchFamily="18" charset="0"/>
              </a:rPr>
              <a:t>One can incorporate </a:t>
            </a:r>
            <a:r>
              <a:rPr lang="en-US" sz="2450" dirty="0" err="1">
                <a:latin typeface="Times New Roman" pitchFamily="18" charset="0"/>
              </a:rPr>
              <a:t>artist_terms</a:t>
            </a:r>
            <a:r>
              <a:rPr lang="en-US" sz="2450" dirty="0">
                <a:latin typeface="Times New Roman" pitchFamily="18" charset="0"/>
              </a:rPr>
              <a:t> to improve upon the prediction </a:t>
            </a:r>
          </a:p>
          <a:p>
            <a:pPr marL="1257347" lvl="2" indent="-342913" algn="l" defTabSz="536198" eaLnBrk="0" hangingPunct="0">
              <a:lnSpc>
                <a:spcPct val="95000"/>
              </a:lnSpc>
              <a:buFont typeface="Courier New" panose="02070309020205020404" pitchFamily="49" charset="0"/>
              <a:buChar char="o"/>
            </a:pPr>
            <a:r>
              <a:rPr lang="en-US" sz="2450" dirty="0">
                <a:latin typeface="Times New Roman" pitchFamily="18" charset="0"/>
              </a:rPr>
              <a:t>The year prediction can also be used for recommendation, as well as understanding long-term evolution of music over time. </a:t>
            </a:r>
          </a:p>
        </p:txBody>
      </p:sp>
      <p:grpSp>
        <p:nvGrpSpPr>
          <p:cNvPr id="182" name="组合 181"/>
          <p:cNvGrpSpPr/>
          <p:nvPr/>
        </p:nvGrpSpPr>
        <p:grpSpPr>
          <a:xfrm>
            <a:off x="3448246" y="2843988"/>
            <a:ext cx="37204650" cy="5288513"/>
            <a:chOff x="600075" y="2390775"/>
            <a:chExt cx="37204650" cy="4746069"/>
          </a:xfrm>
          <a:solidFill>
            <a:srgbClr val="FF4624"/>
          </a:solidFill>
        </p:grpSpPr>
        <p:sp>
          <p:nvSpPr>
            <p:cNvPr id="207" name="AutoShape 13"/>
            <p:cNvSpPr>
              <a:spLocks noChangeArrowheads="1"/>
            </p:cNvSpPr>
            <p:nvPr/>
          </p:nvSpPr>
          <p:spPr bwMode="auto">
            <a:xfrm>
              <a:off x="600075" y="2390775"/>
              <a:ext cx="37204650" cy="4600575"/>
            </a:xfrm>
            <a:prstGeom prst="roundRect">
              <a:avLst>
                <a:gd name="adj" fmla="val 10870"/>
              </a:avLst>
            </a:prstGeom>
            <a:grpFill/>
            <a:ln w="9525">
              <a:solidFill>
                <a:srgbClr val="CCFFCC"/>
              </a:solidFill>
              <a:round/>
              <a:headEnd/>
              <a:tailEnd/>
            </a:ln>
            <a:effectLst/>
          </p:spPr>
          <p:txBody>
            <a:bodyPr wrap="none" anchor="ctr"/>
            <a:lstStyle/>
            <a:p>
              <a:pPr defTabSz="3840902"/>
              <a:endParaRPr lang="en-US" sz="7525"/>
            </a:p>
          </p:txBody>
        </p:sp>
        <p:sp>
          <p:nvSpPr>
            <p:cNvPr id="211" name="Text Box 14"/>
            <p:cNvSpPr txBox="1">
              <a:spLocks noChangeArrowheads="1"/>
            </p:cNvSpPr>
            <p:nvPr/>
          </p:nvSpPr>
          <p:spPr bwMode="auto">
            <a:xfrm>
              <a:off x="682237" y="2482741"/>
              <a:ext cx="37052920" cy="4654103"/>
            </a:xfrm>
            <a:prstGeom prst="rect">
              <a:avLst/>
            </a:prstGeom>
            <a:grpFill/>
            <a:ln w="9525">
              <a:solidFill>
                <a:srgbClr val="CCFFCC"/>
              </a:solidFill>
              <a:miter lim="800000"/>
              <a:headEnd/>
              <a:tailEnd/>
            </a:ln>
            <a:effectLst/>
          </p:spPr>
          <p:txBody>
            <a:bodyPr wrap="square">
              <a:spAutoFit/>
            </a:bodyPr>
            <a:lstStyle/>
            <a:p>
              <a:pPr defTabSz="3840902">
                <a:spcBef>
                  <a:spcPct val="50000"/>
                </a:spcBef>
              </a:pPr>
              <a:r>
                <a:rPr lang="en-US" sz="8800" dirty="0" smtClean="0"/>
                <a:t>Yelps’ Review: Individual Rating </a:t>
              </a:r>
              <a:r>
                <a:rPr lang="tr-TR" sz="8800" dirty="0" err="1" smtClean="0"/>
                <a:t>Prediction</a:t>
              </a:r>
              <a:endParaRPr lang="en-US" sz="8800" dirty="0" smtClean="0"/>
            </a:p>
            <a:p>
              <a:pPr defTabSz="3840902">
                <a:spcBef>
                  <a:spcPct val="50000"/>
                </a:spcBef>
              </a:pPr>
              <a:r>
                <a:rPr lang="en-US" sz="6000" b="1" dirty="0" err="1" smtClean="0"/>
                <a:t>Ching</a:t>
              </a:r>
              <a:r>
                <a:rPr lang="en-US" sz="6000" b="1" dirty="0" smtClean="0"/>
                <a:t>-Han Chiang   </a:t>
              </a:r>
              <a:r>
                <a:rPr lang="en-US" sz="6000" b="1" i="1" dirty="0" err="1" smtClean="0"/>
                <a:t>Jianming</a:t>
              </a:r>
              <a:r>
                <a:rPr lang="en-US" sz="6000" b="1" i="1" dirty="0" smtClean="0"/>
                <a:t> Zhou</a:t>
              </a:r>
              <a:endParaRPr lang="en-US" sz="6000" b="1" i="1" dirty="0"/>
            </a:p>
            <a:p>
              <a:pPr defTabSz="3840902">
                <a:spcBef>
                  <a:spcPct val="50000"/>
                </a:spcBef>
              </a:pPr>
              <a:r>
                <a:rPr lang="en-US" sz="6000" b="1" i="1" dirty="0"/>
                <a:t>Project Advisor: </a:t>
              </a:r>
            </a:p>
            <a:p>
              <a:pPr defTabSz="3840902">
                <a:spcBef>
                  <a:spcPct val="50000"/>
                </a:spcBef>
              </a:pPr>
              <a:r>
                <a:rPr lang="en-US" sz="4200" b="1" i="1" dirty="0"/>
                <a:t>	</a:t>
              </a:r>
            </a:p>
          </p:txBody>
        </p:sp>
      </p:grpSp>
      <p:pic>
        <p:nvPicPr>
          <p:cNvPr id="6" name="图片 5"/>
          <p:cNvPicPr>
            <a:picLocks noChangeAspect="1"/>
          </p:cNvPicPr>
          <p:nvPr/>
        </p:nvPicPr>
        <p:blipFill>
          <a:blip r:embed="rId3"/>
          <a:stretch>
            <a:fillRect/>
          </a:stretch>
        </p:blipFill>
        <p:spPr>
          <a:xfrm>
            <a:off x="35077659" y="32356926"/>
            <a:ext cx="7257457" cy="561474"/>
          </a:xfrm>
          <a:prstGeom prst="rect">
            <a:avLst/>
          </a:prstGeom>
        </p:spPr>
      </p:pic>
      <p:pic>
        <p:nvPicPr>
          <p:cNvPr id="5" name="Picture 4" descr="Yelp-sta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0411" y="3161889"/>
            <a:ext cx="5626512" cy="4934751"/>
          </a:xfrm>
          <a:prstGeom prst="rect">
            <a:avLst/>
          </a:prstGeom>
        </p:spPr>
      </p:pic>
      <p:grpSp>
        <p:nvGrpSpPr>
          <p:cNvPr id="164" name="组合 59"/>
          <p:cNvGrpSpPr/>
          <p:nvPr/>
        </p:nvGrpSpPr>
        <p:grpSpPr>
          <a:xfrm>
            <a:off x="14146495" y="10127761"/>
            <a:ext cx="5411504" cy="3358516"/>
            <a:chOff x="1151364" y="3008341"/>
            <a:chExt cx="7713722" cy="2919815"/>
          </a:xfrm>
        </p:grpSpPr>
        <p:grpSp>
          <p:nvGrpSpPr>
            <p:cNvPr id="165" name="组合 60"/>
            <p:cNvGrpSpPr/>
            <p:nvPr/>
          </p:nvGrpSpPr>
          <p:grpSpPr>
            <a:xfrm>
              <a:off x="1151364" y="3008341"/>
              <a:ext cx="7713722" cy="2919815"/>
              <a:chOff x="1154890" y="1396360"/>
              <a:chExt cx="7713722" cy="2919815"/>
            </a:xfrm>
          </p:grpSpPr>
          <p:sp>
            <p:nvSpPr>
              <p:cNvPr id="231" name="椭圆 90"/>
              <p:cNvSpPr/>
              <p:nvPr/>
            </p:nvSpPr>
            <p:spPr>
              <a:xfrm>
                <a:off x="1174335" y="1396360"/>
                <a:ext cx="1734548" cy="291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9" name="椭圆 88"/>
              <p:cNvSpPr/>
              <p:nvPr/>
            </p:nvSpPr>
            <p:spPr>
              <a:xfrm>
                <a:off x="6902547" y="2906957"/>
                <a:ext cx="1947963" cy="924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214" name="组合 73"/>
              <p:cNvGrpSpPr/>
              <p:nvPr/>
            </p:nvGrpSpPr>
            <p:grpSpPr>
              <a:xfrm>
                <a:off x="1154890" y="1652763"/>
                <a:ext cx="4744837" cy="2355481"/>
                <a:chOff x="914075" y="2647710"/>
                <a:chExt cx="4774488" cy="2355481"/>
              </a:xfrm>
            </p:grpSpPr>
            <p:sp>
              <p:nvSpPr>
                <p:cNvPr id="223" name="椭圆 82"/>
                <p:cNvSpPr/>
                <p:nvPr/>
              </p:nvSpPr>
              <p:spPr>
                <a:xfrm>
                  <a:off x="3692052" y="2647710"/>
                  <a:ext cx="1996511" cy="23554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4" name="文本框 83"/>
                <p:cNvSpPr txBox="1"/>
                <p:nvPr/>
              </p:nvSpPr>
              <p:spPr>
                <a:xfrm>
                  <a:off x="914075" y="3169544"/>
                  <a:ext cx="1639460" cy="1150567"/>
                </a:xfrm>
                <a:prstGeom prst="rect">
                  <a:avLst/>
                </a:prstGeom>
                <a:noFill/>
              </p:spPr>
              <p:txBody>
                <a:bodyPr wrap="square" rtlCol="0">
                  <a:spAutoFit/>
                </a:bodyPr>
                <a:lstStyle/>
                <a:p>
                  <a:r>
                    <a:rPr lang="en-US" sz="2000" dirty="0" smtClean="0"/>
                    <a:t>Subset of raw review texts</a:t>
                  </a:r>
                  <a:endParaRPr lang="en-US" sz="2000" dirty="0"/>
                </a:p>
              </p:txBody>
            </p:sp>
          </p:grpSp>
          <p:grpSp>
            <p:nvGrpSpPr>
              <p:cNvPr id="215" name="组合 74"/>
              <p:cNvGrpSpPr/>
              <p:nvPr/>
            </p:nvGrpSpPr>
            <p:grpSpPr>
              <a:xfrm>
                <a:off x="6812410" y="1452294"/>
                <a:ext cx="2056202" cy="2067165"/>
                <a:chOff x="1427733" y="2447241"/>
                <a:chExt cx="2069054" cy="2067165"/>
              </a:xfrm>
            </p:grpSpPr>
            <p:sp>
              <p:nvSpPr>
                <p:cNvPr id="221" name="椭圆 80"/>
                <p:cNvSpPr/>
                <p:nvPr/>
              </p:nvSpPr>
              <p:spPr>
                <a:xfrm>
                  <a:off x="1427733" y="2447241"/>
                  <a:ext cx="2069054" cy="99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2" name="文本框 81"/>
                <p:cNvSpPr txBox="1"/>
                <p:nvPr/>
              </p:nvSpPr>
              <p:spPr>
                <a:xfrm>
                  <a:off x="1438366" y="4166560"/>
                  <a:ext cx="1960348" cy="347846"/>
                </a:xfrm>
                <a:prstGeom prst="rect">
                  <a:avLst/>
                </a:prstGeom>
                <a:noFill/>
              </p:spPr>
              <p:txBody>
                <a:bodyPr wrap="square" rtlCol="0">
                  <a:spAutoFit/>
                </a:bodyPr>
                <a:lstStyle/>
                <a:p>
                  <a:r>
                    <a:rPr lang="en-US" sz="2000" dirty="0" err="1" smtClean="0"/>
                    <a:t>Tf-idf</a:t>
                  </a:r>
                  <a:r>
                    <a:rPr lang="en-US" sz="2000" dirty="0" smtClean="0"/>
                    <a:t> </a:t>
                  </a:r>
                  <a:endParaRPr lang="en-US" sz="2000" dirty="0"/>
                </a:p>
              </p:txBody>
            </p:sp>
          </p:grpSp>
        </p:grpSp>
        <p:cxnSp>
          <p:nvCxnSpPr>
            <p:cNvPr id="169" name="直接箭头连接符 63"/>
            <p:cNvCxnSpPr/>
            <p:nvPr/>
          </p:nvCxnSpPr>
          <p:spPr>
            <a:xfrm flipV="1">
              <a:off x="5896201" y="3636472"/>
              <a:ext cx="830915" cy="292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64"/>
            <p:cNvCxnSpPr/>
            <p:nvPr/>
          </p:nvCxnSpPr>
          <p:spPr>
            <a:xfrm flipV="1">
              <a:off x="2889262" y="4394422"/>
              <a:ext cx="870791" cy="116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descr="Image 5-13-15 at 1.20 PM (1).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2430" y="21951158"/>
            <a:ext cx="5173331" cy="3863277"/>
          </a:xfrm>
          <a:prstGeom prst="rect">
            <a:avLst/>
          </a:prstGeom>
        </p:spPr>
      </p:pic>
      <p:sp>
        <p:nvSpPr>
          <p:cNvPr id="237" name="文本框 91"/>
          <p:cNvSpPr txBox="1"/>
          <p:nvPr/>
        </p:nvSpPr>
        <p:spPr>
          <a:xfrm>
            <a:off x="16141818" y="10961516"/>
            <a:ext cx="1340565" cy="1631216"/>
          </a:xfrm>
          <a:prstGeom prst="rect">
            <a:avLst/>
          </a:prstGeom>
          <a:noFill/>
        </p:spPr>
        <p:txBody>
          <a:bodyPr wrap="square" rtlCol="0">
            <a:spAutoFit/>
          </a:bodyPr>
          <a:lstStyle/>
          <a:p>
            <a:r>
              <a:rPr lang="en-US" sz="2000" dirty="0" err="1" smtClean="0"/>
              <a:t>Tokenize,stem</a:t>
            </a:r>
            <a:r>
              <a:rPr lang="en-US" sz="2000" dirty="0" smtClean="0"/>
              <a:t> and remove stop words</a:t>
            </a:r>
            <a:endParaRPr lang="en-US" sz="2000" dirty="0"/>
          </a:p>
        </p:txBody>
      </p:sp>
      <p:cxnSp>
        <p:nvCxnSpPr>
          <p:cNvPr id="245" name="直接箭头连接符 63"/>
          <p:cNvCxnSpPr/>
          <p:nvPr/>
        </p:nvCxnSpPr>
        <p:spPr>
          <a:xfrm>
            <a:off x="17538700" y="12395200"/>
            <a:ext cx="584200" cy="25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8" name="文本框 81"/>
          <p:cNvSpPr txBox="1"/>
          <p:nvPr/>
        </p:nvSpPr>
        <p:spPr>
          <a:xfrm>
            <a:off x="18111644" y="10425572"/>
            <a:ext cx="1484456" cy="707886"/>
          </a:xfrm>
          <a:prstGeom prst="rect">
            <a:avLst/>
          </a:prstGeom>
          <a:noFill/>
        </p:spPr>
        <p:txBody>
          <a:bodyPr wrap="square" rtlCol="0">
            <a:spAutoFit/>
          </a:bodyPr>
          <a:lstStyle/>
          <a:p>
            <a:r>
              <a:rPr lang="en-US" sz="2000" dirty="0" smtClean="0"/>
              <a:t>Bag-of-words</a:t>
            </a:r>
            <a:endParaRPr lang="en-US" sz="2000" dirty="0"/>
          </a:p>
        </p:txBody>
      </p:sp>
      <p:pic>
        <p:nvPicPr>
          <p:cNvPr id="2" name="Picture 1" descr="tre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68526" y="15523595"/>
            <a:ext cx="8985642" cy="6021093"/>
          </a:xfrm>
          <a:prstGeom prst="rect">
            <a:avLst/>
          </a:prstGeom>
        </p:spPr>
      </p:pic>
      <p:sp>
        <p:nvSpPr>
          <p:cNvPr id="67" name="Text Box 39"/>
          <p:cNvSpPr txBox="1">
            <a:spLocks noChangeArrowheads="1"/>
          </p:cNvSpPr>
          <p:nvPr/>
        </p:nvSpPr>
        <p:spPr bwMode="auto">
          <a:xfrm>
            <a:off x="22386328" y="19393355"/>
            <a:ext cx="8153177" cy="2206236"/>
          </a:xfrm>
          <a:prstGeom prst="rect">
            <a:avLst/>
          </a:prstGeom>
          <a:noFill/>
          <a:ln w="57150" cmpd="thinThick">
            <a:noFill/>
            <a:miter lim="800000"/>
            <a:headEnd/>
            <a:tailEnd/>
          </a:ln>
          <a:effectLst/>
        </p:spPr>
        <p:txBody>
          <a:bodyPr wrap="square"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Models  Selection and Performance evaluation</a:t>
            </a:r>
            <a:r>
              <a:rPr lang="en-US" sz="2450" b="1" dirty="0" smtClean="0">
                <a:latin typeface="Times New Roman" pitchFamily="18" charset="0"/>
              </a:rPr>
              <a:t>:</a:t>
            </a:r>
          </a:p>
          <a:p>
            <a:pPr lvl="1" algn="l" defTabSz="536198" eaLnBrk="0" hangingPunct="0">
              <a:lnSpc>
                <a:spcPct val="95000"/>
              </a:lnSpc>
            </a:pPr>
            <a:r>
              <a:rPr lang="en-US" sz="2450" dirty="0" smtClean="0">
                <a:latin typeface="Times New Roman" pitchFamily="18" charset="0"/>
              </a:rPr>
              <a:t>We limited the features dimension to 2000, trained each classifiers on the training dataset, adjusted the possible parameters for each model. </a:t>
            </a:r>
            <a:r>
              <a:rPr lang="en-US" sz="2450" dirty="0">
                <a:latin typeface="Times New Roman" pitchFamily="18" charset="0"/>
              </a:rPr>
              <a:t>T</a:t>
            </a:r>
            <a:r>
              <a:rPr lang="en-US" sz="2450" dirty="0" smtClean="0">
                <a:latin typeface="Times New Roman" pitchFamily="18" charset="0"/>
              </a:rPr>
              <a:t>he most appropriate parameters are selected for each classifiers based </a:t>
            </a:r>
            <a:r>
              <a:rPr lang="en-US" sz="2450" dirty="0">
                <a:latin typeface="Times New Roman" pitchFamily="18" charset="0"/>
              </a:rPr>
              <a:t>on the model performance on training set and validation </a:t>
            </a:r>
            <a:r>
              <a:rPr lang="en-US" sz="2450" dirty="0" smtClean="0">
                <a:latin typeface="Times New Roman" pitchFamily="18" charset="0"/>
              </a:rPr>
              <a:t>set. </a:t>
            </a:r>
            <a:endParaRPr lang="en-US" sz="2450" b="1" dirty="0" smtClean="0">
              <a:latin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03191527"/>
              </p:ext>
            </p:extLst>
          </p:nvPr>
        </p:nvGraphicFramePr>
        <p:xfrm>
          <a:off x="22904627" y="21875860"/>
          <a:ext cx="6992414" cy="4002672"/>
        </p:xfrm>
        <a:graphic>
          <a:graphicData uri="http://schemas.openxmlformats.org/drawingml/2006/table">
            <a:tbl>
              <a:tblPr firstRow="1" bandRow="1">
                <a:tableStyleId>{5C22544A-7EE6-4342-B048-85BDC9FD1C3A}</a:tableStyleId>
              </a:tblPr>
              <a:tblGrid>
                <a:gridCol w="2330804"/>
                <a:gridCol w="2278399"/>
                <a:gridCol w="2383211"/>
              </a:tblGrid>
              <a:tr h="784843">
                <a:tc>
                  <a:txBody>
                    <a:bodyPr/>
                    <a:lstStyle/>
                    <a:p>
                      <a:endParaRPr lang="en-US" sz="2400" b="1" kern="1200" dirty="0">
                        <a:solidFill>
                          <a:schemeClr val="tx1"/>
                        </a:solidFill>
                        <a:latin typeface="Times"/>
                        <a:ea typeface="+mn-ea"/>
                        <a:cs typeface="Times"/>
                      </a:endParaRPr>
                    </a:p>
                  </a:txBody>
                  <a:tcPr/>
                </a:tc>
                <a:tc>
                  <a:txBody>
                    <a:bodyPr/>
                    <a:lstStyle/>
                    <a:p>
                      <a:r>
                        <a:rPr lang="en-US" sz="2400" dirty="0" smtClean="0">
                          <a:solidFill>
                            <a:schemeClr val="tx1"/>
                          </a:solidFill>
                          <a:latin typeface="Times"/>
                          <a:cs typeface="Times"/>
                        </a:rPr>
                        <a:t>Train</a:t>
                      </a:r>
                      <a:r>
                        <a:rPr lang="en-US" sz="2400" baseline="0" dirty="0" smtClean="0">
                          <a:solidFill>
                            <a:schemeClr val="tx1"/>
                          </a:solidFill>
                          <a:latin typeface="Times"/>
                          <a:cs typeface="Times"/>
                        </a:rPr>
                        <a:t> </a:t>
                      </a:r>
                      <a:r>
                        <a:rPr lang="en-US" sz="2400" b="1" kern="1200" dirty="0" smtClean="0">
                          <a:solidFill>
                            <a:schemeClr val="tx1"/>
                          </a:solidFill>
                          <a:latin typeface="Times"/>
                          <a:ea typeface="+mn-ea"/>
                          <a:cs typeface="Times"/>
                        </a:rPr>
                        <a:t>accuracy</a:t>
                      </a:r>
                      <a:endParaRPr lang="en-US" sz="2400" b="1" kern="1200" dirty="0">
                        <a:solidFill>
                          <a:schemeClr val="tx1"/>
                        </a:solidFill>
                        <a:latin typeface="Times"/>
                        <a:ea typeface="+mn-ea"/>
                        <a:cs typeface="Times"/>
                      </a:endParaRPr>
                    </a:p>
                  </a:txBody>
                  <a:tcPr/>
                </a:tc>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Times"/>
                          <a:ea typeface="+mn-ea"/>
                          <a:cs typeface="Times"/>
                        </a:rPr>
                        <a:t>Validation</a:t>
                      </a:r>
                      <a:r>
                        <a:rPr lang="en-US" sz="2400" b="1" kern="1200" baseline="0" dirty="0" smtClean="0">
                          <a:solidFill>
                            <a:schemeClr val="tx1"/>
                          </a:solidFill>
                          <a:latin typeface="Times"/>
                          <a:ea typeface="+mn-ea"/>
                          <a:cs typeface="Times"/>
                        </a:rPr>
                        <a:t> </a:t>
                      </a:r>
                      <a:r>
                        <a:rPr lang="en-US" sz="2400" b="1" kern="1200" baseline="0" dirty="0" smtClean="0">
                          <a:solidFill>
                            <a:schemeClr val="tx1"/>
                          </a:solidFill>
                          <a:latin typeface="Times"/>
                          <a:ea typeface="+mn-ea"/>
                          <a:cs typeface="Times"/>
                        </a:rPr>
                        <a:t>a</a:t>
                      </a:r>
                      <a:r>
                        <a:rPr lang="en-US" sz="2400" b="1" kern="1200" dirty="0" smtClean="0">
                          <a:solidFill>
                            <a:schemeClr val="tx1"/>
                          </a:solidFill>
                          <a:latin typeface="Times"/>
                          <a:ea typeface="+mn-ea"/>
                          <a:cs typeface="Times"/>
                        </a:rPr>
                        <a:t>ccuracy</a:t>
                      </a:r>
                      <a:endParaRPr lang="en-US" sz="2400" b="1" kern="1200" dirty="0" smtClean="0">
                        <a:solidFill>
                          <a:schemeClr val="tx1"/>
                        </a:solidFill>
                        <a:latin typeface="Times"/>
                        <a:ea typeface="+mn-ea"/>
                        <a:cs typeface="Times"/>
                      </a:endParaRPr>
                    </a:p>
                  </a:txBody>
                  <a:tcPr/>
                </a:tc>
              </a:tr>
              <a:tr h="394697">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Times"/>
                          <a:ea typeface="+mn-ea"/>
                          <a:cs typeface="Times"/>
                        </a:rPr>
                        <a:t>Logistics </a:t>
                      </a:r>
                    </a:p>
                  </a:txBody>
                  <a:tcPr/>
                </a:tc>
                <a:tc>
                  <a:txBody>
                    <a:bodyPr/>
                    <a:lstStyle/>
                    <a:p>
                      <a:r>
                        <a:rPr lang="en-US" dirty="0" smtClean="0"/>
                        <a:t>88.86%</a:t>
                      </a:r>
                      <a:endParaRPr lang="en-US" dirty="0"/>
                    </a:p>
                  </a:txBody>
                  <a:tcPr/>
                </a:tc>
                <a:tc>
                  <a:txBody>
                    <a:bodyPr/>
                    <a:lstStyle/>
                    <a:p>
                      <a:r>
                        <a:rPr lang="en-US" dirty="0" smtClean="0"/>
                        <a:t>83.82%</a:t>
                      </a:r>
                      <a:endParaRPr lang="en-US" dirty="0"/>
                    </a:p>
                  </a:txBody>
                  <a:tcPr/>
                </a:tc>
              </a:tr>
              <a:tr h="773942">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b="1" dirty="0" smtClean="0"/>
                        <a:t>Support Vector</a:t>
                      </a:r>
                      <a:r>
                        <a:rPr lang="en-US" b="1" baseline="0" dirty="0" smtClean="0"/>
                        <a:t> Machine</a:t>
                      </a:r>
                      <a:endParaRPr lang="en-US" b="1" dirty="0" smtClean="0"/>
                    </a:p>
                    <a:p>
                      <a:endParaRPr lang="en-US" dirty="0"/>
                    </a:p>
                  </a:txBody>
                  <a:tcPr/>
                </a:tc>
                <a:tc>
                  <a:txBody>
                    <a:bodyPr/>
                    <a:lstStyle/>
                    <a:p>
                      <a:r>
                        <a:rPr lang="en-US" dirty="0" smtClean="0"/>
                        <a:t>86.79%</a:t>
                      </a:r>
                      <a:endParaRPr lang="en-US" dirty="0"/>
                    </a:p>
                  </a:txBody>
                  <a:tcPr/>
                </a:tc>
                <a:tc>
                  <a:txBody>
                    <a:bodyPr/>
                    <a:lstStyle/>
                    <a:p>
                      <a:r>
                        <a:rPr lang="en-US" dirty="0" smtClean="0"/>
                        <a:t>83.58%</a:t>
                      </a:r>
                      <a:endParaRPr lang="en-US" dirty="0"/>
                    </a:p>
                  </a:txBody>
                  <a:tcPr/>
                </a:tc>
              </a:tr>
              <a:tr h="394697">
                <a:tc>
                  <a:txBody>
                    <a:bodyPr/>
                    <a:lstStyle/>
                    <a:p>
                      <a:r>
                        <a:rPr lang="en-US" b="1" dirty="0" smtClean="0"/>
                        <a:t>Random Forest</a:t>
                      </a:r>
                      <a:endParaRPr lang="en-US" b="1" dirty="0"/>
                    </a:p>
                  </a:txBody>
                  <a:tcPr/>
                </a:tc>
                <a:tc>
                  <a:txBody>
                    <a:bodyPr/>
                    <a:lstStyle/>
                    <a:p>
                      <a:r>
                        <a:rPr lang="en-US" dirty="0" smtClean="0"/>
                        <a:t>99.98%</a:t>
                      </a:r>
                      <a:endParaRPr lang="en-US" dirty="0"/>
                    </a:p>
                  </a:txBody>
                  <a:tcPr/>
                </a:tc>
                <a:tc>
                  <a:txBody>
                    <a:bodyPr/>
                    <a:lstStyle/>
                    <a:p>
                      <a:r>
                        <a:rPr lang="en-US" dirty="0" smtClean="0"/>
                        <a:t>83.46%</a:t>
                      </a:r>
                      <a:endParaRPr lang="en-US" dirty="0"/>
                    </a:p>
                  </a:txBody>
                  <a:tcPr/>
                </a:tc>
              </a:tr>
              <a:tr h="394697">
                <a:tc>
                  <a:txBody>
                    <a:bodyPr/>
                    <a:lstStyle/>
                    <a:p>
                      <a:r>
                        <a:rPr lang="en-US" b="1" dirty="0" smtClean="0"/>
                        <a:t>Decision Tree</a:t>
                      </a:r>
                      <a:endParaRPr lang="en-US" b="1" dirty="0"/>
                    </a:p>
                  </a:txBody>
                  <a:tcPr/>
                </a:tc>
                <a:tc>
                  <a:txBody>
                    <a:bodyPr/>
                    <a:lstStyle/>
                    <a:p>
                      <a:r>
                        <a:rPr lang="en-US" dirty="0" smtClean="0"/>
                        <a:t>99.98%</a:t>
                      </a:r>
                      <a:endParaRPr lang="en-US" dirty="0"/>
                    </a:p>
                  </a:txBody>
                  <a:tcPr/>
                </a:tc>
                <a:tc>
                  <a:txBody>
                    <a:bodyPr/>
                    <a:lstStyle/>
                    <a:p>
                      <a:r>
                        <a:rPr lang="en-US" dirty="0" smtClean="0"/>
                        <a:t>70.84%</a:t>
                      </a:r>
                      <a:endParaRPr lang="en-US" dirty="0"/>
                    </a:p>
                  </a:txBody>
                  <a:tcPr/>
                </a:tc>
              </a:tr>
              <a:tr h="394697">
                <a:tc>
                  <a:txBody>
                    <a:bodyPr/>
                    <a:lstStyle/>
                    <a:p>
                      <a:r>
                        <a:rPr lang="en-US" b="1" dirty="0" smtClean="0"/>
                        <a:t>KNN</a:t>
                      </a:r>
                      <a:endParaRPr lang="en-US" b="1" dirty="0"/>
                    </a:p>
                  </a:txBody>
                  <a:tcPr/>
                </a:tc>
                <a:tc>
                  <a:txBody>
                    <a:bodyPr/>
                    <a:lstStyle/>
                    <a:p>
                      <a:r>
                        <a:rPr lang="en-US" dirty="0" smtClean="0"/>
                        <a:t>78.54%</a:t>
                      </a:r>
                      <a:endParaRPr lang="en-US" dirty="0"/>
                    </a:p>
                  </a:txBody>
                  <a:tcPr/>
                </a:tc>
                <a:tc>
                  <a:txBody>
                    <a:bodyPr/>
                    <a:lstStyle/>
                    <a:p>
                      <a:r>
                        <a:rPr lang="en-US" dirty="0" smtClean="0"/>
                        <a:t>66.42%</a:t>
                      </a:r>
                      <a:endParaRPr lang="en-US" dirty="0"/>
                    </a:p>
                  </a:txBody>
                  <a:tcPr/>
                </a:tc>
              </a:tr>
              <a:tr h="394697">
                <a:tc>
                  <a:txBody>
                    <a:bodyPr/>
                    <a:lstStyle/>
                    <a:p>
                      <a:r>
                        <a:rPr lang="en-US" b="1" dirty="0" err="1" smtClean="0"/>
                        <a:t>Adaboost</a:t>
                      </a:r>
                      <a:r>
                        <a:rPr lang="en-US" b="1" dirty="0" smtClean="0"/>
                        <a:t> </a:t>
                      </a:r>
                      <a:endParaRPr lang="en-US" b="1" dirty="0"/>
                    </a:p>
                  </a:txBody>
                  <a:tcPr/>
                </a:tc>
                <a:tc>
                  <a:txBody>
                    <a:bodyPr/>
                    <a:lstStyle/>
                    <a:p>
                      <a:r>
                        <a:rPr lang="en-US" dirty="0" smtClean="0"/>
                        <a:t>99.98%</a:t>
                      </a:r>
                      <a:endParaRPr lang="en-US" dirty="0"/>
                    </a:p>
                  </a:txBody>
                  <a:tcPr/>
                </a:tc>
                <a:tc>
                  <a:txBody>
                    <a:bodyPr/>
                    <a:lstStyle/>
                    <a:p>
                      <a:r>
                        <a:rPr lang="en-US" dirty="0" smtClean="0"/>
                        <a:t>70.84%</a:t>
                      </a:r>
                      <a:endParaRPr lang="en-US" dirty="0"/>
                    </a:p>
                  </a:txBody>
                  <a:tcPr/>
                </a:tc>
              </a:tr>
              <a:tr h="394697">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70" name="Text Box 39"/>
          <p:cNvSpPr txBox="1">
            <a:spLocks noChangeArrowheads="1"/>
          </p:cNvSpPr>
          <p:nvPr/>
        </p:nvSpPr>
        <p:spPr bwMode="auto">
          <a:xfrm>
            <a:off x="22508846" y="26343836"/>
            <a:ext cx="8153177" cy="2564411"/>
          </a:xfrm>
          <a:prstGeom prst="rect">
            <a:avLst/>
          </a:prstGeom>
          <a:noFill/>
          <a:ln w="57150" cmpd="thinThick">
            <a:noFill/>
            <a:miter lim="800000"/>
            <a:headEnd/>
            <a:tailEnd/>
          </a:ln>
          <a:effectLst/>
        </p:spPr>
        <p:txBody>
          <a:bodyPr wrap="square"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Notes: </a:t>
            </a:r>
            <a:r>
              <a:rPr lang="en-US" sz="2450" dirty="0" smtClean="0">
                <a:latin typeface="Times New Roman" pitchFamily="18" charset="0"/>
              </a:rPr>
              <a:t>Logistics regression , SVM and Random forest perform better among all other models. </a:t>
            </a:r>
            <a:r>
              <a:rPr lang="en-US" sz="2450" b="1" dirty="0" smtClean="0">
                <a:latin typeface="Times New Roman" pitchFamily="18" charset="0"/>
              </a:rPr>
              <a:t> </a:t>
            </a:r>
            <a:r>
              <a:rPr lang="en-US" sz="2450" dirty="0" smtClean="0">
                <a:latin typeface="Times New Roman" pitchFamily="18" charset="0"/>
              </a:rPr>
              <a:t>However, the kernel based SVM requires lots of computational power when the sample size is big. And it’s performance is not better than Logistics and Random Forest, its probably not a good idea to use SVM in this case. </a:t>
            </a:r>
            <a:endParaRPr lang="en-US" sz="2450" b="1" dirty="0" smtClean="0">
              <a:latin typeface="Times New Roman" pitchFamily="18" charset="0"/>
            </a:endParaRPr>
          </a:p>
          <a:p>
            <a:pPr algn="l" defTabSz="536198" eaLnBrk="0" hangingPunct="0">
              <a:lnSpc>
                <a:spcPct val="95000"/>
              </a:lnSpc>
            </a:pPr>
            <a:r>
              <a:rPr lang="en-US" sz="2450" dirty="0">
                <a:latin typeface="Times New Roman" pitchFamily="18" charset="0"/>
              </a:rPr>
              <a:t>	</a:t>
            </a:r>
            <a:endParaRPr lang="en-US" sz="2450" dirty="0" smtClean="0">
              <a:latin typeface="Times New Roman" pitchFamily="18" charset="0"/>
            </a:endParaRPr>
          </a:p>
        </p:txBody>
      </p:sp>
      <p:sp>
        <p:nvSpPr>
          <p:cNvPr id="71" name="Text Box 39"/>
          <p:cNvSpPr txBox="1">
            <a:spLocks noChangeArrowheads="1"/>
          </p:cNvSpPr>
          <p:nvPr/>
        </p:nvSpPr>
        <p:spPr bwMode="auto">
          <a:xfrm>
            <a:off x="31682594" y="9299618"/>
            <a:ext cx="8758096" cy="2564411"/>
          </a:xfrm>
          <a:prstGeom prst="rect">
            <a:avLst/>
          </a:prstGeom>
          <a:noFill/>
          <a:ln w="57150" cmpd="thinThick">
            <a:noFill/>
            <a:miter lim="800000"/>
            <a:headEnd/>
            <a:tailEnd/>
          </a:ln>
          <a:effectLst/>
        </p:spPr>
        <p:txBody>
          <a:bodyPr wrap="square" lIns="53524" tIns="26761" rIns="53524" bIns="26761">
            <a:spAutoFit/>
          </a:bodyPr>
          <a:lstStyle/>
          <a:p>
            <a:pPr marL="342900" indent="-342900" algn="l" defTabSz="536198" eaLnBrk="0" hangingPunct="0">
              <a:lnSpc>
                <a:spcPct val="95000"/>
              </a:lnSpc>
              <a:buFont typeface="Arial"/>
              <a:buChar char="•"/>
            </a:pPr>
            <a:r>
              <a:rPr lang="en-US" sz="2450" b="1" dirty="0" smtClean="0">
                <a:latin typeface="Times New Roman" pitchFamily="18" charset="0"/>
              </a:rPr>
              <a:t>Models Performance and  Data size </a:t>
            </a:r>
            <a:r>
              <a:rPr lang="en-US" sz="2450" dirty="0" smtClean="0">
                <a:latin typeface="Times New Roman" pitchFamily="18" charset="0"/>
              </a:rPr>
              <a:t>(train</a:t>
            </a:r>
            <a:r>
              <a:rPr lang="en-US" sz="2450" dirty="0" smtClean="0">
                <a:latin typeface="Times New Roman" pitchFamily="18" charset="0"/>
              </a:rPr>
              <a:t>/</a:t>
            </a:r>
            <a:r>
              <a:rPr lang="en-US" sz="2450" dirty="0" smtClean="0">
                <a:latin typeface="Times New Roman" pitchFamily="18" charset="0"/>
              </a:rPr>
              <a:t>validation, 85%/15%) With </a:t>
            </a:r>
            <a:r>
              <a:rPr lang="en-US" sz="2450" dirty="0" smtClean="0">
                <a:latin typeface="Times New Roman" pitchFamily="18" charset="0"/>
              </a:rPr>
              <a:t>appropriated complexity L1 with C=0.15, Getting more data for training is likely to reduce the validation error. It seems like the most appropriate data size for L1 logistic regression is around 7500 with the validation error down to around 14%. And L2 logistics has the similar performance. Adding more data doesn’t seem to improve the model performance. </a:t>
            </a:r>
          </a:p>
        </p:txBody>
      </p:sp>
      <p:sp>
        <p:nvSpPr>
          <p:cNvPr id="73" name="Text Box 9"/>
          <p:cNvSpPr txBox="1">
            <a:spLocks noChangeArrowheads="1"/>
          </p:cNvSpPr>
          <p:nvPr/>
        </p:nvSpPr>
        <p:spPr bwMode="auto">
          <a:xfrm>
            <a:off x="12994923" y="21560649"/>
            <a:ext cx="8711077" cy="811825"/>
          </a:xfrm>
          <a:prstGeom prst="rect">
            <a:avLst/>
          </a:prstGeom>
          <a:noFill/>
          <a:ln w="9525">
            <a:noFill/>
            <a:miter lim="800000"/>
            <a:headEnd/>
            <a:tailEnd/>
          </a:ln>
          <a:effectLst/>
        </p:spPr>
        <p:txBody>
          <a:bodyPr wrap="square">
            <a:spAutoFit/>
          </a:bodyPr>
          <a:lstStyle/>
          <a:p>
            <a:pPr marL="342913" indent="-342913" algn="l" defTabSz="3840902" eaLnBrk="0" hangingPunct="0">
              <a:lnSpc>
                <a:spcPct val="95000"/>
              </a:lnSpc>
              <a:buFont typeface="Wingdings" panose="05000000000000000000" pitchFamily="2" charset="2"/>
              <a:buChar char="Ø"/>
            </a:pPr>
            <a:r>
              <a:rPr lang="en-US" sz="2450" dirty="0" smtClean="0">
                <a:latin typeface="Times New Roman" pitchFamily="18" charset="0"/>
              </a:rPr>
              <a:t>Word visualization Samples of top-most relevant features/words extract from decision tree: </a:t>
            </a:r>
            <a:endParaRPr lang="en-US" sz="2450" dirty="0">
              <a:latin typeface="Times New Roman" pitchFamily="18" charset="0"/>
            </a:endParaRPr>
          </a:p>
        </p:txBody>
      </p:sp>
      <p:pic>
        <p:nvPicPr>
          <p:cNvPr id="8" name="Picture 7" descr="datasize_erro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95543" y="12032867"/>
            <a:ext cx="6969214" cy="4613667"/>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2028</TotalTime>
  <Words>845</Words>
  <Application>Microsoft Macintosh PowerPoint</Application>
  <PresentationFormat>Custom</PresentationFormat>
  <Paragraphs>78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Jimmy  Chow</cp:lastModifiedBy>
  <cp:revision>135</cp:revision>
  <cp:lastPrinted>2015-05-13T21:03:40Z</cp:lastPrinted>
  <dcterms:created xsi:type="dcterms:W3CDTF">2008-12-04T00:20:37Z</dcterms:created>
  <dcterms:modified xsi:type="dcterms:W3CDTF">2015-05-13T23:57:04Z</dcterms:modified>
  <cp:category>Research Poster</cp:category>
</cp:coreProperties>
</file>