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39">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oahxJIDOERuKMqf6/ugsC1Btj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8403FF-7ABF-41BC-BC63-D310C8558D21}">
  <a:tblStyle styleId="{FA8403FF-7ABF-41BC-BC63-D310C8558D2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1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3" name="Google Shape;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050">
                <a:highlight>
                  <a:srgbClr val="FFFFFF"/>
                </a:highlight>
                <a:latin typeface="Arial"/>
                <a:ea typeface="Arial"/>
                <a:cs typeface="Arial"/>
                <a:sym typeface="Arial"/>
              </a:rPr>
              <a:t>Then we built a correlation Matrix. In this graph, we investigate the correlation to matrix to verify that we don't have extreme values of correlation and neither have 0 correlations amongst the values outside the main diagonal of the matrix. We can see from the correlation matrix that we have several small-moderate sized correlations.</a:t>
            </a:r>
            <a:endParaRPr sz="1050">
              <a:highlight>
                <a:srgbClr val="FFFFFF"/>
              </a:highlight>
              <a:latin typeface="Arial"/>
              <a:ea typeface="Arial"/>
              <a:cs typeface="Arial"/>
              <a:sym typeface="Arial"/>
            </a:endParaRPr>
          </a:p>
        </p:txBody>
      </p:sp>
      <p:sp>
        <p:nvSpPr>
          <p:cNvPr id="118" name="Google Shape;118;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right one is distribution of G3.</a:t>
            </a:r>
            <a:endParaRPr/>
          </a:p>
        </p:txBody>
      </p:sp>
      <p:sp>
        <p:nvSpPr>
          <p:cNvPr id="128" name="Google Shape;12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So we will drop these features 'pass', 'G3','age', 'sex', 'address. We also Drop G3 because G3 is final grade. our 'pass' column is directly calculated from the G3. They we use Chi_square for feature selection and then do Data Standardisation.</a:t>
            </a:r>
            <a:endParaRPr/>
          </a:p>
        </p:txBody>
      </p:sp>
      <p:sp>
        <p:nvSpPr>
          <p:cNvPr id="137" name="Google Shape;137;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a:latin typeface="Arial"/>
                <a:ea typeface="Arial"/>
                <a:cs typeface="Arial"/>
                <a:sym typeface="Arial"/>
              </a:rPr>
              <a:t>Then we use PCA with 2 components. </a:t>
            </a:r>
            <a:r>
              <a:rPr lang="en-US" sz="1400">
                <a:highlight>
                  <a:srgbClr val="FFFFFF"/>
                </a:highlight>
                <a:latin typeface="Arial"/>
                <a:ea typeface="Arial"/>
                <a:cs typeface="Arial"/>
                <a:sym typeface="Arial"/>
              </a:rPr>
              <a:t>Calculate the total percentage of variance captured by the 2 PCA components. Also, report the strength of each PCA component</a:t>
            </a:r>
            <a:endParaRPr sz="1400">
              <a:latin typeface="Arial"/>
              <a:ea typeface="Arial"/>
              <a:cs typeface="Arial"/>
              <a:sym typeface="Arial"/>
            </a:endParaRPr>
          </a:p>
        </p:txBody>
      </p:sp>
      <p:sp>
        <p:nvSpPr>
          <p:cNvPr id="149" name="Google Shape;149;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50">
                <a:highlight>
                  <a:srgbClr val="FFFFFF"/>
                </a:highlight>
                <a:latin typeface="Arial"/>
                <a:ea typeface="Arial"/>
                <a:cs typeface="Arial"/>
                <a:sym typeface="Arial"/>
              </a:rPr>
              <a:t>Support vector machine model without grid search. Create a confusion matrix and a classification report. Using SVM on Test Dataset - accuracyis 84.03361344537815 %</a:t>
            </a:r>
            <a:endParaRPr sz="1050">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endParaRPr sz="1050">
              <a:highlight>
                <a:srgbClr val="FFFFFF"/>
              </a:highlight>
              <a:latin typeface="Arial"/>
              <a:ea typeface="Arial"/>
              <a:cs typeface="Arial"/>
              <a:sym typeface="Arial"/>
            </a:endParaRPr>
          </a:p>
        </p:txBody>
      </p:sp>
      <p:sp>
        <p:nvSpPr>
          <p:cNvPr id="158" name="Google Shape;158;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50">
                <a:highlight>
                  <a:srgbClr val="FFFFFF"/>
                </a:highlight>
                <a:latin typeface="Arial"/>
                <a:ea typeface="Arial"/>
                <a:cs typeface="Arial"/>
                <a:sym typeface="Arial"/>
              </a:rPr>
              <a:t>Support vector machine model with grid search. Create a confusion matrix and a classification report. Using SVM with gridsearch Accuracy on Test Dataset is 84.87394957983193 %</a:t>
            </a:r>
            <a:endParaRPr sz="1050">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endParaRPr sz="1050">
              <a:highlight>
                <a:srgbClr val="FFFFFF"/>
              </a:highlight>
              <a:latin typeface="Arial"/>
              <a:ea typeface="Arial"/>
              <a:cs typeface="Arial"/>
              <a:sym typeface="Arial"/>
            </a:endParaRPr>
          </a:p>
        </p:txBody>
      </p:sp>
      <p:sp>
        <p:nvSpPr>
          <p:cNvPr id="169" name="Google Shape;169;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50">
                <a:highlight>
                  <a:srgbClr val="FFFFFF"/>
                </a:highlight>
                <a:latin typeface="Arial"/>
                <a:ea typeface="Arial"/>
                <a:cs typeface="Arial"/>
                <a:sym typeface="Arial"/>
              </a:rPr>
              <a:t>Logistic Regression model. Create a confusion matrix and a classification report. Using Logistic Regression Model- Accuracy on Test Dataset is 87.39495798319328 %</a:t>
            </a:r>
            <a:endParaRPr sz="1050">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endParaRPr sz="1050">
              <a:highlight>
                <a:srgbClr val="FFFFFF"/>
              </a:highlight>
              <a:latin typeface="Arial"/>
              <a:ea typeface="Arial"/>
              <a:cs typeface="Arial"/>
              <a:sym typeface="Arial"/>
            </a:endParaRPr>
          </a:p>
        </p:txBody>
      </p:sp>
      <p:sp>
        <p:nvSpPr>
          <p:cNvPr id="179" name="Google Shape;179;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sz="1050">
                <a:highlight>
                  <a:schemeClr val="lt1"/>
                </a:highlight>
                <a:latin typeface="Arial"/>
                <a:ea typeface="Arial"/>
                <a:cs typeface="Arial"/>
                <a:sym typeface="Arial"/>
              </a:rPr>
              <a:t>KNN model. adjust the parameters. get the best value of K is 30. Create a confusion matrix and a classification report. Using KNN Accuracy on Test Dataset is </a:t>
            </a:r>
            <a:r>
              <a:rPr lang="en-US" sz="1050">
                <a:highlight>
                  <a:srgbClr val="FFFFFF"/>
                </a:highlight>
                <a:latin typeface="Arial"/>
                <a:ea typeface="Arial"/>
                <a:cs typeface="Arial"/>
                <a:sym typeface="Arial"/>
              </a:rPr>
              <a:t>84 %</a:t>
            </a:r>
            <a:endParaRPr sz="1050">
              <a:highlight>
                <a:srgbClr val="FFFFFF"/>
              </a:highlight>
              <a:latin typeface="Arial"/>
              <a:ea typeface="Arial"/>
              <a:cs typeface="Arial"/>
              <a:sym typeface="Arial"/>
            </a:endParaRPr>
          </a:p>
          <a:p>
            <a:pPr marL="0" lvl="0" indent="0" algn="l" rtl="0">
              <a:spcBef>
                <a:spcPts val="0"/>
              </a:spcBef>
              <a:spcAft>
                <a:spcPts val="0"/>
              </a:spcAft>
              <a:buClr>
                <a:schemeClr val="dk1"/>
              </a:buClr>
              <a:buSzPts val="1400"/>
              <a:buFont typeface="Arial"/>
              <a:buNone/>
            </a:pPr>
            <a:endParaRPr sz="1050">
              <a:highlight>
                <a:schemeClr val="lt1"/>
              </a:highlight>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87" name="Google Shape;18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sz="1050">
                <a:highlight>
                  <a:schemeClr val="lt1"/>
                </a:highlight>
                <a:latin typeface="Arial"/>
                <a:ea typeface="Arial"/>
                <a:cs typeface="Arial"/>
                <a:sym typeface="Arial"/>
              </a:rPr>
              <a:t>also use Random forest  model to classfiy.Create a confusion matrix and a classification report. Using Random forest Accuracy on Test Dataset is </a:t>
            </a:r>
            <a:r>
              <a:rPr lang="en-US" sz="1050">
                <a:highlight>
                  <a:srgbClr val="FFFFFF"/>
                </a:highlight>
                <a:latin typeface="Arial"/>
                <a:ea typeface="Arial"/>
                <a:cs typeface="Arial"/>
                <a:sym typeface="Arial"/>
              </a:rPr>
              <a:t>90 %</a:t>
            </a:r>
            <a:endParaRPr sz="1050">
              <a:highlight>
                <a:srgbClr val="FFFFFF"/>
              </a:highlight>
              <a:latin typeface="Arial"/>
              <a:ea typeface="Arial"/>
              <a:cs typeface="Arial"/>
              <a:sym typeface="Arial"/>
            </a:endParaRPr>
          </a:p>
          <a:p>
            <a:pPr marL="0" lvl="0" indent="0" algn="l" rtl="0">
              <a:spcBef>
                <a:spcPts val="0"/>
              </a:spcBef>
              <a:spcAft>
                <a:spcPts val="0"/>
              </a:spcAft>
              <a:buClr>
                <a:schemeClr val="dk1"/>
              </a:buClr>
              <a:buSzPts val="1400"/>
              <a:buFont typeface="Arial"/>
              <a:buNone/>
            </a:pPr>
            <a:endParaRPr sz="1050">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97" name="Google Shape;1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50">
                <a:highlight>
                  <a:schemeClr val="lt1"/>
                </a:highlight>
                <a:latin typeface="Arial"/>
                <a:ea typeface="Arial"/>
                <a:cs typeface="Arial"/>
                <a:sym typeface="Arial"/>
              </a:rPr>
              <a:t>Naive Bayes model. This is  confusion matrix and a classification report. Using Naive Bayes- Accuracy on Test Dataset is 81%</a:t>
            </a:r>
            <a:endParaRPr sz="1050">
              <a:highlight>
                <a:schemeClr val="lt1"/>
              </a:highlight>
              <a:latin typeface="Arial"/>
              <a:ea typeface="Arial"/>
              <a:cs typeface="Arial"/>
              <a:sym typeface="Arial"/>
            </a:endParaRPr>
          </a:p>
        </p:txBody>
      </p:sp>
      <p:sp>
        <p:nvSpPr>
          <p:cNvPr id="206" name="Google Shape;206;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8" name="Google Shape;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US" sz="1050">
                <a:highlight>
                  <a:schemeClr val="lt1"/>
                </a:highlight>
                <a:latin typeface="Arial"/>
                <a:ea typeface="Arial"/>
                <a:cs typeface="Arial"/>
                <a:sym typeface="Arial"/>
              </a:rPr>
              <a:t>Decision tree model by using CART methology. And this is  the confusion matrix and atheclassification report. Accuracy on Test Dataset is 82%</a:t>
            </a:r>
            <a:endParaRPr sz="1050">
              <a:highlight>
                <a:schemeClr val="lt1"/>
              </a:highlight>
              <a:latin typeface="Arial"/>
              <a:ea typeface="Arial"/>
              <a:cs typeface="Arial"/>
              <a:sym typeface="Arial"/>
            </a:endParaRPr>
          </a:p>
        </p:txBody>
      </p:sp>
      <p:sp>
        <p:nvSpPr>
          <p:cNvPr id="216" name="Google Shape;216;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sz="1050">
              <a:highlight>
                <a:schemeClr val="lt1"/>
              </a:highlight>
              <a:latin typeface="Arial"/>
              <a:ea typeface="Arial"/>
              <a:cs typeface="Arial"/>
              <a:sym typeface="Arial"/>
            </a:endParaRPr>
          </a:p>
        </p:txBody>
      </p:sp>
      <p:sp>
        <p:nvSpPr>
          <p:cNvPr id="226" name="Google Shape;226;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US" sz="1050">
                <a:highlight>
                  <a:schemeClr val="lt1"/>
                </a:highlight>
                <a:latin typeface="Arial"/>
                <a:ea typeface="Arial"/>
                <a:cs typeface="Arial"/>
                <a:sym typeface="Arial"/>
              </a:rPr>
              <a:t>Decision tree model by using CART methology. Create a confusion matrix and a classification report. Accuracy on Test Dataset is 82%</a:t>
            </a:r>
            <a:endParaRPr sz="1050">
              <a:highlight>
                <a:schemeClr val="lt1"/>
              </a:highlight>
              <a:latin typeface="Arial"/>
              <a:ea typeface="Arial"/>
              <a:cs typeface="Arial"/>
              <a:sym typeface="Arial"/>
            </a:endParaRPr>
          </a:p>
        </p:txBody>
      </p:sp>
      <p:sp>
        <p:nvSpPr>
          <p:cNvPr id="236" name="Google Shape;236;p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46" name="Google Shape;246;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a63e58b93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a63e58b93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1a63e58b93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66" name="Google Shape;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74" name="Google Shape;7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81" name="Google Shape;8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88" name="Google Shape;8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5" name="Google Shape;9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404040"/>
              </a:buClr>
              <a:buSzPts val="2800"/>
              <a:buFont typeface="Arial"/>
              <a:buNone/>
            </a:pPr>
            <a:r>
              <a:rPr lang="en-US" b="1">
                <a:solidFill>
                  <a:srgbClr val="404040"/>
                </a:solidFill>
              </a:rPr>
              <a:t>Team members check the dataset for missing data, and fortunately, there were no missing data in the dataset.</a:t>
            </a:r>
            <a:endParaRPr b="1" i="0" u="none" strike="noStrike" cap="none">
              <a:solidFill>
                <a:srgbClr val="404040"/>
              </a:solidFill>
              <a:latin typeface="Calibri"/>
              <a:ea typeface="Calibri"/>
              <a:cs typeface="Calibri"/>
              <a:sym typeface="Calibri"/>
            </a:endParaRPr>
          </a:p>
          <a:p>
            <a:pPr marL="0" marR="0" lvl="0" indent="0" algn="just" rtl="0">
              <a:lnSpc>
                <a:spcPct val="120000"/>
              </a:lnSpc>
              <a:spcBef>
                <a:spcPts val="0"/>
              </a:spcBef>
              <a:spcAft>
                <a:spcPts val="0"/>
              </a:spcAft>
              <a:buClr>
                <a:srgbClr val="404040"/>
              </a:buClr>
              <a:buSzPts val="2800"/>
              <a:buFont typeface="Arial"/>
              <a:buNone/>
            </a:pPr>
            <a:r>
              <a:rPr lang="en-US" b="1">
                <a:solidFill>
                  <a:srgbClr val="404040"/>
                </a:solidFill>
              </a:rPr>
              <a:t>At the same time, we also analyzed the correlation of features, focusing on the impact of gender, age and location on performance.</a:t>
            </a:r>
            <a:endParaRPr b="1" i="0" u="none" strike="noStrike" cap="none">
              <a:solidFill>
                <a:srgbClr val="404040"/>
              </a:solidFill>
              <a:latin typeface="Calibri"/>
              <a:ea typeface="Calibri"/>
              <a:cs typeface="Calibri"/>
              <a:sym typeface="Calibri"/>
            </a:endParaRPr>
          </a:p>
          <a:p>
            <a:pPr marL="0" marR="0" lvl="0" indent="0" algn="just" rtl="0">
              <a:lnSpc>
                <a:spcPct val="120000"/>
              </a:lnSpc>
              <a:spcBef>
                <a:spcPts val="0"/>
              </a:spcBef>
              <a:spcAft>
                <a:spcPts val="0"/>
              </a:spcAft>
              <a:buClr>
                <a:srgbClr val="404040"/>
              </a:buClr>
              <a:buSzPts val="2800"/>
              <a:buFont typeface="Arial"/>
              <a:buNone/>
            </a:pPr>
            <a:r>
              <a:rPr lang="en-US" b="1">
                <a:solidFill>
                  <a:srgbClr val="404040"/>
                </a:solidFill>
              </a:rPr>
              <a:t>In terms of features, we have also done some processing to delete features that are not highly relevant, including age, gender, and address, so that the models are more realistic. </a:t>
            </a:r>
            <a:endParaRPr b="1">
              <a:solidFill>
                <a:srgbClr val="404040"/>
              </a:solidFill>
            </a:endParaRPr>
          </a:p>
          <a:p>
            <a:pPr marL="0" marR="0" lvl="0" indent="0" algn="just" rtl="0">
              <a:lnSpc>
                <a:spcPct val="120000"/>
              </a:lnSpc>
              <a:spcBef>
                <a:spcPts val="0"/>
              </a:spcBef>
              <a:spcAft>
                <a:spcPts val="0"/>
              </a:spcAft>
              <a:buClr>
                <a:srgbClr val="404040"/>
              </a:buClr>
              <a:buSzPts val="2800"/>
              <a:buFont typeface="Arial"/>
              <a:buNone/>
            </a:pPr>
            <a:r>
              <a:rPr lang="en-US" b="1">
                <a:solidFill>
                  <a:srgbClr val="404040"/>
                </a:solidFill>
              </a:rPr>
              <a:t>Group members also do the Principal Component Analysis. Visualization results will be presented later by other team members </a:t>
            </a:r>
            <a:endParaRPr b="1">
              <a:solidFill>
                <a:srgbClr val="404040"/>
              </a:solidFill>
            </a:endParaRPr>
          </a:p>
          <a:p>
            <a:pPr marL="0" lvl="0" indent="0" algn="l" rtl="0">
              <a:lnSpc>
                <a:spcPct val="100000"/>
              </a:lnSpc>
              <a:spcBef>
                <a:spcPts val="0"/>
              </a:spcBef>
              <a:spcAft>
                <a:spcPts val="0"/>
              </a:spcAft>
              <a:buSzPts val="1400"/>
              <a:buNone/>
            </a:pPr>
            <a:r>
              <a:rPr lang="en-US"/>
              <a:t>Split the data set into training set and test set according to the ratio of 7:3</a:t>
            </a:r>
            <a:endParaRPr sz="1200" b="0" i="0" u="none" strike="noStrike" cap="none">
              <a:solidFill>
                <a:schemeClr val="dk1"/>
              </a:solidFill>
              <a:latin typeface="Calibri"/>
              <a:ea typeface="Calibri"/>
              <a:cs typeface="Calibri"/>
              <a:sym typeface="Calibri"/>
            </a:endParaRPr>
          </a:p>
        </p:txBody>
      </p:sp>
      <p:sp>
        <p:nvSpPr>
          <p:cNvPr id="102" name="Google Shape;10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are 8 different models that group members used to classify the dataset.(list name) Some of these model are chosen from this course and we also choose some models from outside of course.</a:t>
            </a:r>
            <a:endParaRPr sz="1200" b="0" i="0" u="none" strike="noStrike" cap="none">
              <a:solidFill>
                <a:schemeClr val="dk1"/>
              </a:solidFill>
              <a:latin typeface="Calibri"/>
              <a:ea typeface="Calibri"/>
              <a:cs typeface="Calibri"/>
              <a:sym typeface="Calibri"/>
            </a:endParaRPr>
          </a:p>
        </p:txBody>
      </p:sp>
      <p:sp>
        <p:nvSpPr>
          <p:cNvPr id="109" name="Google Shape;10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9" name="Google Shape;1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0" name="Google Shape;2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pic>
        <p:nvPicPr>
          <p:cNvPr id="25" name="Google Shape;25;p1"/>
          <p:cNvPicPr preferRelativeResize="0"/>
          <p:nvPr/>
        </p:nvPicPr>
        <p:blipFill rotWithShape="1">
          <a:blip r:embed="rId3">
            <a:alphaModFix/>
          </a:blip>
          <a:srcRect l="5727" r="16841" b="26530"/>
          <a:stretch/>
        </p:blipFill>
        <p:spPr>
          <a:xfrm>
            <a:off x="0" y="38100"/>
            <a:ext cx="12192000" cy="6858000"/>
          </a:xfrm>
          <a:prstGeom prst="rect">
            <a:avLst/>
          </a:prstGeom>
          <a:noFill/>
          <a:ln>
            <a:noFill/>
          </a:ln>
        </p:spPr>
      </p:pic>
      <p:grpSp>
        <p:nvGrpSpPr>
          <p:cNvPr id="26" name="Google Shape;26;p1"/>
          <p:cNvGrpSpPr/>
          <p:nvPr/>
        </p:nvGrpSpPr>
        <p:grpSpPr>
          <a:xfrm>
            <a:off x="1692990" y="1285875"/>
            <a:ext cx="7981874" cy="3656964"/>
            <a:chOff x="1637549" y="1641515"/>
            <a:chExt cx="7346954" cy="3364735"/>
          </a:xfrm>
        </p:grpSpPr>
        <p:grpSp>
          <p:nvGrpSpPr>
            <p:cNvPr id="27" name="Google Shape;27;p1"/>
            <p:cNvGrpSpPr/>
            <p:nvPr/>
          </p:nvGrpSpPr>
          <p:grpSpPr>
            <a:xfrm>
              <a:off x="1660857" y="1791085"/>
              <a:ext cx="7300265" cy="691859"/>
              <a:chOff x="2885972" y="2106541"/>
              <a:chExt cx="5440501" cy="691859"/>
            </a:xfrm>
          </p:grpSpPr>
          <p:cxnSp>
            <p:nvCxnSpPr>
              <p:cNvPr id="28" name="Google Shape;28;p1"/>
              <p:cNvCxnSpPr/>
              <p:nvPr/>
            </p:nvCxnSpPr>
            <p:spPr>
              <a:xfrm>
                <a:off x="2885972" y="2106541"/>
                <a:ext cx="5440501" cy="11685"/>
              </a:xfrm>
              <a:prstGeom prst="straightConnector1">
                <a:avLst/>
              </a:prstGeom>
              <a:noFill/>
              <a:ln w="9525" cap="flat" cmpd="sng">
                <a:solidFill>
                  <a:srgbClr val="3F3F3F"/>
                </a:solidFill>
                <a:prstDash val="solid"/>
                <a:miter lim="800000"/>
                <a:headEnd type="none" w="sm" len="sm"/>
                <a:tailEnd type="none" w="sm" len="sm"/>
              </a:ln>
            </p:spPr>
          </p:cxnSp>
          <p:cxnSp>
            <p:nvCxnSpPr>
              <p:cNvPr id="29" name="Google Shape;29;p1"/>
              <p:cNvCxnSpPr/>
              <p:nvPr/>
            </p:nvCxnSpPr>
            <p:spPr>
              <a:xfrm>
                <a:off x="8325636" y="2118496"/>
                <a:ext cx="0" cy="679904"/>
              </a:xfrm>
              <a:prstGeom prst="straightConnector1">
                <a:avLst/>
              </a:prstGeom>
              <a:noFill/>
              <a:ln w="9525" cap="flat" cmpd="sng">
                <a:solidFill>
                  <a:srgbClr val="3F3F3F"/>
                </a:solidFill>
                <a:prstDash val="solid"/>
                <a:miter lim="800000"/>
                <a:headEnd type="none" w="sm" len="sm"/>
                <a:tailEnd type="none" w="sm" len="sm"/>
              </a:ln>
            </p:spPr>
          </p:cxnSp>
        </p:grpSp>
        <p:grpSp>
          <p:nvGrpSpPr>
            <p:cNvPr id="30" name="Google Shape;30;p1"/>
            <p:cNvGrpSpPr/>
            <p:nvPr/>
          </p:nvGrpSpPr>
          <p:grpSpPr>
            <a:xfrm rot="10800000">
              <a:off x="1637549" y="3637247"/>
              <a:ext cx="7346954" cy="726321"/>
              <a:chOff x="3890673" y="2045757"/>
              <a:chExt cx="5539832" cy="680177"/>
            </a:xfrm>
          </p:grpSpPr>
          <p:cxnSp>
            <p:nvCxnSpPr>
              <p:cNvPr id="31" name="Google Shape;31;p1"/>
              <p:cNvCxnSpPr/>
              <p:nvPr/>
            </p:nvCxnSpPr>
            <p:spPr>
              <a:xfrm rot="10800000" flipH="1">
                <a:off x="3890673" y="2045757"/>
                <a:ext cx="5539793" cy="15867"/>
              </a:xfrm>
              <a:prstGeom prst="straightConnector1">
                <a:avLst/>
              </a:prstGeom>
              <a:noFill/>
              <a:ln w="9525" cap="flat" cmpd="sng">
                <a:solidFill>
                  <a:srgbClr val="3F3F3F"/>
                </a:solidFill>
                <a:prstDash val="solid"/>
                <a:miter lim="800000"/>
                <a:headEnd type="none" w="sm" len="sm"/>
                <a:tailEnd type="none" w="sm" len="sm"/>
              </a:ln>
            </p:spPr>
          </p:cxnSp>
          <p:cxnSp>
            <p:nvCxnSpPr>
              <p:cNvPr id="32" name="Google Shape;32;p1"/>
              <p:cNvCxnSpPr/>
              <p:nvPr/>
            </p:nvCxnSpPr>
            <p:spPr>
              <a:xfrm>
                <a:off x="9430505" y="2046030"/>
                <a:ext cx="0" cy="679904"/>
              </a:xfrm>
              <a:prstGeom prst="straightConnector1">
                <a:avLst/>
              </a:prstGeom>
              <a:noFill/>
              <a:ln w="9525" cap="flat" cmpd="sng">
                <a:solidFill>
                  <a:srgbClr val="3F3F3F"/>
                </a:solidFill>
                <a:prstDash val="solid"/>
                <a:miter lim="800000"/>
                <a:headEnd type="none" w="sm" len="sm"/>
                <a:tailEnd type="none" w="sm" len="sm"/>
              </a:ln>
            </p:spPr>
          </p:cxnSp>
        </p:grpSp>
        <p:sp>
          <p:nvSpPr>
            <p:cNvPr id="33" name="Google Shape;33;p1"/>
            <p:cNvSpPr txBox="1"/>
            <p:nvPr/>
          </p:nvSpPr>
          <p:spPr>
            <a:xfrm>
              <a:off x="1704107" y="4582664"/>
              <a:ext cx="4791639" cy="423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2400"/>
                <a:buFont typeface="Calibri"/>
                <a:buNone/>
              </a:pPr>
              <a:r>
                <a:rPr lang="en-US" sz="2400" b="1" i="0" u="none" strike="noStrike" cap="none">
                  <a:solidFill>
                    <a:srgbClr val="404040"/>
                  </a:solidFill>
                  <a:latin typeface="Calibri"/>
                  <a:ea typeface="Calibri"/>
                  <a:cs typeface="Calibri"/>
                  <a:sym typeface="Calibri"/>
                </a:rPr>
                <a:t>Student Grade Pass or Fail Prediction</a:t>
              </a:r>
              <a:endParaRPr sz="2400" b="1" i="0" u="none" strike="noStrike" cap="none">
                <a:solidFill>
                  <a:srgbClr val="404040"/>
                </a:solidFill>
                <a:latin typeface="Calibri"/>
                <a:ea typeface="Calibri"/>
                <a:cs typeface="Calibri"/>
                <a:sym typeface="Calibri"/>
              </a:endParaRPr>
            </a:p>
          </p:txBody>
        </p:sp>
        <p:sp>
          <p:nvSpPr>
            <p:cNvPr id="34" name="Google Shape;34;p1"/>
            <p:cNvSpPr txBox="1"/>
            <p:nvPr/>
          </p:nvSpPr>
          <p:spPr>
            <a:xfrm>
              <a:off x="4495261" y="1641515"/>
              <a:ext cx="3316567" cy="3102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404040"/>
                </a:solidFill>
                <a:latin typeface="Calibri"/>
                <a:ea typeface="Calibri"/>
                <a:cs typeface="Calibri"/>
                <a:sym typeface="Calibri"/>
              </a:endParaRPr>
            </a:p>
          </p:txBody>
        </p:sp>
      </p:grpSp>
      <p:sp>
        <p:nvSpPr>
          <p:cNvPr id="35" name="Google Shape;35;p1"/>
          <p:cNvSpPr txBox="1"/>
          <p:nvPr/>
        </p:nvSpPr>
        <p:spPr>
          <a:xfrm>
            <a:off x="1765300" y="1461135"/>
            <a:ext cx="7809865" cy="28613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6000"/>
              <a:buFont typeface="Calibri"/>
              <a:buNone/>
            </a:pPr>
            <a:r>
              <a:rPr lang="en-US" sz="6000" b="1" i="0" u="none" strike="noStrike" cap="none">
                <a:solidFill>
                  <a:schemeClr val="dk1"/>
                </a:solidFill>
                <a:latin typeface="Calibri"/>
                <a:ea typeface="Calibri"/>
                <a:cs typeface="Calibri"/>
                <a:sym typeface="Calibri"/>
              </a:rPr>
              <a:t>CS 513</a:t>
            </a:r>
            <a:endParaRPr sz="6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6000"/>
              <a:buFont typeface="Calibri"/>
              <a:buNone/>
            </a:pPr>
            <a:r>
              <a:rPr lang="en-US" sz="6000" b="1" i="0" u="none" strike="noStrike" cap="none">
                <a:solidFill>
                  <a:schemeClr val="dk1"/>
                </a:solidFill>
                <a:latin typeface="Calibri"/>
                <a:ea typeface="Calibri"/>
                <a:cs typeface="Calibri"/>
                <a:sym typeface="Calibri"/>
              </a:rPr>
              <a:t>Knowledge Discovery and Data Mining</a:t>
            </a:r>
            <a:endParaRPr sz="6000" b="1"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pic>
        <p:nvPicPr>
          <p:cNvPr id="120" name="Google Shape;120;p10"/>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pic>
        <p:nvPicPr>
          <p:cNvPr id="121" name="Google Shape;121;p10"/>
          <p:cNvPicPr preferRelativeResize="0"/>
          <p:nvPr/>
        </p:nvPicPr>
        <p:blipFill rotWithShape="1">
          <a:blip r:embed="rId4">
            <a:alphaModFix/>
          </a:blip>
          <a:srcRect l="3093" r="4177" b="2757"/>
          <a:stretch/>
        </p:blipFill>
        <p:spPr>
          <a:xfrm>
            <a:off x="448310" y="1100455"/>
            <a:ext cx="5159375" cy="2351405"/>
          </a:xfrm>
          <a:prstGeom prst="rect">
            <a:avLst/>
          </a:prstGeom>
          <a:noFill/>
          <a:ln>
            <a:noFill/>
          </a:ln>
        </p:spPr>
      </p:pic>
      <p:pic>
        <p:nvPicPr>
          <p:cNvPr id="122" name="Google Shape;122;p10"/>
          <p:cNvPicPr preferRelativeResize="0"/>
          <p:nvPr/>
        </p:nvPicPr>
        <p:blipFill rotWithShape="1">
          <a:blip r:embed="rId5">
            <a:alphaModFix/>
          </a:blip>
          <a:srcRect/>
          <a:stretch/>
        </p:blipFill>
        <p:spPr>
          <a:xfrm>
            <a:off x="5911025" y="1100350"/>
            <a:ext cx="5996950" cy="3974500"/>
          </a:xfrm>
          <a:prstGeom prst="rect">
            <a:avLst/>
          </a:prstGeom>
          <a:noFill/>
          <a:ln>
            <a:noFill/>
          </a:ln>
        </p:spPr>
      </p:pic>
      <p:sp>
        <p:nvSpPr>
          <p:cNvPr id="123" name="Google Shape;123;p10"/>
          <p:cNvSpPr txBox="1"/>
          <p:nvPr/>
        </p:nvSpPr>
        <p:spPr>
          <a:xfrm>
            <a:off x="7832085" y="5304225"/>
            <a:ext cx="2156100" cy="42735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1600" b="0" i="0" u="none" strike="noStrike" cap="none">
                <a:solidFill>
                  <a:schemeClr val="dk1"/>
                </a:solidFill>
                <a:latin typeface="Arial"/>
                <a:ea typeface="Arial"/>
                <a:cs typeface="Arial"/>
                <a:sym typeface="Arial"/>
              </a:rPr>
              <a:t>Correlation Matrix</a:t>
            </a:r>
            <a:endParaRPr sz="1600" b="0" i="0" u="none" strike="noStrike" cap="none">
              <a:solidFill>
                <a:schemeClr val="dk1"/>
              </a:solidFill>
              <a:latin typeface="Calibri"/>
              <a:ea typeface="Calibri"/>
              <a:cs typeface="Calibri"/>
              <a:sym typeface="Calibri"/>
            </a:endParaRPr>
          </a:p>
        </p:txBody>
      </p:sp>
      <p:sp>
        <p:nvSpPr>
          <p:cNvPr id="124" name="Google Shape;124;p10"/>
          <p:cNvSpPr txBox="1"/>
          <p:nvPr/>
        </p:nvSpPr>
        <p:spPr>
          <a:xfrm>
            <a:off x="841900" y="3523850"/>
            <a:ext cx="4372500" cy="42735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1600" b="0" i="0" u="none" strike="noStrike" cap="none">
                <a:solidFill>
                  <a:schemeClr val="dk1"/>
                </a:solidFill>
                <a:latin typeface="Calibri"/>
                <a:ea typeface="Calibri"/>
                <a:cs typeface="Calibri"/>
                <a:sym typeface="Calibri"/>
              </a:rPr>
              <a:t>There is not any missing value.</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pic>
        <p:nvPicPr>
          <p:cNvPr id="130" name="Google Shape;130;p11"/>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131" name="Google Shape;131;p11"/>
          <p:cNvSpPr txBox="1">
            <a:spLocks noGrp="1"/>
          </p:cNvSpPr>
          <p:nvPr>
            <p:ph type="subTitle" idx="1"/>
          </p:nvPr>
        </p:nvSpPr>
        <p:spPr>
          <a:xfrm>
            <a:off x="2212975" y="5440680"/>
            <a:ext cx="7766685" cy="96456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800"/>
              <a:buFont typeface="Calibri"/>
              <a:buNone/>
            </a:pPr>
            <a:r>
              <a:rPr lang="en-US" sz="2600"/>
              <a:t>The label 1 means student passed final exam else 0. We can see most students passed final.</a:t>
            </a:r>
            <a:endParaRPr sz="2600"/>
          </a:p>
        </p:txBody>
      </p:sp>
      <p:pic>
        <p:nvPicPr>
          <p:cNvPr id="132" name="Google Shape;132;p11"/>
          <p:cNvPicPr preferRelativeResize="0"/>
          <p:nvPr/>
        </p:nvPicPr>
        <p:blipFill rotWithShape="1">
          <a:blip r:embed="rId4">
            <a:alphaModFix/>
          </a:blip>
          <a:srcRect/>
          <a:stretch/>
        </p:blipFill>
        <p:spPr>
          <a:xfrm>
            <a:off x="756990" y="1836190"/>
            <a:ext cx="4776600" cy="3184400"/>
          </a:xfrm>
          <a:prstGeom prst="rect">
            <a:avLst/>
          </a:prstGeom>
          <a:noFill/>
          <a:ln>
            <a:noFill/>
          </a:ln>
        </p:spPr>
      </p:pic>
      <p:pic>
        <p:nvPicPr>
          <p:cNvPr id="133" name="Google Shape;133;p11"/>
          <p:cNvPicPr preferRelativeResize="0"/>
          <p:nvPr/>
        </p:nvPicPr>
        <p:blipFill rotWithShape="1">
          <a:blip r:embed="rId5">
            <a:alphaModFix/>
          </a:blip>
          <a:srcRect/>
          <a:stretch/>
        </p:blipFill>
        <p:spPr>
          <a:xfrm>
            <a:off x="5859145" y="1898230"/>
            <a:ext cx="5857075" cy="306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pic>
        <p:nvPicPr>
          <p:cNvPr id="139" name="Google Shape;139;p12"/>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pic>
        <p:nvPicPr>
          <p:cNvPr id="140" name="Google Shape;140;p12"/>
          <p:cNvPicPr preferRelativeResize="0"/>
          <p:nvPr/>
        </p:nvPicPr>
        <p:blipFill rotWithShape="1">
          <a:blip r:embed="rId4">
            <a:alphaModFix/>
          </a:blip>
          <a:srcRect b="3235"/>
          <a:stretch/>
        </p:blipFill>
        <p:spPr>
          <a:xfrm>
            <a:off x="725170" y="144780"/>
            <a:ext cx="4638040" cy="2830195"/>
          </a:xfrm>
          <a:prstGeom prst="rect">
            <a:avLst/>
          </a:prstGeom>
          <a:noFill/>
          <a:ln>
            <a:noFill/>
          </a:ln>
        </p:spPr>
      </p:pic>
      <p:pic>
        <p:nvPicPr>
          <p:cNvPr id="141" name="Google Shape;141;p12"/>
          <p:cNvPicPr preferRelativeResize="0"/>
          <p:nvPr/>
        </p:nvPicPr>
        <p:blipFill rotWithShape="1">
          <a:blip r:embed="rId5">
            <a:alphaModFix/>
          </a:blip>
          <a:srcRect l="3985" r="5546" b="4988"/>
          <a:stretch/>
        </p:blipFill>
        <p:spPr>
          <a:xfrm>
            <a:off x="7051675" y="1158875"/>
            <a:ext cx="4799965" cy="3205480"/>
          </a:xfrm>
          <a:prstGeom prst="rect">
            <a:avLst/>
          </a:prstGeom>
          <a:noFill/>
          <a:ln>
            <a:noFill/>
          </a:ln>
        </p:spPr>
      </p:pic>
      <p:sp>
        <p:nvSpPr>
          <p:cNvPr id="142" name="Google Shape;142;p12"/>
          <p:cNvSpPr txBox="1"/>
          <p:nvPr/>
        </p:nvSpPr>
        <p:spPr>
          <a:xfrm>
            <a:off x="7051675" y="4700270"/>
            <a:ext cx="4799330" cy="92011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Similarly, we plot a scatter plot with final grade and age. </a:t>
            </a:r>
            <a:r>
              <a:rPr lang="en-US" sz="1600" b="0" i="0" u="none" strike="noStrike" cap="none">
                <a:solidFill>
                  <a:schemeClr val="dk1"/>
                </a:solidFill>
                <a:latin typeface="Arial"/>
                <a:ea typeface="Arial"/>
                <a:cs typeface="Arial"/>
                <a:sym typeface="Arial"/>
              </a:rPr>
              <a:t>It seems no clear relation of age with final grade as well</a:t>
            </a:r>
            <a:endParaRPr sz="1600" b="0" i="0" u="none" strike="noStrike" cap="none">
              <a:solidFill>
                <a:schemeClr val="dk1"/>
              </a:solidFill>
              <a:latin typeface="Arial"/>
              <a:ea typeface="Arial"/>
              <a:cs typeface="Arial"/>
              <a:sym typeface="Arial"/>
            </a:endParaRPr>
          </a:p>
        </p:txBody>
      </p:sp>
      <p:sp>
        <p:nvSpPr>
          <p:cNvPr id="143" name="Google Shape;143;p12"/>
          <p:cNvSpPr txBox="1"/>
          <p:nvPr/>
        </p:nvSpPr>
        <p:spPr>
          <a:xfrm>
            <a:off x="460375" y="2974975"/>
            <a:ext cx="5167630" cy="6737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1600" b="0" i="0" u="none" strike="noStrike" cap="none">
                <a:solidFill>
                  <a:schemeClr val="dk1"/>
                </a:solidFill>
                <a:latin typeface="Arial"/>
                <a:ea typeface="Arial"/>
                <a:cs typeface="Arial"/>
                <a:sym typeface="Arial"/>
              </a:rPr>
              <a:t>See relation between sex and grades first, there seems to be no clear relation of gender with final grade.</a:t>
            </a:r>
            <a:endParaRPr sz="1600" b="0" i="0" u="none" strike="noStrike" cap="none">
              <a:solidFill>
                <a:schemeClr val="dk1"/>
              </a:solidFill>
              <a:latin typeface="Calibri"/>
              <a:ea typeface="Calibri"/>
              <a:cs typeface="Calibri"/>
              <a:sym typeface="Calibri"/>
            </a:endParaRPr>
          </a:p>
        </p:txBody>
      </p:sp>
      <p:pic>
        <p:nvPicPr>
          <p:cNvPr id="144" name="Google Shape;144;p12"/>
          <p:cNvPicPr preferRelativeResize="0"/>
          <p:nvPr/>
        </p:nvPicPr>
        <p:blipFill rotWithShape="1">
          <a:blip r:embed="rId6">
            <a:alphaModFix/>
          </a:blip>
          <a:srcRect l="6500" r="12746" b="14763"/>
          <a:stretch/>
        </p:blipFill>
        <p:spPr>
          <a:xfrm>
            <a:off x="725170" y="3590290"/>
            <a:ext cx="4638040" cy="2493010"/>
          </a:xfrm>
          <a:prstGeom prst="rect">
            <a:avLst/>
          </a:prstGeom>
          <a:noFill/>
          <a:ln>
            <a:noFill/>
          </a:ln>
        </p:spPr>
      </p:pic>
      <p:sp>
        <p:nvSpPr>
          <p:cNvPr id="145" name="Google Shape;145;p12"/>
          <p:cNvSpPr txBox="1"/>
          <p:nvPr/>
        </p:nvSpPr>
        <p:spPr>
          <a:xfrm>
            <a:off x="647383" y="6212840"/>
            <a:ext cx="5041900" cy="5835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The graph shows that on there is not much difference </a:t>
            </a:r>
            <a:endParaRPr sz="1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between the scores based on location</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pic>
        <p:nvPicPr>
          <p:cNvPr id="151" name="Google Shape;151;p13"/>
          <p:cNvPicPr preferRelativeResize="0"/>
          <p:nvPr/>
        </p:nvPicPr>
        <p:blipFill rotWithShape="1">
          <a:blip r:embed="rId3">
            <a:alphaModFix/>
          </a:blip>
          <a:srcRect l="5727" r="16841" b="26530"/>
          <a:stretch/>
        </p:blipFill>
        <p:spPr>
          <a:xfrm>
            <a:off x="0" y="-9236"/>
            <a:ext cx="12192000" cy="6858000"/>
          </a:xfrm>
          <a:prstGeom prst="rect">
            <a:avLst/>
          </a:prstGeom>
          <a:noFill/>
          <a:ln>
            <a:noFill/>
          </a:ln>
        </p:spPr>
      </p:pic>
      <p:pic>
        <p:nvPicPr>
          <p:cNvPr id="152" name="Google Shape;152;p13"/>
          <p:cNvPicPr preferRelativeResize="0"/>
          <p:nvPr/>
        </p:nvPicPr>
        <p:blipFill rotWithShape="1">
          <a:blip r:embed="rId4">
            <a:alphaModFix/>
          </a:blip>
          <a:srcRect l="4829" r="6607" b="4849"/>
          <a:stretch/>
        </p:blipFill>
        <p:spPr>
          <a:xfrm>
            <a:off x="975995" y="1635125"/>
            <a:ext cx="5497195" cy="3587750"/>
          </a:xfrm>
          <a:prstGeom prst="rect">
            <a:avLst/>
          </a:prstGeom>
          <a:noFill/>
          <a:ln>
            <a:noFill/>
          </a:ln>
        </p:spPr>
      </p:pic>
      <p:sp>
        <p:nvSpPr>
          <p:cNvPr id="153" name="Google Shape;153;p13"/>
          <p:cNvSpPr txBox="1"/>
          <p:nvPr/>
        </p:nvSpPr>
        <p:spPr>
          <a:xfrm>
            <a:off x="6915625" y="1833425"/>
            <a:ext cx="4611900" cy="31915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Arial"/>
                <a:ea typeface="Arial"/>
                <a:cs typeface="Arial"/>
                <a:sym typeface="Arial"/>
              </a:rPr>
              <a:t>Total percentage of variance: </a:t>
            </a: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altLang="zh-CN" sz="2400" b="0" i="0" u="none" strike="noStrike" cap="none" dirty="0">
                <a:solidFill>
                  <a:schemeClr val="dk1"/>
                </a:solidFill>
                <a:latin typeface="Arial"/>
                <a:ea typeface="Arial"/>
                <a:cs typeface="Arial"/>
                <a:sym typeface="Arial"/>
              </a:rPr>
              <a:t>85.34</a:t>
            </a:r>
            <a:r>
              <a:rPr lang="en-US" sz="2400" b="0" i="0" u="none" strike="noStrike" cap="none" dirty="0">
                <a:solidFill>
                  <a:schemeClr val="dk1"/>
                </a:solidFill>
                <a:latin typeface="Arial"/>
                <a:ea typeface="Arial"/>
                <a:cs typeface="Arial"/>
                <a:sym typeface="Arial"/>
              </a:rPr>
              <a:t>%</a:t>
            </a: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Arial"/>
                <a:ea typeface="Arial"/>
                <a:cs typeface="Arial"/>
                <a:sym typeface="Arial"/>
              </a:rPr>
              <a:t>Strength of each of the 2 principal components:</a:t>
            </a: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2400" b="0" i="0" u="none" strike="noStrike" cap="none" dirty="0">
                <a:solidFill>
                  <a:schemeClr val="dk1"/>
                </a:solidFill>
                <a:latin typeface="Arial"/>
                <a:ea typeface="Arial"/>
                <a:cs typeface="Arial"/>
                <a:sym typeface="Arial"/>
              </a:rPr>
              <a:t>118.75989346, 81.70028032</a:t>
            </a:r>
            <a:endParaRPr sz="2400" b="0" i="0" u="none" strike="noStrike" cap="none" dirty="0">
              <a:solidFill>
                <a:schemeClr val="dk1"/>
              </a:solidFill>
              <a:latin typeface="Arial"/>
              <a:ea typeface="Arial"/>
              <a:cs typeface="Arial"/>
              <a:sym typeface="Arial"/>
            </a:endParaRPr>
          </a:p>
        </p:txBody>
      </p:sp>
      <p:sp>
        <p:nvSpPr>
          <p:cNvPr id="154" name="Google Shape;154;p13"/>
          <p:cNvSpPr txBox="1"/>
          <p:nvPr/>
        </p:nvSpPr>
        <p:spPr>
          <a:xfrm>
            <a:off x="975995" y="713740"/>
            <a:ext cx="8583295"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Principal Component Analysis (PCA)</a:t>
            </a:r>
            <a:endParaRPr sz="4400" b="1" i="0" u="none" strike="noStrike" cap="none">
              <a:solidFill>
                <a:srgbClr val="40404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4"/>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pic>
        <p:nvPicPr>
          <p:cNvPr id="161" name="Google Shape;161;p14"/>
          <p:cNvPicPr preferRelativeResize="0"/>
          <p:nvPr/>
        </p:nvPicPr>
        <p:blipFill rotWithShape="1">
          <a:blip r:embed="rId4">
            <a:alphaModFix/>
          </a:blip>
          <a:srcRect l="1114" r="5896" b="12698"/>
          <a:stretch/>
        </p:blipFill>
        <p:spPr>
          <a:xfrm>
            <a:off x="1802765" y="1891665"/>
            <a:ext cx="8587105" cy="2966085"/>
          </a:xfrm>
          <a:prstGeom prst="rect">
            <a:avLst/>
          </a:prstGeom>
          <a:noFill/>
          <a:ln>
            <a:noFill/>
          </a:ln>
        </p:spPr>
      </p:pic>
      <p:pic>
        <p:nvPicPr>
          <p:cNvPr id="162" name="Google Shape;162;p14"/>
          <p:cNvPicPr preferRelativeResize="0"/>
          <p:nvPr/>
        </p:nvPicPr>
        <p:blipFill rotWithShape="1">
          <a:blip r:embed="rId5">
            <a:alphaModFix/>
          </a:blip>
          <a:srcRect r="12427" b="13225"/>
          <a:stretch/>
        </p:blipFill>
        <p:spPr>
          <a:xfrm>
            <a:off x="5271135" y="5129530"/>
            <a:ext cx="1445260" cy="862330"/>
          </a:xfrm>
          <a:prstGeom prst="rect">
            <a:avLst/>
          </a:prstGeom>
          <a:noFill/>
          <a:ln>
            <a:noFill/>
          </a:ln>
        </p:spPr>
      </p:pic>
      <p:sp>
        <p:nvSpPr>
          <p:cNvPr id="163" name="Google Shape;163;p14"/>
          <p:cNvSpPr txBox="1"/>
          <p:nvPr/>
        </p:nvSpPr>
        <p:spPr>
          <a:xfrm>
            <a:off x="4022950" y="5330675"/>
            <a:ext cx="2073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64" name="Google Shape;164;p14"/>
          <p:cNvSpPr txBox="1"/>
          <p:nvPr/>
        </p:nvSpPr>
        <p:spPr>
          <a:xfrm>
            <a:off x="975995" y="713740"/>
            <a:ext cx="683895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SVM without Grid Search</a:t>
            </a:r>
            <a:endParaRPr sz="4400" b="1" i="0" u="none" strike="noStrike" cap="none">
              <a:solidFill>
                <a:srgbClr val="404040"/>
              </a:solidFill>
              <a:latin typeface="Calibri"/>
              <a:ea typeface="Calibri"/>
              <a:cs typeface="Calibri"/>
              <a:sym typeface="Calibri"/>
            </a:endParaRPr>
          </a:p>
        </p:txBody>
      </p:sp>
      <p:sp>
        <p:nvSpPr>
          <p:cNvPr id="165" name="Google Shape;165;p14"/>
          <p:cNvSpPr txBox="1"/>
          <p:nvPr/>
        </p:nvSpPr>
        <p:spPr>
          <a:xfrm>
            <a:off x="1360805" y="5129530"/>
            <a:ext cx="282384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confusion matrix</a:t>
            </a:r>
            <a:endParaRPr sz="2400" b="1"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5"/>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pic>
        <p:nvPicPr>
          <p:cNvPr id="172" name="Google Shape;172;p15"/>
          <p:cNvPicPr preferRelativeResize="0"/>
          <p:nvPr/>
        </p:nvPicPr>
        <p:blipFill rotWithShape="1">
          <a:blip r:embed="rId4">
            <a:alphaModFix/>
          </a:blip>
          <a:srcRect t="2661" r="6881" b="12095"/>
          <a:stretch/>
        </p:blipFill>
        <p:spPr>
          <a:xfrm>
            <a:off x="2175510" y="1929130"/>
            <a:ext cx="7840345" cy="2790825"/>
          </a:xfrm>
          <a:prstGeom prst="rect">
            <a:avLst/>
          </a:prstGeom>
          <a:noFill/>
          <a:ln>
            <a:noFill/>
          </a:ln>
        </p:spPr>
      </p:pic>
      <p:pic>
        <p:nvPicPr>
          <p:cNvPr id="173" name="Google Shape;173;p15"/>
          <p:cNvPicPr preferRelativeResize="0"/>
          <p:nvPr/>
        </p:nvPicPr>
        <p:blipFill rotWithShape="1">
          <a:blip r:embed="rId5">
            <a:alphaModFix/>
          </a:blip>
          <a:srcRect l="14134" t="661" r="10716" b="22672"/>
          <a:stretch/>
        </p:blipFill>
        <p:spPr>
          <a:xfrm>
            <a:off x="5377180" y="5129530"/>
            <a:ext cx="1438275" cy="840740"/>
          </a:xfrm>
          <a:prstGeom prst="rect">
            <a:avLst/>
          </a:prstGeom>
          <a:noFill/>
          <a:ln>
            <a:noFill/>
          </a:ln>
        </p:spPr>
      </p:pic>
      <p:sp>
        <p:nvSpPr>
          <p:cNvPr id="174" name="Google Shape;174;p15"/>
          <p:cNvSpPr txBox="1"/>
          <p:nvPr/>
        </p:nvSpPr>
        <p:spPr>
          <a:xfrm>
            <a:off x="975995" y="713740"/>
            <a:ext cx="683895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SVM with Grid Search</a:t>
            </a:r>
            <a:endParaRPr sz="4400" b="1" i="0" u="none" strike="noStrike" cap="none">
              <a:solidFill>
                <a:srgbClr val="404040"/>
              </a:solidFill>
              <a:latin typeface="Calibri"/>
              <a:ea typeface="Calibri"/>
              <a:cs typeface="Calibri"/>
              <a:sym typeface="Calibri"/>
            </a:endParaRPr>
          </a:p>
        </p:txBody>
      </p:sp>
      <p:sp>
        <p:nvSpPr>
          <p:cNvPr id="175" name="Google Shape;175;p15"/>
          <p:cNvSpPr txBox="1"/>
          <p:nvPr/>
        </p:nvSpPr>
        <p:spPr>
          <a:xfrm>
            <a:off x="1360805" y="5129530"/>
            <a:ext cx="282384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confusion matrix</a:t>
            </a:r>
            <a:endParaRPr sz="2400" b="1"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6"/>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pic>
        <p:nvPicPr>
          <p:cNvPr id="182" name="Google Shape;182;p16"/>
          <p:cNvPicPr preferRelativeResize="0"/>
          <p:nvPr/>
        </p:nvPicPr>
        <p:blipFill rotWithShape="1">
          <a:blip r:embed="rId4">
            <a:alphaModFix/>
          </a:blip>
          <a:srcRect t="1559" r="15620" b="1559"/>
          <a:stretch/>
        </p:blipFill>
        <p:spPr>
          <a:xfrm>
            <a:off x="2233295" y="1755140"/>
            <a:ext cx="7725410" cy="3347720"/>
          </a:xfrm>
          <a:prstGeom prst="rect">
            <a:avLst/>
          </a:prstGeom>
          <a:noFill/>
          <a:ln>
            <a:noFill/>
          </a:ln>
        </p:spPr>
      </p:pic>
      <p:sp>
        <p:nvSpPr>
          <p:cNvPr id="183" name="Google Shape;183;p16"/>
          <p:cNvSpPr txBox="1"/>
          <p:nvPr/>
        </p:nvSpPr>
        <p:spPr>
          <a:xfrm>
            <a:off x="4022950" y="5330675"/>
            <a:ext cx="2073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4" name="Google Shape;184;p16"/>
          <p:cNvSpPr txBox="1"/>
          <p:nvPr/>
        </p:nvSpPr>
        <p:spPr>
          <a:xfrm>
            <a:off x="975995" y="713740"/>
            <a:ext cx="683895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Logistic Regression</a:t>
            </a:r>
            <a:endParaRPr sz="4400" b="1" i="0" u="none" strike="noStrike" cap="none">
              <a:solidFill>
                <a:srgbClr val="40404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7"/>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190" name="Google Shape;190;p17"/>
          <p:cNvSpPr txBox="1"/>
          <p:nvPr/>
        </p:nvSpPr>
        <p:spPr>
          <a:xfrm>
            <a:off x="975995" y="713740"/>
            <a:ext cx="683895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K-Nearest Neighbor (KNN)</a:t>
            </a:r>
            <a:endParaRPr sz="4400" b="1" i="0" u="none" strike="noStrike" cap="none">
              <a:solidFill>
                <a:srgbClr val="404040"/>
              </a:solidFill>
              <a:latin typeface="Calibri"/>
              <a:ea typeface="Calibri"/>
              <a:cs typeface="Calibri"/>
              <a:sym typeface="Calibri"/>
            </a:endParaRPr>
          </a:p>
        </p:txBody>
      </p:sp>
      <p:pic>
        <p:nvPicPr>
          <p:cNvPr id="191" name="Google Shape;191;p17" descr="4768de2b7aa07eab61afe2d610507b2"/>
          <p:cNvPicPr preferRelativeResize="0"/>
          <p:nvPr/>
        </p:nvPicPr>
        <p:blipFill rotWithShape="1">
          <a:blip r:embed="rId4">
            <a:alphaModFix/>
          </a:blip>
          <a:srcRect l="2203" r="14809" b="4004"/>
          <a:stretch/>
        </p:blipFill>
        <p:spPr>
          <a:xfrm>
            <a:off x="727075" y="2193290"/>
            <a:ext cx="4974590" cy="3181985"/>
          </a:xfrm>
          <a:prstGeom prst="rect">
            <a:avLst/>
          </a:prstGeom>
          <a:noFill/>
          <a:ln>
            <a:noFill/>
          </a:ln>
        </p:spPr>
      </p:pic>
      <p:sp>
        <p:nvSpPr>
          <p:cNvPr id="192" name="Google Shape;192;p17"/>
          <p:cNvSpPr txBox="1"/>
          <p:nvPr/>
        </p:nvSpPr>
        <p:spPr>
          <a:xfrm>
            <a:off x="1857375" y="5583555"/>
            <a:ext cx="2713990" cy="368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The best value of K is 30</a:t>
            </a:r>
            <a:endParaRPr sz="1800" b="0" i="0" u="none" strike="noStrike" cap="none">
              <a:solidFill>
                <a:srgbClr val="000000"/>
              </a:solidFill>
              <a:latin typeface="Arial"/>
              <a:ea typeface="Arial"/>
              <a:cs typeface="Arial"/>
              <a:sym typeface="Arial"/>
            </a:endParaRPr>
          </a:p>
        </p:txBody>
      </p:sp>
      <p:sp>
        <p:nvSpPr>
          <p:cNvPr id="193" name="Google Shape;193;p17"/>
          <p:cNvSpPr txBox="1"/>
          <p:nvPr/>
        </p:nvSpPr>
        <p:spPr>
          <a:xfrm>
            <a:off x="6914515" y="5583555"/>
            <a:ext cx="4154170" cy="368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When K = 30, the performance of KNN</a:t>
            </a:r>
            <a:endParaRPr sz="1800" b="0" i="0" u="none" strike="noStrike" cap="none">
              <a:solidFill>
                <a:srgbClr val="000000"/>
              </a:solidFill>
              <a:latin typeface="Arial"/>
              <a:ea typeface="Arial"/>
              <a:cs typeface="Arial"/>
              <a:sym typeface="Arial"/>
            </a:endParaRPr>
          </a:p>
        </p:txBody>
      </p:sp>
      <p:pic>
        <p:nvPicPr>
          <p:cNvPr id="194" name="Google Shape;194;p17" descr="7d69503f86dfc9ea45e71c0c5c1db06"/>
          <p:cNvPicPr preferRelativeResize="0"/>
          <p:nvPr/>
        </p:nvPicPr>
        <p:blipFill rotWithShape="1">
          <a:blip r:embed="rId5">
            <a:alphaModFix/>
          </a:blip>
          <a:srcRect/>
          <a:stretch/>
        </p:blipFill>
        <p:spPr>
          <a:xfrm>
            <a:off x="6454775" y="2593340"/>
            <a:ext cx="5073650" cy="238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18"/>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200" name="Google Shape;200;p18"/>
          <p:cNvSpPr txBox="1"/>
          <p:nvPr/>
        </p:nvSpPr>
        <p:spPr>
          <a:xfrm>
            <a:off x="975995" y="713740"/>
            <a:ext cx="683895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Random Forest</a:t>
            </a:r>
            <a:endParaRPr sz="4400" b="1" i="0" u="none" strike="noStrike" cap="none">
              <a:solidFill>
                <a:srgbClr val="404040"/>
              </a:solidFill>
              <a:latin typeface="Calibri"/>
              <a:ea typeface="Calibri"/>
              <a:cs typeface="Calibri"/>
              <a:sym typeface="Calibri"/>
            </a:endParaRPr>
          </a:p>
        </p:txBody>
      </p:sp>
      <p:sp>
        <p:nvSpPr>
          <p:cNvPr id="201" name="Google Shape;201;p18"/>
          <p:cNvSpPr txBox="1"/>
          <p:nvPr/>
        </p:nvSpPr>
        <p:spPr>
          <a:xfrm>
            <a:off x="2881630" y="5217160"/>
            <a:ext cx="6429375" cy="368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When n_estimators=15, the performance of Random Forest</a:t>
            </a:r>
            <a:endParaRPr sz="1800" b="0" i="0" u="none" strike="noStrike" cap="none">
              <a:solidFill>
                <a:srgbClr val="000000"/>
              </a:solidFill>
              <a:latin typeface="Arial"/>
              <a:ea typeface="Arial"/>
              <a:cs typeface="Arial"/>
              <a:sym typeface="Arial"/>
            </a:endParaRPr>
          </a:p>
        </p:txBody>
      </p:sp>
      <p:pic>
        <p:nvPicPr>
          <p:cNvPr id="202" name="Google Shape;202;p18" descr="4735fae655e583440cb77b5f67738ad"/>
          <p:cNvPicPr preferRelativeResize="0"/>
          <p:nvPr/>
        </p:nvPicPr>
        <p:blipFill rotWithShape="1">
          <a:blip r:embed="rId4">
            <a:alphaModFix/>
          </a:blip>
          <a:srcRect/>
          <a:stretch/>
        </p:blipFill>
        <p:spPr>
          <a:xfrm>
            <a:off x="2749550" y="1896745"/>
            <a:ext cx="6692900" cy="30645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19"/>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pic>
        <p:nvPicPr>
          <p:cNvPr id="209" name="Google Shape;209;p19"/>
          <p:cNvPicPr preferRelativeResize="0"/>
          <p:nvPr/>
        </p:nvPicPr>
        <p:blipFill rotWithShape="1">
          <a:blip r:embed="rId4">
            <a:alphaModFix/>
          </a:blip>
          <a:srcRect r="6441" b="8172"/>
          <a:stretch/>
        </p:blipFill>
        <p:spPr>
          <a:xfrm>
            <a:off x="2581910" y="1917065"/>
            <a:ext cx="7027545" cy="2604135"/>
          </a:xfrm>
          <a:prstGeom prst="rect">
            <a:avLst/>
          </a:prstGeom>
          <a:noFill/>
          <a:ln>
            <a:noFill/>
          </a:ln>
        </p:spPr>
      </p:pic>
      <p:pic>
        <p:nvPicPr>
          <p:cNvPr id="210" name="Google Shape;210;p19"/>
          <p:cNvPicPr preferRelativeResize="0"/>
          <p:nvPr/>
        </p:nvPicPr>
        <p:blipFill rotWithShape="1">
          <a:blip r:embed="rId5">
            <a:alphaModFix/>
          </a:blip>
          <a:srcRect t="11683" b="18813"/>
          <a:stretch/>
        </p:blipFill>
        <p:spPr>
          <a:xfrm>
            <a:off x="5343525" y="5129530"/>
            <a:ext cx="1504950" cy="563245"/>
          </a:xfrm>
          <a:prstGeom prst="rect">
            <a:avLst/>
          </a:prstGeom>
          <a:noFill/>
          <a:ln>
            <a:noFill/>
          </a:ln>
        </p:spPr>
      </p:pic>
      <p:sp>
        <p:nvSpPr>
          <p:cNvPr id="211" name="Google Shape;211;p19"/>
          <p:cNvSpPr txBox="1"/>
          <p:nvPr/>
        </p:nvSpPr>
        <p:spPr>
          <a:xfrm>
            <a:off x="975995" y="713740"/>
            <a:ext cx="304546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Naive Bayes</a:t>
            </a:r>
            <a:endParaRPr sz="4400" b="1" i="0" u="none" strike="noStrike" cap="none">
              <a:solidFill>
                <a:srgbClr val="404040"/>
              </a:solidFill>
              <a:latin typeface="Calibri"/>
              <a:ea typeface="Calibri"/>
              <a:cs typeface="Calibri"/>
              <a:sym typeface="Calibri"/>
            </a:endParaRPr>
          </a:p>
        </p:txBody>
      </p:sp>
      <p:sp>
        <p:nvSpPr>
          <p:cNvPr id="212" name="Google Shape;212;p19"/>
          <p:cNvSpPr txBox="1"/>
          <p:nvPr/>
        </p:nvSpPr>
        <p:spPr>
          <a:xfrm>
            <a:off x="1360805" y="5129530"/>
            <a:ext cx="282384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confusion matrix</a:t>
            </a:r>
            <a:endParaRPr sz="2400" b="1" i="0" u="none" strike="noStrike" cap="none">
              <a:solidFill>
                <a:srgbClr val="000000"/>
              </a:solidFill>
              <a:latin typeface="Arial"/>
              <a:ea typeface="Arial"/>
              <a:cs typeface="Arial"/>
              <a:sym typeface="Arial"/>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2"/>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41" name="Google Shape;41;p2"/>
          <p:cNvSpPr/>
          <p:nvPr/>
        </p:nvSpPr>
        <p:spPr>
          <a:xfrm>
            <a:off x="1016000" y="1781175"/>
            <a:ext cx="2162175" cy="2162175"/>
          </a:xfrm>
          <a:prstGeom prst="ellipse">
            <a:avLst/>
          </a:prstGeom>
          <a:solidFill>
            <a:srgbClr val="F2F2F2"/>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2" name="Google Shape;42;p2"/>
          <p:cNvSpPr/>
          <p:nvPr/>
        </p:nvSpPr>
        <p:spPr>
          <a:xfrm>
            <a:off x="3700463" y="1781175"/>
            <a:ext cx="2163763" cy="2162175"/>
          </a:xfrm>
          <a:prstGeom prst="ellipse">
            <a:avLst/>
          </a:prstGeom>
          <a:solidFill>
            <a:srgbClr val="F2F2F2"/>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3" name="Google Shape;43;p2"/>
          <p:cNvSpPr/>
          <p:nvPr/>
        </p:nvSpPr>
        <p:spPr>
          <a:xfrm>
            <a:off x="6386513" y="1781175"/>
            <a:ext cx="2162175" cy="2162175"/>
          </a:xfrm>
          <a:prstGeom prst="ellipse">
            <a:avLst/>
          </a:prstGeom>
          <a:solidFill>
            <a:srgbClr val="F2F2F2"/>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4" name="Google Shape;44;p2"/>
          <p:cNvSpPr/>
          <p:nvPr/>
        </p:nvSpPr>
        <p:spPr>
          <a:xfrm>
            <a:off x="9070975" y="1781175"/>
            <a:ext cx="2163763" cy="2162175"/>
          </a:xfrm>
          <a:prstGeom prst="ellipse">
            <a:avLst/>
          </a:prstGeom>
          <a:solidFill>
            <a:srgbClr val="F2F2F2"/>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Calibri"/>
              <a:ea typeface="Calibri"/>
              <a:cs typeface="Calibri"/>
              <a:sym typeface="Calibri"/>
            </a:endParaRPr>
          </a:p>
        </p:txBody>
      </p:sp>
      <p:pic>
        <p:nvPicPr>
          <p:cNvPr id="46" name="Google Shape;46;p2"/>
          <p:cNvPicPr preferRelativeResize="0"/>
          <p:nvPr/>
        </p:nvPicPr>
        <p:blipFill rotWithShape="1">
          <a:blip r:embed="rId4">
            <a:alphaModFix/>
          </a:blip>
          <a:srcRect l="4120" t="1032" r="45553" b="30281"/>
          <a:stretch/>
        </p:blipFill>
        <p:spPr>
          <a:xfrm>
            <a:off x="6474632" y="1892820"/>
            <a:ext cx="1938882" cy="1938882"/>
          </a:xfrm>
          <a:custGeom>
            <a:avLst/>
            <a:gdLst/>
            <a:ahLst/>
            <a:cxnLst/>
            <a:rect l="l" t="t" r="r" b="b"/>
            <a:pathLst>
              <a:path w="1938882" h="1938882" extrusionOk="0">
                <a:moveTo>
                  <a:pt x="969441" y="0"/>
                </a:moveTo>
                <a:cubicBezTo>
                  <a:pt x="1504848" y="0"/>
                  <a:pt x="1938882" y="434034"/>
                  <a:pt x="1938882" y="969441"/>
                </a:cubicBezTo>
                <a:cubicBezTo>
                  <a:pt x="1938882" y="1504848"/>
                  <a:pt x="1504848" y="1938882"/>
                  <a:pt x="969441" y="1938882"/>
                </a:cubicBezTo>
                <a:cubicBezTo>
                  <a:pt x="434034" y="1938882"/>
                  <a:pt x="0" y="1504848"/>
                  <a:pt x="0" y="969441"/>
                </a:cubicBezTo>
                <a:cubicBezTo>
                  <a:pt x="0" y="434034"/>
                  <a:pt x="434034" y="0"/>
                  <a:pt x="969441" y="0"/>
                </a:cubicBezTo>
                <a:close/>
              </a:path>
            </a:pathLst>
          </a:custGeom>
          <a:noFill/>
          <a:ln>
            <a:noFill/>
          </a:ln>
        </p:spPr>
      </p:pic>
      <p:sp>
        <p:nvSpPr>
          <p:cNvPr id="47" name="Google Shape;47;p2"/>
          <p:cNvSpPr/>
          <p:nvPr/>
        </p:nvSpPr>
        <p:spPr>
          <a:xfrm>
            <a:off x="873125" y="4266565"/>
            <a:ext cx="2200910" cy="465455"/>
          </a:xfrm>
          <a:prstGeom prst="roundRect">
            <a:avLst>
              <a:gd name="adj" fmla="val 16667"/>
            </a:avLst>
          </a:prstGeom>
          <a:noFill/>
          <a:ln w="12700" cap="flat" cmpd="sng">
            <a:solidFill>
              <a:srgbClr val="7F7F7F"/>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8" name="Google Shape;48;p2"/>
          <p:cNvSpPr/>
          <p:nvPr/>
        </p:nvSpPr>
        <p:spPr>
          <a:xfrm>
            <a:off x="3873500" y="4267200"/>
            <a:ext cx="1817688" cy="465138"/>
          </a:xfrm>
          <a:prstGeom prst="roundRect">
            <a:avLst>
              <a:gd name="adj" fmla="val 16667"/>
            </a:avLst>
          </a:prstGeom>
          <a:noFill/>
          <a:ln w="12700" cap="flat" cmpd="sng">
            <a:solidFill>
              <a:srgbClr val="7F7F7F"/>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9" name="Google Shape;49;p2"/>
          <p:cNvSpPr/>
          <p:nvPr/>
        </p:nvSpPr>
        <p:spPr>
          <a:xfrm>
            <a:off x="6557963" y="4267200"/>
            <a:ext cx="1819275" cy="465138"/>
          </a:xfrm>
          <a:prstGeom prst="roundRect">
            <a:avLst>
              <a:gd name="adj" fmla="val 16667"/>
            </a:avLst>
          </a:prstGeom>
          <a:noFill/>
          <a:ln w="12700" cap="flat" cmpd="sng">
            <a:solidFill>
              <a:srgbClr val="7F7F7F"/>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50" name="Google Shape;50;p2"/>
          <p:cNvSpPr/>
          <p:nvPr/>
        </p:nvSpPr>
        <p:spPr>
          <a:xfrm>
            <a:off x="9053195" y="4281805"/>
            <a:ext cx="2200275" cy="465455"/>
          </a:xfrm>
          <a:prstGeom prst="roundRect">
            <a:avLst>
              <a:gd name="adj" fmla="val 16667"/>
            </a:avLst>
          </a:prstGeom>
          <a:noFill/>
          <a:ln w="12700" cap="flat" cmpd="sng">
            <a:solidFill>
              <a:srgbClr val="7F7F7F"/>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51" name="Google Shape;51;p2"/>
          <p:cNvSpPr txBox="1"/>
          <p:nvPr/>
        </p:nvSpPr>
        <p:spPr>
          <a:xfrm>
            <a:off x="890905" y="4281805"/>
            <a:ext cx="2157730" cy="4603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04040"/>
              </a:buClr>
              <a:buSzPts val="2400"/>
              <a:buFont typeface="Arial"/>
              <a:buNone/>
            </a:pPr>
            <a:r>
              <a:rPr lang="en-US" sz="2400" b="1" i="0" u="none" strike="noStrike" cap="none">
                <a:solidFill>
                  <a:srgbClr val="404040"/>
                </a:solidFill>
                <a:latin typeface="Calibri"/>
                <a:ea typeface="Calibri"/>
                <a:cs typeface="Calibri"/>
                <a:sym typeface="Calibri"/>
              </a:rPr>
              <a:t>Jiangrui Zheng</a:t>
            </a:r>
            <a:endParaRPr sz="2400" b="1" i="0" u="none" strike="noStrike" cap="none">
              <a:solidFill>
                <a:srgbClr val="404040"/>
              </a:solidFill>
              <a:latin typeface="Calibri"/>
              <a:ea typeface="Calibri"/>
              <a:cs typeface="Calibri"/>
              <a:sym typeface="Calibri"/>
            </a:endParaRPr>
          </a:p>
        </p:txBody>
      </p:sp>
      <p:sp>
        <p:nvSpPr>
          <p:cNvPr id="52" name="Google Shape;52;p2"/>
          <p:cNvSpPr txBox="1"/>
          <p:nvPr/>
        </p:nvSpPr>
        <p:spPr>
          <a:xfrm>
            <a:off x="3873500" y="4281805"/>
            <a:ext cx="1749425" cy="4603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04040"/>
              </a:buClr>
              <a:buSzPts val="2400"/>
              <a:buFont typeface="Arial"/>
              <a:buNone/>
            </a:pPr>
            <a:r>
              <a:rPr lang="en-US" sz="2400" b="1" i="0" u="none" strike="noStrike" cap="none">
                <a:solidFill>
                  <a:srgbClr val="404040"/>
                </a:solidFill>
                <a:latin typeface="Calibri"/>
                <a:ea typeface="Calibri"/>
                <a:cs typeface="Calibri"/>
                <a:sym typeface="Calibri"/>
              </a:rPr>
              <a:t>Junran Yang</a:t>
            </a:r>
            <a:endParaRPr sz="2400" b="1" i="0" u="none" strike="noStrike" cap="none">
              <a:solidFill>
                <a:srgbClr val="404040"/>
              </a:solidFill>
              <a:latin typeface="Calibri"/>
              <a:ea typeface="Calibri"/>
              <a:cs typeface="Calibri"/>
              <a:sym typeface="Calibri"/>
            </a:endParaRPr>
          </a:p>
        </p:txBody>
      </p:sp>
      <p:sp>
        <p:nvSpPr>
          <p:cNvPr id="53" name="Google Shape;53;p2"/>
          <p:cNvSpPr txBox="1"/>
          <p:nvPr/>
        </p:nvSpPr>
        <p:spPr>
          <a:xfrm>
            <a:off x="6764338" y="4281488"/>
            <a:ext cx="1406525" cy="4603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04040"/>
              </a:buClr>
              <a:buSzPts val="2400"/>
              <a:buFont typeface="Arial"/>
              <a:buNone/>
            </a:pPr>
            <a:r>
              <a:rPr lang="en-US" sz="2400" b="1" i="0" u="none" strike="noStrike" cap="none">
                <a:solidFill>
                  <a:srgbClr val="404040"/>
                </a:solidFill>
                <a:latin typeface="Calibri"/>
                <a:ea typeface="Calibri"/>
                <a:cs typeface="Calibri"/>
                <a:sym typeface="Calibri"/>
              </a:rPr>
              <a:t>Suqi Lu</a:t>
            </a:r>
            <a:endParaRPr sz="2400" b="1" i="0" u="none" strike="noStrike" cap="none">
              <a:solidFill>
                <a:srgbClr val="404040"/>
              </a:solidFill>
              <a:latin typeface="Calibri"/>
              <a:ea typeface="Calibri"/>
              <a:cs typeface="Calibri"/>
              <a:sym typeface="Calibri"/>
            </a:endParaRPr>
          </a:p>
        </p:txBody>
      </p:sp>
      <p:sp>
        <p:nvSpPr>
          <p:cNvPr id="54" name="Google Shape;54;p2"/>
          <p:cNvSpPr txBox="1"/>
          <p:nvPr/>
        </p:nvSpPr>
        <p:spPr>
          <a:xfrm>
            <a:off x="8996680" y="4286885"/>
            <a:ext cx="2313305" cy="4603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04040"/>
              </a:buClr>
              <a:buSzPts val="2400"/>
              <a:buFont typeface="Arial"/>
              <a:buNone/>
            </a:pPr>
            <a:r>
              <a:rPr lang="en-US" sz="2400" b="1" i="0" u="none" strike="noStrike" cap="none">
                <a:solidFill>
                  <a:srgbClr val="404040"/>
                </a:solidFill>
                <a:latin typeface="Calibri"/>
                <a:ea typeface="Calibri"/>
                <a:cs typeface="Calibri"/>
                <a:sym typeface="Calibri"/>
              </a:rPr>
              <a:t>Zhangyuan Han</a:t>
            </a:r>
            <a:endParaRPr sz="2400" b="1" i="0" u="none" strike="noStrike" cap="none">
              <a:solidFill>
                <a:srgbClr val="404040"/>
              </a:solidFill>
              <a:latin typeface="Calibri"/>
              <a:ea typeface="Calibri"/>
              <a:cs typeface="Calibri"/>
              <a:sym typeface="Calibri"/>
            </a:endParaRPr>
          </a:p>
        </p:txBody>
      </p:sp>
      <p:sp>
        <p:nvSpPr>
          <p:cNvPr id="55" name="Google Shape;55;p2"/>
          <p:cNvSpPr/>
          <p:nvPr/>
        </p:nvSpPr>
        <p:spPr>
          <a:xfrm>
            <a:off x="1039813" y="5054600"/>
            <a:ext cx="2114550" cy="30734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404040"/>
              </a:buClr>
              <a:buSzPts val="2000"/>
              <a:buFont typeface="Arial"/>
              <a:buNone/>
            </a:pPr>
            <a:r>
              <a:rPr lang="en-US" sz="2000" b="1" i="0" u="none" strike="noStrike" cap="none">
                <a:solidFill>
                  <a:srgbClr val="404040"/>
                </a:solidFill>
                <a:latin typeface="Calibri"/>
                <a:ea typeface="Calibri"/>
                <a:cs typeface="Calibri"/>
                <a:sym typeface="Calibri"/>
              </a:rPr>
              <a:t>CWID: 20012581</a:t>
            </a:r>
            <a:endParaRPr sz="2000" b="1" i="0" u="none" strike="noStrike" cap="none">
              <a:solidFill>
                <a:srgbClr val="404040"/>
              </a:solidFill>
              <a:latin typeface="Calibri"/>
              <a:ea typeface="Calibri"/>
              <a:cs typeface="Calibri"/>
              <a:sym typeface="Calibri"/>
            </a:endParaRPr>
          </a:p>
          <a:p>
            <a:pPr marL="0" marR="0" lvl="0" indent="0" algn="l" rtl="0">
              <a:lnSpc>
                <a:spcPct val="100000"/>
              </a:lnSpc>
              <a:spcBef>
                <a:spcPts val="0"/>
              </a:spcBef>
              <a:spcAft>
                <a:spcPts val="0"/>
              </a:spcAft>
              <a:buClr>
                <a:srgbClr val="404040"/>
              </a:buClr>
              <a:buSzPts val="2000"/>
              <a:buFont typeface="Arial"/>
              <a:buNone/>
            </a:pPr>
            <a:endParaRPr sz="2000" b="1" i="0" u="none" strike="noStrike" cap="none">
              <a:solidFill>
                <a:srgbClr val="404040"/>
              </a:solidFill>
              <a:latin typeface="Calibri"/>
              <a:ea typeface="Calibri"/>
              <a:cs typeface="Calibri"/>
              <a:sym typeface="Calibri"/>
            </a:endParaRPr>
          </a:p>
        </p:txBody>
      </p:sp>
      <p:sp>
        <p:nvSpPr>
          <p:cNvPr id="56" name="Google Shape;56;p2"/>
          <p:cNvSpPr/>
          <p:nvPr/>
        </p:nvSpPr>
        <p:spPr>
          <a:xfrm>
            <a:off x="3749675" y="5054600"/>
            <a:ext cx="2114550" cy="30734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404040"/>
              </a:buClr>
              <a:buSzPts val="2000"/>
              <a:buFont typeface="Arial"/>
              <a:buNone/>
            </a:pPr>
            <a:r>
              <a:rPr lang="en-US" sz="2000" b="1" i="0" u="none" strike="noStrike" cap="none">
                <a:solidFill>
                  <a:srgbClr val="404040"/>
                </a:solidFill>
                <a:latin typeface="Calibri"/>
                <a:ea typeface="Calibri"/>
                <a:cs typeface="Calibri"/>
                <a:sym typeface="Calibri"/>
              </a:rPr>
              <a:t>CWID: 20013443</a:t>
            </a:r>
            <a:endParaRPr sz="2000" b="1" i="0" u="none" strike="noStrike" cap="none">
              <a:solidFill>
                <a:srgbClr val="404040"/>
              </a:solidFill>
              <a:latin typeface="Calibri"/>
              <a:ea typeface="Calibri"/>
              <a:cs typeface="Calibri"/>
              <a:sym typeface="Calibri"/>
            </a:endParaRPr>
          </a:p>
        </p:txBody>
      </p:sp>
      <p:sp>
        <p:nvSpPr>
          <p:cNvPr id="57" name="Google Shape;57;p2"/>
          <p:cNvSpPr/>
          <p:nvPr/>
        </p:nvSpPr>
        <p:spPr>
          <a:xfrm>
            <a:off x="6457950" y="5054600"/>
            <a:ext cx="2114550" cy="30734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7F7F7F"/>
              </a:buClr>
              <a:buSzPts val="1400"/>
              <a:buFont typeface="Arial"/>
              <a:buNone/>
            </a:pPr>
            <a:r>
              <a:rPr lang="en-US" sz="1400" b="0" i="0" u="none" strike="noStrike" cap="none">
                <a:solidFill>
                  <a:srgbClr val="7F7F7F"/>
                </a:solidFill>
                <a:latin typeface="Calibri"/>
                <a:ea typeface="Calibri"/>
                <a:cs typeface="Calibri"/>
                <a:sym typeface="Calibri"/>
              </a:rPr>
              <a:t> </a:t>
            </a:r>
            <a:r>
              <a:rPr lang="en-US" sz="2000" b="1" i="0" u="none" strike="noStrike" cap="none">
                <a:solidFill>
                  <a:srgbClr val="404040"/>
                </a:solidFill>
                <a:latin typeface="Calibri"/>
                <a:ea typeface="Calibri"/>
                <a:cs typeface="Calibri"/>
                <a:sym typeface="Calibri"/>
              </a:rPr>
              <a:t>CWID: 20011308</a:t>
            </a:r>
            <a:endParaRPr sz="2000" b="1" i="0" u="none" strike="noStrike" cap="none">
              <a:solidFill>
                <a:srgbClr val="404040"/>
              </a:solidFill>
              <a:latin typeface="Calibri"/>
              <a:ea typeface="Calibri"/>
              <a:cs typeface="Calibri"/>
              <a:sym typeface="Calibri"/>
            </a:endParaRPr>
          </a:p>
        </p:txBody>
      </p:sp>
      <p:sp>
        <p:nvSpPr>
          <p:cNvPr id="58" name="Google Shape;58;p2"/>
          <p:cNvSpPr/>
          <p:nvPr/>
        </p:nvSpPr>
        <p:spPr>
          <a:xfrm>
            <a:off x="9163050" y="5054600"/>
            <a:ext cx="2114550" cy="30734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404040"/>
              </a:buClr>
              <a:buSzPts val="2000"/>
              <a:buFont typeface="Arial"/>
              <a:buNone/>
            </a:pPr>
            <a:r>
              <a:rPr lang="en-US" sz="2000" b="1" i="0" u="none" strike="noStrike" cap="none">
                <a:solidFill>
                  <a:srgbClr val="404040"/>
                </a:solidFill>
                <a:latin typeface="Calibri"/>
                <a:ea typeface="Calibri"/>
                <a:cs typeface="Calibri"/>
                <a:sym typeface="Calibri"/>
              </a:rPr>
              <a:t>CWID:20011343</a:t>
            </a:r>
            <a:endParaRPr sz="2000" b="1" i="0" u="none" strike="noStrike" cap="none">
              <a:solidFill>
                <a:srgbClr val="404040"/>
              </a:solidFill>
              <a:latin typeface="Calibri"/>
              <a:ea typeface="Calibri"/>
              <a:cs typeface="Calibri"/>
              <a:sym typeface="Calibri"/>
            </a:endParaRPr>
          </a:p>
        </p:txBody>
      </p:sp>
      <p:sp>
        <p:nvSpPr>
          <p:cNvPr id="60" name="Google Shape;60;p2"/>
          <p:cNvSpPr txBox="1"/>
          <p:nvPr/>
        </p:nvSpPr>
        <p:spPr>
          <a:xfrm>
            <a:off x="975995" y="713740"/>
            <a:ext cx="4924425" cy="768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Team Members</a:t>
            </a:r>
            <a:endParaRPr sz="4400" b="1" i="0" u="none" strike="noStrike" cap="none">
              <a:solidFill>
                <a:srgbClr val="404040"/>
              </a:solidFill>
              <a:latin typeface="Calibri"/>
              <a:ea typeface="Calibri"/>
              <a:cs typeface="Calibri"/>
              <a:sym typeface="Calibri"/>
            </a:endParaRPr>
          </a:p>
        </p:txBody>
      </p:sp>
      <p:sp>
        <p:nvSpPr>
          <p:cNvPr id="61" name="Google Shape;61;p2"/>
          <p:cNvSpPr/>
          <p:nvPr/>
        </p:nvSpPr>
        <p:spPr>
          <a:xfrm>
            <a:off x="6474625" y="1912175"/>
            <a:ext cx="1938900" cy="193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0"/>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pic>
        <p:nvPicPr>
          <p:cNvPr id="219" name="Google Shape;219;p20"/>
          <p:cNvPicPr preferRelativeResize="0"/>
          <p:nvPr/>
        </p:nvPicPr>
        <p:blipFill rotWithShape="1">
          <a:blip r:embed="rId4">
            <a:alphaModFix/>
          </a:blip>
          <a:srcRect t="3474" r="6691" b="5488"/>
          <a:stretch/>
        </p:blipFill>
        <p:spPr>
          <a:xfrm>
            <a:off x="2501900" y="2195195"/>
            <a:ext cx="7188835" cy="2467610"/>
          </a:xfrm>
          <a:prstGeom prst="rect">
            <a:avLst/>
          </a:prstGeom>
          <a:noFill/>
          <a:ln>
            <a:noFill/>
          </a:ln>
        </p:spPr>
      </p:pic>
      <p:pic>
        <p:nvPicPr>
          <p:cNvPr id="220" name="Google Shape;220;p20"/>
          <p:cNvPicPr preferRelativeResize="0"/>
          <p:nvPr/>
        </p:nvPicPr>
        <p:blipFill rotWithShape="1">
          <a:blip r:embed="rId5">
            <a:alphaModFix/>
          </a:blip>
          <a:srcRect b="22007"/>
          <a:stretch/>
        </p:blipFill>
        <p:spPr>
          <a:xfrm>
            <a:off x="5501640" y="5129530"/>
            <a:ext cx="1188720" cy="562610"/>
          </a:xfrm>
          <a:prstGeom prst="rect">
            <a:avLst/>
          </a:prstGeom>
          <a:noFill/>
          <a:ln>
            <a:noFill/>
          </a:ln>
        </p:spPr>
      </p:pic>
      <p:sp>
        <p:nvSpPr>
          <p:cNvPr id="221" name="Google Shape;221;p20"/>
          <p:cNvSpPr txBox="1"/>
          <p:nvPr/>
        </p:nvSpPr>
        <p:spPr>
          <a:xfrm>
            <a:off x="975995" y="713740"/>
            <a:ext cx="512191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CART(Decision Tree)</a:t>
            </a:r>
            <a:endParaRPr sz="4400" b="1" i="0" u="none" strike="noStrike" cap="none">
              <a:solidFill>
                <a:srgbClr val="404040"/>
              </a:solidFill>
              <a:latin typeface="Calibri"/>
              <a:ea typeface="Calibri"/>
              <a:cs typeface="Calibri"/>
              <a:sym typeface="Calibri"/>
            </a:endParaRPr>
          </a:p>
        </p:txBody>
      </p:sp>
      <p:sp>
        <p:nvSpPr>
          <p:cNvPr id="222" name="Google Shape;222;p20"/>
          <p:cNvSpPr txBox="1"/>
          <p:nvPr/>
        </p:nvSpPr>
        <p:spPr>
          <a:xfrm>
            <a:off x="1360805" y="5129530"/>
            <a:ext cx="282384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confusion matrix</a:t>
            </a:r>
            <a:endParaRPr sz="2400" b="1" i="0" u="none" strike="noStrike" cap="none">
              <a:solidFill>
                <a:srgbClr val="000000"/>
              </a:solidFill>
              <a:latin typeface="Arial"/>
              <a:ea typeface="Arial"/>
              <a:cs typeface="Arial"/>
              <a:sym typeface="Arial"/>
            </a:endParaRP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1"/>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229" name="Google Shape;229;p21"/>
          <p:cNvSpPr txBox="1"/>
          <p:nvPr/>
        </p:nvSpPr>
        <p:spPr>
          <a:xfrm>
            <a:off x="975999" y="713750"/>
            <a:ext cx="9452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a:solidFill>
                  <a:srgbClr val="404040"/>
                </a:solidFill>
                <a:latin typeface="Calibri"/>
                <a:ea typeface="Calibri"/>
                <a:cs typeface="Calibri"/>
                <a:sym typeface="Calibri"/>
              </a:rPr>
              <a:t>QDA(Quadratic Discriminant Analysis)</a:t>
            </a:r>
            <a:endParaRPr sz="4400" b="1" i="0" u="none" strike="noStrike" cap="none">
              <a:solidFill>
                <a:srgbClr val="404040"/>
              </a:solidFill>
              <a:latin typeface="Calibri"/>
              <a:ea typeface="Calibri"/>
              <a:cs typeface="Calibri"/>
              <a:sym typeface="Calibri"/>
            </a:endParaRPr>
          </a:p>
        </p:txBody>
      </p:sp>
      <p:sp>
        <p:nvSpPr>
          <p:cNvPr id="230" name="Google Shape;230;p21"/>
          <p:cNvSpPr txBox="1"/>
          <p:nvPr/>
        </p:nvSpPr>
        <p:spPr>
          <a:xfrm>
            <a:off x="1360805" y="5129530"/>
            <a:ext cx="282384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confusion matrix</a:t>
            </a:r>
            <a:endParaRPr sz="2400" b="1" i="0" u="none" strike="noStrike" cap="none">
              <a:solidFill>
                <a:srgbClr val="000000"/>
              </a:solidFill>
              <a:latin typeface="Arial"/>
              <a:ea typeface="Arial"/>
              <a:cs typeface="Arial"/>
              <a:sym typeface="Arial"/>
            </a:endParaRPr>
          </a:p>
        </p:txBody>
      </p:sp>
      <p:pic>
        <p:nvPicPr>
          <p:cNvPr id="231" name="Google Shape;231;p21"/>
          <p:cNvPicPr preferRelativeResize="0"/>
          <p:nvPr/>
        </p:nvPicPr>
        <p:blipFill>
          <a:blip r:embed="rId4">
            <a:alphaModFix/>
          </a:blip>
          <a:stretch>
            <a:fillRect/>
          </a:stretch>
        </p:blipFill>
        <p:spPr>
          <a:xfrm>
            <a:off x="1954850" y="1884900"/>
            <a:ext cx="8420100" cy="2933700"/>
          </a:xfrm>
          <a:prstGeom prst="rect">
            <a:avLst/>
          </a:prstGeom>
          <a:noFill/>
          <a:ln>
            <a:noFill/>
          </a:ln>
        </p:spPr>
      </p:pic>
      <p:pic>
        <p:nvPicPr>
          <p:cNvPr id="232" name="Google Shape;232;p21"/>
          <p:cNvPicPr preferRelativeResize="0"/>
          <p:nvPr/>
        </p:nvPicPr>
        <p:blipFill>
          <a:blip r:embed="rId5">
            <a:alphaModFix/>
          </a:blip>
          <a:stretch>
            <a:fillRect/>
          </a:stretch>
        </p:blipFill>
        <p:spPr>
          <a:xfrm>
            <a:off x="5305425" y="5394675"/>
            <a:ext cx="1581150" cy="895350"/>
          </a:xfrm>
          <a:prstGeom prst="rect">
            <a:avLst/>
          </a:prstGeom>
          <a:noFill/>
          <a:ln>
            <a:noFill/>
          </a:ln>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2"/>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239" name="Google Shape;239;p22"/>
          <p:cNvSpPr txBox="1"/>
          <p:nvPr/>
        </p:nvSpPr>
        <p:spPr>
          <a:xfrm>
            <a:off x="976000" y="713750"/>
            <a:ext cx="89196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a:solidFill>
                  <a:srgbClr val="404040"/>
                </a:solidFill>
                <a:latin typeface="Calibri"/>
                <a:ea typeface="Calibri"/>
                <a:cs typeface="Calibri"/>
                <a:sym typeface="Calibri"/>
              </a:rPr>
              <a:t>PLA(Perceptron Learning Algorithm)</a:t>
            </a:r>
            <a:endParaRPr sz="4400" b="1" i="0" u="none" strike="noStrike" cap="none">
              <a:solidFill>
                <a:srgbClr val="404040"/>
              </a:solidFill>
              <a:latin typeface="Calibri"/>
              <a:ea typeface="Calibri"/>
              <a:cs typeface="Calibri"/>
              <a:sym typeface="Calibri"/>
            </a:endParaRPr>
          </a:p>
        </p:txBody>
      </p:sp>
      <p:sp>
        <p:nvSpPr>
          <p:cNvPr id="240" name="Google Shape;240;p22"/>
          <p:cNvSpPr txBox="1"/>
          <p:nvPr/>
        </p:nvSpPr>
        <p:spPr>
          <a:xfrm>
            <a:off x="1360805" y="5129530"/>
            <a:ext cx="282384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confusion matrix</a:t>
            </a:r>
            <a:endParaRPr sz="2400" b="1" i="0" u="none" strike="noStrike" cap="none">
              <a:solidFill>
                <a:srgbClr val="000000"/>
              </a:solidFill>
              <a:latin typeface="Arial"/>
              <a:ea typeface="Arial"/>
              <a:cs typeface="Arial"/>
              <a:sym typeface="Arial"/>
            </a:endParaRPr>
          </a:p>
        </p:txBody>
      </p:sp>
      <p:pic>
        <p:nvPicPr>
          <p:cNvPr id="241" name="Google Shape;241;p22"/>
          <p:cNvPicPr preferRelativeResize="0"/>
          <p:nvPr/>
        </p:nvPicPr>
        <p:blipFill>
          <a:blip r:embed="rId4">
            <a:alphaModFix/>
          </a:blip>
          <a:stretch>
            <a:fillRect/>
          </a:stretch>
        </p:blipFill>
        <p:spPr>
          <a:xfrm>
            <a:off x="1641700" y="1776075"/>
            <a:ext cx="8115300" cy="2971800"/>
          </a:xfrm>
          <a:prstGeom prst="rect">
            <a:avLst/>
          </a:prstGeom>
          <a:noFill/>
          <a:ln>
            <a:noFill/>
          </a:ln>
        </p:spPr>
      </p:pic>
      <p:pic>
        <p:nvPicPr>
          <p:cNvPr id="242" name="Google Shape;242;p22"/>
          <p:cNvPicPr preferRelativeResize="0"/>
          <p:nvPr/>
        </p:nvPicPr>
        <p:blipFill>
          <a:blip r:embed="rId5">
            <a:alphaModFix/>
          </a:blip>
          <a:stretch>
            <a:fillRect/>
          </a:stretch>
        </p:blipFill>
        <p:spPr>
          <a:xfrm>
            <a:off x="5028950" y="5589900"/>
            <a:ext cx="1562100" cy="857250"/>
          </a:xfrm>
          <a:prstGeom prst="rect">
            <a:avLst/>
          </a:prstGeom>
          <a:noFill/>
          <a:ln>
            <a:noFill/>
          </a:ln>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3"/>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249" name="Google Shape;249;p23"/>
          <p:cNvSpPr txBox="1">
            <a:spLocks noGrp="1"/>
          </p:cNvSpPr>
          <p:nvPr>
            <p:ph type="subTitle" idx="1"/>
          </p:nvPr>
        </p:nvSpPr>
        <p:spPr>
          <a:xfrm>
            <a:off x="2572385" y="5739765"/>
            <a:ext cx="7047230" cy="33147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1000"/>
              </a:spcBef>
              <a:spcAft>
                <a:spcPts val="0"/>
              </a:spcAft>
              <a:buClr>
                <a:schemeClr val="dk1"/>
              </a:buClr>
              <a:buSzPts val="1100"/>
              <a:buFont typeface="Arial"/>
              <a:buNone/>
            </a:pPr>
            <a:r>
              <a:rPr lang="en-US" sz="1600" b="1">
                <a:latin typeface="Arial"/>
                <a:ea typeface="Arial"/>
                <a:cs typeface="Arial"/>
                <a:sym typeface="Arial"/>
              </a:rPr>
              <a:t>Random Forest has higher Accuracy Rate than other algorithm</a:t>
            </a:r>
            <a:endParaRPr sz="1600" b="1">
              <a:latin typeface="Arial"/>
              <a:ea typeface="Arial"/>
              <a:cs typeface="Arial"/>
              <a:sym typeface="Arial"/>
            </a:endParaRPr>
          </a:p>
          <a:p>
            <a:pPr marL="0" lvl="0" indent="0" algn="ctr" rtl="0">
              <a:lnSpc>
                <a:spcPct val="100000"/>
              </a:lnSpc>
              <a:spcBef>
                <a:spcPts val="1000"/>
              </a:spcBef>
              <a:spcAft>
                <a:spcPts val="0"/>
              </a:spcAft>
              <a:buClr>
                <a:schemeClr val="dk1"/>
              </a:buClr>
              <a:buSzPts val="1100"/>
              <a:buFont typeface="Arial"/>
              <a:buNone/>
            </a:pPr>
            <a:endParaRPr sz="1600" b="1">
              <a:latin typeface="Arial"/>
              <a:ea typeface="Arial"/>
              <a:cs typeface="Arial"/>
              <a:sym typeface="Arial"/>
            </a:endParaRPr>
          </a:p>
        </p:txBody>
      </p:sp>
      <p:pic>
        <p:nvPicPr>
          <p:cNvPr id="250" name="Google Shape;250;p23"/>
          <p:cNvPicPr preferRelativeResize="0"/>
          <p:nvPr/>
        </p:nvPicPr>
        <p:blipFill rotWithShape="1">
          <a:blip r:embed="rId4">
            <a:alphaModFix/>
          </a:blip>
          <a:srcRect l="2649" r="11683" b="2924"/>
          <a:stretch/>
        </p:blipFill>
        <p:spPr>
          <a:xfrm>
            <a:off x="2572385" y="1593850"/>
            <a:ext cx="7047230" cy="3966845"/>
          </a:xfrm>
          <a:prstGeom prst="rect">
            <a:avLst/>
          </a:prstGeom>
          <a:noFill/>
          <a:ln>
            <a:noFill/>
          </a:ln>
        </p:spPr>
      </p:pic>
      <p:sp>
        <p:nvSpPr>
          <p:cNvPr id="251" name="Google Shape;251;p23"/>
          <p:cNvSpPr txBox="1"/>
          <p:nvPr/>
        </p:nvSpPr>
        <p:spPr>
          <a:xfrm>
            <a:off x="975995" y="713740"/>
            <a:ext cx="683895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Accuracy Comparison</a:t>
            </a:r>
            <a:endParaRPr sz="4400" b="1" i="0" u="none" strike="noStrike" cap="none">
              <a:solidFill>
                <a:srgbClr val="40404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g1a63e58b933_0_0"/>
          <p:cNvPicPr preferRelativeResize="0"/>
          <p:nvPr/>
        </p:nvPicPr>
        <p:blipFill rotWithShape="1">
          <a:blip r:embed="rId3">
            <a:alphaModFix/>
          </a:blip>
          <a:srcRect l="5729" r="16840" b="26530"/>
          <a:stretch/>
        </p:blipFill>
        <p:spPr>
          <a:xfrm>
            <a:off x="0" y="0"/>
            <a:ext cx="12192000" cy="6858001"/>
          </a:xfrm>
          <a:prstGeom prst="rect">
            <a:avLst/>
          </a:prstGeom>
          <a:noFill/>
          <a:ln>
            <a:noFill/>
          </a:ln>
        </p:spPr>
      </p:pic>
      <p:sp>
        <p:nvSpPr>
          <p:cNvPr id="258" name="Google Shape;258;g1a63e58b933_0_0"/>
          <p:cNvSpPr txBox="1">
            <a:spLocks noGrp="1"/>
          </p:cNvSpPr>
          <p:nvPr>
            <p:ph type="ctrTitle"/>
          </p:nvPr>
        </p:nvSpPr>
        <p:spPr>
          <a:xfrm>
            <a:off x="4549400" y="85541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Conclusion</a:t>
            </a:r>
            <a:endParaRPr/>
          </a:p>
        </p:txBody>
      </p:sp>
      <p:sp>
        <p:nvSpPr>
          <p:cNvPr id="259" name="Google Shape;259;g1a63e58b933_0_0"/>
          <p:cNvSpPr txBox="1">
            <a:spLocks noGrp="1"/>
          </p:cNvSpPr>
          <p:nvPr>
            <p:ph type="subTitle" idx="1"/>
          </p:nvPr>
        </p:nvSpPr>
        <p:spPr>
          <a:xfrm>
            <a:off x="6330425" y="3900775"/>
            <a:ext cx="5668500" cy="16557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r>
              <a:rPr lang="en-US" sz="2700"/>
              <a:t>Compare to any other algorithms, </a:t>
            </a:r>
            <a:r>
              <a:rPr lang="en-US" sz="2700" b="1"/>
              <a:t>Random forest</a:t>
            </a:r>
            <a:r>
              <a:rPr lang="en-US" sz="2700"/>
              <a:t> has the best performance</a:t>
            </a:r>
            <a:r>
              <a:rPr lang="en-US"/>
              <a:t> in this dataset</a:t>
            </a:r>
            <a:endParaRPr/>
          </a:p>
        </p:txBody>
      </p:sp>
      <p:pic>
        <p:nvPicPr>
          <p:cNvPr id="260" name="Google Shape;260;g1a63e58b933_0_0"/>
          <p:cNvPicPr preferRelativeResize="0"/>
          <p:nvPr/>
        </p:nvPicPr>
        <p:blipFill>
          <a:blip r:embed="rId4">
            <a:alphaModFix/>
          </a:blip>
          <a:stretch>
            <a:fillRect/>
          </a:stretch>
        </p:blipFill>
        <p:spPr>
          <a:xfrm>
            <a:off x="0" y="1959011"/>
            <a:ext cx="6024551" cy="29399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3"/>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69" name="Google Shape;69;p3"/>
          <p:cNvSpPr txBox="1"/>
          <p:nvPr/>
        </p:nvSpPr>
        <p:spPr>
          <a:xfrm>
            <a:off x="975995" y="713740"/>
            <a:ext cx="4924425" cy="768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Problem Statement</a:t>
            </a:r>
            <a:endParaRPr sz="4400" b="1" i="0" u="none" strike="noStrike" cap="none">
              <a:solidFill>
                <a:srgbClr val="404040"/>
              </a:solidFill>
              <a:latin typeface="Calibri"/>
              <a:ea typeface="Calibri"/>
              <a:cs typeface="Calibri"/>
              <a:sym typeface="Calibri"/>
            </a:endParaRPr>
          </a:p>
        </p:txBody>
      </p:sp>
      <p:sp>
        <p:nvSpPr>
          <p:cNvPr id="70" name="Google Shape;70;p3"/>
          <p:cNvSpPr/>
          <p:nvPr/>
        </p:nvSpPr>
        <p:spPr>
          <a:xfrm>
            <a:off x="975995" y="1482090"/>
            <a:ext cx="7426960" cy="33210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404040"/>
              </a:buClr>
              <a:buSzPts val="1800"/>
              <a:buFont typeface="Arial"/>
              <a:buNone/>
            </a:pPr>
            <a:r>
              <a:rPr lang="en-US" sz="1800" b="0" i="0" u="none" strike="noStrike" cap="none">
                <a:solidFill>
                  <a:srgbClr val="404040"/>
                </a:solidFill>
                <a:latin typeface="Calibri"/>
                <a:ea typeface="Calibri"/>
                <a:cs typeface="Calibri"/>
                <a:sym typeface="Calibri"/>
              </a:rPr>
              <a:t>https://www.kaggle.com/datasets/dinhanhx/studentgradepassorfailprediction</a:t>
            </a:r>
            <a:endParaRPr sz="1800" b="0" i="0" u="none" strike="noStrike" cap="none">
              <a:solidFill>
                <a:srgbClr val="404040"/>
              </a:solidFill>
              <a:latin typeface="Calibri"/>
              <a:ea typeface="Calibri"/>
              <a:cs typeface="Calibri"/>
              <a:sym typeface="Calibri"/>
            </a:endParaRPr>
          </a:p>
        </p:txBody>
      </p:sp>
      <p:sp>
        <p:nvSpPr>
          <p:cNvPr id="71" name="Google Shape;71;p3"/>
          <p:cNvSpPr/>
          <p:nvPr/>
        </p:nvSpPr>
        <p:spPr>
          <a:xfrm>
            <a:off x="975995" y="2082800"/>
            <a:ext cx="10402570" cy="422021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There are many factors influence performance of students including demographic, social and school-related features and so on. The final grade of students will be affected by these lots of features. Take the students' scores in the third semester(G3) as the prediction standard and set a grade greater &gt;=10 as pass.</a:t>
            </a:r>
            <a:endParaRPr sz="2800" b="1" i="0" u="none" strike="noStrike" cap="none">
              <a:solidFill>
                <a:srgbClr val="404040"/>
              </a:solidFill>
              <a:latin typeface="Calibri"/>
              <a:ea typeface="Calibri"/>
              <a:cs typeface="Calibri"/>
              <a:sym typeface="Calibri"/>
            </a:endParaRPr>
          </a:p>
          <a:p>
            <a:pPr marL="0" marR="0" lvl="0" indent="0" algn="just" rtl="0">
              <a:lnSpc>
                <a:spcPct val="120000"/>
              </a:lnSpc>
              <a:spcBef>
                <a:spcPts val="56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Therefore, our task is predicting pass with all attributes except G3. Given, a set of features we want to predict the target variable as 1, which is defaulter or 0 which is non-defaulter.</a:t>
            </a:r>
            <a:endParaRPr sz="2800" b="1" i="0" u="none" strike="noStrike" cap="none">
              <a:solidFill>
                <a:srgbClr val="40404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4"/>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77" name="Google Shape;77;p4"/>
          <p:cNvSpPr txBox="1"/>
          <p:nvPr/>
        </p:nvSpPr>
        <p:spPr>
          <a:xfrm>
            <a:off x="975995" y="713740"/>
            <a:ext cx="4924425" cy="768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Dataset Explanation</a:t>
            </a:r>
            <a:endParaRPr sz="4400" b="1" i="0" u="none" strike="noStrike" cap="none">
              <a:solidFill>
                <a:srgbClr val="404040"/>
              </a:solidFill>
              <a:latin typeface="Calibri"/>
              <a:ea typeface="Calibri"/>
              <a:cs typeface="Calibri"/>
              <a:sym typeface="Calibri"/>
            </a:endParaRPr>
          </a:p>
        </p:txBody>
      </p:sp>
      <p:sp>
        <p:nvSpPr>
          <p:cNvPr id="78" name="Google Shape;78;p4"/>
          <p:cNvSpPr/>
          <p:nvPr/>
        </p:nvSpPr>
        <p:spPr>
          <a:xfrm>
            <a:off x="975995" y="2082800"/>
            <a:ext cx="10402570" cy="2583815"/>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This data approach student achievement in secondary education of two Portuguese schools. The dataset comprises 30 features in form of columns, out of which we may opt to use the essential features only, during implementation. We can use PCA and correlation for feature reduction, but we shall see.</a:t>
            </a:r>
            <a:endParaRPr sz="2800" b="1" i="0" u="none" strike="noStrike" cap="none">
              <a:solidFill>
                <a:srgbClr val="40404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5"/>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graphicFrame>
        <p:nvGraphicFramePr>
          <p:cNvPr id="84" name="Google Shape;84;p5"/>
          <p:cNvGraphicFramePr/>
          <p:nvPr/>
        </p:nvGraphicFramePr>
        <p:xfrm>
          <a:off x="651510" y="1388745"/>
          <a:ext cx="10888350" cy="4994335"/>
        </p:xfrm>
        <a:graphic>
          <a:graphicData uri="http://schemas.openxmlformats.org/drawingml/2006/table">
            <a:tbl>
              <a:tblPr firstRow="1" bandRow="1">
                <a:noFill/>
                <a:tableStyleId>{FA8403FF-7ABF-41BC-BC63-D310C8558D21}</a:tableStyleId>
              </a:tblPr>
              <a:tblGrid>
                <a:gridCol w="1449700">
                  <a:extLst>
                    <a:ext uri="{9D8B030D-6E8A-4147-A177-3AD203B41FA5}">
                      <a16:colId xmlns:a16="http://schemas.microsoft.com/office/drawing/2014/main" val="20000"/>
                    </a:ext>
                  </a:extLst>
                </a:gridCol>
                <a:gridCol w="9438650">
                  <a:extLst>
                    <a:ext uri="{9D8B030D-6E8A-4147-A177-3AD203B41FA5}">
                      <a16:colId xmlns:a16="http://schemas.microsoft.com/office/drawing/2014/main" val="20001"/>
                    </a:ext>
                  </a:extLst>
                </a:gridCol>
              </a:tblGrid>
              <a:tr h="3657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Variable</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Description</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400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school</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student's school (binary: 'GP' - Gabriel Pereira or 'MS' - Mousinho da Silveira) </a:t>
                      </a:r>
                      <a:endParaRPr sz="1800" u="none" strike="noStrike" cap="none">
                        <a:solidFill>
                          <a:schemeClr val="dk1"/>
                        </a:solidFill>
                      </a:endParaRPr>
                    </a:p>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(bool: 1 if it's GP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0512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sex</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student's sex (binary: 'F' - female or 'M' - male) (bool: 1 if it's F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age</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student's age (numeric: from 15 to 22)</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972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address</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student's home address type (binary: 'U' - urban or 'R' - rural) (bool: 1 if it's U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8990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famsize</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family size (binary: 'LE3' - less or equal to 3 or 'GT3' - greater than 3) (bool: 1 if it's LE3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9052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Pstatus</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parent's cohabitation status (binary: 'T' - living together or 'A' - apart) (bool: 1 if it's T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6400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Medu</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mother's education (numeric: 0 - none, 1 - primary education (4th grade), 2 - 5th to 9th grade, 3 - secondary education or 4 - higher education)</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68580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Fedu</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father's education (numeric: 0 - none, 1 - primary education (4th grade), 2 -5th to 9th grade, 3 - secondary education or 4 - higher education)</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657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traveltime</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home to school travel time (numeric: 1 - 1 hour)</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657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studytime</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weekly study time (numeric: 1 - 10 hours)</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bl>
          </a:graphicData>
        </a:graphic>
      </p:graphicFrame>
      <p:sp>
        <p:nvSpPr>
          <p:cNvPr id="85" name="Google Shape;85;p5"/>
          <p:cNvSpPr txBox="1"/>
          <p:nvPr/>
        </p:nvSpPr>
        <p:spPr>
          <a:xfrm>
            <a:off x="417195" y="442595"/>
            <a:ext cx="4924425" cy="768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Data fields</a:t>
            </a:r>
            <a:endParaRPr sz="4400" b="1" i="0" u="none" strike="noStrike" cap="none">
              <a:solidFill>
                <a:srgbClr val="40404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6"/>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graphicFrame>
        <p:nvGraphicFramePr>
          <p:cNvPr id="91" name="Google Shape;91;p6"/>
          <p:cNvGraphicFramePr/>
          <p:nvPr/>
        </p:nvGraphicFramePr>
        <p:xfrm>
          <a:off x="652145" y="1584325"/>
          <a:ext cx="10888350" cy="4402470"/>
        </p:xfrm>
        <a:graphic>
          <a:graphicData uri="http://schemas.openxmlformats.org/drawingml/2006/table">
            <a:tbl>
              <a:tblPr firstRow="1" bandRow="1">
                <a:noFill/>
                <a:tableStyleId>{FA8403FF-7ABF-41BC-BC63-D310C8558D21}</a:tableStyleId>
              </a:tblPr>
              <a:tblGrid>
                <a:gridCol w="1449700">
                  <a:extLst>
                    <a:ext uri="{9D8B030D-6E8A-4147-A177-3AD203B41FA5}">
                      <a16:colId xmlns:a16="http://schemas.microsoft.com/office/drawing/2014/main" val="20000"/>
                    </a:ext>
                  </a:extLst>
                </a:gridCol>
                <a:gridCol w="9438650">
                  <a:extLst>
                    <a:ext uri="{9D8B030D-6E8A-4147-A177-3AD203B41FA5}">
                      <a16:colId xmlns:a16="http://schemas.microsoft.com/office/drawing/2014/main" val="20001"/>
                    </a:ext>
                  </a:extLst>
                </a:gridCol>
              </a:tblGrid>
              <a:tr h="3657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Variable</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Description</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657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failures</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number of past class failures (numeric: n if 1&lt;=n&lt;3, else 4)</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schoolsup</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extra educational support (binary: yes or no) (bool: 1 if it's Yes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52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famsup</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family educational support (binary: yes or no) (bool: 1 if it's Yes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400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paid</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extra paid classes within the course subject (Math or Portuguese) </a:t>
                      </a:r>
                      <a:endParaRPr sz="1800" u="none" strike="noStrike" cap="none">
                        <a:solidFill>
                          <a:schemeClr val="dk1"/>
                        </a:solidFill>
                      </a:endParaRPr>
                    </a:p>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(binary: yes or no) (bool: 1 if it's Yes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activities</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extra-curricular activities (binary: yes or no) (bool: 1 if it's Yes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8290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nursery</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attended nursery school (binary: yes or no) (bool: 1 if it's Yes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930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higher</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wants to take higher education (binary: yes or no) (bool: 1 if it's Yes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9432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insternet</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 Internet access at home (binary: yes or no) (bool: 1 if it's Yes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8162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romantic</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 with a romantic relationship (binary: yes or no) (bool: 1 if it's Yes else 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7210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famrel</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quality of family relationships (numeric: from 1 - very bad to 5 - excellent)</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bl>
          </a:graphicData>
        </a:graphic>
      </p:graphicFrame>
      <p:sp>
        <p:nvSpPr>
          <p:cNvPr id="92" name="Google Shape;92;p6"/>
          <p:cNvSpPr txBox="1"/>
          <p:nvPr/>
        </p:nvSpPr>
        <p:spPr>
          <a:xfrm>
            <a:off x="417195" y="442595"/>
            <a:ext cx="4924425" cy="768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Data Fields</a:t>
            </a:r>
            <a:endParaRPr sz="4400" b="1" i="0" u="none" strike="noStrike" cap="none">
              <a:solidFill>
                <a:srgbClr val="40404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7"/>
          <p:cNvPicPr preferRelativeResize="0"/>
          <p:nvPr/>
        </p:nvPicPr>
        <p:blipFill rotWithShape="1">
          <a:blip r:embed="rId3">
            <a:alphaModFix/>
          </a:blip>
          <a:srcRect l="5727" r="16841" b="26530"/>
          <a:stretch/>
        </p:blipFill>
        <p:spPr>
          <a:xfrm>
            <a:off x="635" y="0"/>
            <a:ext cx="12192000" cy="6858000"/>
          </a:xfrm>
          <a:prstGeom prst="rect">
            <a:avLst/>
          </a:prstGeom>
          <a:noFill/>
          <a:ln>
            <a:noFill/>
          </a:ln>
        </p:spPr>
      </p:pic>
      <p:graphicFrame>
        <p:nvGraphicFramePr>
          <p:cNvPr id="98" name="Google Shape;98;p7"/>
          <p:cNvGraphicFramePr/>
          <p:nvPr/>
        </p:nvGraphicFramePr>
        <p:xfrm>
          <a:off x="740410" y="1473200"/>
          <a:ext cx="10710525" cy="4114875"/>
        </p:xfrm>
        <a:graphic>
          <a:graphicData uri="http://schemas.openxmlformats.org/drawingml/2006/table">
            <a:tbl>
              <a:tblPr firstRow="1" bandRow="1">
                <a:noFill/>
                <a:tableStyleId>{FA8403FF-7ABF-41BC-BC63-D310C8558D21}</a:tableStyleId>
              </a:tblPr>
              <a:tblGrid>
                <a:gridCol w="1419850">
                  <a:extLst>
                    <a:ext uri="{9D8B030D-6E8A-4147-A177-3AD203B41FA5}">
                      <a16:colId xmlns:a16="http://schemas.microsoft.com/office/drawing/2014/main" val="20000"/>
                    </a:ext>
                  </a:extLst>
                </a:gridCol>
                <a:gridCol w="9290675">
                  <a:extLst>
                    <a:ext uri="{9D8B030D-6E8A-4147-A177-3AD203B41FA5}">
                      <a16:colId xmlns:a16="http://schemas.microsoft.com/office/drawing/2014/main" val="20001"/>
                    </a:ext>
                  </a:extLst>
                </a:gridCol>
              </a:tblGrid>
              <a:tr h="3708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Variable</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Description</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14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freetime</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free time after school (numeric: from 1 - very low to 5 - very high)</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goout</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going out with friends (numeric: from 1 - very low to 5 - very high)</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Dalc</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workday alcohol consumption (numeric: from 1 - very low to 5 - very high)</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14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Walc</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weekend alcohol consumption (numeric: from 1 - very low to 5 - very high)</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health</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current health status (numeric: from 1 - very bad to 5 - very good)</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9242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absences</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number of school absences (numeric: from 0 to 93)</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G1</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first period grade (numeric: from 0 to 20)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708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G2</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second period grade (numeric: from 0 to 20)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7720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G3</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final grade (numeric: from 0 to 20)</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7720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pass</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solidFill>
                            <a:schemeClr val="dk1"/>
                          </a:solidFill>
                        </a:rPr>
                        <a:t>(bool: 1 if that student passes else 0) output target</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bl>
          </a:graphicData>
        </a:graphic>
      </p:graphicFrame>
      <p:sp>
        <p:nvSpPr>
          <p:cNvPr id="99" name="Google Shape;99;p7"/>
          <p:cNvSpPr txBox="1"/>
          <p:nvPr/>
        </p:nvSpPr>
        <p:spPr>
          <a:xfrm>
            <a:off x="417195" y="442595"/>
            <a:ext cx="4924425" cy="768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Data Fields</a:t>
            </a:r>
            <a:endParaRPr sz="4400" b="1" i="0" u="none" strike="noStrike" cap="none">
              <a:solidFill>
                <a:srgbClr val="40404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8"/>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105" name="Google Shape;105;p8"/>
          <p:cNvSpPr/>
          <p:nvPr/>
        </p:nvSpPr>
        <p:spPr>
          <a:xfrm>
            <a:off x="976000" y="2042800"/>
            <a:ext cx="10402500" cy="3067200"/>
          </a:xfrm>
          <a:prstGeom prst="rect">
            <a:avLst/>
          </a:prstGeom>
          <a:noFill/>
          <a:ln>
            <a:noFill/>
          </a:ln>
        </p:spPr>
        <p:txBody>
          <a:bodyPr spcFirstLastPara="1" wrap="square" lIns="0" tIns="0" rIns="0" bIns="0" anchor="t" anchorCtr="0">
            <a:spAutoFit/>
          </a:bodyPr>
          <a:lstStyle/>
          <a:p>
            <a:pPr marL="457200" marR="0" lvl="0" indent="-406400" algn="just" rtl="0">
              <a:lnSpc>
                <a:spcPct val="120000"/>
              </a:lnSpc>
              <a:spcBef>
                <a:spcPts val="0"/>
              </a:spcBef>
              <a:spcAft>
                <a:spcPts val="0"/>
              </a:spcAft>
              <a:buClr>
                <a:srgbClr val="404040"/>
              </a:buClr>
              <a:buSzPts val="2800"/>
              <a:buFont typeface="Calibri"/>
              <a:buChar char="●"/>
            </a:pPr>
            <a:r>
              <a:rPr lang="en-US" sz="2800" b="1">
                <a:solidFill>
                  <a:srgbClr val="404040"/>
                </a:solidFill>
                <a:latin typeface="Calibri"/>
                <a:ea typeface="Calibri"/>
                <a:cs typeface="Calibri"/>
                <a:sym typeface="Calibri"/>
              </a:rPr>
              <a:t>Check</a:t>
            </a:r>
            <a:r>
              <a:rPr lang="en-US" sz="2800" b="1" i="0" u="none" strike="noStrike" cap="none">
                <a:solidFill>
                  <a:srgbClr val="404040"/>
                </a:solidFill>
                <a:latin typeface="Calibri"/>
                <a:ea typeface="Calibri"/>
                <a:cs typeface="Calibri"/>
                <a:sym typeface="Calibri"/>
              </a:rPr>
              <a:t> the dataset for missing data</a:t>
            </a:r>
            <a:endParaRPr sz="2800" b="1" i="0" u="none" strike="noStrike" cap="none">
              <a:solidFill>
                <a:srgbClr val="404040"/>
              </a:solidFill>
              <a:latin typeface="Calibri"/>
              <a:ea typeface="Calibri"/>
              <a:cs typeface="Calibri"/>
              <a:sym typeface="Calibri"/>
            </a:endParaRPr>
          </a:p>
          <a:p>
            <a:pPr marL="457200" marR="0" lvl="0" indent="-406400" algn="just" rtl="0">
              <a:lnSpc>
                <a:spcPct val="120000"/>
              </a:lnSpc>
              <a:spcBef>
                <a:spcPts val="0"/>
              </a:spcBef>
              <a:spcAft>
                <a:spcPts val="0"/>
              </a:spcAft>
              <a:buClr>
                <a:srgbClr val="404040"/>
              </a:buClr>
              <a:buSzPts val="2800"/>
              <a:buFont typeface="Calibri"/>
              <a:buChar char="●"/>
            </a:pPr>
            <a:r>
              <a:rPr lang="en-US" sz="2800" b="1" i="0" u="none" strike="noStrike" cap="none">
                <a:solidFill>
                  <a:srgbClr val="404040"/>
                </a:solidFill>
                <a:latin typeface="Calibri"/>
                <a:ea typeface="Calibri"/>
                <a:cs typeface="Calibri"/>
                <a:sym typeface="Calibri"/>
              </a:rPr>
              <a:t>Analyzed the correlation of features (focusing on gender, age and location)</a:t>
            </a:r>
            <a:endParaRPr sz="2800" b="1" i="0" u="none" strike="noStrike" cap="none">
              <a:solidFill>
                <a:srgbClr val="404040"/>
              </a:solidFill>
              <a:latin typeface="Calibri"/>
              <a:ea typeface="Calibri"/>
              <a:cs typeface="Calibri"/>
              <a:sym typeface="Calibri"/>
            </a:endParaRPr>
          </a:p>
          <a:p>
            <a:pPr marL="457200" marR="0" lvl="0" indent="-406400" algn="just" rtl="0">
              <a:lnSpc>
                <a:spcPct val="120000"/>
              </a:lnSpc>
              <a:spcBef>
                <a:spcPts val="0"/>
              </a:spcBef>
              <a:spcAft>
                <a:spcPts val="0"/>
              </a:spcAft>
              <a:buClr>
                <a:srgbClr val="404040"/>
              </a:buClr>
              <a:buSzPts val="2800"/>
              <a:buFont typeface="Calibri"/>
              <a:buChar char="●"/>
            </a:pPr>
            <a:r>
              <a:rPr lang="en-US" sz="2800" b="1" i="0" u="none" strike="noStrike" cap="none">
                <a:solidFill>
                  <a:srgbClr val="404040"/>
                </a:solidFill>
                <a:latin typeface="Calibri"/>
                <a:ea typeface="Calibri"/>
                <a:cs typeface="Calibri"/>
                <a:sym typeface="Calibri"/>
              </a:rPr>
              <a:t>Delete features that are not highly relevant</a:t>
            </a:r>
            <a:endParaRPr sz="2800" b="1" i="0" u="none" strike="noStrike" cap="none">
              <a:solidFill>
                <a:srgbClr val="404040"/>
              </a:solidFill>
              <a:latin typeface="Calibri"/>
              <a:ea typeface="Calibri"/>
              <a:cs typeface="Calibri"/>
              <a:sym typeface="Calibri"/>
            </a:endParaRPr>
          </a:p>
          <a:p>
            <a:pPr marL="457200" lvl="0" indent="-406400" algn="l" rtl="0">
              <a:spcBef>
                <a:spcPts val="0"/>
              </a:spcBef>
              <a:spcAft>
                <a:spcPts val="0"/>
              </a:spcAft>
              <a:buClr>
                <a:srgbClr val="404040"/>
              </a:buClr>
              <a:buSzPts val="2800"/>
              <a:buFont typeface="Calibri"/>
              <a:buChar char="●"/>
            </a:pPr>
            <a:r>
              <a:rPr lang="en-US" sz="2800" b="1">
                <a:solidFill>
                  <a:srgbClr val="404040"/>
                </a:solidFill>
                <a:latin typeface="Calibri"/>
                <a:ea typeface="Calibri"/>
                <a:cs typeface="Calibri"/>
                <a:sym typeface="Calibri"/>
              </a:rPr>
              <a:t>Principal Component Analysis (PCA)</a:t>
            </a:r>
            <a:endParaRPr sz="2800" b="1">
              <a:solidFill>
                <a:srgbClr val="404040"/>
              </a:solidFill>
              <a:latin typeface="Calibri"/>
              <a:ea typeface="Calibri"/>
              <a:cs typeface="Calibri"/>
              <a:sym typeface="Calibri"/>
            </a:endParaRPr>
          </a:p>
          <a:p>
            <a:pPr marL="457200" lvl="0" indent="-406400" algn="l" rtl="0">
              <a:spcBef>
                <a:spcPts val="0"/>
              </a:spcBef>
              <a:spcAft>
                <a:spcPts val="0"/>
              </a:spcAft>
              <a:buClr>
                <a:srgbClr val="404040"/>
              </a:buClr>
              <a:buSzPts val="2800"/>
              <a:buFont typeface="Calibri"/>
              <a:buChar char="●"/>
            </a:pPr>
            <a:r>
              <a:rPr lang="en-US" sz="2800" b="1">
                <a:solidFill>
                  <a:srgbClr val="404040"/>
                </a:solidFill>
                <a:latin typeface="Calibri"/>
                <a:ea typeface="Calibri"/>
                <a:cs typeface="Calibri"/>
                <a:sym typeface="Calibri"/>
              </a:rPr>
              <a:t>Split dataset as training set (70%) and test set (30%)</a:t>
            </a:r>
            <a:endParaRPr sz="2800" b="1">
              <a:solidFill>
                <a:srgbClr val="404040"/>
              </a:solidFill>
              <a:latin typeface="Calibri"/>
              <a:ea typeface="Calibri"/>
              <a:cs typeface="Calibri"/>
              <a:sym typeface="Calibri"/>
            </a:endParaRPr>
          </a:p>
          <a:p>
            <a:pPr marL="457200" marR="0" lvl="0" indent="0" algn="just" rtl="0">
              <a:lnSpc>
                <a:spcPct val="120000"/>
              </a:lnSpc>
              <a:spcBef>
                <a:spcPts val="0"/>
              </a:spcBef>
              <a:spcAft>
                <a:spcPts val="0"/>
              </a:spcAft>
              <a:buNone/>
            </a:pPr>
            <a:endParaRPr sz="2800" b="1">
              <a:solidFill>
                <a:srgbClr val="404040"/>
              </a:solidFill>
              <a:latin typeface="Calibri"/>
              <a:ea typeface="Calibri"/>
              <a:cs typeface="Calibri"/>
              <a:sym typeface="Calibri"/>
            </a:endParaRPr>
          </a:p>
          <a:p>
            <a:pPr marL="0" marR="0" lvl="0" indent="0" algn="just" rtl="0">
              <a:lnSpc>
                <a:spcPct val="120000"/>
              </a:lnSpc>
              <a:spcBef>
                <a:spcPts val="0"/>
              </a:spcBef>
              <a:spcAft>
                <a:spcPts val="0"/>
              </a:spcAft>
              <a:buClr>
                <a:srgbClr val="404040"/>
              </a:buClr>
              <a:buSzPts val="2800"/>
              <a:buFont typeface="Arial"/>
              <a:buNone/>
            </a:pPr>
            <a:endParaRPr sz="2800" b="1" i="0" u="none" strike="noStrike" cap="none">
              <a:solidFill>
                <a:srgbClr val="404040"/>
              </a:solidFill>
              <a:latin typeface="Calibri"/>
              <a:ea typeface="Calibri"/>
              <a:cs typeface="Calibri"/>
              <a:sym typeface="Calibri"/>
            </a:endParaRPr>
          </a:p>
        </p:txBody>
      </p:sp>
      <p:sp>
        <p:nvSpPr>
          <p:cNvPr id="106" name="Google Shape;106;p8"/>
          <p:cNvSpPr txBox="1"/>
          <p:nvPr/>
        </p:nvSpPr>
        <p:spPr>
          <a:xfrm>
            <a:off x="975995" y="713740"/>
            <a:ext cx="4924425"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Preprocessing</a:t>
            </a:r>
            <a:endParaRPr sz="4400" b="1" i="0" u="none" strike="noStrike" cap="none">
              <a:solidFill>
                <a:srgbClr val="40404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9"/>
          <p:cNvPicPr preferRelativeResize="0"/>
          <p:nvPr/>
        </p:nvPicPr>
        <p:blipFill rotWithShape="1">
          <a:blip r:embed="rId3">
            <a:alphaModFix/>
          </a:blip>
          <a:srcRect l="5727" r="16841" b="26530"/>
          <a:stretch/>
        </p:blipFill>
        <p:spPr>
          <a:xfrm>
            <a:off x="0" y="0"/>
            <a:ext cx="12192000" cy="6858000"/>
          </a:xfrm>
          <a:prstGeom prst="rect">
            <a:avLst/>
          </a:prstGeom>
          <a:noFill/>
          <a:ln>
            <a:noFill/>
          </a:ln>
        </p:spPr>
      </p:pic>
      <p:sp>
        <p:nvSpPr>
          <p:cNvPr id="112" name="Google Shape;112;p9"/>
          <p:cNvSpPr txBox="1"/>
          <p:nvPr/>
        </p:nvSpPr>
        <p:spPr>
          <a:xfrm>
            <a:off x="975995" y="713740"/>
            <a:ext cx="600456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4400"/>
              <a:buFont typeface="Arial"/>
              <a:buNone/>
            </a:pPr>
            <a:r>
              <a:rPr lang="en-US" sz="4400" b="1" i="0" u="none" strike="noStrike" cap="none">
                <a:solidFill>
                  <a:srgbClr val="404040"/>
                </a:solidFill>
                <a:latin typeface="Calibri"/>
                <a:ea typeface="Calibri"/>
                <a:cs typeface="Calibri"/>
                <a:sym typeface="Calibri"/>
              </a:rPr>
              <a:t>Classification Algorithms</a:t>
            </a:r>
            <a:endParaRPr sz="4400" b="1" i="0" u="none" strike="noStrike" cap="none">
              <a:solidFill>
                <a:srgbClr val="404040"/>
              </a:solidFill>
              <a:latin typeface="Calibri"/>
              <a:ea typeface="Calibri"/>
              <a:cs typeface="Calibri"/>
              <a:sym typeface="Calibri"/>
            </a:endParaRPr>
          </a:p>
        </p:txBody>
      </p:sp>
      <p:sp>
        <p:nvSpPr>
          <p:cNvPr id="113" name="Google Shape;113;p9"/>
          <p:cNvSpPr/>
          <p:nvPr/>
        </p:nvSpPr>
        <p:spPr>
          <a:xfrm>
            <a:off x="1122680" y="1480820"/>
            <a:ext cx="7426960" cy="33210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404040"/>
              </a:buClr>
              <a:buSzPts val="1800"/>
              <a:buFont typeface="Arial"/>
              <a:buNone/>
            </a:pPr>
            <a:r>
              <a:rPr lang="en-US" sz="1800" b="0" i="0" u="none" strike="noStrike" cap="none">
                <a:solidFill>
                  <a:srgbClr val="404040"/>
                </a:solidFill>
                <a:latin typeface="Calibri"/>
                <a:ea typeface="Calibri"/>
                <a:cs typeface="Calibri"/>
                <a:sym typeface="Calibri"/>
              </a:rPr>
              <a:t>Different classification algorithms used and their results</a:t>
            </a:r>
            <a:endParaRPr sz="1800" b="0" i="0" u="none" strike="noStrike" cap="none">
              <a:solidFill>
                <a:srgbClr val="404040"/>
              </a:solidFill>
              <a:latin typeface="Calibri"/>
              <a:ea typeface="Calibri"/>
              <a:cs typeface="Calibri"/>
              <a:sym typeface="Calibri"/>
            </a:endParaRPr>
          </a:p>
        </p:txBody>
      </p:sp>
      <p:sp>
        <p:nvSpPr>
          <p:cNvPr id="114" name="Google Shape;114;p9"/>
          <p:cNvSpPr/>
          <p:nvPr/>
        </p:nvSpPr>
        <p:spPr>
          <a:xfrm>
            <a:off x="975995" y="2082800"/>
            <a:ext cx="10402570" cy="4134485"/>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a. Logistic Regression</a:t>
            </a:r>
            <a:endParaRPr sz="2800" b="1" i="0" u="none" strike="noStrike" cap="none">
              <a:solidFill>
                <a:srgbClr val="404040"/>
              </a:solidFill>
              <a:latin typeface="Calibri"/>
              <a:ea typeface="Calibri"/>
              <a:cs typeface="Calibri"/>
              <a:sym typeface="Calibri"/>
            </a:endParaRPr>
          </a:p>
          <a:p>
            <a:pPr marL="0" marR="0" lvl="0" indent="0" algn="just" rtl="0">
              <a:lnSpc>
                <a:spcPct val="120000"/>
              </a:lnSpc>
              <a:spcBef>
                <a:spcPts val="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b. Support Vector Machine (SVM)</a:t>
            </a:r>
            <a:endParaRPr sz="2800" b="1" i="0" u="none" strike="noStrike" cap="none">
              <a:solidFill>
                <a:srgbClr val="404040"/>
              </a:solidFill>
              <a:latin typeface="Calibri"/>
              <a:ea typeface="Calibri"/>
              <a:cs typeface="Calibri"/>
              <a:sym typeface="Calibri"/>
            </a:endParaRPr>
          </a:p>
          <a:p>
            <a:pPr marL="0" marR="0" lvl="0" indent="0" algn="just" rtl="0">
              <a:lnSpc>
                <a:spcPct val="120000"/>
              </a:lnSpc>
              <a:spcBef>
                <a:spcPts val="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c. K-Nearest Neighbor (KNN)</a:t>
            </a:r>
            <a:endParaRPr sz="2800" b="1" i="0" u="none" strike="noStrike" cap="none">
              <a:solidFill>
                <a:srgbClr val="404040"/>
              </a:solidFill>
              <a:latin typeface="Calibri"/>
              <a:ea typeface="Calibri"/>
              <a:cs typeface="Calibri"/>
              <a:sym typeface="Calibri"/>
            </a:endParaRPr>
          </a:p>
          <a:p>
            <a:pPr marL="0" marR="0" lvl="0" indent="0" algn="just" rtl="0">
              <a:lnSpc>
                <a:spcPct val="120000"/>
              </a:lnSpc>
              <a:spcBef>
                <a:spcPts val="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d. Random Forest</a:t>
            </a:r>
            <a:endParaRPr sz="2800" b="1" i="0" u="none" strike="noStrike" cap="none">
              <a:solidFill>
                <a:srgbClr val="404040"/>
              </a:solidFill>
              <a:latin typeface="Calibri"/>
              <a:ea typeface="Calibri"/>
              <a:cs typeface="Calibri"/>
              <a:sym typeface="Calibri"/>
            </a:endParaRPr>
          </a:p>
          <a:p>
            <a:pPr marL="0" marR="0" lvl="0" indent="0" algn="just" rtl="0">
              <a:lnSpc>
                <a:spcPct val="120000"/>
              </a:lnSpc>
              <a:spcBef>
                <a:spcPts val="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e. Naive Bayes</a:t>
            </a:r>
            <a:endParaRPr sz="2800" b="1" i="0" u="none" strike="noStrike" cap="none">
              <a:solidFill>
                <a:srgbClr val="404040"/>
              </a:solidFill>
              <a:latin typeface="Calibri"/>
              <a:ea typeface="Calibri"/>
              <a:cs typeface="Calibri"/>
              <a:sym typeface="Calibri"/>
            </a:endParaRPr>
          </a:p>
          <a:p>
            <a:pPr marL="0" marR="0" lvl="0" indent="0" algn="just" rtl="0">
              <a:lnSpc>
                <a:spcPct val="120000"/>
              </a:lnSpc>
              <a:spcBef>
                <a:spcPts val="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f. Decision Tree</a:t>
            </a:r>
            <a:endParaRPr sz="2800" b="1" i="0" u="none" strike="noStrike" cap="none">
              <a:solidFill>
                <a:srgbClr val="404040"/>
              </a:solidFill>
              <a:latin typeface="Calibri"/>
              <a:ea typeface="Calibri"/>
              <a:cs typeface="Calibri"/>
              <a:sym typeface="Calibri"/>
            </a:endParaRPr>
          </a:p>
          <a:p>
            <a:pPr marL="0" marR="0" lvl="0" indent="0" algn="just" rtl="0">
              <a:lnSpc>
                <a:spcPct val="120000"/>
              </a:lnSpc>
              <a:spcBef>
                <a:spcPts val="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g. Quadratic Discriminant Analysis (QDA)</a:t>
            </a:r>
            <a:endParaRPr sz="2800" b="1" i="0" u="none" strike="noStrike" cap="none">
              <a:solidFill>
                <a:srgbClr val="404040"/>
              </a:solidFill>
              <a:latin typeface="Calibri"/>
              <a:ea typeface="Calibri"/>
              <a:cs typeface="Calibri"/>
              <a:sym typeface="Calibri"/>
            </a:endParaRPr>
          </a:p>
          <a:p>
            <a:pPr marL="0" marR="0" lvl="0" indent="0" algn="just" rtl="0">
              <a:lnSpc>
                <a:spcPct val="120000"/>
              </a:lnSpc>
              <a:spcBef>
                <a:spcPts val="0"/>
              </a:spcBef>
              <a:spcAft>
                <a:spcPts val="0"/>
              </a:spcAft>
              <a:buClr>
                <a:srgbClr val="404040"/>
              </a:buClr>
              <a:buSzPts val="2800"/>
              <a:buFont typeface="Arial"/>
              <a:buNone/>
            </a:pPr>
            <a:r>
              <a:rPr lang="en-US" sz="2800" b="1" i="0" u="none" strike="noStrike" cap="none">
                <a:solidFill>
                  <a:srgbClr val="404040"/>
                </a:solidFill>
                <a:latin typeface="Calibri"/>
                <a:ea typeface="Calibri"/>
                <a:cs typeface="Calibri"/>
                <a:sym typeface="Calibri"/>
              </a:rPr>
              <a:t>h. Percetron Learning Algorithm</a:t>
            </a:r>
            <a:endParaRPr sz="2800" b="1" i="0" u="none" strike="noStrike" cap="none">
              <a:solidFill>
                <a:srgbClr val="40404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1686</Words>
  <Application>Microsoft Office PowerPoint</Application>
  <PresentationFormat>宽屏</PresentationFormat>
  <Paragraphs>173</Paragraphs>
  <Slides>24</Slides>
  <Notes>24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24</vt:i4>
      </vt:variant>
    </vt:vector>
  </HeadingPairs>
  <TitlesOfParts>
    <vt:vector size="27" baseType="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Jiangrui Zheng</cp:lastModifiedBy>
  <cp:revision>2</cp:revision>
  <dcterms:created xsi:type="dcterms:W3CDTF">2022-12-05T01:20:00Z</dcterms:created>
  <dcterms:modified xsi:type="dcterms:W3CDTF">2022-12-15T23:13:46Z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E5CB48210CA14335968862DAE23AAEBF</vt:lpwstr>
  </property>
</Properties>
</file>