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58" r:id="rId4"/>
    <p:sldId id="257" r:id="rId5"/>
    <p:sldId id="259" r:id="rId6"/>
    <p:sldId id="260" r:id="rId7"/>
    <p:sldId id="264" r:id="rId8"/>
    <p:sldId id="267" r:id="rId9"/>
    <p:sldId id="268" r:id="rId10"/>
    <p:sldId id="269" r:id="rId11"/>
    <p:sldId id="270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986" autoAdjust="0"/>
  </p:normalViewPr>
  <p:slideViewPr>
    <p:cSldViewPr snapToGrid="0">
      <p:cViewPr varScale="1">
        <p:scale>
          <a:sx n="95" d="100"/>
          <a:sy n="95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2BE7F-30CE-4E30-81D7-DEC2751269E9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F065B-3F03-4526-9DFE-122FD1E03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3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065B-3F03-4526-9DFE-122FD1E035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6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分解广播信号，可选择要收听的特定频率（电台）。将声频信号分解为不同频率的信号（例如，低音、高音），可增强特定频段，移除噪声。根据速度和强度分解地震波形，可优化楼宇设计，避免强烈震动。分解计算机数据时，可忽略频率重要性最低的数据，这样就能更紧凑地利用内存。这就是文件压缩的原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角度变弧度 角度*</a:t>
            </a:r>
            <a:r>
              <a:rPr lang="en-US" altLang="zh-CN" dirty="0"/>
              <a:t>pi/180</a:t>
            </a: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8232DF-BB51-4DF7-A912-35F553B065DB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7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Fs&gt;2*75</a:t>
            </a:r>
          </a:p>
          <a:p>
            <a:r>
              <a:rPr lang="zh-CN" altLang="en-US" dirty="0"/>
              <a:t>可以给学生演示</a:t>
            </a:r>
            <a:r>
              <a:rPr lang="en-US" altLang="zh-CN" dirty="0"/>
              <a:t>Fs=200</a:t>
            </a:r>
            <a:r>
              <a:rPr lang="zh-CN" altLang="en-US" dirty="0"/>
              <a:t>，</a:t>
            </a:r>
            <a:r>
              <a:rPr lang="en-US" altLang="zh-CN" dirty="0"/>
              <a:t>Fs=400 </a:t>
            </a:r>
            <a:r>
              <a:rPr lang="zh-CN" altLang="en-US" dirty="0"/>
              <a:t>频谱位置没区别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065B-3F03-4526-9DFE-122FD1E035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25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/>
              <a:t>Fs=400hz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90D9A763-487A-45E4-A26C-D48A8B89FDF9}" type="slidenum">
              <a:rPr lang="zh-CN" altLang="en-US"/>
              <a:pPr>
                <a:buFontTx/>
                <a:buNone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10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065B-3F03-4526-9DFE-122FD1E035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13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白噪声功率谱平稳，只与</a:t>
            </a:r>
            <a:r>
              <a:rPr lang="en-US" altLang="zh-CN" dirty="0"/>
              <a:t>0</a:t>
            </a:r>
            <a:r>
              <a:rPr lang="zh-CN" altLang="en-US" dirty="0"/>
              <a:t>时刻关系最大</a:t>
            </a:r>
            <a:endParaRPr lang="en-US" altLang="zh-CN" dirty="0"/>
          </a:p>
          <a:p>
            <a:pPr eaLnBrk="1" hangingPunct="1"/>
            <a:r>
              <a:rPr lang="zh-CN" altLang="en-US"/>
              <a:t>带噪信号有一定的周期性，所以带</a:t>
            </a:r>
            <a:r>
              <a:rPr lang="zh-CN" altLang="en-US" dirty="0"/>
              <a:t>噪信号自相关性也呈周期性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60E9C268-0AFD-4923-A285-FD9BDD75D553}" type="slidenum">
              <a:rPr lang="zh-CN" altLang="en-US"/>
              <a:pPr>
                <a:buFontTx/>
                <a:buNone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6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48C-F276-4539-A17F-303BF8A6110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E458-42BC-4EDF-B0BB-709FEB536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5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48C-F276-4539-A17F-303BF8A6110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E458-42BC-4EDF-B0BB-709FEB536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65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48C-F276-4539-A17F-303BF8A6110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E458-42BC-4EDF-B0BB-709FEB536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82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867" y="776289"/>
            <a:ext cx="10947400" cy="9350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855788"/>
            <a:ext cx="5384800" cy="43100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051" y="1855788"/>
            <a:ext cx="5384800" cy="43100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C4B1789-7DC6-4269-9D18-B5C0518B46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03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48C-F276-4539-A17F-303BF8A6110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E458-42BC-4EDF-B0BB-709FEB536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53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48C-F276-4539-A17F-303BF8A6110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E458-42BC-4EDF-B0BB-709FEB536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61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48C-F276-4539-A17F-303BF8A6110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E458-42BC-4EDF-B0BB-709FEB536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6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48C-F276-4539-A17F-303BF8A6110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E458-42BC-4EDF-B0BB-709FEB536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48C-F276-4539-A17F-303BF8A6110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E458-42BC-4EDF-B0BB-709FEB536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0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48C-F276-4539-A17F-303BF8A6110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E458-42BC-4EDF-B0BB-709FEB536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03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48C-F276-4539-A17F-303BF8A6110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E458-42BC-4EDF-B0BB-709FEB536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47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748C-F276-4539-A17F-303BF8A6110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E458-42BC-4EDF-B0BB-709FEB536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4748C-F276-4539-A17F-303BF8A61107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0E458-42BC-4EDF-B0BB-709FEB536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53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13290"/>
            <a:ext cx="9144000" cy="2387600"/>
          </a:xfrm>
        </p:spPr>
        <p:txBody>
          <a:bodyPr/>
          <a:lstStyle/>
          <a:p>
            <a:r>
              <a:rPr lang="zh-CN" altLang="en-US" dirty="0"/>
              <a:t>通信原理实验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048"/>
            <a:ext cx="9144000" cy="1655762"/>
          </a:xfrm>
        </p:spPr>
        <p:txBody>
          <a:bodyPr/>
          <a:lstStyle/>
          <a:p>
            <a:r>
              <a:rPr lang="zh-CN" altLang="en-US" b="1" dirty="0"/>
              <a:t>第二节 信号的频谱分析</a:t>
            </a:r>
          </a:p>
        </p:txBody>
      </p:sp>
    </p:spTree>
    <p:extLst>
      <p:ext uri="{BB962C8B-B14F-4D97-AF65-F5344CB8AC3E}">
        <p14:creationId xmlns:p14="http://schemas.microsoft.com/office/powerpoint/2010/main" val="141680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（3）信号加噪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2400"/>
              <a:t>本部分将框1中和框2中产生的余弦信号和白噪声叠加，并绘出波形，观察</a:t>
            </a:r>
            <a:r>
              <a:rPr lang="zh-CN" altLang="zh-CN" sz="2400">
                <a:solidFill>
                  <a:srgbClr val="FF0000"/>
                </a:solidFill>
              </a:rPr>
              <a:t>带有噪声的信号值</a:t>
            </a:r>
            <a:r>
              <a:rPr lang="zh-CN" altLang="zh-CN" sz="2400"/>
              <a:t>，以均匀白噪声为例，程序为：</a:t>
            </a:r>
          </a:p>
        </p:txBody>
      </p:sp>
      <p:sp>
        <p:nvSpPr>
          <p:cNvPr id="10244" name="矩形 3"/>
          <p:cNvSpPr>
            <a:spLocks noChangeArrowheads="1"/>
          </p:cNvSpPr>
          <p:nvPr/>
        </p:nvSpPr>
        <p:spPr bwMode="auto">
          <a:xfrm>
            <a:off x="2153403" y="3140242"/>
            <a:ext cx="557212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I_noise = I+ave_noise;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zh-CN" sz="2400" dirty="0"/>
              <a:t>plot(t,I_noise);</a:t>
            </a:r>
          </a:p>
        </p:txBody>
      </p:sp>
    </p:spTree>
    <p:extLst>
      <p:ext uri="{BB962C8B-B14F-4D97-AF65-F5344CB8AC3E}">
        <p14:creationId xmlns:p14="http://schemas.microsoft.com/office/powerpoint/2010/main" val="44927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17804" y="427373"/>
            <a:ext cx="10947400" cy="935037"/>
          </a:xfrm>
        </p:spPr>
        <p:txBody>
          <a:bodyPr/>
          <a:lstStyle/>
          <a:p>
            <a:r>
              <a:rPr lang="zh-CN" altLang="en-US" dirty="0"/>
              <a:t>(4)求带噪信号</a:t>
            </a:r>
            <a:r>
              <a:rPr lang="en-US" altLang="zh-CN" dirty="0"/>
              <a:t>/</a:t>
            </a:r>
            <a:r>
              <a:rPr lang="zh-CN" altLang="en-US" dirty="0"/>
              <a:t>噪声序列的自相关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68400" y="1926471"/>
            <a:ext cx="9513665" cy="3788529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离散序列的自相关公式为：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80000"/>
              </a:lnSpc>
              <a:buNone/>
            </a:pP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/>
              <a:t>	                               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式中N为噪声序列的个数，M是最大自相关距离</a:t>
            </a:r>
            <a:r>
              <a:rPr lang="zh-CN" altLang="en-US" sz="2400" dirty="0"/>
              <a:t>	</a:t>
            </a:r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0358680"/>
              </p:ext>
            </p:extLst>
          </p:nvPr>
        </p:nvGraphicFramePr>
        <p:xfrm>
          <a:off x="1168400" y="2654300"/>
          <a:ext cx="8084373" cy="129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3" imgW="2716938" imgH="431930" progId="">
                  <p:embed/>
                </p:oleObj>
              </mc:Choice>
              <mc:Fallback>
                <p:oleObj r:id="rId3" imgW="2716938" imgH="431930" progId="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2654300"/>
                        <a:ext cx="8084373" cy="1298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490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功率谱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41867" y="1711326"/>
            <a:ext cx="10373560" cy="1824781"/>
          </a:xfrm>
        </p:spPr>
        <p:txBody>
          <a:bodyPr/>
          <a:lstStyle/>
          <a:p>
            <a:r>
              <a:rPr lang="zh-CN" altLang="en-US" dirty="0"/>
              <a:t>单位频带内信号功率随频率的变换情况</a:t>
            </a:r>
            <a:endParaRPr lang="en-US" altLang="zh-CN" dirty="0"/>
          </a:p>
          <a:p>
            <a:r>
              <a:rPr lang="zh-CN" altLang="en-US" dirty="0"/>
              <a:t>功率谱可以从两方面来定义</a:t>
            </a:r>
            <a:endParaRPr lang="en-US" altLang="zh-CN" dirty="0"/>
          </a:p>
          <a:p>
            <a:pPr lvl="1"/>
            <a:r>
              <a:rPr lang="zh-CN" altLang="en-US" dirty="0"/>
              <a:t>一个是自相关函数的傅立叶变换</a:t>
            </a:r>
            <a:endParaRPr lang="en-US" altLang="zh-CN" dirty="0"/>
          </a:p>
          <a:p>
            <a:pPr lvl="1"/>
            <a:r>
              <a:rPr lang="zh-CN" altLang="en-US" dirty="0"/>
              <a:t>另一个是时域信号傅氏变换模平方然后除以时间长度。</a:t>
            </a:r>
          </a:p>
        </p:txBody>
      </p:sp>
      <p:sp>
        <p:nvSpPr>
          <p:cNvPr id="6" name="矩形 5"/>
          <p:cNvSpPr/>
          <p:nvPr/>
        </p:nvSpPr>
        <p:spPr>
          <a:xfrm>
            <a:off x="786062" y="5739556"/>
            <a:ext cx="6096000" cy="7817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 </a:t>
            </a:r>
            <a:r>
              <a:rPr lang="en-US" altLang="zh-CN" sz="2800" dirty="0"/>
              <a:t>[</a:t>
            </a:r>
            <a:r>
              <a:rPr lang="en-US" altLang="zh-CN" sz="2800" dirty="0" err="1"/>
              <a:t>f,Sx</a:t>
            </a:r>
            <a:r>
              <a:rPr lang="en-US" altLang="zh-CN" sz="2800" dirty="0"/>
              <a:t>]=T2F(</a:t>
            </a:r>
            <a:r>
              <a:rPr lang="en-US" altLang="zh-CN" sz="2800" dirty="0" err="1"/>
              <a:t>M,Rx</a:t>
            </a:r>
            <a:r>
              <a:rPr lang="en-US" altLang="zh-CN" sz="2800" dirty="0"/>
              <a:t>);     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  x=length(Rx)*abs(</a:t>
            </a:r>
            <a:r>
              <a:rPr lang="en-US" altLang="zh-CN" sz="2800" dirty="0" err="1"/>
              <a:t>Sx</a:t>
            </a:r>
            <a:r>
              <a:rPr lang="en-US" altLang="zh-CN" sz="2800" dirty="0"/>
              <a:t>)/2;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7860632" y="1711326"/>
            <a:ext cx="40025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Hiragino Sans GB W3"/>
              </a:rPr>
              <a:t>功率谱：信号先自相关再作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Hiragino Sans GB W3"/>
              </a:rPr>
              <a:t>FFT</a:t>
            </a:r>
            <a:b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Hiragino Sans GB W3"/>
              </a:rPr>
              <a:t>频谱：信号直接作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Hiragino Sans GB W3"/>
              </a:rPr>
              <a:t>FFT</a:t>
            </a:r>
          </a:p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Hiragino Sans GB W3"/>
              </a:rPr>
              <a:t>功率谱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≠频谱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2" y="3662026"/>
            <a:ext cx="94011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(5)自相关序列做fft得功率谱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03158" y="1522288"/>
            <a:ext cx="4987926" cy="402615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zh-CN" sz="2000" dirty="0"/>
              <a:t>N = 10</a:t>
            </a:r>
            <a:r>
              <a:rPr lang="en-US" altLang="zh-CN" sz="2000" dirty="0"/>
              <a:t>00</a:t>
            </a:r>
            <a:r>
              <a:rPr lang="zh-CN" altLang="zh-CN" sz="20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zh-CN" sz="2000" dirty="0"/>
              <a:t>M = 50;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zh-CN" sz="2000" dirty="0"/>
              <a:t>Rx_av = zeros(1,</a:t>
            </a:r>
            <a:r>
              <a:rPr lang="zh-CN" altLang="zh-CN" sz="2000" dirty="0">
                <a:solidFill>
                  <a:srgbClr val="FF0000"/>
                </a:solidFill>
              </a:rPr>
              <a:t>M+1</a:t>
            </a:r>
            <a:r>
              <a:rPr lang="zh-CN" altLang="zh-CN" sz="2000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zh-CN" sz="2000" dirty="0"/>
              <a:t>Sx_av = zeros(1,M+1);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zh-CN" sz="2000" dirty="0"/>
              <a:t>for j = 1:10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/>
              <a:t>    X = rand(1,N)-1/2;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/>
              <a:t>    Rx = Rx_est(X,M);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/>
              <a:t>    [</a:t>
            </a:r>
            <a:r>
              <a:rPr lang="en-US" altLang="zh-CN" sz="2000" dirty="0" err="1"/>
              <a:t>f,Sx</a:t>
            </a:r>
            <a:r>
              <a:rPr lang="en-US" altLang="zh-CN" sz="2000" dirty="0"/>
              <a:t>]=T2F(</a:t>
            </a:r>
            <a:r>
              <a:rPr lang="en-US" altLang="zh-CN" sz="2000" dirty="0" err="1"/>
              <a:t>M,Rx</a:t>
            </a:r>
            <a:r>
              <a:rPr lang="en-US" altLang="zh-CN" sz="2000" dirty="0"/>
              <a:t>);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/>
              <a:t>    x=length(Rx)*abs(</a:t>
            </a:r>
            <a:r>
              <a:rPr lang="en-US" altLang="zh-CN" sz="2000" dirty="0" err="1"/>
              <a:t>Sx</a:t>
            </a:r>
            <a:r>
              <a:rPr lang="en-US" altLang="zh-CN" sz="2000" dirty="0"/>
              <a:t>)/2;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/>
              <a:t>    Rx_av = Rx_av+Rx;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zh-CN" sz="2000" dirty="0"/>
              <a:t>    Sx_av = Sx_av+Sx;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zh-CN" sz="2000" dirty="0"/>
              <a:t>end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953250" y="1844675"/>
            <a:ext cx="3714750" cy="31448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zh-CN" sz="2000" dirty="0"/>
              <a:t>Rx_av = Rx_av/10;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zh-CN" sz="2000" dirty="0"/>
              <a:t>Sx_av = Sx_av/10;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zh-CN" altLang="zh-CN" sz="2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zh-CN" sz="2000" dirty="0"/>
              <a:t>m = 0:M;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zh-CN" sz="2000" dirty="0"/>
              <a:t>subplot(121);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zh-CN" sz="2000" dirty="0"/>
              <a:t>plot(m,Rx_av);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zh-CN" sz="2000" dirty="0"/>
              <a:t>f = -0.5:</a:t>
            </a:r>
            <a:r>
              <a:rPr lang="en-US" altLang="zh-CN" sz="2000" dirty="0"/>
              <a:t>1/M</a:t>
            </a:r>
            <a:r>
              <a:rPr lang="zh-CN" altLang="zh-CN" sz="2000" dirty="0"/>
              <a:t>:0.5;</a:t>
            </a:r>
            <a:r>
              <a:rPr lang="zh-CN" altLang="en-US" sz="2000" dirty="0"/>
              <a:t>  </a:t>
            </a:r>
            <a:r>
              <a:rPr lang="en-US" altLang="zh-CN" sz="2000" dirty="0"/>
              <a:t>%∆f=</a:t>
            </a:r>
            <a:r>
              <a:rPr lang="en-US" altLang="zh-CN" sz="2000" dirty="0">
                <a:solidFill>
                  <a:srgbClr val="FF0000"/>
                </a:solidFill>
              </a:rPr>
              <a:t>1/M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zh-CN" sz="2000" dirty="0"/>
              <a:t>subplot(122);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zh-CN" sz="2000" dirty="0"/>
              <a:t>plot(f,Sx_av);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zh-CN" sz="2000" dirty="0"/>
              <a:t>axis([-</a:t>
            </a:r>
            <a:r>
              <a:rPr lang="en-US" altLang="zh-CN" sz="2000" dirty="0"/>
              <a:t>1</a:t>
            </a:r>
            <a:r>
              <a:rPr lang="zh-CN" altLang="zh-CN" sz="2000" dirty="0"/>
              <a:t> </a:t>
            </a:r>
            <a:r>
              <a:rPr lang="en-US" altLang="zh-CN" sz="2000" dirty="0"/>
              <a:t>1</a:t>
            </a:r>
            <a:r>
              <a:rPr lang="zh-CN" altLang="zh-CN" sz="2000" dirty="0"/>
              <a:t> 0 </a:t>
            </a:r>
            <a:r>
              <a:rPr lang="en-US" altLang="zh-CN" sz="2000" dirty="0"/>
              <a:t>100</a:t>
            </a:r>
            <a:r>
              <a:rPr lang="zh-CN" altLang="zh-CN" sz="2000" dirty="0"/>
              <a:t>]);</a:t>
            </a:r>
            <a:endParaRPr lang="zh-CN" altLang="en-US" sz="2000" dirty="0"/>
          </a:p>
          <a:p>
            <a:pPr eaLnBrk="1" hangingPunct="1">
              <a:buFontTx/>
              <a:buNone/>
              <a:defRPr/>
            </a:pPr>
            <a:endParaRPr lang="zh-CN" altLang="zh-CN" sz="2000" dirty="0"/>
          </a:p>
        </p:txBody>
      </p:sp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939300" y="5702426"/>
            <a:ext cx="105035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zh-CN" sz="2400" b="1" dirty="0"/>
              <a:t>为保证程序实现的一般性，本例中的自相关和功率谱都取10次序列的平均值。</a:t>
            </a:r>
            <a:endParaRPr lang="en-US" altLang="zh-CN" sz="2400" b="1" dirty="0"/>
          </a:p>
          <a:p>
            <a:pPr eaLnBrk="1" hangingPunct="1">
              <a:buFontTx/>
              <a:buChar char="•"/>
            </a:pPr>
            <a:r>
              <a:rPr lang="zh-CN" altLang="en-US" sz="2400" b="1" dirty="0"/>
              <a:t>求解白噪和带噪信号的自相关和功率谱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347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练习实现</a:t>
            </a:r>
            <a:r>
              <a:rPr lang="en-US" altLang="zh-CN" dirty="0"/>
              <a:t>T2F.m</a:t>
            </a:r>
            <a:r>
              <a:rPr lang="zh-CN" altLang="en-US" dirty="0"/>
              <a:t>以及</a:t>
            </a:r>
            <a:r>
              <a:rPr lang="en-US" altLang="zh-CN" dirty="0"/>
              <a:t>F2T.m;</a:t>
            </a:r>
          </a:p>
          <a:p>
            <a:r>
              <a:rPr lang="zh-CN" altLang="en-US" dirty="0"/>
              <a:t>将</a:t>
            </a:r>
            <a:r>
              <a:rPr lang="en-US" altLang="zh-CN" dirty="0" err="1"/>
              <a:t>example.mat</a:t>
            </a:r>
            <a:r>
              <a:rPr lang="zh-CN" altLang="en-US" dirty="0"/>
              <a:t>加入均匀</a:t>
            </a:r>
            <a:r>
              <a:rPr lang="zh-CN" altLang="en-US"/>
              <a:t>白噪（尝试调节一下横纵坐标）</a:t>
            </a:r>
            <a:endParaRPr lang="en-US" altLang="zh-CN" dirty="0"/>
          </a:p>
          <a:p>
            <a:pPr lvl="1"/>
            <a:r>
              <a:rPr lang="zh-CN" altLang="en-US" dirty="0"/>
              <a:t>求解均匀白噪的自相关和功率谱</a:t>
            </a:r>
            <a:endParaRPr lang="en-US" altLang="zh-CN" dirty="0"/>
          </a:p>
          <a:p>
            <a:pPr lvl="1"/>
            <a:r>
              <a:rPr lang="zh-CN" altLang="en-US" dirty="0"/>
              <a:t>求解带噪信号的自相关和功率谱</a:t>
            </a:r>
            <a:endParaRPr lang="en-US" altLang="zh-CN" dirty="0"/>
          </a:p>
          <a:p>
            <a:r>
              <a:rPr lang="zh-CN" altLang="en-US" dirty="0"/>
              <a:t>将代码和图提交</a:t>
            </a:r>
          </a:p>
        </p:txBody>
      </p:sp>
    </p:spTree>
    <p:extLst>
      <p:ext uri="{BB962C8B-B14F-4D97-AF65-F5344CB8AC3E}">
        <p14:creationId xmlns:p14="http://schemas.microsoft.com/office/powerpoint/2010/main" val="165316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78288"/>
            <a:ext cx="10515600" cy="1964323"/>
          </a:xfrm>
        </p:spPr>
        <p:txBody>
          <a:bodyPr/>
          <a:lstStyle/>
          <a:p>
            <a:r>
              <a:rPr lang="zh-CN" altLang="en-US" dirty="0"/>
              <a:t>函数</a:t>
            </a:r>
            <a:r>
              <a:rPr lang="en-US" altLang="zh-CN" dirty="0"/>
              <a:t>(T2F  F2T)</a:t>
            </a:r>
          </a:p>
          <a:p>
            <a:r>
              <a:rPr lang="zh-CN" altLang="en-US" dirty="0"/>
              <a:t>自相关</a:t>
            </a:r>
            <a:endParaRPr lang="en-US" altLang="zh-CN" dirty="0"/>
          </a:p>
          <a:p>
            <a:r>
              <a:rPr lang="zh-CN" altLang="en-US" dirty="0"/>
              <a:t>功率谱密度</a:t>
            </a:r>
          </a:p>
        </p:txBody>
      </p:sp>
    </p:spTree>
    <p:extLst>
      <p:ext uri="{BB962C8B-B14F-4D97-AF65-F5344CB8AC3E}">
        <p14:creationId xmlns:p14="http://schemas.microsoft.com/office/powerpoint/2010/main" val="252182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6" dirty="0"/>
              <a:t>信号的频谱分析</a:t>
            </a:r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>
          <a:xfrm>
            <a:off x="1000742" y="1528011"/>
            <a:ext cx="10190516" cy="488482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任何连续测量的时序或信号，都可以表示为</a:t>
            </a:r>
            <a:r>
              <a:rPr lang="zh-CN" altLang="en-US" sz="2400" dirty="0">
                <a:solidFill>
                  <a:srgbClr val="FF0000"/>
                </a:solidFill>
              </a:rPr>
              <a:t>不同频率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正弦信号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无限叠加</a:t>
            </a:r>
            <a:r>
              <a:rPr lang="zh-CN" altLang="en-US" sz="2400" dirty="0"/>
              <a:t>。通过</a:t>
            </a:r>
            <a:r>
              <a:rPr lang="zh-CN" altLang="en-US" sz="2400" b="1" dirty="0">
                <a:solidFill>
                  <a:srgbClr val="FF0000"/>
                </a:solidFill>
              </a:rPr>
              <a:t>傅里叶变换</a:t>
            </a:r>
            <a:r>
              <a:rPr lang="zh-CN" altLang="en-US" sz="2400" dirty="0"/>
              <a:t>（这里使用</a:t>
            </a:r>
            <a:r>
              <a:rPr lang="en-US" altLang="zh-CN" sz="2400" dirty="0" err="1">
                <a:solidFill>
                  <a:srgbClr val="FF0000"/>
                </a:solidFill>
              </a:rPr>
              <a:t>fft</a:t>
            </a:r>
            <a:r>
              <a:rPr lang="zh-CN" altLang="en-US" sz="2400" dirty="0"/>
              <a:t>），可以将原来难以处理的时域信号转换为易于分析的信号频谱，进而获得信号中比如直流分量、交流分量频率组成，幅度，相位等信息。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假设有一个信号，它含有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dirty="0"/>
              <a:t>2V</a:t>
            </a:r>
            <a:r>
              <a:rPr lang="zh-CN" altLang="en-US" dirty="0"/>
              <a:t>的直流分量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频率为</a:t>
            </a:r>
            <a:r>
              <a:rPr lang="en-US" altLang="zh-CN" dirty="0"/>
              <a:t>50Hz</a:t>
            </a:r>
            <a:r>
              <a:rPr lang="zh-CN" altLang="en-US" dirty="0"/>
              <a:t>、相位为</a:t>
            </a:r>
            <a:r>
              <a:rPr lang="en-US" altLang="zh-CN" dirty="0"/>
              <a:t>-30</a:t>
            </a:r>
            <a:r>
              <a:rPr lang="zh-CN" altLang="en-US" dirty="0"/>
              <a:t>度、幅度为</a:t>
            </a:r>
            <a:r>
              <a:rPr lang="en-US" altLang="zh-CN" dirty="0"/>
              <a:t>3V</a:t>
            </a:r>
            <a:r>
              <a:rPr lang="zh-CN" altLang="en-US" dirty="0"/>
              <a:t>的交流信号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频率为</a:t>
            </a:r>
            <a:r>
              <a:rPr lang="en-US" altLang="zh-CN" dirty="0"/>
              <a:t>75Hz</a:t>
            </a:r>
            <a:r>
              <a:rPr lang="zh-CN" altLang="en-US" dirty="0"/>
              <a:t>、相位为</a:t>
            </a:r>
            <a:r>
              <a:rPr lang="en-US" altLang="zh-CN" dirty="0"/>
              <a:t>90</a:t>
            </a:r>
            <a:r>
              <a:rPr lang="zh-CN" altLang="en-US" dirty="0"/>
              <a:t>度、幅度为</a:t>
            </a:r>
            <a:r>
              <a:rPr lang="en-US" altLang="zh-CN" dirty="0"/>
              <a:t>1.5V</a:t>
            </a:r>
            <a:r>
              <a:rPr lang="zh-CN" altLang="en-US" dirty="0"/>
              <a:t>的交流信号。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2400" dirty="0"/>
              <a:t>数学表达式及其含义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dirty="0"/>
              <a:t>s=2+3*cos(2*pi*50*t-pi*30/180) +1.5*cos(2*pi*75*</a:t>
            </a:r>
            <a:r>
              <a:rPr lang="en-US" altLang="zh-CN" dirty="0" err="1"/>
              <a:t>t+pi</a:t>
            </a:r>
            <a:r>
              <a:rPr lang="en-US" altLang="zh-CN" dirty="0"/>
              <a:t>*90/180)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55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进行傅里叶变换，分析频谱</a:t>
            </a:r>
          </a:p>
        </p:txBody>
      </p:sp>
      <p:sp>
        <p:nvSpPr>
          <p:cNvPr id="6" name="矩形 5"/>
          <p:cNvSpPr/>
          <p:nvPr/>
        </p:nvSpPr>
        <p:spPr>
          <a:xfrm>
            <a:off x="328864" y="1522604"/>
            <a:ext cx="88632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dirty="0"/>
              <a:t>s=2+3*cos(2*pi*</a:t>
            </a:r>
            <a:r>
              <a:rPr lang="en-US" altLang="zh-CN" sz="2400" dirty="0">
                <a:solidFill>
                  <a:srgbClr val="FF0000"/>
                </a:solidFill>
              </a:rPr>
              <a:t>50</a:t>
            </a:r>
            <a:r>
              <a:rPr lang="en-US" altLang="zh-CN" sz="2400" dirty="0"/>
              <a:t>*t-pi*30/180) +1.5*cos(2*pi*</a:t>
            </a:r>
            <a:r>
              <a:rPr lang="en-US" altLang="zh-CN" sz="2400" dirty="0">
                <a:solidFill>
                  <a:srgbClr val="FF0000"/>
                </a:solidFill>
              </a:rPr>
              <a:t>75</a:t>
            </a:r>
            <a:r>
              <a:rPr lang="en-US" altLang="zh-CN" sz="2400" dirty="0"/>
              <a:t>*</a:t>
            </a:r>
            <a:r>
              <a:rPr lang="en-US" altLang="zh-CN" sz="2400" dirty="0" err="1"/>
              <a:t>t+pi</a:t>
            </a:r>
            <a:r>
              <a:rPr lang="en-US" altLang="zh-CN" sz="2400" dirty="0"/>
              <a:t>*90/180)</a:t>
            </a:r>
          </a:p>
          <a:p>
            <a:pPr lvl="1"/>
            <a:r>
              <a:rPr lang="zh-CN" altLang="en-US" sz="2400" dirty="0"/>
              <a:t>采样频率？</a:t>
            </a:r>
            <a:endParaRPr lang="en-US" altLang="zh-CN" sz="2400" dirty="0"/>
          </a:p>
          <a:p>
            <a:pPr lvl="1"/>
            <a:r>
              <a:rPr lang="zh-CN" altLang="en-US" sz="2400" dirty="0"/>
              <a:t>采样点数？</a:t>
            </a:r>
          </a:p>
        </p:txBody>
      </p:sp>
      <p:sp>
        <p:nvSpPr>
          <p:cNvPr id="7" name="矩形 6"/>
          <p:cNvSpPr/>
          <p:nvPr/>
        </p:nvSpPr>
        <p:spPr>
          <a:xfrm>
            <a:off x="838200" y="5927945"/>
            <a:ext cx="844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i="0" dirty="0">
                <a:solidFill>
                  <a:srgbClr val="41414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实际中的信号都是实信号，</a:t>
            </a:r>
            <a:r>
              <a:rPr lang="zh-CN" altLang="en-US" sz="2800" dirty="0"/>
              <a:t>实信号的频谱是</a:t>
            </a:r>
            <a:r>
              <a:rPr lang="zh-CN" altLang="en-US" sz="2800" b="1" dirty="0">
                <a:solidFill>
                  <a:srgbClr val="FF0000"/>
                </a:solidFill>
              </a:rPr>
              <a:t>对称</a:t>
            </a:r>
            <a:r>
              <a:rPr lang="zh-CN" altLang="en-US" sz="2800" dirty="0"/>
              <a:t>的。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9826" y="2632197"/>
            <a:ext cx="8258175" cy="32480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187355" y="1466127"/>
            <a:ext cx="3009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/>
              <a:t>实验中我们设</a:t>
            </a:r>
            <a:endParaRPr lang="en-US" altLang="zh-CN" sz="2400" dirty="0"/>
          </a:p>
          <a:p>
            <a:pPr lvl="1"/>
            <a:r>
              <a:rPr lang="en-US" altLang="zh-CN" sz="2400" dirty="0"/>
              <a:t>Fs=400Hz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/>
            <a:r>
              <a:rPr lang="en-US" altLang="zh-CN" sz="2400" dirty="0"/>
              <a:t>N=1000</a:t>
            </a:r>
            <a:r>
              <a:rPr lang="zh-CN" altLang="en-US" sz="2400" dirty="0"/>
              <a:t>个点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827" y="2632197"/>
            <a:ext cx="4090273" cy="327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7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011" y="-17796"/>
            <a:ext cx="10515600" cy="1325563"/>
          </a:xfrm>
        </p:spPr>
        <p:txBody>
          <a:bodyPr/>
          <a:lstStyle/>
          <a:p>
            <a:r>
              <a:rPr lang="en-US" altLang="zh-CN" dirty="0"/>
              <a:t>T2F.m     function [</a:t>
            </a:r>
            <a:r>
              <a:rPr lang="en-US" altLang="zh-CN" dirty="0" err="1"/>
              <a:t>f,Y</a:t>
            </a:r>
            <a:r>
              <a:rPr lang="en-US" altLang="zh-CN" dirty="0"/>
              <a:t>]= T2F(</a:t>
            </a:r>
            <a:r>
              <a:rPr lang="en-US" altLang="zh-CN" dirty="0" err="1"/>
              <a:t>t,y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011" y="4565491"/>
            <a:ext cx="11562348" cy="1919530"/>
          </a:xfrm>
        </p:spPr>
        <p:txBody>
          <a:bodyPr>
            <a:normAutofit/>
          </a:bodyPr>
          <a:lstStyle/>
          <a:p>
            <a:r>
              <a:rPr lang="zh-CN" altLang="en-US" dirty="0"/>
              <a:t>注意</a:t>
            </a:r>
            <a:endParaRPr lang="en-US" altLang="zh-CN" dirty="0"/>
          </a:p>
          <a:p>
            <a:pPr lvl="1"/>
            <a:r>
              <a:rPr lang="en-US" altLang="zh-CN" dirty="0" err="1"/>
              <a:t>fft</a:t>
            </a:r>
            <a:r>
              <a:rPr lang="en-US" altLang="zh-CN" dirty="0"/>
              <a:t>()</a:t>
            </a:r>
            <a:r>
              <a:rPr lang="zh-CN" altLang="en-US" dirty="0"/>
              <a:t>：要得出</a:t>
            </a:r>
            <a:r>
              <a:rPr lang="en-US" altLang="zh-CN" dirty="0" err="1"/>
              <a:t>fft</a:t>
            </a:r>
            <a:r>
              <a:rPr lang="zh-CN" altLang="en-US" dirty="0"/>
              <a:t>真实幅值，需要把除了第</a:t>
            </a:r>
            <a:r>
              <a:rPr lang="en-US" altLang="zh-CN" dirty="0"/>
              <a:t>1</a:t>
            </a:r>
            <a:r>
              <a:rPr lang="zh-CN" altLang="en-US" dirty="0"/>
              <a:t>个点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=0)</a:t>
            </a:r>
            <a:r>
              <a:rPr lang="zh-CN" altLang="en-US" dirty="0"/>
              <a:t>以及最后一个点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=N/2)</a:t>
            </a:r>
            <a:r>
              <a:rPr lang="zh-CN" altLang="en-US" dirty="0"/>
              <a:t>除以</a:t>
            </a:r>
            <a:r>
              <a:rPr lang="en-US" altLang="zh-CN" dirty="0"/>
              <a:t>N</a:t>
            </a:r>
            <a:r>
              <a:rPr lang="zh-CN" altLang="en-US" dirty="0"/>
              <a:t>以外，其余点需要求得的模除以</a:t>
            </a:r>
            <a:r>
              <a:rPr lang="en-US" altLang="zh-CN" dirty="0"/>
              <a:t>N/2</a:t>
            </a:r>
          </a:p>
          <a:p>
            <a:pPr lvl="1"/>
            <a:r>
              <a:rPr lang="en-US" altLang="zh-CN" dirty="0" err="1"/>
              <a:t>fftshift</a:t>
            </a:r>
            <a:r>
              <a:rPr lang="en-US" altLang="zh-CN" dirty="0"/>
              <a:t>()</a:t>
            </a:r>
            <a:r>
              <a:rPr lang="zh-CN" altLang="en-US" dirty="0"/>
              <a:t>：将信号频谱的两半部分进行交换，使得零频率的分量在频谱的中心。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223" y="1690688"/>
            <a:ext cx="1872455" cy="20882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905" y="971120"/>
            <a:ext cx="4809624" cy="380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648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F2T.m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219" y="1621088"/>
            <a:ext cx="10515600" cy="4351338"/>
          </a:xfrm>
        </p:spPr>
        <p:txBody>
          <a:bodyPr/>
          <a:lstStyle/>
          <a:p>
            <a:r>
              <a:rPr lang="en-US" altLang="zh-CN" dirty="0"/>
              <a:t>FFT</a:t>
            </a:r>
            <a:r>
              <a:rPr lang="zh-CN" altLang="en-US" dirty="0"/>
              <a:t>变换是将信号从时域转换到频域，这样在时域复杂的信号转换到频域看起来就方便容易了很多。但有时候也需要将频域信号转换到时域，所以这时运用到</a:t>
            </a:r>
            <a:r>
              <a:rPr lang="en-US" altLang="zh-CN" dirty="0"/>
              <a:t>IFFT</a:t>
            </a:r>
            <a:r>
              <a:rPr lang="zh-CN" altLang="en-US" dirty="0"/>
              <a:t>变换。</a:t>
            </a:r>
            <a:endParaRPr lang="en-US" altLang="zh-CN" dirty="0"/>
          </a:p>
          <a:p>
            <a:r>
              <a:rPr lang="en-US" altLang="zh-CN" dirty="0" err="1"/>
              <a:t>ifftshift</a:t>
            </a:r>
            <a:r>
              <a:rPr lang="en-US" altLang="zh-CN" dirty="0"/>
              <a:t>()</a:t>
            </a:r>
            <a:r>
              <a:rPr lang="zh-CN" altLang="en-US" dirty="0"/>
              <a:t>：将信号频谱的两半部分进行交换，恢复原频谱状态。</a:t>
            </a:r>
            <a:endParaRPr lang="en-US" altLang="zh-CN" dirty="0"/>
          </a:p>
          <a:p>
            <a:r>
              <a:rPr lang="en-US" altLang="zh-CN" dirty="0" err="1"/>
              <a:t>ifft</a:t>
            </a:r>
            <a:r>
              <a:rPr lang="en-US" altLang="zh-CN" dirty="0"/>
              <a:t>()</a:t>
            </a:r>
            <a:r>
              <a:rPr lang="zh-CN" altLang="en-US" dirty="0"/>
              <a:t>：进行</a:t>
            </a:r>
            <a:r>
              <a:rPr lang="en-US" altLang="zh-CN" dirty="0" err="1"/>
              <a:t>fft</a:t>
            </a:r>
            <a:r>
              <a:rPr lang="zh-CN" altLang="en-US" dirty="0"/>
              <a:t>幅值调整逆运算，运行之前先把除了第</a:t>
            </a:r>
            <a:r>
              <a:rPr lang="en-US" altLang="zh-CN" dirty="0"/>
              <a:t>1</a:t>
            </a:r>
            <a:r>
              <a:rPr lang="zh-CN" altLang="en-US" dirty="0"/>
              <a:t>个点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=0)</a:t>
            </a:r>
            <a:r>
              <a:rPr lang="zh-CN" altLang="en-US" dirty="0"/>
              <a:t>以及最后一个点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=N/2)</a:t>
            </a:r>
            <a:r>
              <a:rPr lang="zh-CN" altLang="en-US" dirty="0"/>
              <a:t>乘以</a:t>
            </a:r>
            <a:r>
              <a:rPr lang="en-US" altLang="zh-CN" dirty="0"/>
              <a:t>N</a:t>
            </a:r>
            <a:r>
              <a:rPr lang="zh-CN" altLang="en-US" dirty="0"/>
              <a:t>以外，其余点需要求得的模乘以</a:t>
            </a:r>
            <a:r>
              <a:rPr lang="en-US" altLang="zh-CN" dirty="0"/>
              <a:t>N/2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648" y="4114801"/>
            <a:ext cx="3049570" cy="24406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49" y="4235117"/>
            <a:ext cx="2932624" cy="2320318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519356" y="5182719"/>
            <a:ext cx="14137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77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仿真实现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492708"/>
            <a:ext cx="11163300" cy="494619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zh-CN" dirty="0"/>
              <a:t>应用MATLAB</a:t>
            </a:r>
            <a:r>
              <a:rPr lang="zh-CN" altLang="en-US" dirty="0"/>
              <a:t>对</a:t>
            </a:r>
            <a:r>
              <a:rPr lang="zh-CN" altLang="zh-CN" dirty="0"/>
              <a:t>通信系统进行仿真，结合上述实验内容，本实验的仿真框图如</a:t>
            </a:r>
            <a:r>
              <a:rPr lang="zh-CN" altLang="en-US" dirty="0"/>
              <a:t>下</a:t>
            </a:r>
            <a:r>
              <a:rPr lang="zh-CN" altLang="zh-CN" sz="2400" dirty="0"/>
              <a:t>：</a:t>
            </a:r>
          </a:p>
          <a:p>
            <a:pPr eaLnBrk="1" hangingPunct="1"/>
            <a:endParaRPr lang="zh-CN" altLang="zh-CN" sz="2400" dirty="0"/>
          </a:p>
          <a:p>
            <a:pPr eaLnBrk="1" hangingPunct="1"/>
            <a:endParaRPr lang="zh-CN" altLang="zh-CN" sz="2400" dirty="0"/>
          </a:p>
          <a:p>
            <a:pPr eaLnBrk="1" hangingPunct="1"/>
            <a:endParaRPr lang="zh-CN" altLang="zh-CN" sz="2400" dirty="0"/>
          </a:p>
          <a:p>
            <a:pPr eaLnBrk="1" hangingPunct="1"/>
            <a:endParaRPr lang="zh-CN" altLang="zh-CN" sz="2400" dirty="0"/>
          </a:p>
          <a:p>
            <a:pPr eaLnBrk="1" hangingPunct="1"/>
            <a:endParaRPr lang="zh-CN" altLang="zh-CN" sz="2400" dirty="0"/>
          </a:p>
          <a:p>
            <a:pPr eaLnBrk="1" hangingPunct="1"/>
            <a:endParaRPr lang="zh-CN" altLang="zh-CN" sz="2400" dirty="0"/>
          </a:p>
          <a:p>
            <a:pPr eaLnBrk="1" hangingPunct="1"/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zh-CN" sz="2400" dirty="0">
                <a:solidFill>
                  <a:srgbClr val="FF0000"/>
                </a:solidFill>
              </a:rPr>
              <a:t>实验</a:t>
            </a:r>
            <a:r>
              <a:rPr lang="zh-CN" altLang="en-US" sz="2400" dirty="0">
                <a:solidFill>
                  <a:srgbClr val="FF0000"/>
                </a:solidFill>
              </a:rPr>
              <a:t>任务</a:t>
            </a:r>
            <a:r>
              <a:rPr lang="zh-CN" altLang="zh-CN" sz="2400" dirty="0">
                <a:solidFill>
                  <a:srgbClr val="FF0000"/>
                </a:solidFill>
              </a:rPr>
              <a:t>1</a:t>
            </a:r>
            <a:r>
              <a:rPr lang="en-US" altLang="zh-CN" sz="2400" dirty="0"/>
              <a:t>:  </a:t>
            </a:r>
            <a:r>
              <a:rPr lang="zh-CN" altLang="zh-CN" sz="2400" dirty="0"/>
              <a:t>框(1)、(2)</a:t>
            </a:r>
            <a:r>
              <a:rPr lang="zh-CN" altLang="en-US" sz="2400" dirty="0"/>
              <a:t>组成</a:t>
            </a:r>
            <a:r>
              <a:rPr lang="zh-CN" altLang="zh-CN" sz="2400" dirty="0"/>
              <a:t>(3)</a:t>
            </a:r>
            <a:endParaRPr lang="en-US" altLang="zh-CN" sz="2400" dirty="0"/>
          </a:p>
          <a:p>
            <a:pPr eaLnBrk="1" hangingPunct="1"/>
            <a:r>
              <a:rPr lang="zh-CN" altLang="zh-CN" sz="2400" dirty="0">
                <a:solidFill>
                  <a:srgbClr val="FF0000"/>
                </a:solidFill>
              </a:rPr>
              <a:t>实验</a:t>
            </a:r>
            <a:r>
              <a:rPr lang="zh-CN" altLang="en-US" sz="2400" dirty="0">
                <a:solidFill>
                  <a:srgbClr val="FF0000"/>
                </a:solidFill>
              </a:rPr>
              <a:t>任务</a:t>
            </a:r>
            <a:r>
              <a:rPr lang="zh-CN" altLang="zh-CN" sz="2400" dirty="0">
                <a:solidFill>
                  <a:srgbClr val="FF0000"/>
                </a:solidFill>
              </a:rPr>
              <a:t>2</a:t>
            </a:r>
            <a:r>
              <a:rPr lang="en-US" altLang="zh-CN" sz="2400" dirty="0"/>
              <a:t>:  </a:t>
            </a:r>
            <a:r>
              <a:rPr lang="zh-CN" altLang="zh-CN" sz="2400" dirty="0"/>
              <a:t>框(</a:t>
            </a:r>
            <a:r>
              <a:rPr lang="en-US" altLang="zh-CN" sz="2400" dirty="0"/>
              <a:t>2</a:t>
            </a:r>
            <a:r>
              <a:rPr lang="zh-CN" altLang="zh-CN" sz="2400" dirty="0"/>
              <a:t>)</a:t>
            </a:r>
            <a:r>
              <a:rPr lang="zh-CN" altLang="en-US" sz="2400" dirty="0"/>
              <a:t>和</a:t>
            </a:r>
            <a:r>
              <a:rPr lang="zh-CN" altLang="zh-CN" sz="2400" dirty="0"/>
              <a:t>(</a:t>
            </a:r>
            <a:r>
              <a:rPr lang="en-US" altLang="zh-CN" sz="2400" dirty="0"/>
              <a:t>3</a:t>
            </a:r>
            <a:r>
              <a:rPr lang="zh-CN" altLang="zh-CN" sz="2400" dirty="0"/>
              <a:t>)</a:t>
            </a:r>
            <a:r>
              <a:rPr lang="zh-CN" altLang="en-US" sz="2400" dirty="0"/>
              <a:t>进行</a:t>
            </a:r>
            <a:r>
              <a:rPr lang="en-US" altLang="zh-CN" sz="2400" dirty="0"/>
              <a:t>(4)(5)</a:t>
            </a:r>
            <a:r>
              <a:rPr lang="zh-CN" altLang="en-US" sz="2400" dirty="0"/>
              <a:t>运算</a:t>
            </a:r>
            <a:endParaRPr lang="zh-CN" altLang="zh-CN" sz="2400" dirty="0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838200" y="2658534"/>
            <a:ext cx="10338427" cy="2016125"/>
            <a:chOff x="-180" y="0"/>
            <a:chExt cx="7982" cy="1980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-180" y="0"/>
              <a:ext cx="2160" cy="8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/>
                <a:t>余</a:t>
              </a:r>
              <a:r>
                <a:rPr lang="zh-CN" altLang="zh-CN" sz="2800" dirty="0"/>
                <a:t>弦波信号(1)</a:t>
              </a:r>
            </a:p>
            <a:p>
              <a:pPr eaLnBrk="1" hangingPunct="1"/>
              <a:endParaRPr lang="zh-CN" altLang="zh-CN" dirty="0"/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-180" y="1080"/>
              <a:ext cx="216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dirty="0"/>
                <a:t>均匀</a:t>
              </a:r>
              <a:r>
                <a:rPr lang="en-US" altLang="zh-CN" sz="2800" dirty="0"/>
                <a:t>/</a:t>
              </a:r>
              <a:r>
                <a:rPr lang="zh-CN" altLang="en-US" sz="2800" dirty="0"/>
                <a:t>高斯白噪声</a:t>
              </a:r>
              <a:r>
                <a:rPr lang="zh-CN" altLang="zh-CN" sz="2800" dirty="0"/>
                <a:t>(2)</a:t>
              </a:r>
            </a:p>
            <a:p>
              <a:pPr eaLnBrk="1" hangingPunct="1"/>
              <a:endParaRPr lang="zh-CN" altLang="zh-CN" dirty="0"/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790" y="177"/>
              <a:ext cx="940" cy="1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dirty="0"/>
            </a:p>
            <a:p>
              <a:pPr algn="ctr" eaLnBrk="1" hangingPunct="1"/>
              <a:r>
                <a:rPr lang="zh-CN" altLang="zh-CN" sz="2800" dirty="0"/>
                <a:t>信号加噪(3)</a:t>
              </a:r>
            </a:p>
            <a:p>
              <a:pPr algn="ctr" eaLnBrk="1" hangingPunct="1"/>
              <a:endParaRPr lang="zh-CN" altLang="zh-CN" dirty="0"/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4667" y="194"/>
              <a:ext cx="1093" cy="1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 dirty="0"/>
                <a:t>求序列自相关(4)</a:t>
              </a:r>
            </a:p>
            <a:p>
              <a:pPr eaLnBrk="1" hangingPunct="1"/>
              <a:endParaRPr lang="zh-CN" altLang="zh-CN" dirty="0"/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6487" y="177"/>
              <a:ext cx="1315" cy="1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 dirty="0"/>
                <a:t>自相关序列做fft得功率谱</a:t>
              </a:r>
              <a:r>
                <a:rPr lang="zh-CN" altLang="en-US" sz="2800" dirty="0"/>
                <a:t>密度</a:t>
              </a:r>
              <a:r>
                <a:rPr lang="zh-CN" altLang="zh-CN" sz="2800" dirty="0"/>
                <a:t>(5)</a:t>
              </a:r>
            </a:p>
            <a:p>
              <a:pPr eaLnBrk="1" hangingPunct="1"/>
              <a:endParaRPr lang="zh-CN" altLang="zh-CN" dirty="0"/>
            </a:p>
          </p:txBody>
        </p:sp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 flipV="1">
              <a:off x="1980" y="353"/>
              <a:ext cx="810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>
              <a:off x="1980" y="1710"/>
              <a:ext cx="834" cy="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5767" y="97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5902501" y="3650305"/>
            <a:ext cx="120455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H="1">
            <a:off x="2269067" y="4674659"/>
            <a:ext cx="1" cy="2749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 flipV="1">
            <a:off x="2269067" y="4929220"/>
            <a:ext cx="5393266" cy="1476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flipH="1" flipV="1">
            <a:off x="7662332" y="4587090"/>
            <a:ext cx="1" cy="3568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（2）白噪声的产生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1895" y="1690689"/>
            <a:ext cx="10383252" cy="4535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本实验中的白噪声选取均匀白噪声</a:t>
            </a:r>
            <a:r>
              <a:rPr lang="zh-CN" altLang="en-US" sz="2400" dirty="0"/>
              <a:t>或者</a:t>
            </a:r>
            <a:r>
              <a:rPr lang="zh-CN" altLang="zh-CN" sz="2400" dirty="0"/>
              <a:t>高斯白噪声两种形式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>
                <a:solidFill>
                  <a:srgbClr val="FF0000"/>
                </a:solidFill>
              </a:rPr>
              <a:t>均匀白噪声</a:t>
            </a:r>
            <a:r>
              <a:rPr lang="zh-CN" altLang="zh-CN" sz="2400" dirty="0"/>
              <a:t>的产生比较简单，用MATLAB中的rand函数可以产生在[0，1]之间均匀分布的</a:t>
            </a:r>
            <a:r>
              <a:rPr lang="en-US" altLang="zh-CN" sz="2400" dirty="0"/>
              <a:t>1*N</a:t>
            </a:r>
            <a:r>
              <a:rPr lang="zh-CN" altLang="en-US" sz="2400" dirty="0"/>
              <a:t>序列：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noise=rand(1,N)</a:t>
            </a:r>
          </a:p>
          <a:p>
            <a:pPr lvl="1" eaLnBrk="1" hangingPunct="1">
              <a:lnSpc>
                <a:spcPct val="80000"/>
              </a:lnSpc>
            </a:pPr>
            <a:endParaRPr lang="zh-CN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如果希望得到在</a:t>
            </a:r>
            <a:r>
              <a:rPr lang="zh-CN" altLang="zh-CN" sz="2400" dirty="0">
                <a:solidFill>
                  <a:srgbClr val="FF0000"/>
                </a:solidFill>
              </a:rPr>
              <a:t>[-1/2 1/2]</a:t>
            </a:r>
            <a:r>
              <a:rPr lang="zh-CN" altLang="zh-CN" sz="2400" dirty="0"/>
              <a:t>之间均匀分布</a:t>
            </a:r>
            <a:r>
              <a:rPr lang="zh-CN" altLang="en-US" sz="2400" dirty="0"/>
              <a:t>的白噪声序列，则：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zh-CN" altLang="zh-CN" dirty="0"/>
              <a:t>ave_noise = rand(1,N)-1/2;</a:t>
            </a:r>
          </a:p>
        </p:txBody>
      </p:sp>
    </p:spTree>
    <p:extLst>
      <p:ext uri="{BB962C8B-B14F-4D97-AF65-F5344CB8AC3E}">
        <p14:creationId xmlns:p14="http://schemas.microsoft.com/office/powerpoint/2010/main" val="334730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50" y="642939"/>
            <a:ext cx="8210550" cy="935037"/>
          </a:xfrm>
        </p:spPr>
        <p:txBody>
          <a:bodyPr/>
          <a:lstStyle/>
          <a:p>
            <a:pPr eaLnBrk="1" hangingPunct="1"/>
            <a:r>
              <a:rPr lang="zh-CN" altLang="zh-CN"/>
              <a:t>（2）白噪声的产生（序）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4243" y="1571625"/>
            <a:ext cx="10948736" cy="787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zh-CN" sz="2400" dirty="0">
                <a:solidFill>
                  <a:srgbClr val="FF0000"/>
                </a:solidFill>
              </a:rPr>
              <a:t>高斯白噪声</a:t>
            </a:r>
            <a:r>
              <a:rPr lang="zh-CN" altLang="zh-CN" sz="2400" dirty="0"/>
              <a:t>的产生过程比较复杂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下面直接给出</a:t>
            </a:r>
            <a:r>
              <a:rPr lang="zh-CN" altLang="en-US" sz="2400" dirty="0"/>
              <a:t>产生</a:t>
            </a:r>
            <a:r>
              <a:rPr lang="zh-CN" altLang="en-US" sz="2400" dirty="0">
                <a:solidFill>
                  <a:srgbClr val="FF0000"/>
                </a:solidFill>
              </a:rPr>
              <a:t>一个高斯噪点</a:t>
            </a:r>
            <a:r>
              <a:rPr lang="zh-CN" altLang="en-US" sz="2400" dirty="0"/>
              <a:t>的</a:t>
            </a:r>
            <a:r>
              <a:rPr lang="zh-CN" altLang="zh-CN" sz="2400" dirty="0"/>
              <a:t>程序，对产生过程本实验不做要求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FF0000"/>
                </a:solidFill>
              </a:rPr>
              <a:t>保存在</a:t>
            </a:r>
            <a:r>
              <a:rPr lang="en-US" altLang="zh-CN" sz="2400" dirty="0" err="1">
                <a:solidFill>
                  <a:srgbClr val="FF0000"/>
                </a:solidFill>
              </a:rPr>
              <a:t>gnguass.m</a:t>
            </a:r>
            <a:r>
              <a:rPr lang="zh-CN" altLang="en-US" sz="2400" dirty="0">
                <a:solidFill>
                  <a:srgbClr val="FF0000"/>
                </a:solidFill>
              </a:rPr>
              <a:t>文件中</a:t>
            </a:r>
            <a:r>
              <a:rPr lang="zh-CN" altLang="en-US" sz="2400" dirty="0"/>
              <a:t>）</a:t>
            </a:r>
            <a:r>
              <a:rPr lang="zh-CN" altLang="zh-CN" sz="2400" dirty="0"/>
              <a:t>	</a:t>
            </a:r>
          </a:p>
        </p:txBody>
      </p:sp>
      <p:sp>
        <p:nvSpPr>
          <p:cNvPr id="9220" name="矩形 3"/>
          <p:cNvSpPr>
            <a:spLocks noChangeArrowheads="1"/>
          </p:cNvSpPr>
          <p:nvPr/>
        </p:nvSpPr>
        <p:spPr bwMode="auto">
          <a:xfrm>
            <a:off x="854243" y="2466065"/>
            <a:ext cx="6082464" cy="393338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function gsrv1=gngauss(m,sgma)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	% m is the mean of the Gaussian random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	% sgma is standard deviation.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	if nargin == 0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	    m=0;sgma=1;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	elseif nargin ==1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	    sgma=m;m=0;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	end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	u=rand;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	z=sgma*(sqrt(2*log(1/(1-u))));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	u=rand;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2400" dirty="0"/>
              <a:t>	gsrv1=m+z*cos(2*pi*u);</a:t>
            </a:r>
          </a:p>
        </p:txBody>
      </p:sp>
      <p:sp>
        <p:nvSpPr>
          <p:cNvPr id="9221" name="矩形 4"/>
          <p:cNvSpPr>
            <a:spLocks noChangeArrowheads="1"/>
          </p:cNvSpPr>
          <p:nvPr/>
        </p:nvSpPr>
        <p:spPr bwMode="auto">
          <a:xfrm>
            <a:off x="7230979" y="2601912"/>
            <a:ext cx="4572000" cy="107791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/>
              <a:t>gus_noise=zeros(1,N);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/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循环</a:t>
            </a:r>
            <a:r>
              <a:rPr lang="en-US" altLang="zh-CN" sz="2000"/>
              <a:t>N</a:t>
            </a:r>
            <a:r>
              <a:rPr lang="zh-CN" altLang="en-US" sz="2000"/>
              <a:t>次</a:t>
            </a:r>
            <a:r>
              <a:rPr lang="en-US" altLang="zh-CN" sz="2000"/>
              <a:t>,</a:t>
            </a:r>
            <a:r>
              <a:rPr lang="zh-CN" altLang="en-US" sz="2000"/>
              <a:t>每次调用</a:t>
            </a:r>
            <a:r>
              <a:rPr lang="en-US" altLang="zh-CN" sz="2000"/>
              <a:t>gngauss</a:t>
            </a:r>
            <a:r>
              <a:rPr lang="zh-CN" altLang="en-US" sz="2000"/>
              <a:t>函数生成符合</a:t>
            </a:r>
            <a:r>
              <a:rPr lang="en-US" altLang="zh-CN" sz="2000"/>
              <a:t>(0,1)</a:t>
            </a:r>
            <a:r>
              <a:rPr lang="zh-CN" altLang="en-US" sz="2000"/>
              <a:t>高斯分布一个噪点并保存</a:t>
            </a:r>
            <a:endParaRPr lang="zh-CN" altLang="zh-CN" sz="2000"/>
          </a:p>
        </p:txBody>
      </p:sp>
      <p:sp>
        <p:nvSpPr>
          <p:cNvPr id="9222" name="矩形 5"/>
          <p:cNvSpPr>
            <a:spLocks noChangeArrowheads="1"/>
          </p:cNvSpPr>
          <p:nvPr/>
        </p:nvSpPr>
        <p:spPr bwMode="auto">
          <a:xfrm>
            <a:off x="7638966" y="4638762"/>
            <a:ext cx="3756025" cy="83026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=1:N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      </a:t>
            </a:r>
            <a:r>
              <a:rPr lang="en-US" altLang="zh-CN" sz="2000" dirty="0" err="1"/>
              <a:t>gus_noise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= </a:t>
            </a:r>
            <a:r>
              <a:rPr lang="en-US" altLang="zh-CN" sz="2000" dirty="0" err="1"/>
              <a:t>gngauss</a:t>
            </a:r>
            <a:r>
              <a:rPr lang="en-US" altLang="zh-CN" sz="2000" dirty="0"/>
              <a:t>(0,1)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end</a:t>
            </a:r>
            <a:endParaRPr lang="zh-CN" altLang="zh-CN" sz="2000" dirty="0"/>
          </a:p>
        </p:txBody>
      </p:sp>
      <p:sp>
        <p:nvSpPr>
          <p:cNvPr id="9223" name="下箭头 6"/>
          <p:cNvSpPr>
            <a:spLocks noChangeArrowheads="1"/>
          </p:cNvSpPr>
          <p:nvPr/>
        </p:nvSpPr>
        <p:spPr bwMode="auto">
          <a:xfrm>
            <a:off x="9028700" y="3756689"/>
            <a:ext cx="199522" cy="88207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4" name="TextBox 7"/>
          <p:cNvSpPr txBox="1">
            <a:spLocks noChangeArrowheads="1"/>
          </p:cNvSpPr>
          <p:nvPr/>
        </p:nvSpPr>
        <p:spPr bwMode="auto">
          <a:xfrm>
            <a:off x="9516979" y="3847523"/>
            <a:ext cx="187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函数调用产生</a:t>
            </a:r>
            <a:r>
              <a:rPr lang="en-US" altLang="zh-CN" dirty="0"/>
              <a:t>N</a:t>
            </a:r>
            <a:r>
              <a:rPr lang="zh-CN" altLang="en-US" dirty="0"/>
              <a:t>个高斯噪点</a:t>
            </a:r>
          </a:p>
        </p:txBody>
      </p:sp>
    </p:spTree>
    <p:extLst>
      <p:ext uri="{BB962C8B-B14F-4D97-AF65-F5344CB8AC3E}">
        <p14:creationId xmlns:p14="http://schemas.microsoft.com/office/powerpoint/2010/main" val="232370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1491</Words>
  <Application>Microsoft Macintosh PowerPoint</Application>
  <PresentationFormat>宽屏</PresentationFormat>
  <Paragraphs>148</Paragraphs>
  <Slides>14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宋体</vt:lpstr>
      <vt:lpstr>Hiragino Sans GB W3</vt:lpstr>
      <vt:lpstr>Arial</vt:lpstr>
      <vt:lpstr>Calibri</vt:lpstr>
      <vt:lpstr>Calibri Light</vt:lpstr>
      <vt:lpstr>Office 主题</vt:lpstr>
      <vt:lpstr>通信原理实验</vt:lpstr>
      <vt:lpstr>本节学习内容</vt:lpstr>
      <vt:lpstr>信号的频谱分析</vt:lpstr>
      <vt:lpstr>进行傅里叶变换，分析频谱</vt:lpstr>
      <vt:lpstr>T2F.m     function [f,Y]= T2F(t,y)</vt:lpstr>
      <vt:lpstr>F2T.m</vt:lpstr>
      <vt:lpstr>仿真实现</vt:lpstr>
      <vt:lpstr>（2）白噪声的产生</vt:lpstr>
      <vt:lpstr>（2）白噪声的产生（序）</vt:lpstr>
      <vt:lpstr>（3）信号加噪</vt:lpstr>
      <vt:lpstr>(4)求带噪信号/噪声序列的自相关</vt:lpstr>
      <vt:lpstr>功率谱</vt:lpstr>
      <vt:lpstr>(5)自相关序列做fft得功率谱</vt:lpstr>
      <vt:lpstr>本节作业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通信原理实验</dc:title>
  <dc:creator>Windows 用户</dc:creator>
  <cp:lastModifiedBy>郑 淞之</cp:lastModifiedBy>
  <cp:revision>92</cp:revision>
  <dcterms:created xsi:type="dcterms:W3CDTF">2020-04-11T19:06:38Z</dcterms:created>
  <dcterms:modified xsi:type="dcterms:W3CDTF">2020-04-20T06:21:33Z</dcterms:modified>
</cp:coreProperties>
</file>