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668BD-2F06-4BB8-BCF0-000DCA3D58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492E1D-5071-4A8A-A42E-295E216FB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531684-3A13-420C-AE57-664E88A4F126}"/>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84AE090A-CCBA-4612-B605-B9F54CF937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C4728B-262F-41DB-84BA-4A7250C3A553}"/>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364292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4ECE4-89D1-44E8-8793-77D48D8964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DAAF51-AAC6-4269-99FF-F6E1B17C80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21A003-857A-4D45-9E20-BB6B46550976}"/>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27D78063-F306-43DD-912D-A567DC5A32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E9CB6-9141-4997-AB83-BCD791E66E8A}"/>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90015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67B5C1-D941-416C-9361-C782F082AD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F4D24A-DEC9-45EF-A075-29C07AF3BA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FA9FEB-2DF3-4768-88BF-99DE1B7A47B4}"/>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1908C041-E41A-47F3-873A-63C721716B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E00E93-20E3-4D00-B1AA-112126CFD3A3}"/>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349133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D18F-EC7D-4D92-94FF-5B16BD6815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07CDF2-DBF7-421C-B1AA-1D03A746AE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E7A5D4-7998-49F8-8438-DE8C52EB1A86}"/>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320D4CC7-AB89-406A-9447-5831F6B6BD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72625B-E5DB-4B04-A8EF-4BFB958D4327}"/>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174988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062EF-3B7F-4EDE-9E8F-27B5041F51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ABACE4-6FAB-4721-A76F-8567D5085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8530C6-D89E-4601-BC1D-29E9DCA95C24}"/>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CFDEACE7-5B35-4793-9288-4973621B9D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67311A-9BD3-42DE-92C9-4314032077E2}"/>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315529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3ACB1-E47F-43F1-8B8C-355D49848C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B59AC8-C2EF-46A5-8A97-EFB20BA108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495D0BE-156B-4907-8139-CED031A413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91813B-2C5E-4248-8E16-1C8C022FD4D3}"/>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5BA4987B-2A9D-4808-8F54-D5639EE8EC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B574D-89DD-451E-A35B-FA719E04D61D}"/>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334226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F256B-7382-4F81-A52A-A9CA81899A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DB2BF4-1A9A-4826-827F-5AC4D3A8B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934E8E-357E-4124-B970-E05B0C076B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A66BD9-C486-4C76-B27B-C0FBC398B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D991A6-0597-4548-ABED-36E5CB22D5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1D5A79-AFD2-4F63-9880-B91F15ED6F56}"/>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8" name="页脚占位符 7">
            <a:extLst>
              <a:ext uri="{FF2B5EF4-FFF2-40B4-BE49-F238E27FC236}">
                <a16:creationId xmlns:a16="http://schemas.microsoft.com/office/drawing/2014/main" id="{B7149BB4-EDE1-44EE-B54D-4561AB384D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20CB59-F611-4C70-BC51-2CE4084AA210}"/>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185541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909DA-BC63-4AB7-BCC7-6B0D595E0B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B1E666-CF25-496C-AD3A-1505A6D34086}"/>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4" name="页脚占位符 3">
            <a:extLst>
              <a:ext uri="{FF2B5EF4-FFF2-40B4-BE49-F238E27FC236}">
                <a16:creationId xmlns:a16="http://schemas.microsoft.com/office/drawing/2014/main" id="{2B6E853F-4ADB-416C-A1E0-536D620C89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07E92E-C292-4326-8FC6-58D6AADDDB30}"/>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220223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5B777D-FA3F-4827-BB6E-C6384B75A944}"/>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3" name="页脚占位符 2">
            <a:extLst>
              <a:ext uri="{FF2B5EF4-FFF2-40B4-BE49-F238E27FC236}">
                <a16:creationId xmlns:a16="http://schemas.microsoft.com/office/drawing/2014/main" id="{3EF1EA5A-871B-4C67-A840-0AF6309F83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DFA43B-3BD3-489B-9C62-1FAF5E5DDB33}"/>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315702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C293B-C332-43E6-8B8C-37D27E7EDC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D9B5D9-E7EC-4E81-87C3-099FA2735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D3E7EF-6236-4CBF-8B24-A2CB3E009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63DE3A-0B45-4F7C-90CF-FB23D8EA3352}"/>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156DB5C5-D3C1-4CD0-AEEC-CAEC037AB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F6FE10-850F-47FC-BD92-5E40753EA071}"/>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98439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FE347-DEB7-40B6-8420-442F9BE231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939951-7ADD-41D4-AB4B-DD6BCFF00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DAC4B7-B24B-4569-BAAE-313855BD4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B83E9F-6CDE-4308-B919-A673B3BC429C}"/>
              </a:ext>
            </a:extLst>
          </p:cNvPr>
          <p:cNvSpPr>
            <a:spLocks noGrp="1"/>
          </p:cNvSpPr>
          <p:nvPr>
            <p:ph type="dt" sz="half" idx="10"/>
          </p:nvPr>
        </p:nvSpPr>
        <p:spPr/>
        <p:txBody>
          <a:bodyPr/>
          <a:lstStyle/>
          <a:p>
            <a:fld id="{2F3E984D-222E-4FAE-9483-3F5E19FE3FFB}" type="datetimeFigureOut">
              <a:rPr lang="zh-CN" altLang="en-US" smtClean="0"/>
              <a:t>2021/4/18</a:t>
            </a:fld>
            <a:endParaRPr lang="zh-CN" altLang="en-US"/>
          </a:p>
        </p:txBody>
      </p:sp>
      <p:sp>
        <p:nvSpPr>
          <p:cNvPr id="6" name="页脚占位符 5">
            <a:extLst>
              <a:ext uri="{FF2B5EF4-FFF2-40B4-BE49-F238E27FC236}">
                <a16:creationId xmlns:a16="http://schemas.microsoft.com/office/drawing/2014/main" id="{6C25C848-5ADF-46FA-BA2B-340BE1A941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A7288D-B084-4289-9D34-7DF11D8DCE62}"/>
              </a:ext>
            </a:extLst>
          </p:cNvPr>
          <p:cNvSpPr>
            <a:spLocks noGrp="1"/>
          </p:cNvSpPr>
          <p:nvPr>
            <p:ph type="sldNum" sz="quarter" idx="12"/>
          </p:nvPr>
        </p:nvSpPr>
        <p:spPr/>
        <p:txBody>
          <a:body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14048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95FC0C-C78E-412C-B301-F1E2E0D56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EAFE32-37AE-4324-A5F7-EE6B98566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E8C0D9-1927-4C31-B96D-8A00AA0662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E984D-222E-4FAE-9483-3F5E19FE3FFB}" type="datetimeFigureOut">
              <a:rPr lang="zh-CN" altLang="en-US" smtClean="0"/>
              <a:t>2021/4/18</a:t>
            </a:fld>
            <a:endParaRPr lang="zh-CN" altLang="en-US"/>
          </a:p>
        </p:txBody>
      </p:sp>
      <p:sp>
        <p:nvSpPr>
          <p:cNvPr id="5" name="页脚占位符 4">
            <a:extLst>
              <a:ext uri="{FF2B5EF4-FFF2-40B4-BE49-F238E27FC236}">
                <a16:creationId xmlns:a16="http://schemas.microsoft.com/office/drawing/2014/main" id="{FE19C69B-B60B-473E-9F6E-97438EDB5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7885B4-3113-4F8E-8AE4-8F57107E6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07D76-1AA5-40C3-98DA-14C39DB6CC5B}" type="slidenum">
              <a:rPr lang="zh-CN" altLang="en-US" smtClean="0"/>
              <a:t>‹#›</a:t>
            </a:fld>
            <a:endParaRPr lang="zh-CN" altLang="en-US"/>
          </a:p>
        </p:txBody>
      </p:sp>
    </p:spTree>
    <p:extLst>
      <p:ext uri="{BB962C8B-B14F-4D97-AF65-F5344CB8AC3E}">
        <p14:creationId xmlns:p14="http://schemas.microsoft.com/office/powerpoint/2010/main" val="296948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64BA6-A1AE-4F79-BDCF-5A47A95BC608}"/>
              </a:ext>
            </a:extLst>
          </p:cNvPr>
          <p:cNvSpPr>
            <a:spLocks noGrp="1"/>
          </p:cNvSpPr>
          <p:nvPr>
            <p:ph type="ctrTitle"/>
          </p:nvPr>
        </p:nvSpPr>
        <p:spPr/>
        <p:txBody>
          <a:bodyPr/>
          <a:lstStyle/>
          <a:p>
            <a:r>
              <a:rPr lang="en-US" altLang="zh-CN" dirty="0"/>
              <a:t>Python</a:t>
            </a:r>
            <a:r>
              <a:rPr lang="zh-CN" altLang="en-US" dirty="0"/>
              <a:t>笔记</a:t>
            </a:r>
          </a:p>
        </p:txBody>
      </p:sp>
      <p:sp>
        <p:nvSpPr>
          <p:cNvPr id="3" name="副标题 2">
            <a:extLst>
              <a:ext uri="{FF2B5EF4-FFF2-40B4-BE49-F238E27FC236}">
                <a16:creationId xmlns:a16="http://schemas.microsoft.com/office/drawing/2014/main" id="{25E0286A-4394-455F-80CF-5C908890DD21}"/>
              </a:ext>
            </a:extLst>
          </p:cNvPr>
          <p:cNvSpPr>
            <a:spLocks noGrp="1"/>
          </p:cNvSpPr>
          <p:nvPr>
            <p:ph type="subTitle" idx="1"/>
          </p:nvPr>
        </p:nvSpPr>
        <p:spPr/>
        <p:txBody>
          <a:bodyPr/>
          <a:lstStyle/>
          <a:p>
            <a:r>
              <a:rPr lang="zh-CN" altLang="en-US"/>
              <a:t>基础入门</a:t>
            </a:r>
            <a:endParaRPr lang="zh-CN" altLang="en-US" dirty="0"/>
          </a:p>
        </p:txBody>
      </p:sp>
    </p:spTree>
    <p:extLst>
      <p:ext uri="{BB962C8B-B14F-4D97-AF65-F5344CB8AC3E}">
        <p14:creationId xmlns:p14="http://schemas.microsoft.com/office/powerpoint/2010/main" val="23181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7669B-59FA-44B4-9DC3-D3513BFC3FB7}"/>
              </a:ext>
            </a:extLst>
          </p:cNvPr>
          <p:cNvSpPr>
            <a:spLocks noGrp="1"/>
          </p:cNvSpPr>
          <p:nvPr>
            <p:ph type="title"/>
          </p:nvPr>
        </p:nvSpPr>
        <p:spPr/>
        <p:txBody>
          <a:bodyPr/>
          <a:lstStyle/>
          <a:p>
            <a:r>
              <a:rPr lang="zh-CN" altLang="en-US" dirty="0"/>
              <a:t>列表，一个什么都可以放的数组</a:t>
            </a:r>
          </a:p>
        </p:txBody>
      </p:sp>
      <p:sp>
        <p:nvSpPr>
          <p:cNvPr id="3" name="内容占位符 2">
            <a:extLst>
              <a:ext uri="{FF2B5EF4-FFF2-40B4-BE49-F238E27FC236}">
                <a16:creationId xmlns:a16="http://schemas.microsoft.com/office/drawing/2014/main" id="{E703DA55-8056-413E-8C00-D8AA3E69CC03}"/>
              </a:ext>
            </a:extLst>
          </p:cNvPr>
          <p:cNvSpPr>
            <a:spLocks noGrp="1"/>
          </p:cNvSpPr>
          <p:nvPr>
            <p:ph idx="1"/>
          </p:nvPr>
        </p:nvSpPr>
        <p:spPr/>
        <p:txBody>
          <a:bodyPr>
            <a:normAutofit/>
          </a:bodyPr>
          <a:lstStyle/>
          <a:p>
            <a:r>
              <a:rPr lang="en-US" altLang="zh-CN" dirty="0"/>
              <a:t>1.</a:t>
            </a:r>
            <a:r>
              <a:rPr lang="zh-CN" altLang="en-US" dirty="0"/>
              <a:t>创建列表 名字 </a:t>
            </a:r>
            <a:r>
              <a:rPr lang="en-US" altLang="zh-CN" dirty="0"/>
              <a:t>= [],</a:t>
            </a:r>
            <a:r>
              <a:rPr lang="zh-CN" altLang="en-US" dirty="0"/>
              <a:t>方括号内可填可不填</a:t>
            </a:r>
            <a:endParaRPr lang="en-US" altLang="zh-CN" dirty="0"/>
          </a:p>
          <a:p>
            <a:r>
              <a:rPr lang="en-US" altLang="zh-CN" dirty="0"/>
              <a:t>2.</a:t>
            </a:r>
            <a:r>
              <a:rPr lang="zh-CN" altLang="en-US" dirty="0"/>
              <a:t>给列表 添加元素，名字</a:t>
            </a:r>
            <a:r>
              <a:rPr lang="en-US" altLang="zh-CN" dirty="0"/>
              <a:t>.append()</a:t>
            </a:r>
            <a:r>
              <a:rPr lang="zh-CN" altLang="en-US" dirty="0"/>
              <a:t>在列表的尾部添加元素</a:t>
            </a:r>
            <a:endParaRPr lang="en-US" altLang="zh-CN" dirty="0"/>
          </a:p>
          <a:p>
            <a:r>
              <a:rPr lang="en-US" altLang="zh-CN" dirty="0"/>
              <a:t>3.</a:t>
            </a:r>
            <a:r>
              <a:rPr lang="zh-CN" altLang="en-US" dirty="0"/>
              <a:t>给列表添加多个元素（扩展列表）</a:t>
            </a:r>
            <a:r>
              <a:rPr lang="en-US" altLang="zh-CN" dirty="0"/>
              <a:t>,</a:t>
            </a:r>
            <a:r>
              <a:rPr lang="zh-CN" altLang="en-US" dirty="0"/>
              <a:t>名字</a:t>
            </a:r>
            <a:r>
              <a:rPr lang="en-US" altLang="zh-CN" dirty="0"/>
              <a:t>.extend([]),</a:t>
            </a:r>
            <a:r>
              <a:rPr lang="zh-CN" altLang="en-US" dirty="0"/>
              <a:t>参数是一个列表</a:t>
            </a:r>
            <a:endParaRPr lang="en-US" altLang="zh-CN" dirty="0"/>
          </a:p>
          <a:p>
            <a:r>
              <a:rPr lang="en-US" altLang="zh-CN" dirty="0"/>
              <a:t>4.</a:t>
            </a:r>
            <a:r>
              <a:rPr lang="zh-CN" altLang="en-US" dirty="0"/>
              <a:t>在指定 位置添加元素，名字</a:t>
            </a:r>
            <a:r>
              <a:rPr lang="en-US" altLang="zh-CN" dirty="0"/>
              <a:t>.insert(</a:t>
            </a:r>
            <a:r>
              <a:rPr lang="zh-CN" altLang="en-US" dirty="0"/>
              <a:t>位置，元素</a:t>
            </a:r>
            <a:r>
              <a:rPr lang="en-US" altLang="zh-CN" dirty="0"/>
              <a:t>)</a:t>
            </a:r>
          </a:p>
          <a:p>
            <a:r>
              <a:rPr lang="en-US" altLang="zh-CN" dirty="0"/>
              <a:t>5.</a:t>
            </a:r>
            <a:r>
              <a:rPr lang="zh-CN" altLang="en-US" dirty="0"/>
              <a:t>从列表中获取元素</a:t>
            </a:r>
            <a:r>
              <a:rPr lang="en-US" altLang="zh-CN" dirty="0"/>
              <a:t>,</a:t>
            </a:r>
            <a:r>
              <a:rPr lang="zh-CN" altLang="en-US" dirty="0"/>
              <a:t>通过索引值也就是下标来获取</a:t>
            </a:r>
            <a:endParaRPr lang="en-US" altLang="zh-CN" dirty="0"/>
          </a:p>
          <a:p>
            <a:r>
              <a:rPr lang="en-US" altLang="zh-CN" dirty="0"/>
              <a:t>6.</a:t>
            </a:r>
            <a:r>
              <a:rPr lang="zh-CN" altLang="en-US" dirty="0"/>
              <a:t>获取对应元素的下标，名字</a:t>
            </a:r>
            <a:r>
              <a:rPr lang="en-US" altLang="zh-CN" dirty="0"/>
              <a:t>.index(</a:t>
            </a:r>
            <a:r>
              <a:rPr lang="zh-CN" altLang="en-US" dirty="0"/>
              <a:t>元素，范围头，范围尾</a:t>
            </a:r>
            <a:r>
              <a:rPr lang="en-US" altLang="zh-CN" dirty="0"/>
              <a:t>);</a:t>
            </a:r>
            <a:r>
              <a:rPr lang="zh-CN" altLang="en-US" dirty="0"/>
              <a:t>返回值是对应的下标</a:t>
            </a:r>
            <a:endParaRPr lang="en-US" altLang="zh-CN" dirty="0"/>
          </a:p>
        </p:txBody>
      </p:sp>
    </p:spTree>
    <p:extLst>
      <p:ext uri="{BB962C8B-B14F-4D97-AF65-F5344CB8AC3E}">
        <p14:creationId xmlns:p14="http://schemas.microsoft.com/office/powerpoint/2010/main" val="127365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67105-76BB-4F31-BA61-68ECC14C17C9}"/>
              </a:ext>
            </a:extLst>
          </p:cNvPr>
          <p:cNvSpPr>
            <a:spLocks noGrp="1"/>
          </p:cNvSpPr>
          <p:nvPr>
            <p:ph type="title"/>
          </p:nvPr>
        </p:nvSpPr>
        <p:spPr/>
        <p:txBody>
          <a:bodyPr/>
          <a:lstStyle/>
          <a:p>
            <a:r>
              <a:rPr lang="zh-CN" altLang="en-US" dirty="0"/>
              <a:t>列表（</a:t>
            </a:r>
            <a:r>
              <a:rPr lang="en-US" altLang="zh-CN" dirty="0"/>
              <a:t>2</a:t>
            </a:r>
            <a:r>
              <a:rPr lang="zh-CN" altLang="en-US" dirty="0"/>
              <a:t>）</a:t>
            </a:r>
          </a:p>
        </p:txBody>
      </p:sp>
      <p:sp>
        <p:nvSpPr>
          <p:cNvPr id="3" name="内容占位符 2">
            <a:extLst>
              <a:ext uri="{FF2B5EF4-FFF2-40B4-BE49-F238E27FC236}">
                <a16:creationId xmlns:a16="http://schemas.microsoft.com/office/drawing/2014/main" id="{FBD194D8-C164-4417-ADC3-BC025D8D921C}"/>
              </a:ext>
            </a:extLst>
          </p:cNvPr>
          <p:cNvSpPr>
            <a:spLocks noGrp="1"/>
          </p:cNvSpPr>
          <p:nvPr>
            <p:ph idx="1"/>
          </p:nvPr>
        </p:nvSpPr>
        <p:spPr/>
        <p:txBody>
          <a:bodyPr/>
          <a:lstStyle/>
          <a:p>
            <a:r>
              <a:rPr lang="en-US" altLang="zh-CN" dirty="0"/>
              <a:t>1.</a:t>
            </a:r>
            <a:r>
              <a:rPr lang="zh-CN" altLang="en-US" dirty="0"/>
              <a:t>删除元素</a:t>
            </a:r>
            <a:endParaRPr lang="en-US" altLang="zh-CN" dirty="0"/>
          </a:p>
          <a:p>
            <a:pPr lvl="1"/>
            <a:r>
              <a:rPr lang="en-US" altLang="zh-CN" dirty="0"/>
              <a:t>1.1</a:t>
            </a:r>
            <a:r>
              <a:rPr lang="zh-CN" altLang="en-US" dirty="0"/>
              <a:t>从列表删除元素</a:t>
            </a:r>
            <a:r>
              <a:rPr lang="en-US" altLang="zh-CN" dirty="0"/>
              <a:t>,</a:t>
            </a:r>
            <a:r>
              <a:rPr lang="zh-CN" altLang="en-US" dirty="0"/>
              <a:t>名字</a:t>
            </a:r>
            <a:r>
              <a:rPr lang="en-US" altLang="zh-CN" dirty="0"/>
              <a:t>.remove(</a:t>
            </a:r>
            <a:r>
              <a:rPr lang="zh-CN" altLang="en-US" dirty="0"/>
              <a:t>元素</a:t>
            </a:r>
            <a:r>
              <a:rPr lang="en-US" altLang="zh-CN" dirty="0"/>
              <a:t>)</a:t>
            </a:r>
            <a:r>
              <a:rPr lang="zh-CN" altLang="en-US" dirty="0"/>
              <a:t>删除对应的元素</a:t>
            </a:r>
            <a:endParaRPr lang="en-US" altLang="zh-CN" dirty="0"/>
          </a:p>
          <a:p>
            <a:pPr lvl="1"/>
            <a:r>
              <a:rPr lang="en-US" altLang="zh-CN" dirty="0"/>
              <a:t>1.2del</a:t>
            </a:r>
            <a:r>
              <a:rPr lang="zh-CN" altLang="en-US" dirty="0"/>
              <a:t>语句 </a:t>
            </a:r>
            <a:r>
              <a:rPr lang="en-US" altLang="zh-CN" dirty="0"/>
              <a:t>del </a:t>
            </a:r>
            <a:r>
              <a:rPr lang="zh-CN" altLang="en-US" dirty="0"/>
              <a:t>名字</a:t>
            </a:r>
            <a:r>
              <a:rPr lang="en-US" altLang="zh-CN" dirty="0"/>
              <a:t>[</a:t>
            </a:r>
            <a:r>
              <a:rPr lang="zh-CN" altLang="en-US" dirty="0"/>
              <a:t>下标</a:t>
            </a:r>
            <a:r>
              <a:rPr lang="en-US" altLang="zh-CN" dirty="0"/>
              <a:t>],del </a:t>
            </a:r>
            <a:r>
              <a:rPr lang="zh-CN" altLang="en-US" dirty="0"/>
              <a:t>名字删除整个列表</a:t>
            </a:r>
            <a:endParaRPr lang="en-US" altLang="zh-CN" dirty="0"/>
          </a:p>
          <a:p>
            <a:pPr lvl="1"/>
            <a:r>
              <a:rPr lang="en-US" altLang="zh-CN" dirty="0"/>
              <a:t>1.3 </a:t>
            </a:r>
            <a:r>
              <a:rPr lang="zh-CN" altLang="en-US" dirty="0"/>
              <a:t>名字</a:t>
            </a:r>
            <a:r>
              <a:rPr lang="en-US" altLang="zh-CN" dirty="0"/>
              <a:t>.pop()</a:t>
            </a:r>
            <a:r>
              <a:rPr lang="zh-CN" altLang="en-US" dirty="0"/>
              <a:t>从列表中取出最后一个元素并将它返回，若有参数时就是删除 参数位置的元素</a:t>
            </a:r>
            <a:endParaRPr lang="en-US" altLang="zh-CN" dirty="0"/>
          </a:p>
          <a:p>
            <a:r>
              <a:rPr lang="en-US" altLang="zh-CN" dirty="0"/>
              <a:t>2.</a:t>
            </a:r>
            <a:r>
              <a:rPr lang="zh-CN" altLang="en-US" dirty="0"/>
              <a:t>列表切片</a:t>
            </a:r>
            <a:r>
              <a:rPr lang="en-US" altLang="zh-CN" dirty="0"/>
              <a:t>: </a:t>
            </a:r>
            <a:r>
              <a:rPr lang="zh-CN" altLang="en-US" dirty="0"/>
              <a:t>名字</a:t>
            </a:r>
            <a:r>
              <a:rPr lang="en-US" altLang="zh-CN" dirty="0"/>
              <a:t>[</a:t>
            </a:r>
            <a:r>
              <a:rPr lang="zh-CN" altLang="en-US" dirty="0"/>
              <a:t>起始位置：结束位置</a:t>
            </a:r>
            <a:r>
              <a:rPr lang="en-US" altLang="zh-CN" dirty="0"/>
              <a:t>] </a:t>
            </a:r>
            <a:r>
              <a:rPr lang="zh-CN" altLang="en-US" dirty="0"/>
              <a:t>左闭右开，左面不写从头开始，右面不写切到最后，都不写直接拷贝，返回值是一个新的列表</a:t>
            </a:r>
            <a:endParaRPr lang="en-US" altLang="zh-CN" dirty="0"/>
          </a:p>
        </p:txBody>
      </p:sp>
    </p:spTree>
    <p:extLst>
      <p:ext uri="{BB962C8B-B14F-4D97-AF65-F5344CB8AC3E}">
        <p14:creationId xmlns:p14="http://schemas.microsoft.com/office/powerpoint/2010/main" val="38550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47F37-A316-41FD-B3E0-87B71F5ED209}"/>
              </a:ext>
            </a:extLst>
          </p:cNvPr>
          <p:cNvSpPr>
            <a:spLocks noGrp="1"/>
          </p:cNvSpPr>
          <p:nvPr>
            <p:ph type="title"/>
          </p:nvPr>
        </p:nvSpPr>
        <p:spPr/>
        <p:txBody>
          <a:bodyPr/>
          <a:lstStyle/>
          <a:p>
            <a:r>
              <a:rPr lang="zh-CN" altLang="en-US" dirty="0"/>
              <a:t>列表</a:t>
            </a:r>
            <a:r>
              <a:rPr lang="en-US" altLang="zh-CN" dirty="0"/>
              <a:t>(3)</a:t>
            </a:r>
            <a:endParaRPr lang="zh-CN" altLang="en-US" dirty="0"/>
          </a:p>
        </p:txBody>
      </p:sp>
      <p:sp>
        <p:nvSpPr>
          <p:cNvPr id="3" name="内容占位符 2">
            <a:extLst>
              <a:ext uri="{FF2B5EF4-FFF2-40B4-BE49-F238E27FC236}">
                <a16:creationId xmlns:a16="http://schemas.microsoft.com/office/drawing/2014/main" id="{92E25A37-DF44-4908-AFF2-CD99CDF8F05F}"/>
              </a:ext>
            </a:extLst>
          </p:cNvPr>
          <p:cNvSpPr>
            <a:spLocks noGrp="1"/>
          </p:cNvSpPr>
          <p:nvPr>
            <p:ph idx="1"/>
          </p:nvPr>
        </p:nvSpPr>
        <p:spPr/>
        <p:txBody>
          <a:bodyPr/>
          <a:lstStyle/>
          <a:p>
            <a:r>
              <a:rPr lang="en-US" altLang="zh-CN" dirty="0"/>
              <a:t>1.</a:t>
            </a:r>
            <a:r>
              <a:rPr lang="zh-CN" altLang="en-US" dirty="0"/>
              <a:t>两个列表相加就是列表的拼接</a:t>
            </a:r>
            <a:endParaRPr lang="en-US" altLang="zh-CN" dirty="0"/>
          </a:p>
          <a:p>
            <a:r>
              <a:rPr lang="en-US" altLang="zh-CN" dirty="0"/>
              <a:t>2.</a:t>
            </a:r>
            <a:r>
              <a:rPr lang="zh-CN" altLang="en-US" dirty="0"/>
              <a:t>列表 </a:t>
            </a:r>
            <a:r>
              <a:rPr lang="en-US" altLang="zh-CN" dirty="0"/>
              <a:t>* </a:t>
            </a:r>
            <a:r>
              <a:rPr lang="zh-CN" altLang="en-US" dirty="0"/>
              <a:t>整数 就是把列表重负多少次</a:t>
            </a:r>
            <a:endParaRPr lang="en-US" altLang="zh-CN" dirty="0"/>
          </a:p>
          <a:p>
            <a:r>
              <a:rPr lang="en-US" altLang="zh-CN" dirty="0"/>
              <a:t>3.</a:t>
            </a:r>
            <a:r>
              <a:rPr lang="zh-CN" altLang="en-US" dirty="0"/>
              <a:t>成员关系操作符 </a:t>
            </a:r>
            <a:r>
              <a:rPr lang="en-US" altLang="zh-CN" dirty="0"/>
              <a:t>in </a:t>
            </a:r>
            <a:r>
              <a:rPr lang="zh-CN" altLang="en-US" dirty="0"/>
              <a:t>，</a:t>
            </a:r>
            <a:r>
              <a:rPr lang="en-US" altLang="zh-CN" dirty="0"/>
              <a:t>in</a:t>
            </a:r>
            <a:r>
              <a:rPr lang="zh-CN" altLang="en-US" dirty="0"/>
              <a:t>前面的元素在后面的列表中时返回</a:t>
            </a:r>
            <a:r>
              <a:rPr lang="en-US" altLang="zh-CN" dirty="0"/>
              <a:t>true</a:t>
            </a:r>
            <a:r>
              <a:rPr lang="zh-CN" altLang="en-US" dirty="0"/>
              <a:t>否则返回</a:t>
            </a:r>
            <a:r>
              <a:rPr lang="en-US" altLang="zh-CN" dirty="0"/>
              <a:t>false</a:t>
            </a:r>
            <a:r>
              <a:rPr lang="zh-CN" altLang="en-US" dirty="0"/>
              <a:t>，</a:t>
            </a:r>
            <a:r>
              <a:rPr lang="en-US" altLang="zh-CN" dirty="0"/>
              <a:t>not in </a:t>
            </a:r>
            <a:r>
              <a:rPr lang="zh-CN" altLang="en-US" dirty="0"/>
              <a:t>相反</a:t>
            </a:r>
            <a:endParaRPr lang="en-US" altLang="zh-CN" dirty="0"/>
          </a:p>
          <a:p>
            <a:r>
              <a:rPr lang="en-US" altLang="zh-CN" dirty="0"/>
              <a:t>4.</a:t>
            </a:r>
            <a:r>
              <a:rPr lang="zh-CN" altLang="en-US" dirty="0"/>
              <a:t>两个列表比较就是列表内的每个元素比较（更多的东西后续再了解）</a:t>
            </a:r>
            <a:endParaRPr lang="en-US" altLang="zh-CN" dirty="0"/>
          </a:p>
          <a:p>
            <a:r>
              <a:rPr lang="en-US" altLang="zh-CN" dirty="0"/>
              <a:t>5.</a:t>
            </a:r>
            <a:r>
              <a:rPr lang="zh-CN" altLang="en-US" dirty="0"/>
              <a:t>列表反转，名字</a:t>
            </a:r>
            <a:r>
              <a:rPr lang="en-US" altLang="zh-CN" dirty="0"/>
              <a:t>.reverse();</a:t>
            </a:r>
          </a:p>
          <a:p>
            <a:r>
              <a:rPr lang="en-US" altLang="zh-CN" dirty="0"/>
              <a:t>6.</a:t>
            </a:r>
            <a:r>
              <a:rPr lang="zh-CN" altLang="en-US" dirty="0"/>
              <a:t>列表排序，名字</a:t>
            </a:r>
            <a:r>
              <a:rPr lang="en-US" altLang="zh-CN" dirty="0"/>
              <a:t>.sort();</a:t>
            </a:r>
            <a:r>
              <a:rPr lang="zh-CN" altLang="en-US" dirty="0"/>
              <a:t>参数内写入</a:t>
            </a:r>
            <a:r>
              <a:rPr lang="en-US" altLang="zh-CN" dirty="0"/>
              <a:t>reverse = True</a:t>
            </a:r>
            <a:r>
              <a:rPr lang="zh-CN" altLang="en-US" dirty="0"/>
              <a:t>会从大到小排序</a:t>
            </a:r>
          </a:p>
        </p:txBody>
      </p:sp>
    </p:spTree>
    <p:extLst>
      <p:ext uri="{BB962C8B-B14F-4D97-AF65-F5344CB8AC3E}">
        <p14:creationId xmlns:p14="http://schemas.microsoft.com/office/powerpoint/2010/main" val="122258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5DD80-4FA8-448E-8F9C-44C48B3A77FE}"/>
              </a:ext>
            </a:extLst>
          </p:cNvPr>
          <p:cNvSpPr>
            <a:spLocks noGrp="1"/>
          </p:cNvSpPr>
          <p:nvPr>
            <p:ph type="title"/>
          </p:nvPr>
        </p:nvSpPr>
        <p:spPr/>
        <p:txBody>
          <a:bodyPr/>
          <a:lstStyle/>
          <a:p>
            <a:r>
              <a:rPr lang="zh-CN" altLang="en-US" dirty="0"/>
              <a:t>列表拷贝的问题</a:t>
            </a:r>
          </a:p>
        </p:txBody>
      </p:sp>
      <p:sp>
        <p:nvSpPr>
          <p:cNvPr id="3" name="内容占位符 2">
            <a:extLst>
              <a:ext uri="{FF2B5EF4-FFF2-40B4-BE49-F238E27FC236}">
                <a16:creationId xmlns:a16="http://schemas.microsoft.com/office/drawing/2014/main" id="{F06053BE-C37F-45C7-8C63-D601315106EF}"/>
              </a:ext>
            </a:extLst>
          </p:cNvPr>
          <p:cNvSpPr>
            <a:spLocks noGrp="1"/>
          </p:cNvSpPr>
          <p:nvPr>
            <p:ph idx="1"/>
          </p:nvPr>
        </p:nvSpPr>
        <p:spPr/>
        <p:txBody>
          <a:bodyPr/>
          <a:lstStyle/>
          <a:p>
            <a:r>
              <a:rPr lang="en-US" altLang="zh-CN" dirty="0"/>
              <a:t>1.</a:t>
            </a:r>
            <a:r>
              <a:rPr lang="zh-CN" altLang="en-US" dirty="0"/>
              <a:t>列表拷贝应该使用列表切片的方法，而不是直接赋值</a:t>
            </a:r>
            <a:endParaRPr lang="en-US" altLang="zh-CN" dirty="0"/>
          </a:p>
          <a:p>
            <a:r>
              <a:rPr lang="zh-CN" altLang="en-US" dirty="0"/>
              <a:t>因为在</a:t>
            </a:r>
            <a:r>
              <a:rPr lang="en-US" altLang="zh-CN" dirty="0"/>
              <a:t>python</a:t>
            </a:r>
            <a:r>
              <a:rPr lang="zh-CN" altLang="en-US" dirty="0"/>
              <a:t>中变量名只是标签，如果直接赋值的话，相当于两个变量名指向同一个列表，修改其中一个会影响到另外一个</a:t>
            </a:r>
            <a:endParaRPr lang="en-US" altLang="zh-CN" dirty="0"/>
          </a:p>
          <a:p>
            <a:r>
              <a:rPr lang="zh-CN" altLang="en-US" dirty="0"/>
              <a:t>而列表切片的方法是真正的产生了一个新列表</a:t>
            </a:r>
          </a:p>
        </p:txBody>
      </p:sp>
    </p:spTree>
    <p:extLst>
      <p:ext uri="{BB962C8B-B14F-4D97-AF65-F5344CB8AC3E}">
        <p14:creationId xmlns:p14="http://schemas.microsoft.com/office/powerpoint/2010/main" val="34609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C3BB9-7EED-4ADA-91E9-2636F8803591}"/>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2584CAC3-F7DE-4927-B50D-C4AF7388EAC4}"/>
              </a:ext>
            </a:extLst>
          </p:cNvPr>
          <p:cNvSpPr>
            <a:spLocks noGrp="1"/>
          </p:cNvSpPr>
          <p:nvPr>
            <p:ph idx="1"/>
          </p:nvPr>
        </p:nvSpPr>
        <p:spPr/>
        <p:txBody>
          <a:bodyPr/>
          <a:lstStyle/>
          <a:p>
            <a:r>
              <a:rPr lang="en-US" altLang="zh-CN" dirty="0"/>
              <a:t>1.</a:t>
            </a:r>
            <a:r>
              <a:rPr lang="zh-CN" altLang="en-US" dirty="0"/>
              <a:t>元组不可改变</a:t>
            </a:r>
            <a:endParaRPr lang="en-US" altLang="zh-CN" dirty="0"/>
          </a:p>
          <a:p>
            <a:r>
              <a:rPr lang="en-US" altLang="zh-CN" dirty="0"/>
              <a:t>2.</a:t>
            </a:r>
            <a:r>
              <a:rPr lang="zh-CN" altLang="en-US" dirty="0"/>
              <a:t>元组创建时一般使用小括号</a:t>
            </a:r>
            <a:endParaRPr lang="en-US" altLang="zh-CN" dirty="0"/>
          </a:p>
          <a:p>
            <a:r>
              <a:rPr lang="en-US" altLang="zh-CN" dirty="0"/>
              <a:t>3.</a:t>
            </a:r>
            <a:r>
              <a:rPr lang="zh-CN" altLang="en-US" dirty="0"/>
              <a:t>创建空元组直接写个小括号</a:t>
            </a:r>
            <a:endParaRPr lang="en-US" altLang="zh-CN" dirty="0"/>
          </a:p>
          <a:p>
            <a:r>
              <a:rPr lang="en-US" altLang="zh-CN" dirty="0"/>
              <a:t>4.</a:t>
            </a:r>
            <a:r>
              <a:rPr lang="zh-CN" altLang="en-US" dirty="0"/>
              <a:t>创建只有一个元素的元组时在元素的后面加上一个逗号来确保是一个元组而不是其他类型</a:t>
            </a:r>
            <a:endParaRPr lang="en-US" altLang="zh-CN" dirty="0"/>
          </a:p>
          <a:p>
            <a:r>
              <a:rPr lang="en-US" altLang="zh-CN" dirty="0"/>
              <a:t>5.</a:t>
            </a:r>
            <a:r>
              <a:rPr lang="zh-CN" altLang="en-US" dirty="0"/>
              <a:t>向元组添加元素需要用到切片：</a:t>
            </a:r>
            <a:endParaRPr lang="en-US" altLang="zh-CN" dirty="0"/>
          </a:p>
          <a:p>
            <a:r>
              <a:rPr lang="zh-CN" altLang="en-US" dirty="0"/>
              <a:t>   删除同理</a:t>
            </a:r>
            <a:endParaRPr lang="en-US" altLang="zh-CN" dirty="0"/>
          </a:p>
        </p:txBody>
      </p:sp>
      <p:pic>
        <p:nvPicPr>
          <p:cNvPr id="5" name="图片 4">
            <a:extLst>
              <a:ext uri="{FF2B5EF4-FFF2-40B4-BE49-F238E27FC236}">
                <a16:creationId xmlns:a16="http://schemas.microsoft.com/office/drawing/2014/main" id="{2CE01E75-A1D7-4E27-8641-E380734B8F95}"/>
              </a:ext>
            </a:extLst>
          </p:cNvPr>
          <p:cNvPicPr>
            <a:picLocks noChangeAspect="1"/>
          </p:cNvPicPr>
          <p:nvPr/>
        </p:nvPicPr>
        <p:blipFill>
          <a:blip r:embed="rId2"/>
          <a:stretch>
            <a:fillRect/>
          </a:stretch>
        </p:blipFill>
        <p:spPr>
          <a:xfrm>
            <a:off x="6354452" y="4215167"/>
            <a:ext cx="4099874" cy="2277708"/>
          </a:xfrm>
          <a:prstGeom prst="rect">
            <a:avLst/>
          </a:prstGeom>
        </p:spPr>
      </p:pic>
    </p:spTree>
    <p:extLst>
      <p:ext uri="{BB962C8B-B14F-4D97-AF65-F5344CB8AC3E}">
        <p14:creationId xmlns:p14="http://schemas.microsoft.com/office/powerpoint/2010/main" val="284951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66633-3BE9-4502-8397-EB3A7B940789}"/>
              </a:ext>
            </a:extLst>
          </p:cNvPr>
          <p:cNvSpPr>
            <a:spLocks noGrp="1"/>
          </p:cNvSpPr>
          <p:nvPr>
            <p:ph type="title"/>
          </p:nvPr>
        </p:nvSpPr>
        <p:spPr/>
        <p:txBody>
          <a:bodyPr/>
          <a:lstStyle/>
          <a:p>
            <a:r>
              <a:rPr lang="zh-CN" altLang="en-US" dirty="0"/>
              <a:t>字符串</a:t>
            </a:r>
            <a:r>
              <a:rPr lang="en-US" altLang="zh-CN" dirty="0"/>
              <a:t>1</a:t>
            </a:r>
            <a:endParaRPr lang="zh-CN" altLang="en-US" dirty="0"/>
          </a:p>
        </p:txBody>
      </p:sp>
      <p:sp>
        <p:nvSpPr>
          <p:cNvPr id="3" name="内容占位符 2">
            <a:extLst>
              <a:ext uri="{FF2B5EF4-FFF2-40B4-BE49-F238E27FC236}">
                <a16:creationId xmlns:a16="http://schemas.microsoft.com/office/drawing/2014/main" id="{D02D0285-D346-4C02-AD6B-606AEB60E05C}"/>
              </a:ext>
            </a:extLst>
          </p:cNvPr>
          <p:cNvSpPr>
            <a:spLocks noGrp="1"/>
          </p:cNvSpPr>
          <p:nvPr>
            <p:ph idx="1"/>
          </p:nvPr>
        </p:nvSpPr>
        <p:spPr/>
        <p:txBody>
          <a:bodyPr/>
          <a:lstStyle/>
          <a:p>
            <a:r>
              <a:rPr lang="en-US" altLang="zh-CN" dirty="0"/>
              <a:t>1.</a:t>
            </a:r>
            <a:r>
              <a:rPr lang="zh-CN" altLang="en-US" dirty="0"/>
              <a:t>字符串部分操作类似于元组</a:t>
            </a:r>
            <a:endParaRPr lang="en-US" altLang="zh-CN" dirty="0"/>
          </a:p>
          <a:p>
            <a:r>
              <a:rPr lang="en-US" altLang="zh-CN" dirty="0"/>
              <a:t>2.capitalize();</a:t>
            </a:r>
            <a:r>
              <a:rPr lang="zh-CN" altLang="en-US" dirty="0"/>
              <a:t>将字符串的首个字母改为大写，返回值是改好的字符串</a:t>
            </a:r>
            <a:endParaRPr lang="en-US" altLang="zh-CN" dirty="0"/>
          </a:p>
          <a:p>
            <a:r>
              <a:rPr lang="en-US" altLang="zh-CN" dirty="0"/>
              <a:t>3.casefold();</a:t>
            </a:r>
            <a:r>
              <a:rPr lang="zh-CN" altLang="en-US" dirty="0"/>
              <a:t>将字符串的所有字母改成小写</a:t>
            </a:r>
            <a:endParaRPr lang="en-US" altLang="zh-CN" dirty="0"/>
          </a:p>
          <a:p>
            <a:r>
              <a:rPr lang="en-US" altLang="zh-CN" dirty="0"/>
              <a:t>4.center(</a:t>
            </a:r>
            <a:r>
              <a:rPr lang="zh-CN" altLang="en-US" dirty="0"/>
              <a:t>数字</a:t>
            </a:r>
            <a:r>
              <a:rPr lang="en-US" altLang="zh-CN" dirty="0"/>
              <a:t>);</a:t>
            </a:r>
            <a:r>
              <a:rPr lang="zh-CN" altLang="en-US" dirty="0"/>
              <a:t>将字符串居中，左右填充空格，数字代表宽度</a:t>
            </a:r>
            <a:endParaRPr lang="en-US" altLang="zh-CN" dirty="0"/>
          </a:p>
          <a:p>
            <a:r>
              <a:rPr lang="en-US" altLang="zh-CN" dirty="0"/>
              <a:t>5.count(sub</a:t>
            </a:r>
            <a:r>
              <a:rPr lang="zh-CN" altLang="en-US" dirty="0"/>
              <a:t>，范围头，范围尾</a:t>
            </a:r>
            <a:r>
              <a:rPr lang="en-US" altLang="zh-CN" dirty="0"/>
              <a:t>);</a:t>
            </a:r>
            <a:r>
              <a:rPr lang="zh-CN" altLang="en-US" dirty="0"/>
              <a:t>数出</a:t>
            </a:r>
            <a:r>
              <a:rPr lang="en-US" altLang="zh-CN" dirty="0"/>
              <a:t>sub</a:t>
            </a:r>
            <a:r>
              <a:rPr lang="zh-CN" altLang="en-US" dirty="0"/>
              <a:t>在字符串中出现的次数，</a:t>
            </a:r>
            <a:r>
              <a:rPr lang="en-US" altLang="zh-CN" dirty="0"/>
              <a:t>sub</a:t>
            </a:r>
            <a:r>
              <a:rPr lang="zh-CN" altLang="en-US" dirty="0"/>
              <a:t>可是字符或字符串，可规定范围</a:t>
            </a:r>
            <a:endParaRPr lang="en-US" altLang="zh-CN" dirty="0"/>
          </a:p>
          <a:p>
            <a:r>
              <a:rPr lang="en-US" altLang="zh-CN" dirty="0"/>
              <a:t>6.endswith(sub</a:t>
            </a:r>
            <a:r>
              <a:rPr lang="zh-CN" altLang="en-US" dirty="0"/>
              <a:t>，范围头，范围尾</a:t>
            </a:r>
            <a:r>
              <a:rPr lang="en-US" altLang="zh-CN" dirty="0"/>
              <a:t>);</a:t>
            </a:r>
            <a:r>
              <a:rPr lang="zh-CN" altLang="en-US" dirty="0"/>
              <a:t>判断字符串是否以指定的字符为结尾</a:t>
            </a:r>
            <a:endParaRPr lang="en-US" altLang="zh-CN" dirty="0"/>
          </a:p>
        </p:txBody>
      </p:sp>
    </p:spTree>
    <p:extLst>
      <p:ext uri="{BB962C8B-B14F-4D97-AF65-F5344CB8AC3E}">
        <p14:creationId xmlns:p14="http://schemas.microsoft.com/office/powerpoint/2010/main" val="335849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34C29-6BC0-4286-9782-334EDBA67A17}"/>
              </a:ext>
            </a:extLst>
          </p:cNvPr>
          <p:cNvSpPr>
            <a:spLocks noGrp="1"/>
          </p:cNvSpPr>
          <p:nvPr>
            <p:ph type="title"/>
          </p:nvPr>
        </p:nvSpPr>
        <p:spPr/>
        <p:txBody>
          <a:bodyPr/>
          <a:lstStyle/>
          <a:p>
            <a:r>
              <a:rPr lang="zh-CN" altLang="en-US" dirty="0"/>
              <a:t>字符串</a:t>
            </a:r>
            <a:r>
              <a:rPr lang="en-US" altLang="zh-CN" dirty="0"/>
              <a:t>2</a:t>
            </a:r>
            <a:endParaRPr lang="zh-CN" altLang="en-US" dirty="0"/>
          </a:p>
        </p:txBody>
      </p:sp>
      <p:sp>
        <p:nvSpPr>
          <p:cNvPr id="3" name="内容占位符 2">
            <a:extLst>
              <a:ext uri="{FF2B5EF4-FFF2-40B4-BE49-F238E27FC236}">
                <a16:creationId xmlns:a16="http://schemas.microsoft.com/office/drawing/2014/main" id="{813A19EF-3687-4596-8600-6EF53F23A419}"/>
              </a:ext>
            </a:extLst>
          </p:cNvPr>
          <p:cNvSpPr>
            <a:spLocks noGrp="1"/>
          </p:cNvSpPr>
          <p:nvPr>
            <p:ph idx="1"/>
          </p:nvPr>
        </p:nvSpPr>
        <p:spPr/>
        <p:txBody>
          <a:bodyPr/>
          <a:lstStyle/>
          <a:p>
            <a:r>
              <a:rPr lang="en-US" altLang="zh-CN" dirty="0"/>
              <a:t>1.expandtabs() </a:t>
            </a:r>
            <a:r>
              <a:rPr lang="zh-CN" altLang="en-US" dirty="0"/>
              <a:t>将字符串中所有的</a:t>
            </a:r>
            <a:r>
              <a:rPr lang="en-US" altLang="zh-CN" dirty="0"/>
              <a:t>/t</a:t>
            </a:r>
            <a:r>
              <a:rPr lang="zh-CN" altLang="en-US" dirty="0"/>
              <a:t>转换成空格默认是</a:t>
            </a:r>
            <a:r>
              <a:rPr lang="en-US" altLang="zh-CN" dirty="0"/>
              <a:t>8</a:t>
            </a:r>
            <a:r>
              <a:rPr lang="zh-CN" altLang="en-US" dirty="0"/>
              <a:t>个可自己设定</a:t>
            </a:r>
            <a:endParaRPr lang="en-US" altLang="zh-CN" dirty="0"/>
          </a:p>
          <a:p>
            <a:r>
              <a:rPr lang="en-US" altLang="zh-CN" dirty="0"/>
              <a:t>2.find(sub</a:t>
            </a:r>
            <a:r>
              <a:rPr lang="zh-CN" altLang="en-US" dirty="0"/>
              <a:t>，开始，结束</a:t>
            </a:r>
            <a:r>
              <a:rPr lang="en-US" altLang="zh-CN" dirty="0"/>
              <a:t>)</a:t>
            </a:r>
            <a:r>
              <a:rPr lang="zh-CN" altLang="en-US" dirty="0"/>
              <a:t>判断是否含有</a:t>
            </a:r>
            <a:r>
              <a:rPr lang="en-US" altLang="zh-CN" dirty="0"/>
              <a:t>sub</a:t>
            </a:r>
            <a:r>
              <a:rPr lang="zh-CN" altLang="en-US" dirty="0"/>
              <a:t>有的话返回第一个下标，没有的话返回</a:t>
            </a:r>
            <a:r>
              <a:rPr lang="en-US" altLang="zh-CN" dirty="0"/>
              <a:t>-1</a:t>
            </a:r>
          </a:p>
          <a:p>
            <a:r>
              <a:rPr lang="en-US" altLang="zh-CN" dirty="0"/>
              <a:t>3.index()</a:t>
            </a:r>
            <a:r>
              <a:rPr lang="zh-CN" altLang="en-US" dirty="0"/>
              <a:t>同上只是没有时返回异常</a:t>
            </a:r>
            <a:endParaRPr lang="en-US" altLang="zh-CN" dirty="0"/>
          </a:p>
          <a:p>
            <a:r>
              <a:rPr lang="en-US" altLang="zh-CN" dirty="0"/>
              <a:t>4.</a:t>
            </a:r>
            <a:r>
              <a:rPr lang="zh-CN" altLang="en-US" dirty="0"/>
              <a:t>更多字符串的操作后续再学</a:t>
            </a:r>
            <a:endParaRPr lang="en-US" altLang="zh-CN" dirty="0"/>
          </a:p>
        </p:txBody>
      </p:sp>
    </p:spTree>
    <p:extLst>
      <p:ext uri="{BB962C8B-B14F-4D97-AF65-F5344CB8AC3E}">
        <p14:creationId xmlns:p14="http://schemas.microsoft.com/office/powerpoint/2010/main" val="9488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3E44D-F161-4C84-B835-E547DA7CF8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C1B2C1-C488-4914-A850-156F172D1E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686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7BBD2-61EC-43E4-88C7-0E244DC8143E}"/>
              </a:ext>
            </a:extLst>
          </p:cNvPr>
          <p:cNvSpPr>
            <a:spLocks noGrp="1"/>
          </p:cNvSpPr>
          <p:nvPr>
            <p:ph type="title"/>
          </p:nvPr>
        </p:nvSpPr>
        <p:spPr/>
        <p:txBody>
          <a:bodyPr/>
          <a:lstStyle/>
          <a:p>
            <a:r>
              <a:rPr lang="zh-CN" altLang="en-US" dirty="0"/>
              <a:t>字符串格式化</a:t>
            </a:r>
          </a:p>
        </p:txBody>
      </p:sp>
      <p:sp>
        <p:nvSpPr>
          <p:cNvPr id="3" name="内容占位符 2">
            <a:extLst>
              <a:ext uri="{FF2B5EF4-FFF2-40B4-BE49-F238E27FC236}">
                <a16:creationId xmlns:a16="http://schemas.microsoft.com/office/drawing/2014/main" id="{3571A7C7-EF9E-44B9-B955-729D60577A98}"/>
              </a:ext>
            </a:extLst>
          </p:cNvPr>
          <p:cNvSpPr>
            <a:spLocks noGrp="1"/>
          </p:cNvSpPr>
          <p:nvPr>
            <p:ph idx="1"/>
          </p:nvPr>
        </p:nvSpPr>
        <p:spPr/>
        <p:txBody>
          <a:bodyPr/>
          <a:lstStyle/>
          <a:p>
            <a:r>
              <a:rPr lang="en-US" altLang="zh-CN" dirty="0"/>
              <a:t>1.”hel{0}o </a:t>
            </a:r>
            <a:r>
              <a:rPr lang="en-US" altLang="zh-CN" dirty="0" err="1"/>
              <a:t>wor</a:t>
            </a:r>
            <a:r>
              <a:rPr lang="en-US" altLang="zh-CN" dirty="0"/>
              <a:t>{1}</a:t>
            </a:r>
            <a:r>
              <a:rPr lang="en-US" altLang="zh-CN" dirty="0" err="1"/>
              <a:t>d”.format</a:t>
            </a:r>
            <a:r>
              <a:rPr lang="en-US" altLang="zh-CN" dirty="0"/>
              <a:t>(“</a:t>
            </a:r>
            <a:r>
              <a:rPr lang="en-US" altLang="zh-CN" dirty="0" err="1"/>
              <a:t>l”,”l</a:t>
            </a:r>
            <a:r>
              <a:rPr lang="en-US" altLang="zh-CN" dirty="0"/>
              <a:t>”)</a:t>
            </a:r>
            <a:r>
              <a:rPr lang="zh-CN" altLang="en-US" dirty="0"/>
              <a:t>位置参数，用大括号括起来的数字，会被后面的字符一一替换</a:t>
            </a:r>
            <a:endParaRPr lang="en-US" altLang="zh-CN" dirty="0"/>
          </a:p>
          <a:p>
            <a:r>
              <a:rPr lang="en-US" altLang="zh-CN" dirty="0"/>
              <a:t>2. .”</a:t>
            </a:r>
            <a:r>
              <a:rPr lang="en-US" altLang="zh-CN" dirty="0" err="1"/>
              <a:t>hel</a:t>
            </a:r>
            <a:r>
              <a:rPr lang="en-US" altLang="zh-CN" dirty="0"/>
              <a:t>{a}o </a:t>
            </a:r>
            <a:r>
              <a:rPr lang="en-US" altLang="zh-CN" dirty="0" err="1"/>
              <a:t>wor</a:t>
            </a:r>
            <a:r>
              <a:rPr lang="en-US" altLang="zh-CN" dirty="0"/>
              <a:t>{b}</a:t>
            </a:r>
            <a:r>
              <a:rPr lang="en-US" altLang="zh-CN" dirty="0" err="1"/>
              <a:t>d”.format</a:t>
            </a:r>
            <a:r>
              <a:rPr lang="en-US" altLang="zh-CN" dirty="0"/>
              <a:t>(a=“</a:t>
            </a:r>
            <a:r>
              <a:rPr lang="en-US" altLang="zh-CN" dirty="0" err="1"/>
              <a:t>l”,b</a:t>
            </a:r>
            <a:r>
              <a:rPr lang="en-US" altLang="zh-CN" dirty="0"/>
              <a:t>=”l”)</a:t>
            </a:r>
            <a:r>
              <a:rPr lang="zh-CN" altLang="en-US" dirty="0"/>
              <a:t>关键字参数</a:t>
            </a:r>
            <a:endParaRPr lang="en-US" altLang="zh-CN" dirty="0"/>
          </a:p>
          <a:p>
            <a:r>
              <a:rPr lang="en-US" altLang="zh-CN" dirty="0"/>
              <a:t>3.</a:t>
            </a:r>
            <a:r>
              <a:rPr lang="zh-CN" altLang="en-US" dirty="0"/>
              <a:t>想原封打印大括号可以在大括号的外面再套上一层大括号</a:t>
            </a:r>
            <a:endParaRPr lang="en-US" altLang="zh-CN" dirty="0"/>
          </a:p>
          <a:p>
            <a:r>
              <a:rPr lang="en-US" altLang="zh-CN" dirty="0"/>
              <a:t>4.</a:t>
            </a:r>
            <a:r>
              <a:rPr lang="zh-CN" altLang="en-US" dirty="0"/>
              <a:t>更多的后续再学</a:t>
            </a:r>
            <a:endParaRPr lang="en-US" altLang="zh-CN" dirty="0"/>
          </a:p>
        </p:txBody>
      </p:sp>
    </p:spTree>
    <p:extLst>
      <p:ext uri="{BB962C8B-B14F-4D97-AF65-F5344CB8AC3E}">
        <p14:creationId xmlns:p14="http://schemas.microsoft.com/office/powerpoint/2010/main" val="358297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A4C9E-09E5-4787-8978-09BA34FC95D2}"/>
              </a:ext>
            </a:extLst>
          </p:cNvPr>
          <p:cNvSpPr>
            <a:spLocks noGrp="1"/>
          </p:cNvSpPr>
          <p:nvPr>
            <p:ph type="title"/>
          </p:nvPr>
        </p:nvSpPr>
        <p:spPr/>
        <p:txBody>
          <a:bodyPr/>
          <a:lstStyle/>
          <a:p>
            <a:r>
              <a:rPr lang="zh-CN" altLang="en-US" dirty="0"/>
              <a:t>序列</a:t>
            </a:r>
          </a:p>
        </p:txBody>
      </p:sp>
      <p:sp>
        <p:nvSpPr>
          <p:cNvPr id="3" name="内容占位符 2">
            <a:extLst>
              <a:ext uri="{FF2B5EF4-FFF2-40B4-BE49-F238E27FC236}">
                <a16:creationId xmlns:a16="http://schemas.microsoft.com/office/drawing/2014/main" id="{06170C70-F4E5-4905-8AFB-AC3E07B67CE3}"/>
              </a:ext>
            </a:extLst>
          </p:cNvPr>
          <p:cNvSpPr>
            <a:spLocks noGrp="1"/>
          </p:cNvSpPr>
          <p:nvPr>
            <p:ph idx="1"/>
          </p:nvPr>
        </p:nvSpPr>
        <p:spPr/>
        <p:txBody>
          <a:bodyPr/>
          <a:lstStyle/>
          <a:p>
            <a:r>
              <a:rPr lang="en-US" altLang="zh-CN" dirty="0"/>
              <a:t>1.list()</a:t>
            </a:r>
            <a:r>
              <a:rPr lang="zh-CN" altLang="en-US" dirty="0"/>
              <a:t>无参数时返回一个空列表，有参数时将一个可迭代对象抓换成一个列表</a:t>
            </a:r>
            <a:endParaRPr lang="en-US" altLang="zh-CN" dirty="0"/>
          </a:p>
          <a:p>
            <a:r>
              <a:rPr lang="en-US" altLang="zh-CN" dirty="0"/>
              <a:t>2.tuple()</a:t>
            </a:r>
            <a:r>
              <a:rPr lang="zh-CN" altLang="en-US" dirty="0"/>
              <a:t>把一个可迭代对象转换为元组</a:t>
            </a:r>
            <a:endParaRPr lang="en-US" altLang="zh-CN" dirty="0"/>
          </a:p>
          <a:p>
            <a:r>
              <a:rPr lang="en-US" altLang="zh-CN" dirty="0"/>
              <a:t>3.max()</a:t>
            </a:r>
            <a:r>
              <a:rPr lang="zh-CN" altLang="en-US" dirty="0"/>
              <a:t>返回序列或参数中的最大值</a:t>
            </a:r>
            <a:endParaRPr lang="en-US" altLang="zh-CN" dirty="0"/>
          </a:p>
          <a:p>
            <a:r>
              <a:rPr lang="en-US" altLang="zh-CN" dirty="0"/>
              <a:t>4.min()</a:t>
            </a:r>
            <a:r>
              <a:rPr lang="zh-CN" altLang="en-US" dirty="0"/>
              <a:t>返回序列或参数中的最小值</a:t>
            </a:r>
            <a:endParaRPr lang="en-US" altLang="zh-CN" dirty="0"/>
          </a:p>
          <a:p>
            <a:r>
              <a:rPr lang="en-US" altLang="zh-CN" dirty="0"/>
              <a:t>5.sum()</a:t>
            </a:r>
            <a:r>
              <a:rPr lang="zh-CN" altLang="en-US" dirty="0"/>
              <a:t>将参数的所有元素相加</a:t>
            </a:r>
            <a:endParaRPr lang="en-US" altLang="zh-CN" dirty="0"/>
          </a:p>
          <a:p>
            <a:r>
              <a:rPr lang="en-US" altLang="zh-CN" dirty="0"/>
              <a:t>6.sorted()</a:t>
            </a:r>
            <a:r>
              <a:rPr lang="zh-CN" altLang="en-US" dirty="0"/>
              <a:t>将参数排序</a:t>
            </a:r>
            <a:endParaRPr lang="en-US" altLang="zh-CN" dirty="0"/>
          </a:p>
          <a:p>
            <a:r>
              <a:rPr lang="en-US" altLang="zh-CN" dirty="0"/>
              <a:t>7.reversed()</a:t>
            </a:r>
            <a:r>
              <a:rPr lang="zh-CN" altLang="en-US" dirty="0"/>
              <a:t>将参数反转返回的是一个迭代器对象，可以用</a:t>
            </a:r>
            <a:r>
              <a:rPr lang="en-US" altLang="zh-CN" dirty="0"/>
              <a:t>list</a:t>
            </a:r>
            <a:r>
              <a:rPr lang="zh-CN" altLang="en-US" dirty="0"/>
              <a:t>方法转换成列表</a:t>
            </a:r>
            <a:endParaRPr lang="en-US" altLang="zh-CN" dirty="0"/>
          </a:p>
        </p:txBody>
      </p:sp>
    </p:spTree>
    <p:extLst>
      <p:ext uri="{BB962C8B-B14F-4D97-AF65-F5344CB8AC3E}">
        <p14:creationId xmlns:p14="http://schemas.microsoft.com/office/powerpoint/2010/main" val="45617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256CD-7B71-4574-8CC7-DAA33209C38E}"/>
              </a:ext>
            </a:extLst>
          </p:cNvPr>
          <p:cNvSpPr>
            <a:spLocks noGrp="1"/>
          </p:cNvSpPr>
          <p:nvPr>
            <p:ph type="title"/>
          </p:nvPr>
        </p:nvSpPr>
        <p:spPr/>
        <p:txBody>
          <a:bodyPr/>
          <a:lstStyle/>
          <a:p>
            <a:r>
              <a:rPr lang="en-US" altLang="zh-CN" dirty="0"/>
              <a:t>Print</a:t>
            </a:r>
            <a:endParaRPr lang="zh-CN" altLang="en-US" dirty="0"/>
          </a:p>
        </p:txBody>
      </p:sp>
      <p:sp>
        <p:nvSpPr>
          <p:cNvPr id="3" name="内容占位符 2">
            <a:extLst>
              <a:ext uri="{FF2B5EF4-FFF2-40B4-BE49-F238E27FC236}">
                <a16:creationId xmlns:a16="http://schemas.microsoft.com/office/drawing/2014/main" id="{7747550B-A69D-4F51-89BD-119CD99287A7}"/>
              </a:ext>
            </a:extLst>
          </p:cNvPr>
          <p:cNvSpPr>
            <a:spLocks noGrp="1"/>
          </p:cNvSpPr>
          <p:nvPr>
            <p:ph idx="1"/>
          </p:nvPr>
        </p:nvSpPr>
        <p:spPr/>
        <p:txBody>
          <a:bodyPr/>
          <a:lstStyle/>
          <a:p>
            <a:r>
              <a:rPr lang="en-US" altLang="zh-CN" dirty="0"/>
              <a:t>Print(“Hello World”);</a:t>
            </a:r>
          </a:p>
          <a:p>
            <a:r>
              <a:rPr lang="en-US" altLang="zh-CN" dirty="0"/>
              <a:t>Print(“</a:t>
            </a:r>
            <a:r>
              <a:rPr lang="en-US" altLang="zh-CN" dirty="0" err="1"/>
              <a:t>Hello”+”World</a:t>
            </a:r>
            <a:r>
              <a:rPr lang="en-US" altLang="zh-CN" dirty="0"/>
              <a:t>”);</a:t>
            </a:r>
            <a:r>
              <a:rPr lang="zh-CN" altLang="en-US" dirty="0"/>
              <a:t>拼接</a:t>
            </a:r>
            <a:endParaRPr lang="en-US" altLang="zh-CN" dirty="0"/>
          </a:p>
          <a:p>
            <a:r>
              <a:rPr lang="en-US" altLang="zh-CN" dirty="0"/>
              <a:t>Print(“Hello World”*8);</a:t>
            </a:r>
            <a:r>
              <a:rPr lang="zh-CN" altLang="en-US" dirty="0"/>
              <a:t>字符串打印</a:t>
            </a:r>
            <a:r>
              <a:rPr lang="en-US" altLang="zh-CN" dirty="0"/>
              <a:t>8</a:t>
            </a:r>
            <a:r>
              <a:rPr lang="zh-CN" altLang="en-US" dirty="0"/>
              <a:t>次</a:t>
            </a:r>
            <a:endParaRPr lang="en-US" altLang="zh-CN" dirty="0"/>
          </a:p>
          <a:p>
            <a:r>
              <a:rPr lang="en-US" altLang="zh-CN" dirty="0"/>
              <a:t>Print(“Let ‘s go”);</a:t>
            </a:r>
            <a:r>
              <a:rPr lang="zh-CN" altLang="en-US" dirty="0"/>
              <a:t>会出错，可加</a:t>
            </a:r>
            <a:r>
              <a:rPr lang="en-US" altLang="zh-CN" dirty="0"/>
              <a:t>/</a:t>
            </a:r>
            <a:r>
              <a:rPr lang="zh-CN" altLang="en-US" dirty="0"/>
              <a:t>来避免</a:t>
            </a:r>
            <a:r>
              <a:rPr lang="en-US" altLang="zh-CN" dirty="0"/>
              <a:t>Let /‘s go</a:t>
            </a:r>
          </a:p>
          <a:p>
            <a:r>
              <a:rPr lang="zh-CN" altLang="en-US" dirty="0"/>
              <a:t>在</a:t>
            </a:r>
            <a:r>
              <a:rPr lang="en-US" altLang="zh-CN" dirty="0"/>
              <a:t>print</a:t>
            </a:r>
            <a:r>
              <a:rPr lang="zh-CN" altLang="en-US" dirty="0"/>
              <a:t>中</a:t>
            </a:r>
            <a:r>
              <a:rPr lang="en-US" altLang="zh-CN" dirty="0"/>
              <a:t>end=</a:t>
            </a:r>
            <a:r>
              <a:rPr lang="zh-CN" altLang="en-US" dirty="0"/>
              <a:t>“字符串</a:t>
            </a:r>
            <a:r>
              <a:rPr lang="en-US" altLang="zh-CN" dirty="0"/>
              <a:t>/</a:t>
            </a:r>
            <a:r>
              <a:rPr lang="zh-CN" altLang="en-US" dirty="0"/>
              <a:t>字符”用来在打印后追加一段字符</a:t>
            </a:r>
          </a:p>
        </p:txBody>
      </p:sp>
    </p:spTree>
    <p:extLst>
      <p:ext uri="{BB962C8B-B14F-4D97-AF65-F5344CB8AC3E}">
        <p14:creationId xmlns:p14="http://schemas.microsoft.com/office/powerpoint/2010/main" val="924907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E528B-A133-494C-90F3-E84D8D40E814}"/>
              </a:ext>
            </a:extLst>
          </p:cNvPr>
          <p:cNvSpPr>
            <a:spLocks noGrp="1"/>
          </p:cNvSpPr>
          <p:nvPr>
            <p:ph type="title"/>
          </p:nvPr>
        </p:nvSpPr>
        <p:spPr/>
        <p:txBody>
          <a:bodyPr/>
          <a:lstStyle/>
          <a:p>
            <a:r>
              <a:rPr lang="zh-CN" altLang="en-US" dirty="0"/>
              <a:t>序列</a:t>
            </a:r>
            <a:r>
              <a:rPr lang="en-US" altLang="zh-CN" dirty="0"/>
              <a:t>2</a:t>
            </a:r>
            <a:endParaRPr lang="zh-CN" altLang="en-US" dirty="0"/>
          </a:p>
        </p:txBody>
      </p:sp>
      <p:sp>
        <p:nvSpPr>
          <p:cNvPr id="3" name="内容占位符 2">
            <a:extLst>
              <a:ext uri="{FF2B5EF4-FFF2-40B4-BE49-F238E27FC236}">
                <a16:creationId xmlns:a16="http://schemas.microsoft.com/office/drawing/2014/main" id="{28630599-F80D-4FB4-9EB4-F2DF83A8F9CA}"/>
              </a:ext>
            </a:extLst>
          </p:cNvPr>
          <p:cNvSpPr>
            <a:spLocks noGrp="1"/>
          </p:cNvSpPr>
          <p:nvPr>
            <p:ph idx="1"/>
          </p:nvPr>
        </p:nvSpPr>
        <p:spPr/>
        <p:txBody>
          <a:bodyPr/>
          <a:lstStyle/>
          <a:p>
            <a:r>
              <a:rPr lang="en-US" altLang="zh-CN" dirty="0"/>
              <a:t>1.enumerate(</a:t>
            </a:r>
            <a:r>
              <a:rPr lang="zh-CN" altLang="en-US" dirty="0"/>
              <a:t>序列</a:t>
            </a:r>
            <a:r>
              <a:rPr lang="en-US" altLang="zh-CN" dirty="0"/>
              <a:t>)</a:t>
            </a:r>
            <a:r>
              <a:rPr lang="zh-CN" altLang="en-US" dirty="0"/>
              <a:t>，将传入的序列的每一个元素和其对应的索引打包成一个元组，并返回一个新由打包成的元组组成的序列</a:t>
            </a:r>
            <a:endParaRPr lang="en-US" altLang="zh-CN" dirty="0"/>
          </a:p>
          <a:p>
            <a:endParaRPr lang="en-US" altLang="zh-CN" dirty="0"/>
          </a:p>
          <a:p>
            <a:endParaRPr lang="en-US" altLang="zh-CN" dirty="0"/>
          </a:p>
          <a:p>
            <a:r>
              <a:rPr lang="en-US" altLang="zh-CN" dirty="0"/>
              <a:t>2.zip(</a:t>
            </a:r>
            <a:r>
              <a:rPr lang="zh-CN" altLang="en-US" dirty="0"/>
              <a:t>序列</a:t>
            </a:r>
            <a:r>
              <a:rPr lang="en-US" altLang="zh-CN" dirty="0"/>
              <a:t>a</a:t>
            </a:r>
            <a:r>
              <a:rPr lang="zh-CN" altLang="en-US" dirty="0"/>
              <a:t>，序列</a:t>
            </a:r>
            <a:r>
              <a:rPr lang="en-US" altLang="zh-CN" dirty="0"/>
              <a:t>b)</a:t>
            </a:r>
            <a:r>
              <a:rPr lang="zh-CN" altLang="en-US" dirty="0"/>
              <a:t>将两个序列对应位置的元素打包成一</a:t>
            </a:r>
            <a:r>
              <a:rPr lang="zh-CN" altLang="en-US"/>
              <a:t>个元组，并返回一个新由打包成的元组组成的序列，没有对应位置的元素会被舍弃</a:t>
            </a:r>
            <a:endParaRPr lang="zh-CN" altLang="en-US" dirty="0"/>
          </a:p>
        </p:txBody>
      </p:sp>
      <p:pic>
        <p:nvPicPr>
          <p:cNvPr id="5" name="图片 4">
            <a:extLst>
              <a:ext uri="{FF2B5EF4-FFF2-40B4-BE49-F238E27FC236}">
                <a16:creationId xmlns:a16="http://schemas.microsoft.com/office/drawing/2014/main" id="{67A33F83-F513-44E5-99C8-88B3332847A8}"/>
              </a:ext>
            </a:extLst>
          </p:cNvPr>
          <p:cNvPicPr>
            <a:picLocks noChangeAspect="1"/>
          </p:cNvPicPr>
          <p:nvPr/>
        </p:nvPicPr>
        <p:blipFill>
          <a:blip r:embed="rId2"/>
          <a:stretch>
            <a:fillRect/>
          </a:stretch>
        </p:blipFill>
        <p:spPr>
          <a:xfrm>
            <a:off x="1132447" y="2706970"/>
            <a:ext cx="4991430" cy="722030"/>
          </a:xfrm>
          <a:prstGeom prst="rect">
            <a:avLst/>
          </a:prstGeom>
        </p:spPr>
      </p:pic>
      <p:pic>
        <p:nvPicPr>
          <p:cNvPr id="7" name="图片 6">
            <a:extLst>
              <a:ext uri="{FF2B5EF4-FFF2-40B4-BE49-F238E27FC236}">
                <a16:creationId xmlns:a16="http://schemas.microsoft.com/office/drawing/2014/main" id="{5D580BEF-AD06-4339-B70B-78DF3633733D}"/>
              </a:ext>
            </a:extLst>
          </p:cNvPr>
          <p:cNvPicPr>
            <a:picLocks noChangeAspect="1"/>
          </p:cNvPicPr>
          <p:nvPr/>
        </p:nvPicPr>
        <p:blipFill>
          <a:blip r:embed="rId3"/>
          <a:stretch>
            <a:fillRect/>
          </a:stretch>
        </p:blipFill>
        <p:spPr>
          <a:xfrm>
            <a:off x="6123877" y="2706970"/>
            <a:ext cx="5855538" cy="385022"/>
          </a:xfrm>
          <a:prstGeom prst="rect">
            <a:avLst/>
          </a:prstGeom>
        </p:spPr>
      </p:pic>
    </p:spTree>
    <p:extLst>
      <p:ext uri="{BB962C8B-B14F-4D97-AF65-F5344CB8AC3E}">
        <p14:creationId xmlns:p14="http://schemas.microsoft.com/office/powerpoint/2010/main" val="48975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C2BDB-7C8A-4220-9A48-3A04349F6524}"/>
              </a:ext>
            </a:extLst>
          </p:cNvPr>
          <p:cNvSpPr>
            <a:spLocks noGrp="1"/>
          </p:cNvSpPr>
          <p:nvPr>
            <p:ph type="title"/>
          </p:nvPr>
        </p:nvSpPr>
        <p:spPr/>
        <p:txBody>
          <a:bodyPr/>
          <a:lstStyle/>
          <a:p>
            <a:r>
              <a:rPr lang="zh-CN" altLang="en-US" dirty="0"/>
              <a:t>变量和字符串</a:t>
            </a:r>
          </a:p>
        </p:txBody>
      </p:sp>
      <p:sp>
        <p:nvSpPr>
          <p:cNvPr id="3" name="内容占位符 2">
            <a:extLst>
              <a:ext uri="{FF2B5EF4-FFF2-40B4-BE49-F238E27FC236}">
                <a16:creationId xmlns:a16="http://schemas.microsoft.com/office/drawing/2014/main" id="{AC83A424-C7AF-49FA-AED4-A06E3B356BC3}"/>
              </a:ext>
            </a:extLst>
          </p:cNvPr>
          <p:cNvSpPr>
            <a:spLocks noGrp="1"/>
          </p:cNvSpPr>
          <p:nvPr>
            <p:ph idx="1"/>
          </p:nvPr>
        </p:nvSpPr>
        <p:spPr/>
        <p:txBody>
          <a:bodyPr/>
          <a:lstStyle/>
          <a:p>
            <a:r>
              <a:rPr lang="en-US" altLang="zh-CN" dirty="0"/>
              <a:t>1.Python</a:t>
            </a:r>
            <a:r>
              <a:rPr lang="zh-CN" altLang="en-US" dirty="0"/>
              <a:t>没有变量，只有名字</a:t>
            </a:r>
            <a:endParaRPr lang="en-US" altLang="zh-CN" dirty="0"/>
          </a:p>
          <a:p>
            <a:r>
              <a:rPr lang="en-US" altLang="zh-CN" dirty="0"/>
              <a:t>2.</a:t>
            </a:r>
            <a:r>
              <a:rPr lang="zh-CN" altLang="en-US" dirty="0"/>
              <a:t>它更像是把名字贴在值上</a:t>
            </a:r>
            <a:endParaRPr lang="en-US" altLang="zh-CN" dirty="0"/>
          </a:p>
          <a:p>
            <a:r>
              <a:rPr lang="en-US" altLang="zh-CN" dirty="0"/>
              <a:t>3.</a:t>
            </a:r>
            <a:r>
              <a:rPr lang="zh-CN" altLang="en-US" dirty="0"/>
              <a:t>原始字符串，在普通字符串的前面加上</a:t>
            </a:r>
            <a:r>
              <a:rPr lang="en-US" altLang="zh-CN" dirty="0"/>
              <a:t>r</a:t>
            </a:r>
            <a:r>
              <a:rPr lang="zh-CN" altLang="en-US" dirty="0"/>
              <a:t>，可以让字符串原封打印。例：</a:t>
            </a:r>
            <a:r>
              <a:rPr lang="en-US" altLang="zh-CN" dirty="0"/>
              <a:t>str = r”c:/now”</a:t>
            </a:r>
            <a:r>
              <a:rPr lang="zh-CN" altLang="en-US" dirty="0"/>
              <a:t>原始字符串的末尾不能是</a:t>
            </a:r>
            <a:r>
              <a:rPr lang="en-US" altLang="zh-CN" dirty="0"/>
              <a:t>/</a:t>
            </a:r>
          </a:p>
          <a:p>
            <a:r>
              <a:rPr lang="en-US" altLang="zh-CN" dirty="0"/>
              <a:t>4.</a:t>
            </a:r>
            <a:r>
              <a:rPr lang="zh-CN" altLang="en-US" dirty="0"/>
              <a:t>长字符串，前后加三个引号，例如：“”“内容”“”可以保留换行等</a:t>
            </a:r>
            <a:endParaRPr lang="en-US" altLang="zh-CN" dirty="0"/>
          </a:p>
          <a:p>
            <a:r>
              <a:rPr lang="en-US" altLang="zh-CN" dirty="0"/>
              <a:t>5.len();</a:t>
            </a:r>
            <a:r>
              <a:rPr lang="zh-CN" altLang="en-US" dirty="0"/>
              <a:t>方法可以判断括号内字符的长度</a:t>
            </a:r>
            <a:endParaRPr lang="en-US" altLang="zh-CN" dirty="0"/>
          </a:p>
        </p:txBody>
      </p:sp>
    </p:spTree>
    <p:extLst>
      <p:ext uri="{BB962C8B-B14F-4D97-AF65-F5344CB8AC3E}">
        <p14:creationId xmlns:p14="http://schemas.microsoft.com/office/powerpoint/2010/main" val="214381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1EA08-D199-4029-A965-70DD541C4FDE}"/>
              </a:ext>
            </a:extLst>
          </p:cNvPr>
          <p:cNvSpPr>
            <a:spLocks noGrp="1"/>
          </p:cNvSpPr>
          <p:nvPr>
            <p:ph type="title"/>
          </p:nvPr>
        </p:nvSpPr>
        <p:spPr/>
        <p:txBody>
          <a:bodyPr/>
          <a:lstStyle/>
          <a:p>
            <a:r>
              <a:rPr lang="zh-CN" altLang="en-US" dirty="0"/>
              <a:t>与或非</a:t>
            </a:r>
          </a:p>
        </p:txBody>
      </p:sp>
      <p:sp>
        <p:nvSpPr>
          <p:cNvPr id="3" name="内容占位符 2">
            <a:extLst>
              <a:ext uri="{FF2B5EF4-FFF2-40B4-BE49-F238E27FC236}">
                <a16:creationId xmlns:a16="http://schemas.microsoft.com/office/drawing/2014/main" id="{2D2E5B82-308F-4AA7-9421-283895C13AB1}"/>
              </a:ext>
            </a:extLst>
          </p:cNvPr>
          <p:cNvSpPr>
            <a:spLocks noGrp="1"/>
          </p:cNvSpPr>
          <p:nvPr>
            <p:ph idx="1"/>
          </p:nvPr>
        </p:nvSpPr>
        <p:spPr/>
        <p:txBody>
          <a:bodyPr/>
          <a:lstStyle/>
          <a:p>
            <a:r>
              <a:rPr lang="en-US" altLang="zh-CN" dirty="0"/>
              <a:t>1.</a:t>
            </a:r>
            <a:r>
              <a:rPr lang="zh-CN" altLang="en-US" dirty="0"/>
              <a:t>与：</a:t>
            </a:r>
            <a:r>
              <a:rPr lang="en-US" altLang="zh-CN" dirty="0"/>
              <a:t>and</a:t>
            </a:r>
          </a:p>
          <a:p>
            <a:r>
              <a:rPr lang="en-US" altLang="zh-CN" dirty="0"/>
              <a:t>2.</a:t>
            </a:r>
            <a:r>
              <a:rPr lang="zh-CN" altLang="en-US" dirty="0"/>
              <a:t>或：</a:t>
            </a:r>
            <a:r>
              <a:rPr lang="en-US" altLang="zh-CN" dirty="0"/>
              <a:t>or</a:t>
            </a:r>
          </a:p>
          <a:p>
            <a:r>
              <a:rPr lang="en-US" altLang="zh-CN" dirty="0"/>
              <a:t>3.</a:t>
            </a:r>
            <a:r>
              <a:rPr lang="zh-CN" altLang="en-US" dirty="0"/>
              <a:t>非：</a:t>
            </a:r>
            <a:r>
              <a:rPr lang="en-US" altLang="zh-CN" dirty="0"/>
              <a:t>not</a:t>
            </a:r>
            <a:endParaRPr lang="zh-CN" altLang="en-US" dirty="0"/>
          </a:p>
        </p:txBody>
      </p:sp>
    </p:spTree>
    <p:extLst>
      <p:ext uri="{BB962C8B-B14F-4D97-AF65-F5344CB8AC3E}">
        <p14:creationId xmlns:p14="http://schemas.microsoft.com/office/powerpoint/2010/main" val="12251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F27C6-776F-4528-B91A-40D0D034B4AE}"/>
              </a:ext>
            </a:extLst>
          </p:cNvPr>
          <p:cNvSpPr>
            <a:spLocks noGrp="1"/>
          </p:cNvSpPr>
          <p:nvPr>
            <p:ph type="title"/>
          </p:nvPr>
        </p:nvSpPr>
        <p:spPr/>
        <p:txBody>
          <a:bodyPr/>
          <a:lstStyle/>
          <a:p>
            <a:r>
              <a:rPr lang="zh-CN" altLang="en-US" dirty="0"/>
              <a:t>选择，循环</a:t>
            </a:r>
          </a:p>
        </p:txBody>
      </p:sp>
      <p:pic>
        <p:nvPicPr>
          <p:cNvPr id="5" name="内容占位符 4">
            <a:extLst>
              <a:ext uri="{FF2B5EF4-FFF2-40B4-BE49-F238E27FC236}">
                <a16:creationId xmlns:a16="http://schemas.microsoft.com/office/drawing/2014/main" id="{51D13957-149D-4453-A273-5130AAA0C0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471367" cy="1730069"/>
          </a:xfrm>
        </p:spPr>
      </p:pic>
      <p:pic>
        <p:nvPicPr>
          <p:cNvPr id="7" name="图片 6">
            <a:extLst>
              <a:ext uri="{FF2B5EF4-FFF2-40B4-BE49-F238E27FC236}">
                <a16:creationId xmlns:a16="http://schemas.microsoft.com/office/drawing/2014/main" id="{22FCBE26-3DE7-4ABF-8DAF-57415035767E}"/>
              </a:ext>
            </a:extLst>
          </p:cNvPr>
          <p:cNvPicPr>
            <a:picLocks noChangeAspect="1"/>
          </p:cNvPicPr>
          <p:nvPr/>
        </p:nvPicPr>
        <p:blipFill>
          <a:blip r:embed="rId3"/>
          <a:stretch>
            <a:fillRect/>
          </a:stretch>
        </p:blipFill>
        <p:spPr>
          <a:xfrm>
            <a:off x="2309567" y="1690688"/>
            <a:ext cx="1399482" cy="1730068"/>
          </a:xfrm>
          <a:prstGeom prst="rect">
            <a:avLst/>
          </a:prstGeom>
        </p:spPr>
      </p:pic>
      <p:pic>
        <p:nvPicPr>
          <p:cNvPr id="9" name="图片 8">
            <a:extLst>
              <a:ext uri="{FF2B5EF4-FFF2-40B4-BE49-F238E27FC236}">
                <a16:creationId xmlns:a16="http://schemas.microsoft.com/office/drawing/2014/main" id="{8CF0BEFE-6B30-41C3-907B-323C14282467}"/>
              </a:ext>
            </a:extLst>
          </p:cNvPr>
          <p:cNvPicPr>
            <a:picLocks noChangeAspect="1"/>
          </p:cNvPicPr>
          <p:nvPr/>
        </p:nvPicPr>
        <p:blipFill>
          <a:blip r:embed="rId4"/>
          <a:stretch>
            <a:fillRect/>
          </a:stretch>
        </p:blipFill>
        <p:spPr>
          <a:xfrm>
            <a:off x="3709048" y="1690687"/>
            <a:ext cx="3171787" cy="1730067"/>
          </a:xfrm>
          <a:prstGeom prst="rect">
            <a:avLst/>
          </a:prstGeom>
        </p:spPr>
      </p:pic>
    </p:spTree>
    <p:extLst>
      <p:ext uri="{BB962C8B-B14F-4D97-AF65-F5344CB8AC3E}">
        <p14:creationId xmlns:p14="http://schemas.microsoft.com/office/powerpoint/2010/main" val="405712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FE097-CF59-47C4-BA57-6F4DFAABB001}"/>
              </a:ext>
            </a:extLst>
          </p:cNvPr>
          <p:cNvSpPr>
            <a:spLocks noGrp="1"/>
          </p:cNvSpPr>
          <p:nvPr>
            <p:ph type="title"/>
          </p:nvPr>
        </p:nvSpPr>
        <p:spPr/>
        <p:txBody>
          <a:bodyPr/>
          <a:lstStyle/>
          <a:p>
            <a:r>
              <a:rPr lang="zh-CN" altLang="en-US" dirty="0"/>
              <a:t>数据类型</a:t>
            </a:r>
          </a:p>
        </p:txBody>
      </p:sp>
      <p:sp>
        <p:nvSpPr>
          <p:cNvPr id="3" name="内容占位符 2">
            <a:extLst>
              <a:ext uri="{FF2B5EF4-FFF2-40B4-BE49-F238E27FC236}">
                <a16:creationId xmlns:a16="http://schemas.microsoft.com/office/drawing/2014/main" id="{87CE1B9B-134D-454C-903D-CFF00F0A60D7}"/>
              </a:ext>
            </a:extLst>
          </p:cNvPr>
          <p:cNvSpPr>
            <a:spLocks noGrp="1"/>
          </p:cNvSpPr>
          <p:nvPr>
            <p:ph idx="1"/>
          </p:nvPr>
        </p:nvSpPr>
        <p:spPr/>
        <p:txBody>
          <a:bodyPr/>
          <a:lstStyle/>
          <a:p>
            <a:r>
              <a:rPr lang="en-US" altLang="zh-CN" dirty="0"/>
              <a:t>1.e</a:t>
            </a:r>
            <a:r>
              <a:rPr lang="zh-CN" altLang="en-US" dirty="0"/>
              <a:t>记，法</a:t>
            </a:r>
            <a:r>
              <a:rPr lang="en-US" altLang="zh-CN" dirty="0"/>
              <a:t>e</a:t>
            </a:r>
            <a:r>
              <a:rPr lang="zh-CN" altLang="en-US" dirty="0"/>
              <a:t>后跟的数是</a:t>
            </a:r>
            <a:r>
              <a:rPr lang="en-US" altLang="zh-CN" dirty="0"/>
              <a:t>10</a:t>
            </a:r>
            <a:r>
              <a:rPr lang="zh-CN" altLang="en-US" dirty="0"/>
              <a:t>的次方，结果自动转换为浮点型</a:t>
            </a:r>
            <a:endParaRPr lang="en-US" altLang="zh-CN" dirty="0"/>
          </a:p>
          <a:p>
            <a:r>
              <a:rPr lang="en-US" altLang="zh-CN" dirty="0"/>
              <a:t>2.</a:t>
            </a:r>
            <a:r>
              <a:rPr lang="zh-CN" altLang="en-US" dirty="0"/>
              <a:t>布尔值本质是整数，</a:t>
            </a:r>
            <a:r>
              <a:rPr lang="en-US" altLang="zh-CN" dirty="0"/>
              <a:t>true</a:t>
            </a:r>
            <a:r>
              <a:rPr lang="zh-CN" altLang="en-US" dirty="0"/>
              <a:t>为</a:t>
            </a:r>
            <a:r>
              <a:rPr lang="en-US" altLang="zh-CN" dirty="0"/>
              <a:t>1</a:t>
            </a:r>
            <a:r>
              <a:rPr lang="zh-CN" altLang="en-US" dirty="0"/>
              <a:t>，</a:t>
            </a:r>
            <a:r>
              <a:rPr lang="en-US" altLang="zh-CN" dirty="0"/>
              <a:t>false</a:t>
            </a:r>
            <a:r>
              <a:rPr lang="zh-CN" altLang="en-US" dirty="0"/>
              <a:t>为</a:t>
            </a:r>
            <a:r>
              <a:rPr lang="en-US" altLang="zh-CN" dirty="0"/>
              <a:t>0</a:t>
            </a:r>
          </a:p>
          <a:p>
            <a:r>
              <a:rPr lang="en-US" altLang="zh-CN" dirty="0"/>
              <a:t>3.</a:t>
            </a:r>
            <a:r>
              <a:rPr lang="zh-CN" altLang="en-US" dirty="0"/>
              <a:t>类型转换：</a:t>
            </a:r>
            <a:r>
              <a:rPr lang="en-US" altLang="zh-CN" dirty="0"/>
              <a:t>int(), str(),float();</a:t>
            </a:r>
            <a:r>
              <a:rPr lang="zh-CN" altLang="en-US" dirty="0"/>
              <a:t>可将括号内的内容转换为对应的类型</a:t>
            </a:r>
            <a:endParaRPr lang="en-US" altLang="zh-CN" dirty="0"/>
          </a:p>
          <a:p>
            <a:r>
              <a:rPr lang="en-US" altLang="zh-CN" dirty="0"/>
              <a:t>4.</a:t>
            </a:r>
            <a:r>
              <a:rPr lang="zh-CN" altLang="en-US" dirty="0"/>
              <a:t>判断变量类型：</a:t>
            </a:r>
            <a:r>
              <a:rPr lang="en-US" altLang="zh-CN" dirty="0"/>
              <a:t>type();</a:t>
            </a:r>
            <a:r>
              <a:rPr lang="zh-CN" altLang="en-US" dirty="0"/>
              <a:t>打印括号内变量的类型，</a:t>
            </a:r>
            <a:r>
              <a:rPr lang="en-US" altLang="zh-CN" dirty="0" err="1"/>
              <a:t>isinstance</a:t>
            </a:r>
            <a:r>
              <a:rPr lang="en-US" altLang="zh-CN" dirty="0"/>
              <a:t>(</a:t>
            </a:r>
            <a:r>
              <a:rPr lang="zh-CN" altLang="en-US" dirty="0"/>
              <a:t>，</a:t>
            </a:r>
            <a:r>
              <a:rPr lang="en-US" altLang="zh-CN" dirty="0"/>
              <a:t>);</a:t>
            </a:r>
            <a:r>
              <a:rPr lang="zh-CN" altLang="en-US" dirty="0"/>
              <a:t>判断一个变量是否为某类型，括号里第一个值是变量，第二个值是类型返回值为布尔值</a:t>
            </a:r>
          </a:p>
        </p:txBody>
      </p:sp>
    </p:spTree>
    <p:extLst>
      <p:ext uri="{BB962C8B-B14F-4D97-AF65-F5344CB8AC3E}">
        <p14:creationId xmlns:p14="http://schemas.microsoft.com/office/powerpoint/2010/main" val="305889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62878-43CF-4996-BF56-2CF00517FA74}"/>
              </a:ext>
            </a:extLst>
          </p:cNvPr>
          <p:cNvSpPr>
            <a:spLocks noGrp="1"/>
          </p:cNvSpPr>
          <p:nvPr>
            <p:ph type="title"/>
          </p:nvPr>
        </p:nvSpPr>
        <p:spPr/>
        <p:txBody>
          <a:bodyPr/>
          <a:lstStyle/>
          <a:p>
            <a:r>
              <a:rPr lang="zh-CN" altLang="en-US" dirty="0"/>
              <a:t>运算符</a:t>
            </a:r>
          </a:p>
        </p:txBody>
      </p:sp>
      <p:sp>
        <p:nvSpPr>
          <p:cNvPr id="3" name="内容占位符 2">
            <a:extLst>
              <a:ext uri="{FF2B5EF4-FFF2-40B4-BE49-F238E27FC236}">
                <a16:creationId xmlns:a16="http://schemas.microsoft.com/office/drawing/2014/main" id="{5FF76BB6-48F2-4E18-8DC2-905103CF80DD}"/>
              </a:ext>
            </a:extLst>
          </p:cNvPr>
          <p:cNvSpPr>
            <a:spLocks noGrp="1"/>
          </p:cNvSpPr>
          <p:nvPr>
            <p:ph idx="1"/>
          </p:nvPr>
        </p:nvSpPr>
        <p:spPr/>
        <p:txBody>
          <a:bodyPr/>
          <a:lstStyle/>
          <a:p>
            <a:r>
              <a:rPr lang="en-US" altLang="zh-CN" dirty="0"/>
              <a:t>1.</a:t>
            </a:r>
            <a:r>
              <a:rPr lang="zh-CN" altLang="en-US" dirty="0"/>
              <a:t> </a:t>
            </a:r>
            <a:r>
              <a:rPr lang="en-US" altLang="zh-CN" dirty="0"/>
              <a:t>//</a:t>
            </a:r>
            <a:r>
              <a:rPr lang="zh-CN" altLang="en-US" dirty="0"/>
              <a:t>地板除，两个数相除时会舍弃结果的小数部分</a:t>
            </a:r>
            <a:endParaRPr lang="en-US" altLang="zh-CN" dirty="0"/>
          </a:p>
          <a:p>
            <a:r>
              <a:rPr lang="en-US" altLang="zh-CN" dirty="0"/>
              <a:t>2.</a:t>
            </a:r>
            <a:r>
              <a:rPr lang="zh-CN" altLang="en-US" dirty="0"/>
              <a:t> **幂运算，</a:t>
            </a:r>
            <a:r>
              <a:rPr lang="en-US" altLang="zh-CN" dirty="0"/>
              <a:t>x</a:t>
            </a:r>
            <a:r>
              <a:rPr lang="zh-CN" altLang="en-US" dirty="0"/>
              <a:t>的</a:t>
            </a:r>
            <a:r>
              <a:rPr lang="en-US" altLang="zh-CN" dirty="0"/>
              <a:t>n</a:t>
            </a:r>
            <a:r>
              <a:rPr lang="zh-CN" altLang="en-US" dirty="0"/>
              <a:t>次方</a:t>
            </a:r>
            <a:endParaRPr lang="en-US" altLang="zh-CN" dirty="0"/>
          </a:p>
          <a:p>
            <a:r>
              <a:rPr lang="en-US" altLang="zh-CN" dirty="0"/>
              <a:t>3. 3&lt;4&lt;5 </a:t>
            </a:r>
            <a:r>
              <a:rPr lang="zh-CN" altLang="en-US" dirty="0"/>
              <a:t>被解释为 </a:t>
            </a:r>
            <a:r>
              <a:rPr lang="en-US" altLang="zh-CN" dirty="0"/>
              <a:t>(3&lt;4) and (4&lt;5)</a:t>
            </a:r>
          </a:p>
          <a:p>
            <a:r>
              <a:rPr lang="en-US" altLang="zh-CN" dirty="0"/>
              <a:t>4.</a:t>
            </a:r>
            <a:r>
              <a:rPr lang="zh-CN" altLang="en-US" dirty="0"/>
              <a:t>三元操作符</a:t>
            </a:r>
            <a:r>
              <a:rPr lang="en-US" altLang="zh-CN" dirty="0"/>
              <a:t>:</a:t>
            </a:r>
            <a:r>
              <a:rPr lang="zh-CN" altLang="en-US" dirty="0"/>
              <a:t>条件表达式，</a:t>
            </a:r>
            <a:r>
              <a:rPr lang="en-US" altLang="zh-CN" dirty="0"/>
              <a:t>x if </a:t>
            </a:r>
            <a:r>
              <a:rPr lang="zh-CN" altLang="en-US" dirty="0"/>
              <a:t>条件 </a:t>
            </a:r>
            <a:r>
              <a:rPr lang="en-US" altLang="zh-CN" dirty="0"/>
              <a:t>else y</a:t>
            </a:r>
            <a:endParaRPr lang="zh-CN" altLang="en-US" dirty="0"/>
          </a:p>
        </p:txBody>
      </p:sp>
    </p:spTree>
    <p:extLst>
      <p:ext uri="{BB962C8B-B14F-4D97-AF65-F5344CB8AC3E}">
        <p14:creationId xmlns:p14="http://schemas.microsoft.com/office/powerpoint/2010/main" val="130349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A9B84-4857-4834-975F-06E33ED0B49E}"/>
              </a:ext>
            </a:extLst>
          </p:cNvPr>
          <p:cNvSpPr>
            <a:spLocks noGrp="1"/>
          </p:cNvSpPr>
          <p:nvPr>
            <p:ph type="title"/>
          </p:nvPr>
        </p:nvSpPr>
        <p:spPr/>
        <p:txBody>
          <a:bodyPr/>
          <a:lstStyle/>
          <a:p>
            <a:r>
              <a:rPr lang="en-US" altLang="zh-CN" dirty="0"/>
              <a:t>assert</a:t>
            </a:r>
            <a:r>
              <a:rPr lang="zh-CN" altLang="en-US" dirty="0"/>
              <a:t>断言</a:t>
            </a:r>
          </a:p>
        </p:txBody>
      </p:sp>
      <p:sp>
        <p:nvSpPr>
          <p:cNvPr id="3" name="内容占位符 2">
            <a:extLst>
              <a:ext uri="{FF2B5EF4-FFF2-40B4-BE49-F238E27FC236}">
                <a16:creationId xmlns:a16="http://schemas.microsoft.com/office/drawing/2014/main" id="{B1FB3650-7CFA-4CED-9FB3-3C66E5248544}"/>
              </a:ext>
            </a:extLst>
          </p:cNvPr>
          <p:cNvSpPr>
            <a:spLocks noGrp="1"/>
          </p:cNvSpPr>
          <p:nvPr>
            <p:ph idx="1"/>
          </p:nvPr>
        </p:nvSpPr>
        <p:spPr/>
        <p:txBody>
          <a:bodyPr/>
          <a:lstStyle/>
          <a:p>
            <a:r>
              <a:rPr lang="zh-CN" altLang="en-US" dirty="0"/>
              <a:t>当后面式子返回值为</a:t>
            </a:r>
            <a:r>
              <a:rPr lang="en-US" altLang="zh-CN" dirty="0"/>
              <a:t>false</a:t>
            </a:r>
            <a:r>
              <a:rPr lang="zh-CN" altLang="en-US" dirty="0"/>
              <a:t>时程序自动崩溃</a:t>
            </a:r>
            <a:endParaRPr lang="en-US" altLang="zh-CN" dirty="0"/>
          </a:p>
          <a:p>
            <a:r>
              <a:rPr lang="zh-CN" altLang="en-US" dirty="0"/>
              <a:t>可以用来给程序设置断点，检查错误</a:t>
            </a:r>
          </a:p>
        </p:txBody>
      </p:sp>
    </p:spTree>
    <p:extLst>
      <p:ext uri="{BB962C8B-B14F-4D97-AF65-F5344CB8AC3E}">
        <p14:creationId xmlns:p14="http://schemas.microsoft.com/office/powerpoint/2010/main" val="20866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18895-F4B0-432E-8B48-817FF4096F36}"/>
              </a:ext>
            </a:extLst>
          </p:cNvPr>
          <p:cNvSpPr>
            <a:spLocks noGrp="1"/>
          </p:cNvSpPr>
          <p:nvPr>
            <p:ph type="title"/>
          </p:nvPr>
        </p:nvSpPr>
        <p:spPr/>
        <p:txBody>
          <a:bodyPr/>
          <a:lstStyle/>
          <a:p>
            <a:r>
              <a:rPr lang="en-US" altLang="zh-CN" dirty="0"/>
              <a:t>for</a:t>
            </a:r>
            <a:r>
              <a:rPr lang="zh-CN" altLang="en-US" dirty="0"/>
              <a:t>循环</a:t>
            </a:r>
          </a:p>
        </p:txBody>
      </p:sp>
      <p:sp>
        <p:nvSpPr>
          <p:cNvPr id="3" name="内容占位符 2">
            <a:extLst>
              <a:ext uri="{FF2B5EF4-FFF2-40B4-BE49-F238E27FC236}">
                <a16:creationId xmlns:a16="http://schemas.microsoft.com/office/drawing/2014/main" id="{0E3991B0-A75F-409F-AE47-779EBDAB5860}"/>
              </a:ext>
            </a:extLst>
          </p:cNvPr>
          <p:cNvSpPr>
            <a:spLocks noGrp="1"/>
          </p:cNvSpPr>
          <p:nvPr>
            <p:ph idx="1"/>
          </p:nvPr>
        </p:nvSpPr>
        <p:spPr/>
        <p:txBody>
          <a:bodyPr>
            <a:normAutofit/>
          </a:bodyPr>
          <a:lstStyle/>
          <a:p>
            <a:r>
              <a:rPr lang="en-US" altLang="zh-CN" sz="1800" dirty="0"/>
              <a:t>1. </a:t>
            </a:r>
            <a:r>
              <a:rPr lang="zh-CN" altLang="en-US" sz="1800" dirty="0"/>
              <a:t>将表达式里面的每一个值取出来放到目标中，例如字符串中的每一个</a:t>
            </a:r>
            <a:endParaRPr lang="en-US" altLang="zh-CN" sz="1800" dirty="0"/>
          </a:p>
          <a:p>
            <a:r>
              <a:rPr lang="zh-CN" altLang="en-US" sz="1800" dirty="0"/>
              <a:t>字符，列表中的每一个元素</a:t>
            </a:r>
            <a:endParaRPr lang="en-US" altLang="zh-CN" sz="1800" dirty="0"/>
          </a:p>
          <a:p>
            <a:endParaRPr lang="en-US" altLang="zh-CN" sz="1800" dirty="0"/>
          </a:p>
          <a:p>
            <a:r>
              <a:rPr lang="en-US" altLang="zh-CN" sz="1800" dirty="0"/>
              <a:t>2.range(</a:t>
            </a:r>
            <a:r>
              <a:rPr lang="zh-CN" altLang="en-US" sz="1800" dirty="0"/>
              <a:t>开始</a:t>
            </a:r>
            <a:r>
              <a:rPr lang="en-US" altLang="zh-CN" sz="1800" dirty="0"/>
              <a:t>,</a:t>
            </a:r>
            <a:r>
              <a:rPr lang="zh-CN" altLang="en-US" sz="1800" dirty="0"/>
              <a:t>结束</a:t>
            </a:r>
            <a:r>
              <a:rPr lang="en-US" altLang="zh-CN" sz="1800" dirty="0"/>
              <a:t>,</a:t>
            </a:r>
            <a:r>
              <a:rPr lang="zh-CN" altLang="en-US" sz="1800" dirty="0"/>
              <a:t>步径</a:t>
            </a:r>
            <a:r>
              <a:rPr lang="en-US" altLang="zh-CN" sz="1800" dirty="0"/>
              <a:t>);</a:t>
            </a:r>
            <a:r>
              <a:rPr lang="zh-CN" altLang="en-US" sz="1800" dirty="0"/>
              <a:t>返回从开始整数到结束整数之间的数，按步径依次返回。步径不设置默认是</a:t>
            </a:r>
            <a:r>
              <a:rPr lang="en-US" altLang="zh-CN" sz="1800" dirty="0"/>
              <a:t>1</a:t>
            </a:r>
            <a:r>
              <a:rPr lang="zh-CN" altLang="en-US" sz="1800" dirty="0"/>
              <a:t>，开始不设置默认从</a:t>
            </a:r>
            <a:r>
              <a:rPr lang="en-US" altLang="zh-CN" sz="1800" dirty="0"/>
              <a:t>0</a:t>
            </a:r>
            <a:r>
              <a:rPr lang="zh-CN" altLang="en-US" sz="1800" dirty="0"/>
              <a:t>开始</a:t>
            </a:r>
            <a:endParaRPr lang="en-US" altLang="zh-CN" sz="1800" dirty="0"/>
          </a:p>
        </p:txBody>
      </p:sp>
      <p:pic>
        <p:nvPicPr>
          <p:cNvPr id="5" name="图片 4">
            <a:extLst>
              <a:ext uri="{FF2B5EF4-FFF2-40B4-BE49-F238E27FC236}">
                <a16:creationId xmlns:a16="http://schemas.microsoft.com/office/drawing/2014/main" id="{AFF103DF-1DE9-49DB-96C7-5F8EB3264979}"/>
              </a:ext>
            </a:extLst>
          </p:cNvPr>
          <p:cNvPicPr>
            <a:picLocks noChangeAspect="1"/>
          </p:cNvPicPr>
          <p:nvPr/>
        </p:nvPicPr>
        <p:blipFill>
          <a:blip r:embed="rId2"/>
          <a:stretch>
            <a:fillRect/>
          </a:stretch>
        </p:blipFill>
        <p:spPr>
          <a:xfrm>
            <a:off x="8390817" y="1825625"/>
            <a:ext cx="2838392" cy="842161"/>
          </a:xfrm>
          <a:prstGeom prst="rect">
            <a:avLst/>
          </a:prstGeom>
        </p:spPr>
      </p:pic>
    </p:spTree>
    <p:extLst>
      <p:ext uri="{BB962C8B-B14F-4D97-AF65-F5344CB8AC3E}">
        <p14:creationId xmlns:p14="http://schemas.microsoft.com/office/powerpoint/2010/main" val="2895498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1355</Words>
  <Application>Microsoft Office PowerPoint</Application>
  <PresentationFormat>宽屏</PresentationFormat>
  <Paragraphs>98</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Python笔记</vt:lpstr>
      <vt:lpstr>Print</vt:lpstr>
      <vt:lpstr>变量和字符串</vt:lpstr>
      <vt:lpstr>与或非</vt:lpstr>
      <vt:lpstr>选择，循环</vt:lpstr>
      <vt:lpstr>数据类型</vt:lpstr>
      <vt:lpstr>运算符</vt:lpstr>
      <vt:lpstr>assert断言</vt:lpstr>
      <vt:lpstr>for循环</vt:lpstr>
      <vt:lpstr>列表，一个什么都可以放的数组</vt:lpstr>
      <vt:lpstr>列表（2）</vt:lpstr>
      <vt:lpstr>列表(3)</vt:lpstr>
      <vt:lpstr>列表拷贝的问题</vt:lpstr>
      <vt:lpstr>元组</vt:lpstr>
      <vt:lpstr>字符串1</vt:lpstr>
      <vt:lpstr>字符串2</vt:lpstr>
      <vt:lpstr>PowerPoint 演示文稿</vt:lpstr>
      <vt:lpstr>字符串格式化</vt:lpstr>
      <vt:lpstr>序列</vt:lpstr>
      <vt:lpstr>序列2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Python笔记</dc:title>
  <dc:creator>1970717299@qq.com</dc:creator>
  <cp:lastModifiedBy>1970717299@qq.com</cp:lastModifiedBy>
  <cp:revision>202</cp:revision>
  <dcterms:created xsi:type="dcterms:W3CDTF">2021-02-21T02:01:57Z</dcterms:created>
  <dcterms:modified xsi:type="dcterms:W3CDTF">2021-04-18T12:28:12Z</dcterms:modified>
</cp:coreProperties>
</file>