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D5F62-E63C-42CC-ABB9-4178B5016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55FD31-8929-47B2-A15E-6F62A69E4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7265DF-0E56-4E7B-ADCE-49F82895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824B-A722-4810-99A4-1E870DF94BCD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18CF63-2B18-4A48-B5E9-8735C4AD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15EFE-FC37-4DC2-A868-022E7CFE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EB94-185D-42EF-8228-DD2104E2C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3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9AD4F-A1D2-4159-AB9F-86A0E50B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0E4A9C-04E0-490B-86A1-59747063D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7056D-ACC3-4354-B594-70CE32F7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824B-A722-4810-99A4-1E870DF94BCD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491373-7F23-4A2F-9D90-535F2806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E3E3D-9B9F-4172-9829-340130EF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EB94-185D-42EF-8228-DD2104E2C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06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581961-C0C1-4018-98E9-4A2E64150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942BFB-0B8A-4DF9-A28A-37E82D324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0145B-4E69-4F47-B3A7-0B94EC96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824B-A722-4810-99A4-1E870DF94BCD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BD65A-DE34-42FB-B371-F4B8C855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F8D726-975B-4163-861A-290D5F63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EB94-185D-42EF-8228-DD2104E2C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49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C6926-E5FD-4990-9D33-51B2B132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98FBA-67DB-4DF6-9D93-A61071389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8CDCD-E89D-45ED-914C-1D4F49B5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824B-A722-4810-99A4-1E870DF94BCD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04CAC-C558-4D03-B831-FC186BD5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CA750-627A-4E26-9D62-3615FA35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EB94-185D-42EF-8228-DD2104E2C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81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1C5E7-3432-4387-89C6-0F02BBD7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20A8CA-1E7C-42F5-B093-F7082AD4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CAA96-8F38-4AFF-ACE1-E56A98F2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824B-A722-4810-99A4-1E870DF94BCD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D2A42C-8729-49FD-A196-39EE43D5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7016B-35B9-4DD1-AE9D-9D0D053A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EB94-185D-42EF-8228-DD2104E2C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79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4E47B-02B8-4C67-95D8-95ADECBD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CD5E4-4492-43D3-898C-D12FEF9FA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98C3BF-D323-488A-A1F9-027F771A2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130790-4883-482E-A730-CAD8D059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824B-A722-4810-99A4-1E870DF94BCD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2D405-CD53-4929-8038-1D8B7E27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1DA601-18B0-4A5C-A9D3-FC3377AB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EB94-185D-42EF-8228-DD2104E2C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91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19CEC-3275-4961-9FC4-085D7DBA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F7F2AB-E769-406B-A5E8-ECAE188F4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FD119A-5727-4F9D-9D64-4728CDABA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1DE03E-FB3D-4B78-90DC-9E5ADF4CC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6AEB35-C68B-4177-A2FF-1D15BB7AE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0BAE99-24C3-4EE3-8FE4-30B26F7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824B-A722-4810-99A4-1E870DF94BCD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CF8E96-A4BB-4C5A-A0BA-575D3A44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A2BDB6-330F-4DD9-8002-3D9FBE73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EB94-185D-42EF-8228-DD2104E2C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02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90969-EE40-44DB-8948-3B75AF65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F0946B-D933-40F2-A10A-7E7C4407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824B-A722-4810-99A4-1E870DF94BCD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5F7507-5A9A-4E59-BDC0-471CE797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FBE65E-3437-460F-AE1E-17C8242B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EB94-185D-42EF-8228-DD2104E2C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56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8A8497-5E14-48A2-82B6-ED0301A4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824B-A722-4810-99A4-1E870DF94BCD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18F207-1277-4213-B446-FDF2916A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A0AA4D-10AF-4610-8DF0-A220A048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EB94-185D-42EF-8228-DD2104E2C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73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5F8A6-8258-470D-A8F3-5498D9EE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63D9A-2D29-4278-9169-0AE7EB0AF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15AE08-2CA9-4902-B59B-82C61F451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51304A-6FBE-41FB-A100-9B25F3EA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824B-A722-4810-99A4-1E870DF94BCD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46598E-46FD-4881-BC7D-B890720D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D53308-BDEF-4825-B753-B15DC2BA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EB94-185D-42EF-8228-DD2104E2C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86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9C8AC-1B0D-4C37-9DE8-B19F4391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EB7380-43FC-4B1E-99FC-4DD2E0FDD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95679E-7AD0-43FF-B62C-18AF283BF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FDA329-5589-4CF2-BBB4-F53772E32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824B-A722-4810-99A4-1E870DF94BCD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2F100C-99BF-44CC-8583-783D5E60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7479D2-C830-47EC-A26A-5B803BA8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EB94-185D-42EF-8228-DD2104E2C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7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71745A-9865-4257-85C2-7E7FFB79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3ACF7A-C0F6-44BE-A2A8-FCDBE3E1F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474B6-370E-49A2-B4C7-866C3B0B8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1824B-A722-4810-99A4-1E870DF94BCD}" type="datetimeFigureOut">
              <a:rPr lang="zh-CN" altLang="en-US" smtClean="0"/>
              <a:t>2021/2/17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AE9D5-F750-406C-A9A5-223AA44A3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75B5C-8C0D-42E7-B3C1-5AEBB3879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2EB94-185D-42EF-8228-DD2104E2C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28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2J41137hu?p=32&amp;spm_id_from=pageDriv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033AB-F0AD-4B05-928E-EA43DF1FE2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笔记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2BCDAF-1C2E-4AA1-959E-38F936778D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基础语法与流程控制</a:t>
            </a:r>
          </a:p>
        </p:txBody>
      </p:sp>
    </p:spTree>
    <p:extLst>
      <p:ext uri="{BB962C8B-B14F-4D97-AF65-F5344CB8AC3E}">
        <p14:creationId xmlns:p14="http://schemas.microsoft.com/office/powerpoint/2010/main" val="32002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77556-B775-4992-8605-E011F72E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BEE11F-9DB0-4A04-82E6-5A4DFCF0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语言大部分相同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注意</a:t>
            </a:r>
            <a:r>
              <a:rPr lang="en-US" altLang="zh-CN" dirty="0"/>
              <a:t>++,--</a:t>
            </a:r>
            <a:r>
              <a:rPr lang="zh-CN" altLang="en-US" dirty="0"/>
              <a:t>运算符在前是先自加，在后是先赋值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幂运算通过</a:t>
            </a:r>
            <a:r>
              <a:rPr lang="en-US" altLang="zh-CN" dirty="0"/>
              <a:t>Math</a:t>
            </a:r>
            <a:r>
              <a:rPr lang="zh-CN" altLang="en-US" dirty="0"/>
              <a:t>类来实现</a:t>
            </a:r>
            <a:r>
              <a:rPr lang="en-US" altLang="zh-CN" dirty="0" err="1"/>
              <a:t>Math.pow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);</a:t>
            </a:r>
            <a:r>
              <a:rPr lang="zh-CN" altLang="en-US" dirty="0"/>
              <a:t>返回值是一个</a:t>
            </a:r>
            <a:r>
              <a:rPr lang="en-US" altLang="zh-CN" dirty="0"/>
              <a:t>double</a:t>
            </a:r>
            <a:r>
              <a:rPr lang="zh-CN" altLang="en-US" dirty="0"/>
              <a:t>类型的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逻辑运算同样符合短路原理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位运算符与</a:t>
            </a:r>
            <a:r>
              <a:rPr lang="en-US" altLang="zh-CN" dirty="0"/>
              <a:t>c</a:t>
            </a:r>
            <a:r>
              <a:rPr lang="zh-CN" altLang="en-US" dirty="0"/>
              <a:t>相同（</a:t>
            </a:r>
            <a:r>
              <a:rPr lang="en-US" altLang="zh-CN" dirty="0"/>
              <a:t>&amp;</a:t>
            </a:r>
            <a:r>
              <a:rPr lang="zh-CN" altLang="en-US" dirty="0"/>
              <a:t>，</a:t>
            </a:r>
            <a:r>
              <a:rPr lang="en-US" altLang="zh-CN" dirty="0"/>
              <a:t>|</a:t>
            </a:r>
            <a:r>
              <a:rPr lang="zh-CN" altLang="en-US" dirty="0"/>
              <a:t>，</a:t>
            </a:r>
            <a:r>
              <a:rPr lang="en-US" altLang="zh-CN" dirty="0"/>
              <a:t>^</a:t>
            </a:r>
            <a:r>
              <a:rPr lang="zh-CN" altLang="en-US" dirty="0"/>
              <a:t>，</a:t>
            </a:r>
            <a:r>
              <a:rPr lang="en-US" altLang="zh-CN" dirty="0"/>
              <a:t>~</a:t>
            </a:r>
            <a:r>
              <a:rPr lang="zh-CN" altLang="en-US" dirty="0"/>
              <a:t>）但是</a:t>
            </a:r>
            <a:r>
              <a:rPr lang="en-US" altLang="zh-CN" dirty="0"/>
              <a:t>java</a:t>
            </a:r>
            <a:r>
              <a:rPr lang="zh-CN" altLang="en-US" dirty="0"/>
              <a:t>有</a:t>
            </a:r>
            <a:r>
              <a:rPr lang="en-US" altLang="zh-CN" dirty="0"/>
              <a:t>&gt;&gt;&gt;</a:t>
            </a:r>
            <a:r>
              <a:rPr lang="zh-CN" altLang="en-US" dirty="0"/>
              <a:t>表示无符号右移，既无论正负最高位都补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6.</a:t>
            </a:r>
            <a:r>
              <a:rPr lang="zh-CN" altLang="en-US" dirty="0"/>
              <a:t>当</a:t>
            </a:r>
            <a:r>
              <a:rPr lang="en-US" altLang="zh-CN" dirty="0"/>
              <a:t>+</a:t>
            </a:r>
            <a:r>
              <a:rPr lang="zh-CN" altLang="en-US" dirty="0"/>
              <a:t>号式子里有字符串时，字符串后面的是拼接，字符串前面的是相加</a:t>
            </a:r>
          </a:p>
        </p:txBody>
      </p:sp>
    </p:spTree>
    <p:extLst>
      <p:ext uri="{BB962C8B-B14F-4D97-AF65-F5344CB8AC3E}">
        <p14:creationId xmlns:p14="http://schemas.microsoft.com/office/powerpoint/2010/main" val="413630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2DAAA-C334-4671-BEA3-9E5DC4B3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64B58-830C-45EE-A36C-E416B6B6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包就相当于文件夹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调用包（类）时用 </a:t>
            </a:r>
            <a:r>
              <a:rPr lang="en-US" altLang="zh-CN" dirty="0"/>
              <a:t>import </a:t>
            </a:r>
            <a:r>
              <a:rPr lang="zh-CN" altLang="en-US" dirty="0"/>
              <a:t>包名</a:t>
            </a:r>
            <a:r>
              <a:rPr lang="en-US" altLang="zh-CN" dirty="0"/>
              <a:t>.</a:t>
            </a:r>
            <a:r>
              <a:rPr lang="zh-CN" altLang="en-US" dirty="0"/>
              <a:t>包名</a:t>
            </a:r>
            <a:r>
              <a:rPr lang="en-US" altLang="zh-CN" dirty="0"/>
              <a:t>…….</a:t>
            </a:r>
            <a:r>
              <a:rPr lang="zh-CN" altLang="en-US" dirty="0"/>
              <a:t>类名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定义属于哪个包时用</a:t>
            </a:r>
            <a:r>
              <a:rPr lang="en-US" altLang="zh-CN" dirty="0"/>
              <a:t>package </a:t>
            </a:r>
            <a:r>
              <a:rPr lang="zh-CN" altLang="en-US" dirty="0"/>
              <a:t>包名</a:t>
            </a:r>
            <a:r>
              <a:rPr lang="en-US" altLang="zh-CN" dirty="0"/>
              <a:t>.</a:t>
            </a:r>
            <a:r>
              <a:rPr lang="zh-CN" altLang="en-US" dirty="0"/>
              <a:t>包名</a:t>
            </a:r>
            <a:r>
              <a:rPr lang="en-US" altLang="zh-CN" dirty="0"/>
              <a:t>……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包名</a:t>
            </a:r>
            <a:r>
              <a:rPr lang="en-US" altLang="zh-CN" dirty="0"/>
              <a:t>.</a:t>
            </a:r>
            <a:r>
              <a:rPr lang="zh-CN" altLang="en-US" dirty="0"/>
              <a:t>包名</a:t>
            </a:r>
            <a:r>
              <a:rPr lang="en-US" altLang="zh-CN" dirty="0"/>
              <a:t>*</a:t>
            </a:r>
            <a:r>
              <a:rPr lang="zh-CN" altLang="en-US" dirty="0"/>
              <a:t>可以调用一个包里面的所有类</a:t>
            </a:r>
          </a:p>
        </p:txBody>
      </p:sp>
    </p:spTree>
    <p:extLst>
      <p:ext uri="{BB962C8B-B14F-4D97-AF65-F5344CB8AC3E}">
        <p14:creationId xmlns:p14="http://schemas.microsoft.com/office/powerpoint/2010/main" val="2949867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A3272-FE01-47A3-81AE-729D7E2C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Scanner</a:t>
            </a:r>
            <a:r>
              <a:rPr lang="zh-CN" altLang="en-US" dirty="0"/>
              <a:t>接收用户输入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C00DFE-427F-4D0E-B080-FDBC9EA39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使用前需要</a:t>
            </a:r>
            <a:r>
              <a:rPr lang="en-US" altLang="zh-CN" dirty="0"/>
              <a:t>new</a:t>
            </a:r>
            <a:r>
              <a:rPr lang="zh-CN" altLang="en-US" dirty="0"/>
              <a:t>一个对象，</a:t>
            </a:r>
            <a:r>
              <a:rPr lang="en-US" altLang="zh-CN" sz="2400" u="sng" dirty="0"/>
              <a:t>Scanner scanner = new Scanner(System.in);</a:t>
            </a:r>
          </a:p>
          <a:p>
            <a:r>
              <a:rPr lang="en-US" altLang="zh-CN" sz="2400" dirty="0"/>
              <a:t>2.scanner.hasNext();</a:t>
            </a:r>
            <a:r>
              <a:rPr lang="zh-CN" altLang="en-US" sz="2400" dirty="0"/>
              <a:t>或</a:t>
            </a:r>
            <a:r>
              <a:rPr lang="en-US" altLang="zh-CN" sz="2400" dirty="0"/>
              <a:t>scanner.hasNextLine();</a:t>
            </a:r>
            <a:r>
              <a:rPr lang="zh-CN" altLang="en-US" sz="2400" dirty="0"/>
              <a:t>用于检测是否有输入</a:t>
            </a:r>
            <a:endParaRPr lang="en-US" altLang="zh-CN" sz="2400" dirty="0"/>
          </a:p>
          <a:p>
            <a:r>
              <a:rPr lang="en-US" altLang="zh-CN" sz="2400" dirty="0"/>
              <a:t>3.scanner.next(); </a:t>
            </a:r>
            <a:r>
              <a:rPr lang="zh-CN" altLang="en-US" sz="2400" dirty="0"/>
              <a:t>或</a:t>
            </a:r>
            <a:r>
              <a:rPr lang="en-US" altLang="zh-CN" sz="2400" dirty="0"/>
              <a:t>scanner.nextLine();</a:t>
            </a:r>
            <a:r>
              <a:rPr lang="zh-CN" altLang="en-US" sz="2400" dirty="0"/>
              <a:t>用于接收输入，返回值是输入的字符串</a:t>
            </a:r>
            <a:endParaRPr lang="en-US" altLang="zh-CN" sz="2400" dirty="0"/>
          </a:p>
          <a:p>
            <a:r>
              <a:rPr lang="en-US" altLang="zh-CN" sz="2400" dirty="0"/>
              <a:t>4.scanner.close();</a:t>
            </a:r>
            <a:r>
              <a:rPr lang="zh-CN" altLang="en-US" sz="2400" dirty="0"/>
              <a:t>用于关闭对象可以节省空间</a:t>
            </a:r>
            <a:r>
              <a:rPr lang="en-US" altLang="zh-CN" sz="2400" dirty="0">
                <a:solidFill>
                  <a:srgbClr val="FF0000"/>
                </a:solidFill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</a:rPr>
              <a:t>必须关闭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5.nextLine()</a:t>
            </a:r>
            <a:r>
              <a:rPr lang="zh-CN" altLang="en-US" sz="2400" dirty="0"/>
              <a:t>和</a:t>
            </a:r>
            <a:r>
              <a:rPr lang="en-US" altLang="zh-CN" sz="2400" dirty="0"/>
              <a:t>next()</a:t>
            </a:r>
            <a:r>
              <a:rPr lang="zh-CN" altLang="en-US" sz="2400" dirty="0"/>
              <a:t>区别是前者可以读到空格以换行为结束，后者读到空格就结束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5927D8-92B8-4EB2-AD4D-1DFA8B630E67}"/>
              </a:ext>
            </a:extLst>
          </p:cNvPr>
          <p:cNvSpPr txBox="1"/>
          <p:nvPr/>
        </p:nvSpPr>
        <p:spPr>
          <a:xfrm>
            <a:off x="8031637" y="4807670"/>
            <a:ext cx="18099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小知识</a:t>
            </a:r>
            <a:endParaRPr lang="en-US" altLang="zh-CN" sz="3600" dirty="0"/>
          </a:p>
          <a:p>
            <a:r>
              <a:rPr lang="en-US" altLang="zh-CN" sz="1800" dirty="0">
                <a:highlight>
                  <a:srgbClr val="00FFFF"/>
                </a:highlight>
              </a:rPr>
              <a:t>.equals(“</a:t>
            </a:r>
            <a:r>
              <a:rPr lang="zh-CN" altLang="en-US" sz="1800" dirty="0">
                <a:highlight>
                  <a:srgbClr val="00FFFF"/>
                </a:highlight>
              </a:rPr>
              <a:t>字符串</a:t>
            </a:r>
            <a:r>
              <a:rPr lang="en-US" altLang="zh-CN" sz="1800" dirty="0">
                <a:highlight>
                  <a:srgbClr val="00FFFF"/>
                </a:highlight>
              </a:rPr>
              <a:t>”)</a:t>
            </a:r>
            <a:r>
              <a:rPr lang="zh-CN" altLang="en-US" sz="1800" dirty="0">
                <a:highlight>
                  <a:srgbClr val="00FFFF"/>
                </a:highlight>
              </a:rPr>
              <a:t>判断字符串是否相等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432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F3028-56C9-4EB9-A439-FA9DE3D9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38B9B-1FBA-44D2-9292-0CAC331ED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常规的与</a:t>
            </a:r>
            <a:r>
              <a:rPr lang="en-US" altLang="zh-CN" dirty="0"/>
              <a:t>c</a:t>
            </a:r>
            <a:r>
              <a:rPr lang="zh-CN" altLang="en-US" dirty="0"/>
              <a:t>相同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增强</a:t>
            </a:r>
            <a:r>
              <a:rPr lang="en-US" altLang="zh-CN" dirty="0"/>
              <a:t>for</a:t>
            </a:r>
            <a:r>
              <a:rPr lang="zh-CN" altLang="en-US" dirty="0"/>
              <a:t>循环（主要用于数组）</a:t>
            </a:r>
            <a:endParaRPr lang="en-US" altLang="zh-CN" dirty="0"/>
          </a:p>
          <a:p>
            <a:r>
              <a:rPr lang="zh-CN" altLang="en-US" dirty="0"/>
              <a:t>如：</a:t>
            </a:r>
            <a:r>
              <a:rPr lang="en-US" altLang="zh-CN" dirty="0"/>
              <a:t>for</a:t>
            </a:r>
            <a:r>
              <a:rPr lang="zh-CN" altLang="en-US" dirty="0"/>
              <a:t>（</a:t>
            </a:r>
            <a:r>
              <a:rPr lang="en-US" altLang="zh-CN" dirty="0"/>
              <a:t>int x</a:t>
            </a:r>
            <a:r>
              <a:rPr lang="zh-CN" altLang="en-US" dirty="0"/>
              <a:t>：</a:t>
            </a:r>
            <a:r>
              <a:rPr lang="en-US" altLang="zh-CN" dirty="0"/>
              <a:t>num</a:t>
            </a:r>
            <a:r>
              <a:rPr lang="zh-CN" altLang="en-US" dirty="0"/>
              <a:t>）</a:t>
            </a:r>
            <a:r>
              <a:rPr lang="en-US" altLang="zh-CN" dirty="0"/>
              <a:t>{}num</a:t>
            </a:r>
            <a:r>
              <a:rPr lang="zh-CN" altLang="en-US" dirty="0"/>
              <a:t>是一个数组名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ADAFDF-E743-4CB7-87D5-0D020A640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76" y="3578160"/>
            <a:ext cx="4257675" cy="21526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3649B20-D6CE-4ADF-8DA9-D027968070D9}"/>
              </a:ext>
            </a:extLst>
          </p:cNvPr>
          <p:cNvSpPr txBox="1"/>
          <p:nvPr/>
        </p:nvSpPr>
        <p:spPr>
          <a:xfrm>
            <a:off x="7663992" y="3874416"/>
            <a:ext cx="3689808" cy="267765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注意</a:t>
            </a:r>
            <a:endParaRPr lang="en-US" altLang="zh-CN" sz="4000" dirty="0"/>
          </a:p>
          <a:p>
            <a:r>
              <a:rPr lang="en-US" altLang="zh-CN" sz="3200" dirty="0"/>
              <a:t>Java</a:t>
            </a:r>
            <a:r>
              <a:rPr lang="zh-CN" altLang="en-US" sz="3200" dirty="0"/>
              <a:t>中有带标签的</a:t>
            </a:r>
            <a:r>
              <a:rPr lang="en-US" altLang="zh-CN" sz="3200" dirty="0"/>
              <a:t>break</a:t>
            </a:r>
            <a:r>
              <a:rPr lang="zh-CN" altLang="en-US" sz="3200" dirty="0"/>
              <a:t>，</a:t>
            </a:r>
            <a:r>
              <a:rPr lang="en-US" altLang="zh-CN" sz="3200" dirty="0"/>
              <a:t>continue</a:t>
            </a:r>
            <a:r>
              <a:rPr lang="zh-CN" altLang="en-US" sz="3200" dirty="0"/>
              <a:t>语句类似</a:t>
            </a:r>
            <a:r>
              <a:rPr lang="en-US" altLang="zh-CN" sz="3200" dirty="0"/>
              <a:t>goto</a:t>
            </a:r>
            <a:r>
              <a:rPr lang="zh-CN" altLang="en-US" sz="3200" dirty="0"/>
              <a:t>，但不建议使用</a:t>
            </a:r>
          </a:p>
        </p:txBody>
      </p:sp>
    </p:spTree>
    <p:extLst>
      <p:ext uri="{BB962C8B-B14F-4D97-AF65-F5344CB8AC3E}">
        <p14:creationId xmlns:p14="http://schemas.microsoft.com/office/powerpoint/2010/main" val="302422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BFD20-9EF3-4B3D-9AF9-215A7711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转义字符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7534363-5FBA-4363-9B47-73B01ACAE7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533959"/>
              </p:ext>
            </p:extLst>
          </p:nvPr>
        </p:nvGraphicFramePr>
        <p:xfrm>
          <a:off x="838200" y="1825625"/>
          <a:ext cx="10515600" cy="424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3329685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1126290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1315231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7465468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128745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25006907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9707214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9762638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1953731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16278152"/>
                    </a:ext>
                  </a:extLst>
                </a:gridCol>
              </a:tblGrid>
              <a:tr h="5306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80498"/>
                  </a:ext>
                </a:extLst>
              </a:tr>
              <a:tr h="530655">
                <a:tc>
                  <a:txBody>
                    <a:bodyPr/>
                    <a:lstStyle/>
                    <a:p>
                      <a:r>
                        <a:rPr lang="en-US" altLang="zh-CN" dirty="0"/>
                        <a:t>\t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制表符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\n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换行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939509"/>
                  </a:ext>
                </a:extLst>
              </a:tr>
              <a:tr h="5306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429858"/>
                  </a:ext>
                </a:extLst>
              </a:tr>
              <a:tr h="5306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394359"/>
                  </a:ext>
                </a:extLst>
              </a:tr>
              <a:tr h="5306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59274"/>
                  </a:ext>
                </a:extLst>
              </a:tr>
              <a:tr h="5306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32342"/>
                  </a:ext>
                </a:extLst>
              </a:tr>
              <a:tr h="5306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007788"/>
                  </a:ext>
                </a:extLst>
              </a:tr>
              <a:tr h="5306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638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80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E358E-54AF-4F72-9899-F70495F0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CBE676-A567-42BD-AFEE-22C4CB385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单行</a:t>
            </a:r>
            <a:r>
              <a:rPr lang="en-US" altLang="zh-CN" dirty="0"/>
              <a:t>//</a:t>
            </a:r>
          </a:p>
          <a:p>
            <a:r>
              <a:rPr lang="zh-CN" altLang="en-US" dirty="0"/>
              <a:t>多行</a:t>
            </a:r>
            <a:endParaRPr lang="en-US" altLang="zh-CN" dirty="0"/>
          </a:p>
          <a:p>
            <a:r>
              <a:rPr lang="en-US" altLang="zh-CN" dirty="0"/>
              <a:t>/</a:t>
            </a:r>
            <a:r>
              <a:rPr lang="zh-CN" altLang="en-US" dirty="0"/>
              <a:t>*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*</a:t>
            </a:r>
            <a:r>
              <a:rPr lang="en-US" altLang="zh-CN" dirty="0"/>
              <a:t>/</a:t>
            </a:r>
          </a:p>
          <a:p>
            <a:r>
              <a:rPr lang="zh-CN" altLang="en-US" dirty="0"/>
              <a:t>文档注释</a:t>
            </a:r>
            <a:r>
              <a:rPr lang="en-US" altLang="zh-CN" dirty="0"/>
              <a:t>/</a:t>
            </a:r>
            <a:r>
              <a:rPr lang="zh-CN" altLang="en-US" dirty="0"/>
              <a:t>**      *</a:t>
            </a:r>
            <a:r>
              <a:rPr lang="en-US" altLang="zh-CN" dirty="0"/>
              <a:t>/     </a:t>
            </a:r>
            <a:r>
              <a:rPr lang="zh-CN" altLang="en-US" dirty="0">
                <a:hlinkClick r:id="rId2"/>
              </a:rPr>
              <a:t>写在类和方法前面可用于生成</a:t>
            </a:r>
            <a:r>
              <a:rPr lang="en-US" altLang="zh-CN" dirty="0">
                <a:hlinkClick r:id="rId2"/>
              </a:rPr>
              <a:t>doc</a:t>
            </a:r>
            <a:r>
              <a:rPr lang="zh-CN" altLang="en-US" dirty="0">
                <a:hlinkClick r:id="rId2"/>
              </a:rPr>
              <a:t>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39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F5606-F948-4782-89F9-62A5957C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标识符和关键字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9D3B4DA-FF7C-4A08-9681-A1D0A1FDF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662" y="1910556"/>
            <a:ext cx="6162675" cy="418147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B5F945C-5ADC-41EF-91FD-EE696F939F06}"/>
              </a:ext>
            </a:extLst>
          </p:cNvPr>
          <p:cNvSpPr txBox="1"/>
          <p:nvPr/>
        </p:nvSpPr>
        <p:spPr>
          <a:xfrm>
            <a:off x="480767" y="2036190"/>
            <a:ext cx="1838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关键字不能用来起名字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3B7E12-58EF-45DE-B6BF-558CA3D13B73}"/>
              </a:ext>
            </a:extLst>
          </p:cNvPr>
          <p:cNvSpPr txBox="1"/>
          <p:nvPr/>
        </p:nvSpPr>
        <p:spPr>
          <a:xfrm>
            <a:off x="9177337" y="1385740"/>
            <a:ext cx="2719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标识符只能以大小写</a:t>
            </a:r>
            <a:r>
              <a:rPr lang="en-US" altLang="zh-CN" dirty="0"/>
              <a:t>a-z</a:t>
            </a:r>
            <a:r>
              <a:rPr lang="zh-CN" altLang="en-US" dirty="0"/>
              <a:t>或者</a:t>
            </a:r>
            <a:r>
              <a:rPr lang="en-US" altLang="zh-CN" dirty="0"/>
              <a:t>$</a:t>
            </a:r>
            <a:r>
              <a:rPr lang="zh-CN" altLang="en-US" dirty="0"/>
              <a:t>或者</a:t>
            </a:r>
            <a:r>
              <a:rPr lang="en-US" altLang="zh-CN" dirty="0"/>
              <a:t>_</a:t>
            </a:r>
            <a:r>
              <a:rPr lang="zh-CN" altLang="en-US" dirty="0"/>
              <a:t>开头</a:t>
            </a:r>
            <a:endParaRPr lang="en-US" altLang="zh-CN" dirty="0"/>
          </a:p>
          <a:p>
            <a:r>
              <a:rPr lang="zh-CN" altLang="en-US" dirty="0"/>
              <a:t>只能包含上述符号和数字</a:t>
            </a:r>
            <a:endParaRPr lang="en-US" altLang="zh-CN" dirty="0"/>
          </a:p>
          <a:p>
            <a:r>
              <a:rPr lang="zh-CN" altLang="en-US" dirty="0"/>
              <a:t>不能以数字开头（注意大小写）可以用中文但是不建议</a:t>
            </a:r>
          </a:p>
        </p:txBody>
      </p:sp>
    </p:spTree>
    <p:extLst>
      <p:ext uri="{BB962C8B-B14F-4D97-AF65-F5344CB8AC3E}">
        <p14:creationId xmlns:p14="http://schemas.microsoft.com/office/powerpoint/2010/main" val="48350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76283-F3F1-4EDB-BAA9-26505DE2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13A3B-F442-49F4-A6EB-042C1567A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基本类型</a:t>
            </a:r>
            <a:endParaRPr lang="en-US" altLang="zh-CN" dirty="0"/>
          </a:p>
          <a:p>
            <a:pPr lvl="1"/>
            <a:r>
              <a:rPr lang="en-US" altLang="zh-CN" dirty="0"/>
              <a:t>1.1</a:t>
            </a:r>
            <a:r>
              <a:rPr lang="zh-CN" altLang="en-US" dirty="0"/>
              <a:t>整数：</a:t>
            </a:r>
            <a:r>
              <a:rPr lang="en-US" altLang="zh-CN" dirty="0"/>
              <a:t>byte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），</a:t>
            </a:r>
            <a:r>
              <a:rPr lang="en-US" altLang="zh-CN" dirty="0"/>
              <a:t>short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），</a:t>
            </a:r>
            <a:r>
              <a:rPr lang="en-US" altLang="zh-CN" dirty="0"/>
              <a:t>int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），</a:t>
            </a:r>
            <a:r>
              <a:rPr lang="en-US" altLang="zh-CN" dirty="0"/>
              <a:t>long</a:t>
            </a: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1.2</a:t>
            </a:r>
            <a:r>
              <a:rPr lang="zh-CN" altLang="en-US" dirty="0"/>
              <a:t>浮点型：</a:t>
            </a:r>
            <a:r>
              <a:rPr lang="en-US" altLang="zh-CN" dirty="0"/>
              <a:t>float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），</a:t>
            </a:r>
            <a:r>
              <a:rPr lang="en-US" altLang="zh-CN" dirty="0"/>
              <a:t>double</a:t>
            </a: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1.3</a:t>
            </a:r>
            <a:r>
              <a:rPr lang="zh-CN" altLang="en-US" dirty="0"/>
              <a:t>字符型：</a:t>
            </a:r>
            <a:r>
              <a:rPr lang="en-US" altLang="zh-CN" dirty="0"/>
              <a:t>char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Unicode</a:t>
            </a:r>
            <a:r>
              <a:rPr lang="zh-CN" altLang="en-US" dirty="0"/>
              <a:t>编码</a:t>
            </a:r>
            <a:r>
              <a:rPr lang="en-US" altLang="zh-CN" dirty="0"/>
              <a:t>’\u0061’</a:t>
            </a:r>
          </a:p>
          <a:p>
            <a:pPr lvl="1"/>
            <a:r>
              <a:rPr lang="en-US" altLang="zh-CN" dirty="0"/>
              <a:t>1.4</a:t>
            </a:r>
            <a:r>
              <a:rPr lang="zh-CN" altLang="en-US" dirty="0"/>
              <a:t>布尔值：</a:t>
            </a:r>
            <a:r>
              <a:rPr lang="en-US" altLang="zh-CN" dirty="0"/>
              <a:t>boolean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位）只有两个值</a:t>
            </a:r>
            <a:r>
              <a:rPr lang="en-US" altLang="zh-CN" dirty="0"/>
              <a:t>true</a:t>
            </a:r>
            <a:r>
              <a:rPr lang="zh-CN" altLang="en-US" dirty="0"/>
              <a:t>，</a:t>
            </a:r>
            <a:r>
              <a:rPr lang="en-US" altLang="zh-CN" dirty="0"/>
              <a:t>false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引用类型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34CD7E-6387-41AC-972F-EC02B30F12A3}"/>
              </a:ext>
            </a:extLst>
          </p:cNvPr>
          <p:cNvSpPr txBox="1"/>
          <p:nvPr/>
        </p:nvSpPr>
        <p:spPr>
          <a:xfrm>
            <a:off x="9473937" y="2196445"/>
            <a:ext cx="22812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long</a:t>
            </a:r>
            <a:r>
              <a:rPr lang="zh-CN" altLang="en-US" dirty="0"/>
              <a:t>类型需要在最后加一个</a:t>
            </a:r>
            <a:r>
              <a:rPr lang="en-US" altLang="zh-CN" dirty="0"/>
              <a:t>L</a:t>
            </a:r>
            <a:r>
              <a:rPr lang="zh-CN" altLang="en-US" dirty="0"/>
              <a:t>，</a:t>
            </a:r>
            <a:r>
              <a:rPr lang="en-US" altLang="zh-CN" dirty="0"/>
              <a:t>float</a:t>
            </a:r>
            <a:r>
              <a:rPr lang="zh-CN" altLang="en-US" dirty="0"/>
              <a:t>类型要在后面加</a:t>
            </a:r>
            <a:r>
              <a:rPr lang="en-US" altLang="zh-CN" dirty="0"/>
              <a:t>F</a:t>
            </a:r>
            <a:r>
              <a:rPr lang="zh-CN" altLang="en-US" dirty="0"/>
              <a:t>，</a:t>
            </a:r>
            <a:r>
              <a:rPr lang="zh-CN" altLang="en-US" dirty="0">
                <a:highlight>
                  <a:srgbClr val="FFFF00"/>
                </a:highlight>
              </a:rPr>
              <a:t>括号内表示占多少字节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00FF"/>
                </a:highlight>
              </a:rPr>
              <a:t>浮点数有误差，尽量避免使用浮点数进行比较</a:t>
            </a:r>
          </a:p>
        </p:txBody>
      </p:sp>
    </p:spTree>
    <p:extLst>
      <p:ext uri="{BB962C8B-B14F-4D97-AF65-F5344CB8AC3E}">
        <p14:creationId xmlns:p14="http://schemas.microsoft.com/office/powerpoint/2010/main" val="86583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7C721-D898-4017-A945-6859BE7C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进制问题、数字问题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AB676-6DF5-48AF-BFD3-D9D27DBC8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二进制：</a:t>
            </a:r>
            <a:r>
              <a:rPr lang="en-US" altLang="zh-CN" dirty="0"/>
              <a:t>0b</a:t>
            </a:r>
            <a:r>
              <a:rPr lang="zh-CN" altLang="en-US" dirty="0"/>
              <a:t>开头</a:t>
            </a:r>
            <a:endParaRPr lang="en-US" altLang="zh-CN" dirty="0"/>
          </a:p>
          <a:p>
            <a:r>
              <a:rPr lang="zh-CN" altLang="en-US" dirty="0"/>
              <a:t>十进制：直接写</a:t>
            </a:r>
            <a:endParaRPr lang="en-US" altLang="zh-CN" dirty="0"/>
          </a:p>
          <a:p>
            <a:r>
              <a:rPr lang="zh-CN" altLang="en-US" dirty="0"/>
              <a:t>八进制：</a:t>
            </a:r>
            <a:r>
              <a:rPr lang="en-US" altLang="zh-CN" dirty="0"/>
              <a:t>0</a:t>
            </a:r>
            <a:r>
              <a:rPr lang="zh-CN" altLang="en-US" dirty="0"/>
              <a:t>开头</a:t>
            </a:r>
            <a:endParaRPr lang="en-US" altLang="zh-CN" dirty="0"/>
          </a:p>
          <a:p>
            <a:r>
              <a:rPr lang="zh-CN" altLang="en-US" dirty="0"/>
              <a:t>十六进制：</a:t>
            </a:r>
            <a:r>
              <a:rPr lang="en-US" altLang="zh-CN" dirty="0"/>
              <a:t>0x</a:t>
            </a:r>
            <a:r>
              <a:rPr lang="zh-CN" altLang="en-US" dirty="0"/>
              <a:t>开头</a:t>
            </a:r>
            <a:endParaRPr lang="en-US" altLang="zh-CN" dirty="0"/>
          </a:p>
          <a:p>
            <a:r>
              <a:rPr lang="zh-CN" altLang="en-US" dirty="0"/>
              <a:t>在表示数字时可以使用</a:t>
            </a:r>
            <a:r>
              <a:rPr lang="en-US" altLang="zh-CN" dirty="0"/>
              <a:t>_</a:t>
            </a:r>
            <a:r>
              <a:rPr lang="zh-CN" altLang="en-US" dirty="0"/>
              <a:t>来让数字看的更清楚如：</a:t>
            </a:r>
            <a:r>
              <a:rPr lang="en-US" altLang="zh-CN"/>
              <a:t>114_514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18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6BE22-9BC0-4395-83A5-E8D050CA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1BE3FB-6D4D-47EC-8BD5-0A2FEC09F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内存从低到高会自动转换，从高到低需要强制类型转换</a:t>
            </a:r>
            <a:endParaRPr lang="en-US" altLang="zh-CN" dirty="0"/>
          </a:p>
          <a:p>
            <a:r>
              <a:rPr lang="zh-CN" altLang="en-US" dirty="0"/>
              <a:t>强制转换如：（</a:t>
            </a:r>
            <a:r>
              <a:rPr lang="en-US" altLang="zh-CN" dirty="0"/>
              <a:t>int</a:t>
            </a:r>
            <a:r>
              <a:rPr lang="zh-CN" altLang="en-US" dirty="0"/>
              <a:t>）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Integer.parseInt</a:t>
            </a:r>
            <a:r>
              <a:rPr lang="en-US" altLang="zh-CN" dirty="0"/>
              <a:t>(“</a:t>
            </a:r>
            <a:r>
              <a:rPr lang="zh-CN" altLang="en-US" dirty="0"/>
              <a:t>字符串</a:t>
            </a:r>
            <a:r>
              <a:rPr lang="en-US" altLang="zh-CN" dirty="0"/>
              <a:t>”);</a:t>
            </a:r>
            <a:r>
              <a:rPr lang="zh-CN" altLang="en-US" dirty="0"/>
              <a:t>可以将字符串转换为</a:t>
            </a:r>
            <a:r>
              <a:rPr lang="en-US" altLang="zh-CN" dirty="0"/>
              <a:t>int</a:t>
            </a:r>
            <a:r>
              <a:rPr lang="zh-CN" altLang="en-US"/>
              <a:t>数字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9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30021-727F-4CA0-B49A-F68437D3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作用域和生命周期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D54A0-B977-4EA1-A0DD-D477651A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局部变量：在方法里面，必须声明和初始化，只在对应的代码块里有效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实例变量：在类里面，从属于（类）对象会自动初始化为默认值（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0.0</a:t>
            </a:r>
            <a:r>
              <a:rPr lang="zh-CN" altLang="en-US" dirty="0"/>
              <a:t>，</a:t>
            </a:r>
            <a:r>
              <a:rPr lang="en-US" altLang="zh-CN" dirty="0"/>
              <a:t>null</a:t>
            </a:r>
            <a:r>
              <a:rPr lang="zh-CN" altLang="en-US" dirty="0"/>
              <a:t>，</a:t>
            </a:r>
            <a:r>
              <a:rPr lang="en-US" altLang="zh-CN" dirty="0"/>
              <a:t>false</a:t>
            </a:r>
            <a:r>
              <a:rPr lang="zh-CN" altLang="en-US" dirty="0"/>
              <a:t>）。使用时需要对象加点号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类变量：在变量前加</a:t>
            </a:r>
            <a:r>
              <a:rPr lang="en-US" altLang="zh-CN" dirty="0"/>
              <a:t>static</a:t>
            </a:r>
            <a:r>
              <a:rPr lang="zh-CN" altLang="en-US" dirty="0"/>
              <a:t>，可直接访问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FFFF00"/>
                </a:highlight>
              </a:rPr>
              <a:t>常量：在变量前加</a:t>
            </a:r>
            <a:r>
              <a:rPr lang="en-US" altLang="zh-CN" dirty="0">
                <a:highlight>
                  <a:srgbClr val="FFFF00"/>
                </a:highlight>
              </a:rPr>
              <a:t>final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51477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76A04-B70F-4376-A341-8F3328C7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3BBBC-0DBE-42B3-A16A-FFB60EB52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常量以大写字母加下划线命名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类名首字母大写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其他变量，方法名首字母小写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当变量名为多个单词时从第二个单词时首字母大写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389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</TotalTime>
  <Words>715</Words>
  <Application>Microsoft Office PowerPoint</Application>
  <PresentationFormat>宽屏</PresentationFormat>
  <Paragraphs>74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Java笔记</vt:lpstr>
      <vt:lpstr>转义字符</vt:lpstr>
      <vt:lpstr>注释</vt:lpstr>
      <vt:lpstr>标识符和关键字</vt:lpstr>
      <vt:lpstr>数据类型</vt:lpstr>
      <vt:lpstr>进制问题、数字问题</vt:lpstr>
      <vt:lpstr>类型转换</vt:lpstr>
      <vt:lpstr>作用域和生命周期</vt:lpstr>
      <vt:lpstr>命名规范</vt:lpstr>
      <vt:lpstr>运算符</vt:lpstr>
      <vt:lpstr>包结构</vt:lpstr>
      <vt:lpstr>Scanner接收用户输入</vt:lpstr>
      <vt:lpstr>选择循环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Java笔记</dc:title>
  <dc:creator>1970717299@qq.com</dc:creator>
  <cp:lastModifiedBy>1970717299@qq.com</cp:lastModifiedBy>
  <cp:revision>130</cp:revision>
  <dcterms:created xsi:type="dcterms:W3CDTF">2021-02-02T10:02:57Z</dcterms:created>
  <dcterms:modified xsi:type="dcterms:W3CDTF">2021-02-17T08:45:36Z</dcterms:modified>
</cp:coreProperties>
</file>