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C5422-14DE-43E0-821C-D6413C9CAB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80966A-DBE6-44E1-83AD-29BC699B5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2B529DA-FD00-4712-BD64-249DC99ADADE}"/>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5" name="页脚占位符 4">
            <a:extLst>
              <a:ext uri="{FF2B5EF4-FFF2-40B4-BE49-F238E27FC236}">
                <a16:creationId xmlns:a16="http://schemas.microsoft.com/office/drawing/2014/main" id="{C9CE6339-C8C3-4B05-85AA-1156C74F8A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638F4A-C8A7-4BF2-B402-5ABC27EB6285}"/>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406431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C2B1C-9A9F-43B5-8174-42C71F35634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4FC47E-35A0-4B13-92F0-6CDD43C938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33E4CC-9714-4561-B8D2-6D7662B530B7}"/>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5" name="页脚占位符 4">
            <a:extLst>
              <a:ext uri="{FF2B5EF4-FFF2-40B4-BE49-F238E27FC236}">
                <a16:creationId xmlns:a16="http://schemas.microsoft.com/office/drawing/2014/main" id="{018563A2-A2CB-4DDD-A0CA-37A7C15652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05E658-9EEF-4D51-B507-FC108BAB72C0}"/>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294773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2C4121-D47A-4097-A782-8FD87FB646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406E5D-090C-4A50-80E5-9B08C5EB6C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D3C531-FACC-4E19-B2F6-C811EEE6C35F}"/>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5" name="页脚占位符 4">
            <a:extLst>
              <a:ext uri="{FF2B5EF4-FFF2-40B4-BE49-F238E27FC236}">
                <a16:creationId xmlns:a16="http://schemas.microsoft.com/office/drawing/2014/main" id="{22219B5B-42B1-49F2-96C9-2AF07F4752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ED338D-D026-4063-9BC4-AE99E9559AF7}"/>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34399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5E0A8-BD04-44D9-8039-13F62E2E6A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2BF2B3-7C78-4B51-9B35-05D603CAA9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D08E71-EC02-4E5B-8E36-09434FB16FF2}"/>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5" name="页脚占位符 4">
            <a:extLst>
              <a:ext uri="{FF2B5EF4-FFF2-40B4-BE49-F238E27FC236}">
                <a16:creationId xmlns:a16="http://schemas.microsoft.com/office/drawing/2014/main" id="{96AE4BC6-146A-4579-9BA6-DF68105282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2B470A-1F7B-4664-81DE-F36B1EC1FD7B}"/>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201951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EC446-AE12-4B91-A173-0ABCBF21D0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1244452-DA9D-49DD-9A54-5C36DBE9F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E52970-41E3-4E01-A72D-9BB1E4064040}"/>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5" name="页脚占位符 4">
            <a:extLst>
              <a:ext uri="{FF2B5EF4-FFF2-40B4-BE49-F238E27FC236}">
                <a16:creationId xmlns:a16="http://schemas.microsoft.com/office/drawing/2014/main" id="{9EA36ED4-8D79-49DF-86F2-8B061ED5F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829F19-1858-449E-A15C-C2A8D5D7FA2C}"/>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401232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AC4E-2132-410E-88F3-42A262852B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19FB02-8B17-4561-B4EE-E0961B2B850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9CCAB8-3819-4398-9BC2-6F7C072DDEE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6CE9644-8995-4830-AA34-4632A7319AD3}"/>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6" name="页脚占位符 5">
            <a:extLst>
              <a:ext uri="{FF2B5EF4-FFF2-40B4-BE49-F238E27FC236}">
                <a16:creationId xmlns:a16="http://schemas.microsoft.com/office/drawing/2014/main" id="{F8B82F78-0C30-4DA6-A86F-EF15DAFE61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6D9DDA-D1B0-480A-AD1A-E5B3A137DD40}"/>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411444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D9B9E-FB83-4184-8F44-FE8A7A8508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0C8C5B-B5DC-4D08-AD5E-CAAA05AAE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9CA73E-FFE4-46C7-BD16-9FA16424CD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C95CDC7-C915-49E3-8531-839F0F5ED3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47BF4EC-4CC2-4062-BAC3-A7B3FB7557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99CB7B1-D4B1-4EA2-B9CC-8BD7BF123DBC}"/>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8" name="页脚占位符 7">
            <a:extLst>
              <a:ext uri="{FF2B5EF4-FFF2-40B4-BE49-F238E27FC236}">
                <a16:creationId xmlns:a16="http://schemas.microsoft.com/office/drawing/2014/main" id="{9E4DDF7A-8DC5-4D82-A70E-093E7CEA29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6DEEA3-B7B7-4902-AFE8-FD6805071D6B}"/>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400312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E33A4-6F6B-445D-A22B-91F35C6A1D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CA4F01-C7CC-4BC5-9BE3-BAACD9D38752}"/>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4" name="页脚占位符 3">
            <a:extLst>
              <a:ext uri="{FF2B5EF4-FFF2-40B4-BE49-F238E27FC236}">
                <a16:creationId xmlns:a16="http://schemas.microsoft.com/office/drawing/2014/main" id="{9BAF67FA-8916-422C-896F-12933B1A28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7C3379-82C5-4DB0-96E1-9D7513E4457C}"/>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127451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F2777B-9FC0-4CC0-8583-615B0115E054}"/>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3" name="页脚占位符 2">
            <a:extLst>
              <a:ext uri="{FF2B5EF4-FFF2-40B4-BE49-F238E27FC236}">
                <a16:creationId xmlns:a16="http://schemas.microsoft.com/office/drawing/2014/main" id="{7EB3861A-AEE3-47D5-B6EC-CBFFAA5FF0C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64DDB1-EA1B-42DD-939F-3AF8B83168A7}"/>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52609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B2BFC-36D7-4C57-AA0A-31C58C3D13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F07439C-A34D-44E8-85FF-23299BE7E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AC49C88-A230-4E1B-B4F4-4ACF935BB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1E1536-04EB-4008-8EDF-5B69EBF71E50}"/>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6" name="页脚占位符 5">
            <a:extLst>
              <a:ext uri="{FF2B5EF4-FFF2-40B4-BE49-F238E27FC236}">
                <a16:creationId xmlns:a16="http://schemas.microsoft.com/office/drawing/2014/main" id="{FD196FC9-DDD7-46C6-99D7-69921022D7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64B3E3-CADA-48D4-AC5A-9CD1FBD82A61}"/>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361982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5C819-B884-49D5-B89F-3FE59BC0E4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3D5EEC-7ED2-4062-9456-606E953391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B9E9482-E9C1-4653-9572-ED2CD8920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4D320A-92C5-48C0-86CE-083D1C68B5AD}"/>
              </a:ext>
            </a:extLst>
          </p:cNvPr>
          <p:cNvSpPr>
            <a:spLocks noGrp="1"/>
          </p:cNvSpPr>
          <p:nvPr>
            <p:ph type="dt" sz="half" idx="10"/>
          </p:nvPr>
        </p:nvSpPr>
        <p:spPr/>
        <p:txBody>
          <a:bodyPr/>
          <a:lstStyle/>
          <a:p>
            <a:fld id="{C7516E5B-41E6-43F2-AC3E-9BC62B145ADD}" type="datetimeFigureOut">
              <a:rPr lang="zh-CN" altLang="en-US" smtClean="0"/>
              <a:t>2021/2/12</a:t>
            </a:fld>
            <a:endParaRPr lang="zh-CN" altLang="en-US"/>
          </a:p>
        </p:txBody>
      </p:sp>
      <p:sp>
        <p:nvSpPr>
          <p:cNvPr id="6" name="页脚占位符 5">
            <a:extLst>
              <a:ext uri="{FF2B5EF4-FFF2-40B4-BE49-F238E27FC236}">
                <a16:creationId xmlns:a16="http://schemas.microsoft.com/office/drawing/2014/main" id="{906D5EE2-2379-43F6-A926-0EE8F5AACD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E4894C-2243-4656-AA5B-731241A970BA}"/>
              </a:ext>
            </a:extLst>
          </p:cNvPr>
          <p:cNvSpPr>
            <a:spLocks noGrp="1"/>
          </p:cNvSpPr>
          <p:nvPr>
            <p:ph type="sldNum" sz="quarter" idx="12"/>
          </p:nvPr>
        </p:nvSpPr>
        <p:spPr/>
        <p:txBody>
          <a:body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281071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3EC66AC-9062-4E75-8306-F1D7F6B7BF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032050-3D7D-4BC6-909D-06C6BFD0D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B1D408-9110-45C3-B914-D42DAD511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16E5B-41E6-43F2-AC3E-9BC62B145ADD}" type="datetimeFigureOut">
              <a:rPr lang="zh-CN" altLang="en-US" smtClean="0"/>
              <a:t>2021/2/12</a:t>
            </a:fld>
            <a:endParaRPr lang="zh-CN" altLang="en-US"/>
          </a:p>
        </p:txBody>
      </p:sp>
      <p:sp>
        <p:nvSpPr>
          <p:cNvPr id="5" name="页脚占位符 4">
            <a:extLst>
              <a:ext uri="{FF2B5EF4-FFF2-40B4-BE49-F238E27FC236}">
                <a16:creationId xmlns:a16="http://schemas.microsoft.com/office/drawing/2014/main" id="{1438959E-8576-4C05-9934-08348030F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098862-7F72-41BF-8D9C-A22A2E56A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A4C40-161C-4AF6-851C-8B5BE05951A9}" type="slidenum">
              <a:rPr lang="zh-CN" altLang="en-US" smtClean="0"/>
              <a:t>‹#›</a:t>
            </a:fld>
            <a:endParaRPr lang="zh-CN" altLang="en-US"/>
          </a:p>
        </p:txBody>
      </p:sp>
    </p:spTree>
    <p:extLst>
      <p:ext uri="{BB962C8B-B14F-4D97-AF65-F5344CB8AC3E}">
        <p14:creationId xmlns:p14="http://schemas.microsoft.com/office/powerpoint/2010/main" val="3447700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B89C9-C588-49E8-B69A-B4F61FA88F4A}"/>
              </a:ext>
            </a:extLst>
          </p:cNvPr>
          <p:cNvSpPr>
            <a:spLocks noGrp="1"/>
          </p:cNvSpPr>
          <p:nvPr>
            <p:ph type="ctrTitle"/>
          </p:nvPr>
        </p:nvSpPr>
        <p:spPr/>
        <p:txBody>
          <a:bodyPr/>
          <a:lstStyle/>
          <a:p>
            <a:r>
              <a:rPr lang="en-US" altLang="zh-CN" dirty="0"/>
              <a:t>Java</a:t>
            </a:r>
            <a:r>
              <a:rPr lang="zh-CN" altLang="en-US" dirty="0"/>
              <a:t>笔记</a:t>
            </a:r>
          </a:p>
        </p:txBody>
      </p:sp>
      <p:sp>
        <p:nvSpPr>
          <p:cNvPr id="3" name="副标题 2">
            <a:extLst>
              <a:ext uri="{FF2B5EF4-FFF2-40B4-BE49-F238E27FC236}">
                <a16:creationId xmlns:a16="http://schemas.microsoft.com/office/drawing/2014/main" id="{474BDE53-742D-4A64-89A8-3824E578A7A4}"/>
              </a:ext>
            </a:extLst>
          </p:cNvPr>
          <p:cNvSpPr>
            <a:spLocks noGrp="1"/>
          </p:cNvSpPr>
          <p:nvPr>
            <p:ph type="subTitle" idx="1"/>
          </p:nvPr>
        </p:nvSpPr>
        <p:spPr/>
        <p:txBody>
          <a:bodyPr/>
          <a:lstStyle/>
          <a:p>
            <a:r>
              <a:rPr lang="zh-CN" altLang="en-US" dirty="0"/>
              <a:t>面向对象</a:t>
            </a:r>
          </a:p>
        </p:txBody>
      </p:sp>
    </p:spTree>
    <p:extLst>
      <p:ext uri="{BB962C8B-B14F-4D97-AF65-F5344CB8AC3E}">
        <p14:creationId xmlns:p14="http://schemas.microsoft.com/office/powerpoint/2010/main" val="242723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BFB6E-DD4B-4F01-8E52-A114E9B2A66D}"/>
              </a:ext>
            </a:extLst>
          </p:cNvPr>
          <p:cNvSpPr>
            <a:spLocks noGrp="1"/>
          </p:cNvSpPr>
          <p:nvPr>
            <p:ph type="title"/>
          </p:nvPr>
        </p:nvSpPr>
        <p:spPr/>
        <p:txBody>
          <a:bodyPr/>
          <a:lstStyle/>
          <a:p>
            <a:r>
              <a:rPr lang="zh-CN" altLang="en-US" dirty="0"/>
              <a:t>多态</a:t>
            </a:r>
          </a:p>
        </p:txBody>
      </p:sp>
      <p:sp>
        <p:nvSpPr>
          <p:cNvPr id="3" name="内容占位符 2">
            <a:extLst>
              <a:ext uri="{FF2B5EF4-FFF2-40B4-BE49-F238E27FC236}">
                <a16:creationId xmlns:a16="http://schemas.microsoft.com/office/drawing/2014/main" id="{38E1EA32-F757-4F58-A07C-44A8FBE78383}"/>
              </a:ext>
            </a:extLst>
          </p:cNvPr>
          <p:cNvSpPr>
            <a:spLocks noGrp="1"/>
          </p:cNvSpPr>
          <p:nvPr>
            <p:ph idx="1"/>
          </p:nvPr>
        </p:nvSpPr>
        <p:spPr/>
        <p:txBody>
          <a:bodyPr/>
          <a:lstStyle/>
          <a:p>
            <a:r>
              <a:rPr lang="en-US" altLang="zh-CN" dirty="0"/>
              <a:t>1.</a:t>
            </a:r>
            <a:r>
              <a:rPr lang="zh-CN" altLang="en-US" dirty="0"/>
              <a:t>多态是方法的多态，属性没有多态</a:t>
            </a:r>
            <a:endParaRPr lang="en-US" altLang="zh-CN" dirty="0"/>
          </a:p>
          <a:p>
            <a:r>
              <a:rPr lang="en-US" altLang="zh-CN" dirty="0"/>
              <a:t>2.</a:t>
            </a:r>
            <a:r>
              <a:rPr lang="zh-CN" altLang="en-US" dirty="0"/>
              <a:t>必须是子类和父类有联系</a:t>
            </a:r>
            <a:endParaRPr lang="en-US" altLang="zh-CN" dirty="0"/>
          </a:p>
          <a:p>
            <a:r>
              <a:rPr lang="en-US" altLang="zh-CN" dirty="0"/>
              <a:t>3.</a:t>
            </a:r>
            <a:r>
              <a:rPr lang="zh-CN" altLang="en-US" dirty="0"/>
              <a:t>存在条件：继承关系，方法需要重写，父类引用指向子类</a:t>
            </a:r>
            <a:endParaRPr lang="en-US" altLang="zh-CN" dirty="0"/>
          </a:p>
          <a:p>
            <a:r>
              <a:rPr lang="en-US" altLang="zh-CN" dirty="0"/>
              <a:t>father f1 = new son();</a:t>
            </a:r>
          </a:p>
          <a:p>
            <a:r>
              <a:rPr lang="zh-CN" altLang="en-US" dirty="0"/>
              <a:t>有重写就调用子类的，没有重写就调用自己的</a:t>
            </a:r>
            <a:endParaRPr lang="en-US" altLang="zh-CN" dirty="0"/>
          </a:p>
          <a:p>
            <a:r>
              <a:rPr lang="zh-CN" altLang="en-US" dirty="0"/>
              <a:t>有的方法不能被重写：</a:t>
            </a:r>
            <a:endParaRPr lang="en-US" altLang="zh-CN" dirty="0"/>
          </a:p>
          <a:p>
            <a:pPr lvl="1"/>
            <a:r>
              <a:rPr lang="en-US" altLang="zh-CN" dirty="0"/>
              <a:t>1.static</a:t>
            </a:r>
          </a:p>
          <a:p>
            <a:pPr lvl="1"/>
            <a:r>
              <a:rPr lang="en-US" altLang="zh-CN" dirty="0"/>
              <a:t>2.final</a:t>
            </a:r>
          </a:p>
          <a:p>
            <a:pPr lvl="1"/>
            <a:r>
              <a:rPr lang="en-US" altLang="zh-CN" dirty="0"/>
              <a:t>3.private</a:t>
            </a:r>
            <a:endParaRPr lang="zh-CN" altLang="en-US" dirty="0"/>
          </a:p>
        </p:txBody>
      </p:sp>
    </p:spTree>
    <p:extLst>
      <p:ext uri="{BB962C8B-B14F-4D97-AF65-F5344CB8AC3E}">
        <p14:creationId xmlns:p14="http://schemas.microsoft.com/office/powerpoint/2010/main" val="259978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812BA-0B50-4B94-A115-3F5EBC00D8ED}"/>
              </a:ext>
            </a:extLst>
          </p:cNvPr>
          <p:cNvSpPr>
            <a:spLocks noGrp="1"/>
          </p:cNvSpPr>
          <p:nvPr>
            <p:ph type="title"/>
          </p:nvPr>
        </p:nvSpPr>
        <p:spPr/>
        <p:txBody>
          <a:bodyPr/>
          <a:lstStyle/>
          <a:p>
            <a:r>
              <a:rPr lang="en-US" altLang="zh-CN" dirty="0"/>
              <a:t>Instanceof</a:t>
            </a:r>
            <a:r>
              <a:rPr lang="zh-CN" altLang="en-US" dirty="0"/>
              <a:t>和类型转换</a:t>
            </a:r>
          </a:p>
        </p:txBody>
      </p:sp>
      <p:sp>
        <p:nvSpPr>
          <p:cNvPr id="3" name="内容占位符 2">
            <a:extLst>
              <a:ext uri="{FF2B5EF4-FFF2-40B4-BE49-F238E27FC236}">
                <a16:creationId xmlns:a16="http://schemas.microsoft.com/office/drawing/2014/main" id="{CAA0F707-D15C-40C4-B224-8CA0C890DA25}"/>
              </a:ext>
            </a:extLst>
          </p:cNvPr>
          <p:cNvSpPr>
            <a:spLocks noGrp="1"/>
          </p:cNvSpPr>
          <p:nvPr>
            <p:ph idx="1"/>
          </p:nvPr>
        </p:nvSpPr>
        <p:spPr/>
        <p:txBody>
          <a:bodyPr>
            <a:normAutofit lnSpcReduction="10000"/>
          </a:bodyPr>
          <a:lstStyle/>
          <a:p>
            <a:r>
              <a:rPr lang="en-US" altLang="zh-CN" dirty="0"/>
              <a:t>1.</a:t>
            </a:r>
            <a:r>
              <a:rPr lang="zh-CN" altLang="en-US" dirty="0"/>
              <a:t>用来判断两个类之间是否存在父子关系</a:t>
            </a:r>
            <a:endParaRPr lang="en-US" altLang="zh-CN" dirty="0"/>
          </a:p>
          <a:p>
            <a:r>
              <a:rPr lang="en-US" altLang="zh-CN" dirty="0"/>
              <a:t>2.</a:t>
            </a:r>
            <a:r>
              <a:rPr lang="zh-CN" altLang="en-US" dirty="0"/>
              <a:t>前后两个对象或类有父子关系（或相同）时返回</a:t>
            </a:r>
            <a:r>
              <a:rPr lang="en-US" altLang="zh-CN" dirty="0"/>
              <a:t>true</a:t>
            </a:r>
          </a:p>
          <a:p>
            <a:r>
              <a:rPr lang="en-US" altLang="zh-CN" dirty="0"/>
              <a:t>3.</a:t>
            </a:r>
            <a:r>
              <a:rPr lang="zh-CN" altLang="en-US" dirty="0"/>
              <a:t>前后两个对象有关系但不是父子关系返回</a:t>
            </a:r>
            <a:r>
              <a:rPr lang="en-US" altLang="zh-CN" dirty="0"/>
              <a:t>false</a:t>
            </a:r>
          </a:p>
          <a:p>
            <a:r>
              <a:rPr lang="en-US" altLang="zh-CN" dirty="0"/>
              <a:t>4.</a:t>
            </a:r>
            <a:r>
              <a:rPr lang="zh-CN" altLang="en-US" dirty="0"/>
              <a:t>前后两个对象没有关系的时候报错</a:t>
            </a:r>
            <a:endParaRPr lang="en-US" altLang="zh-CN" dirty="0"/>
          </a:p>
          <a:p>
            <a:endParaRPr lang="en-US" altLang="zh-CN" dirty="0"/>
          </a:p>
          <a:p>
            <a:r>
              <a:rPr lang="en-US" altLang="zh-CN" dirty="0"/>
              <a:t>1.</a:t>
            </a:r>
            <a:r>
              <a:rPr lang="zh-CN" altLang="en-US" dirty="0"/>
              <a:t>类型转换只能自动低转高</a:t>
            </a:r>
            <a:endParaRPr lang="en-US" altLang="zh-CN" dirty="0"/>
          </a:p>
          <a:p>
            <a:r>
              <a:rPr lang="en-US" altLang="zh-CN" dirty="0"/>
              <a:t>2.</a:t>
            </a:r>
            <a:r>
              <a:rPr lang="zh-CN" altLang="en-US" dirty="0"/>
              <a:t>高转低需要强制类型转换</a:t>
            </a:r>
            <a:endParaRPr lang="en-US" altLang="zh-CN" dirty="0"/>
          </a:p>
          <a:p>
            <a:r>
              <a:rPr lang="en-US" altLang="zh-CN" dirty="0"/>
              <a:t>3.</a:t>
            </a:r>
            <a:r>
              <a:rPr lang="zh-CN" altLang="en-US" dirty="0"/>
              <a:t>父为高，子为低</a:t>
            </a:r>
            <a:endParaRPr lang="en-US" altLang="zh-CN" dirty="0"/>
          </a:p>
          <a:p>
            <a:r>
              <a:rPr lang="en-US" altLang="zh-CN" dirty="0"/>
              <a:t>4.</a:t>
            </a:r>
            <a:r>
              <a:rPr lang="zh-CN" altLang="en-US" dirty="0"/>
              <a:t>子类转换为父类可能丢失自己本来的方法</a:t>
            </a:r>
          </a:p>
        </p:txBody>
      </p:sp>
    </p:spTree>
    <p:extLst>
      <p:ext uri="{BB962C8B-B14F-4D97-AF65-F5344CB8AC3E}">
        <p14:creationId xmlns:p14="http://schemas.microsoft.com/office/powerpoint/2010/main" val="31614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BE391-E8A0-4D54-890F-109A13693808}"/>
              </a:ext>
            </a:extLst>
          </p:cNvPr>
          <p:cNvSpPr>
            <a:spLocks noGrp="1"/>
          </p:cNvSpPr>
          <p:nvPr>
            <p:ph type="title"/>
          </p:nvPr>
        </p:nvSpPr>
        <p:spPr/>
        <p:txBody>
          <a:bodyPr/>
          <a:lstStyle/>
          <a:p>
            <a:r>
              <a:rPr lang="zh-CN" altLang="en-US" dirty="0"/>
              <a:t>多态总结</a:t>
            </a:r>
          </a:p>
        </p:txBody>
      </p:sp>
      <p:sp>
        <p:nvSpPr>
          <p:cNvPr id="3" name="内容占位符 2">
            <a:extLst>
              <a:ext uri="{FF2B5EF4-FFF2-40B4-BE49-F238E27FC236}">
                <a16:creationId xmlns:a16="http://schemas.microsoft.com/office/drawing/2014/main" id="{0EAB23B2-4CE5-4A03-951D-7A48915A5A09}"/>
              </a:ext>
            </a:extLst>
          </p:cNvPr>
          <p:cNvSpPr>
            <a:spLocks noGrp="1"/>
          </p:cNvSpPr>
          <p:nvPr>
            <p:ph idx="1"/>
          </p:nvPr>
        </p:nvSpPr>
        <p:spPr/>
        <p:txBody>
          <a:bodyPr/>
          <a:lstStyle/>
          <a:p>
            <a:r>
              <a:rPr lang="en-US" altLang="zh-CN" dirty="0"/>
              <a:t>1.</a:t>
            </a:r>
            <a:r>
              <a:rPr lang="zh-CN" altLang="en-US" dirty="0"/>
              <a:t>父类引用指向子类的对象</a:t>
            </a:r>
            <a:endParaRPr lang="en-US" altLang="zh-CN" dirty="0"/>
          </a:p>
          <a:p>
            <a:r>
              <a:rPr lang="en-US" altLang="zh-CN" dirty="0"/>
              <a:t>2.</a:t>
            </a:r>
            <a:r>
              <a:rPr lang="zh-CN" altLang="en-US" dirty="0"/>
              <a:t>把子类转换为父类，向上转型</a:t>
            </a:r>
            <a:endParaRPr lang="en-US" altLang="zh-CN" dirty="0"/>
          </a:p>
          <a:p>
            <a:r>
              <a:rPr lang="en-US" altLang="zh-CN" dirty="0"/>
              <a:t>3.</a:t>
            </a:r>
            <a:r>
              <a:rPr lang="zh-CN" altLang="en-US" dirty="0"/>
              <a:t>把父类转换为子类，向下转型，强制转换</a:t>
            </a:r>
            <a:endParaRPr lang="en-US" altLang="zh-CN" dirty="0"/>
          </a:p>
          <a:p>
            <a:r>
              <a:rPr lang="en-US" altLang="zh-CN" dirty="0"/>
              <a:t>4.</a:t>
            </a:r>
            <a:r>
              <a:rPr lang="zh-CN" altLang="en-US" dirty="0"/>
              <a:t>方便方法的调用，减少代码量，简洁</a:t>
            </a:r>
          </a:p>
        </p:txBody>
      </p:sp>
    </p:spTree>
    <p:extLst>
      <p:ext uri="{BB962C8B-B14F-4D97-AF65-F5344CB8AC3E}">
        <p14:creationId xmlns:p14="http://schemas.microsoft.com/office/powerpoint/2010/main" val="411443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13148-FAFD-4EC0-9C79-EAB0CF3A7490}"/>
              </a:ext>
            </a:extLst>
          </p:cNvPr>
          <p:cNvSpPr>
            <a:spLocks noGrp="1"/>
          </p:cNvSpPr>
          <p:nvPr>
            <p:ph type="title"/>
          </p:nvPr>
        </p:nvSpPr>
        <p:spPr/>
        <p:txBody>
          <a:bodyPr/>
          <a:lstStyle/>
          <a:p>
            <a:r>
              <a:rPr lang="en-US" altLang="zh-CN" dirty="0"/>
              <a:t>static</a:t>
            </a:r>
            <a:endParaRPr lang="zh-CN" altLang="en-US" dirty="0"/>
          </a:p>
        </p:txBody>
      </p:sp>
      <p:sp>
        <p:nvSpPr>
          <p:cNvPr id="3" name="内容占位符 2">
            <a:extLst>
              <a:ext uri="{FF2B5EF4-FFF2-40B4-BE49-F238E27FC236}">
                <a16:creationId xmlns:a16="http://schemas.microsoft.com/office/drawing/2014/main" id="{404E51F8-312B-4EE5-8858-642842915473}"/>
              </a:ext>
            </a:extLst>
          </p:cNvPr>
          <p:cNvSpPr>
            <a:spLocks noGrp="1"/>
          </p:cNvSpPr>
          <p:nvPr>
            <p:ph idx="1"/>
          </p:nvPr>
        </p:nvSpPr>
        <p:spPr/>
        <p:txBody>
          <a:bodyPr/>
          <a:lstStyle/>
          <a:p>
            <a:r>
              <a:rPr lang="en-US" altLang="zh-CN" dirty="0"/>
              <a:t>1.</a:t>
            </a:r>
            <a:r>
              <a:rPr lang="zh-CN" altLang="en-US" dirty="0"/>
              <a:t>静态属性，所有类公用，可用于多线程，可直接通过类名</a:t>
            </a:r>
            <a:r>
              <a:rPr lang="en-US" altLang="zh-CN" dirty="0"/>
              <a:t>.</a:t>
            </a:r>
            <a:r>
              <a:rPr lang="zh-CN" altLang="en-US" dirty="0"/>
              <a:t>属性来调用</a:t>
            </a:r>
            <a:endParaRPr lang="en-US" altLang="zh-CN" dirty="0"/>
          </a:p>
          <a:p>
            <a:r>
              <a:rPr lang="en-US" altLang="zh-CN" dirty="0"/>
              <a:t>2.</a:t>
            </a:r>
            <a:r>
              <a:rPr lang="zh-CN" altLang="en-US" dirty="0"/>
              <a:t>非静态方法可以调用静态方法</a:t>
            </a:r>
            <a:endParaRPr lang="en-US" altLang="zh-CN" dirty="0"/>
          </a:p>
          <a:p>
            <a:r>
              <a:rPr lang="en-US" altLang="zh-CN" dirty="0"/>
              <a:t>3.</a:t>
            </a:r>
            <a:r>
              <a:rPr lang="zh-CN" altLang="en-US" dirty="0"/>
              <a:t>静态代码块</a:t>
            </a:r>
            <a:r>
              <a:rPr lang="en-US" altLang="zh-CN" dirty="0"/>
              <a:t>static{}</a:t>
            </a:r>
            <a:r>
              <a:rPr lang="zh-CN" altLang="en-US" dirty="0"/>
              <a:t>只执行一次，类一加载就执行</a:t>
            </a:r>
            <a:endParaRPr lang="en-US" altLang="zh-CN" dirty="0"/>
          </a:p>
          <a:p>
            <a:r>
              <a:rPr lang="en-US" altLang="zh-CN" dirty="0"/>
              <a:t>4.</a:t>
            </a:r>
            <a:r>
              <a:rPr lang="zh-CN" altLang="en-US" dirty="0"/>
              <a:t>匿名代码块</a:t>
            </a:r>
            <a:r>
              <a:rPr lang="en-US" altLang="zh-CN" dirty="0"/>
              <a:t>{}</a:t>
            </a:r>
            <a:r>
              <a:rPr lang="zh-CN" altLang="en-US" dirty="0"/>
              <a:t>每次</a:t>
            </a:r>
            <a:r>
              <a:rPr lang="en-US" altLang="zh-CN" dirty="0"/>
              <a:t>new</a:t>
            </a:r>
            <a:r>
              <a:rPr lang="zh-CN" altLang="en-US" dirty="0"/>
              <a:t>的时候在构造器之前执行</a:t>
            </a:r>
            <a:endParaRPr lang="en-US" altLang="zh-CN" dirty="0"/>
          </a:p>
          <a:p>
            <a:r>
              <a:rPr lang="en-US" altLang="zh-CN" dirty="0"/>
              <a:t>5.</a:t>
            </a:r>
            <a:r>
              <a:rPr lang="zh-CN" altLang="en-US" dirty="0"/>
              <a:t>静态导入包</a:t>
            </a:r>
            <a:r>
              <a:rPr lang="en-US" altLang="zh-CN" dirty="0"/>
              <a:t>import static java.lang.Math.random();,</a:t>
            </a:r>
            <a:r>
              <a:rPr lang="zh-CN" altLang="en-US" dirty="0"/>
              <a:t>这样就静态导入了一个</a:t>
            </a:r>
            <a:r>
              <a:rPr lang="en-US" altLang="zh-CN" dirty="0"/>
              <a:t>random</a:t>
            </a:r>
            <a:r>
              <a:rPr lang="zh-CN" altLang="en-US" dirty="0"/>
              <a:t>方法之后再在调用时可以直接调用，不用</a:t>
            </a:r>
            <a:r>
              <a:rPr lang="en-US" altLang="zh-CN" dirty="0"/>
              <a:t>Math.</a:t>
            </a:r>
          </a:p>
        </p:txBody>
      </p:sp>
    </p:spTree>
    <p:extLst>
      <p:ext uri="{BB962C8B-B14F-4D97-AF65-F5344CB8AC3E}">
        <p14:creationId xmlns:p14="http://schemas.microsoft.com/office/powerpoint/2010/main" val="32870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43D19-0185-4808-AFE0-90152F2EFF17}"/>
              </a:ext>
            </a:extLst>
          </p:cNvPr>
          <p:cNvSpPr>
            <a:spLocks noGrp="1"/>
          </p:cNvSpPr>
          <p:nvPr>
            <p:ph type="title"/>
          </p:nvPr>
        </p:nvSpPr>
        <p:spPr/>
        <p:txBody>
          <a:bodyPr/>
          <a:lstStyle/>
          <a:p>
            <a:r>
              <a:rPr lang="zh-CN" altLang="en-US" dirty="0"/>
              <a:t>抽象类</a:t>
            </a:r>
          </a:p>
        </p:txBody>
      </p:sp>
      <p:sp>
        <p:nvSpPr>
          <p:cNvPr id="3" name="内容占位符 2">
            <a:extLst>
              <a:ext uri="{FF2B5EF4-FFF2-40B4-BE49-F238E27FC236}">
                <a16:creationId xmlns:a16="http://schemas.microsoft.com/office/drawing/2014/main" id="{2C4ED0AD-2D32-44C1-B52E-C85216713655}"/>
              </a:ext>
            </a:extLst>
          </p:cNvPr>
          <p:cNvSpPr>
            <a:spLocks noGrp="1"/>
          </p:cNvSpPr>
          <p:nvPr>
            <p:ph idx="1"/>
          </p:nvPr>
        </p:nvSpPr>
        <p:spPr/>
        <p:txBody>
          <a:bodyPr/>
          <a:lstStyle/>
          <a:p>
            <a:r>
              <a:rPr lang="en-US" altLang="zh-CN" dirty="0"/>
              <a:t>1.abstract</a:t>
            </a:r>
            <a:r>
              <a:rPr lang="zh-CN" altLang="en-US" dirty="0"/>
              <a:t>修饰词，有此修饰词的类是抽象类</a:t>
            </a:r>
            <a:endParaRPr lang="en-US" altLang="zh-CN" dirty="0"/>
          </a:p>
          <a:p>
            <a:r>
              <a:rPr lang="en-US" altLang="zh-CN" dirty="0"/>
              <a:t>2.</a:t>
            </a:r>
            <a:r>
              <a:rPr lang="zh-CN" altLang="en-US" dirty="0"/>
              <a:t>抽象方法，只有方法名字没有方法体</a:t>
            </a:r>
            <a:endParaRPr lang="en-US" altLang="zh-CN" dirty="0"/>
          </a:p>
          <a:p>
            <a:r>
              <a:rPr lang="en-US" altLang="zh-CN" dirty="0"/>
              <a:t>3.</a:t>
            </a:r>
            <a:r>
              <a:rPr lang="zh-CN" altLang="en-US" dirty="0"/>
              <a:t>抽象类的所有方法继承它的子类必须实现，除非子类也是抽象类</a:t>
            </a:r>
            <a:endParaRPr lang="en-US" altLang="zh-CN" dirty="0"/>
          </a:p>
          <a:p>
            <a:r>
              <a:rPr lang="en-US" altLang="zh-CN" dirty="0"/>
              <a:t>4.</a:t>
            </a:r>
            <a:r>
              <a:rPr lang="zh-CN" altLang="en-US" dirty="0"/>
              <a:t>抽象类不能</a:t>
            </a:r>
            <a:r>
              <a:rPr lang="en-US" altLang="zh-CN" dirty="0"/>
              <a:t>new</a:t>
            </a:r>
            <a:r>
              <a:rPr lang="zh-CN" altLang="en-US" dirty="0"/>
              <a:t>出来，只能靠子类实现，相当于约束</a:t>
            </a:r>
            <a:endParaRPr lang="en-US" altLang="zh-CN" dirty="0"/>
          </a:p>
          <a:p>
            <a:r>
              <a:rPr lang="en-US" altLang="zh-CN" dirty="0"/>
              <a:t>5.</a:t>
            </a:r>
            <a:r>
              <a:rPr lang="zh-CN" altLang="en-US" dirty="0"/>
              <a:t>抽象类里可以写普通方法，但普通类不能写抽象方法</a:t>
            </a:r>
            <a:endParaRPr lang="en-US" altLang="zh-CN" dirty="0"/>
          </a:p>
        </p:txBody>
      </p:sp>
    </p:spTree>
    <p:extLst>
      <p:ext uri="{BB962C8B-B14F-4D97-AF65-F5344CB8AC3E}">
        <p14:creationId xmlns:p14="http://schemas.microsoft.com/office/powerpoint/2010/main" val="209333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8D3C6-90EC-4FAE-B61E-9B24EC152861}"/>
              </a:ext>
            </a:extLst>
          </p:cNvPr>
          <p:cNvSpPr>
            <a:spLocks noGrp="1"/>
          </p:cNvSpPr>
          <p:nvPr>
            <p:ph type="title"/>
          </p:nvPr>
        </p:nvSpPr>
        <p:spPr/>
        <p:txBody>
          <a:bodyPr/>
          <a:lstStyle/>
          <a:p>
            <a:r>
              <a:rPr lang="zh-CN" altLang="en-US" dirty="0"/>
              <a:t>接口</a:t>
            </a:r>
          </a:p>
        </p:txBody>
      </p:sp>
      <p:sp>
        <p:nvSpPr>
          <p:cNvPr id="3" name="内容占位符 2">
            <a:extLst>
              <a:ext uri="{FF2B5EF4-FFF2-40B4-BE49-F238E27FC236}">
                <a16:creationId xmlns:a16="http://schemas.microsoft.com/office/drawing/2014/main" id="{0638B43A-0634-4064-92EF-01AC2F0EACC6}"/>
              </a:ext>
            </a:extLst>
          </p:cNvPr>
          <p:cNvSpPr>
            <a:spLocks noGrp="1"/>
          </p:cNvSpPr>
          <p:nvPr>
            <p:ph idx="1"/>
          </p:nvPr>
        </p:nvSpPr>
        <p:spPr/>
        <p:txBody>
          <a:bodyPr/>
          <a:lstStyle/>
          <a:p>
            <a:r>
              <a:rPr lang="en-US" altLang="zh-CN" dirty="0"/>
              <a:t>1.</a:t>
            </a:r>
            <a:r>
              <a:rPr lang="zh-CN" altLang="en-US" dirty="0"/>
              <a:t>只有规范没有自己实现的方法，定义的是一组规则，接口的本质是锲约</a:t>
            </a:r>
            <a:endParaRPr lang="en-US" altLang="zh-CN" dirty="0"/>
          </a:p>
          <a:p>
            <a:r>
              <a:rPr lang="en-US" altLang="zh-CN" dirty="0"/>
              <a:t>2.interface</a:t>
            </a:r>
            <a:r>
              <a:rPr lang="zh-CN" altLang="en-US" dirty="0"/>
              <a:t>接口关键词，替换掉</a:t>
            </a:r>
            <a:r>
              <a:rPr lang="en-US" altLang="zh-CN" dirty="0"/>
              <a:t>class</a:t>
            </a:r>
          </a:p>
          <a:p>
            <a:r>
              <a:rPr lang="en-US" altLang="zh-CN" dirty="0"/>
              <a:t>3.</a:t>
            </a:r>
            <a:r>
              <a:rPr lang="zh-CN" altLang="en-US" dirty="0"/>
              <a:t>接口里的方法默认都是</a:t>
            </a:r>
            <a:r>
              <a:rPr lang="en-US" altLang="zh-CN" dirty="0"/>
              <a:t>abstract public</a:t>
            </a:r>
          </a:p>
          <a:p>
            <a:r>
              <a:rPr lang="en-US" altLang="zh-CN" dirty="0"/>
              <a:t>4.</a:t>
            </a:r>
            <a:r>
              <a:rPr lang="zh-CN" altLang="en-US" dirty="0"/>
              <a:t>接口都有对应的实现类，以</a:t>
            </a:r>
            <a:r>
              <a:rPr lang="en-US" altLang="zh-CN" dirty="0"/>
              <a:t>Impl</a:t>
            </a:r>
            <a:r>
              <a:rPr lang="zh-CN" altLang="en-US" dirty="0"/>
              <a:t>结尾</a:t>
            </a:r>
            <a:endParaRPr lang="en-US" altLang="zh-CN" dirty="0"/>
          </a:p>
          <a:p>
            <a:r>
              <a:rPr lang="en-US" altLang="zh-CN" dirty="0"/>
              <a:t>5.</a:t>
            </a:r>
            <a:r>
              <a:rPr lang="en-US" altLang="zh-CN" sz="1800" b="1" dirty="0">
                <a:solidFill>
                  <a:srgbClr val="7F0055"/>
                </a:solidFill>
                <a:latin typeface="Consolas" panose="020B0609020204030204" pitchFamily="49" charset="0"/>
              </a:rPr>
              <a:t> implements</a:t>
            </a:r>
            <a:r>
              <a:rPr lang="zh-CN" altLang="en-US" sz="1800" b="1" dirty="0">
                <a:solidFill>
                  <a:srgbClr val="7F0055"/>
                </a:solidFill>
                <a:latin typeface="Consolas" panose="020B0609020204030204" pitchFamily="49" charset="0"/>
              </a:rPr>
              <a:t>用来继承接口相当于</a:t>
            </a:r>
            <a:r>
              <a:rPr lang="en-US" altLang="zh-CN" sz="1800" b="1" dirty="0">
                <a:solidFill>
                  <a:srgbClr val="7F0055"/>
                </a:solidFill>
                <a:latin typeface="Consolas" panose="020B0609020204030204" pitchFamily="49" charset="0"/>
              </a:rPr>
              <a:t>extends</a:t>
            </a:r>
          </a:p>
          <a:p>
            <a:r>
              <a:rPr lang="en-US" altLang="zh-CN" sz="1800" b="1" dirty="0">
                <a:solidFill>
                  <a:srgbClr val="7F0055"/>
                </a:solidFill>
                <a:latin typeface="Consolas" panose="020B0609020204030204" pitchFamily="49" charset="0"/>
              </a:rPr>
              <a:t>6.</a:t>
            </a:r>
            <a:r>
              <a:rPr lang="zh-CN" altLang="en-US" b="1" dirty="0">
                <a:latin typeface="Consolas" panose="020B0609020204030204" pitchFamily="49" charset="0"/>
              </a:rPr>
              <a:t>接口可以多继承，接口名之间用逗号隔开</a:t>
            </a:r>
            <a:endParaRPr lang="en-US" altLang="zh-CN" b="1" dirty="0">
              <a:latin typeface="Consolas" panose="020B0609020204030204" pitchFamily="49" charset="0"/>
            </a:endParaRPr>
          </a:p>
          <a:p>
            <a:r>
              <a:rPr lang="en-US" altLang="zh-CN" b="1" dirty="0">
                <a:latin typeface="Consolas" panose="020B0609020204030204" pitchFamily="49" charset="0"/>
              </a:rPr>
              <a:t>7.</a:t>
            </a:r>
            <a:r>
              <a:rPr lang="zh-CN" altLang="en-US" b="1" dirty="0">
                <a:latin typeface="Consolas" panose="020B0609020204030204" pitchFamily="49" charset="0"/>
              </a:rPr>
              <a:t>接口里面的变量默认是常量</a:t>
            </a:r>
            <a:endParaRPr lang="zh-CN" altLang="en-US" dirty="0"/>
          </a:p>
        </p:txBody>
      </p:sp>
    </p:spTree>
    <p:extLst>
      <p:ext uri="{BB962C8B-B14F-4D97-AF65-F5344CB8AC3E}">
        <p14:creationId xmlns:p14="http://schemas.microsoft.com/office/powerpoint/2010/main" val="2393523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5D650-FC46-48EB-8655-1006356EEC40}"/>
              </a:ext>
            </a:extLst>
          </p:cNvPr>
          <p:cNvSpPr>
            <a:spLocks noGrp="1"/>
          </p:cNvSpPr>
          <p:nvPr>
            <p:ph type="title"/>
          </p:nvPr>
        </p:nvSpPr>
        <p:spPr/>
        <p:txBody>
          <a:bodyPr/>
          <a:lstStyle/>
          <a:p>
            <a:r>
              <a:rPr lang="zh-CN" altLang="en-US"/>
              <a:t>成员内部类</a:t>
            </a:r>
          </a:p>
        </p:txBody>
      </p:sp>
      <p:sp>
        <p:nvSpPr>
          <p:cNvPr id="3" name="内容占位符 2">
            <a:extLst>
              <a:ext uri="{FF2B5EF4-FFF2-40B4-BE49-F238E27FC236}">
                <a16:creationId xmlns:a16="http://schemas.microsoft.com/office/drawing/2014/main" id="{3370E7AA-00C5-4081-84C0-56E551633F25}"/>
              </a:ext>
            </a:extLst>
          </p:cNvPr>
          <p:cNvSpPr>
            <a:spLocks noGrp="1"/>
          </p:cNvSpPr>
          <p:nvPr>
            <p:ph idx="1"/>
          </p:nvPr>
        </p:nvSpPr>
        <p:spPr/>
        <p:txBody>
          <a:bodyPr/>
          <a:lstStyle/>
          <a:p>
            <a:r>
              <a:rPr lang="en-US" altLang="zh-CN" dirty="0"/>
              <a:t>1.</a:t>
            </a:r>
            <a:r>
              <a:rPr lang="zh-CN" altLang="en-US" dirty="0"/>
              <a:t>在一个类里面直接</a:t>
            </a:r>
            <a:r>
              <a:rPr lang="en-US" altLang="zh-CN" dirty="0"/>
              <a:t>class </a:t>
            </a:r>
            <a:r>
              <a:rPr lang="zh-CN" altLang="en-US" dirty="0"/>
              <a:t>加类名创建一个类</a:t>
            </a:r>
            <a:endParaRPr lang="en-US" altLang="zh-CN" dirty="0"/>
          </a:p>
          <a:p>
            <a:r>
              <a:rPr lang="en-US" altLang="zh-CN" dirty="0"/>
              <a:t>2.new</a:t>
            </a:r>
            <a:r>
              <a:rPr lang="zh-CN" altLang="en-US" dirty="0"/>
              <a:t>内部类时是</a:t>
            </a:r>
            <a:endParaRPr lang="en-US" altLang="zh-CN" dirty="0"/>
          </a:p>
          <a:p>
            <a:r>
              <a:rPr lang="en-US" altLang="zh-CN" dirty="0"/>
              <a:t>3.</a:t>
            </a:r>
            <a:r>
              <a:rPr lang="zh-CN" altLang="en-US"/>
              <a:t>内部类可以访问外部类的私有属性，方法</a:t>
            </a:r>
            <a:endParaRPr lang="zh-CN" altLang="en-US" dirty="0"/>
          </a:p>
        </p:txBody>
      </p:sp>
      <p:pic>
        <p:nvPicPr>
          <p:cNvPr id="5" name="图片 4">
            <a:extLst>
              <a:ext uri="{FF2B5EF4-FFF2-40B4-BE49-F238E27FC236}">
                <a16:creationId xmlns:a16="http://schemas.microsoft.com/office/drawing/2014/main" id="{F228E3DD-995E-429B-B42B-89D91993E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040" y="2348751"/>
            <a:ext cx="3650951" cy="518344"/>
          </a:xfrm>
          <a:prstGeom prst="rect">
            <a:avLst/>
          </a:prstGeom>
        </p:spPr>
      </p:pic>
    </p:spTree>
    <p:extLst>
      <p:ext uri="{BB962C8B-B14F-4D97-AF65-F5344CB8AC3E}">
        <p14:creationId xmlns:p14="http://schemas.microsoft.com/office/powerpoint/2010/main" val="68680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F78AB-7642-4798-A93A-360E2D206801}"/>
              </a:ext>
            </a:extLst>
          </p:cNvPr>
          <p:cNvSpPr>
            <a:spLocks noGrp="1"/>
          </p:cNvSpPr>
          <p:nvPr>
            <p:ph type="title"/>
          </p:nvPr>
        </p:nvSpPr>
        <p:spPr/>
        <p:txBody>
          <a:bodyPr/>
          <a:lstStyle/>
          <a:p>
            <a:r>
              <a:rPr lang="zh-CN" altLang="en-US" dirty="0"/>
              <a:t>什么是面向对象？</a:t>
            </a:r>
          </a:p>
        </p:txBody>
      </p:sp>
      <p:sp>
        <p:nvSpPr>
          <p:cNvPr id="3" name="内容占位符 2">
            <a:extLst>
              <a:ext uri="{FF2B5EF4-FFF2-40B4-BE49-F238E27FC236}">
                <a16:creationId xmlns:a16="http://schemas.microsoft.com/office/drawing/2014/main" id="{D0D31388-C04A-4789-8D17-4BB59A500DFA}"/>
              </a:ext>
            </a:extLst>
          </p:cNvPr>
          <p:cNvSpPr>
            <a:spLocks noGrp="1"/>
          </p:cNvSpPr>
          <p:nvPr>
            <p:ph idx="1"/>
          </p:nvPr>
        </p:nvSpPr>
        <p:spPr/>
        <p:txBody>
          <a:bodyPr/>
          <a:lstStyle/>
          <a:p>
            <a:r>
              <a:rPr lang="en-US" altLang="zh-CN" dirty="0"/>
              <a:t>1.</a:t>
            </a:r>
            <a:r>
              <a:rPr lang="zh-CN" altLang="en-US" dirty="0"/>
              <a:t>本质是以类的方式组织代码，以对象的形式封装数据</a:t>
            </a:r>
            <a:endParaRPr lang="en-US" altLang="zh-CN" dirty="0"/>
          </a:p>
          <a:p>
            <a:r>
              <a:rPr lang="en-US" altLang="zh-CN" dirty="0"/>
              <a:t>2.</a:t>
            </a:r>
            <a:r>
              <a:rPr lang="zh-CN" altLang="en-US" b="1" dirty="0"/>
              <a:t>抽象！！！</a:t>
            </a:r>
            <a:endParaRPr lang="en-US" altLang="zh-CN" b="1" dirty="0"/>
          </a:p>
          <a:p>
            <a:r>
              <a:rPr lang="en-US" altLang="zh-CN" dirty="0"/>
              <a:t>3.</a:t>
            </a:r>
            <a:r>
              <a:rPr lang="zh-CN" altLang="en-US" dirty="0"/>
              <a:t>三大特点：封装，继承，多态</a:t>
            </a:r>
          </a:p>
        </p:txBody>
      </p:sp>
    </p:spTree>
    <p:extLst>
      <p:ext uri="{BB962C8B-B14F-4D97-AF65-F5344CB8AC3E}">
        <p14:creationId xmlns:p14="http://schemas.microsoft.com/office/powerpoint/2010/main" val="339016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0BA29-A3B9-4C9B-A56D-4C85AB1092D1}"/>
              </a:ext>
            </a:extLst>
          </p:cNvPr>
          <p:cNvSpPr>
            <a:spLocks noGrp="1"/>
          </p:cNvSpPr>
          <p:nvPr>
            <p:ph type="title"/>
          </p:nvPr>
        </p:nvSpPr>
        <p:spPr/>
        <p:txBody>
          <a:bodyPr/>
          <a:lstStyle/>
          <a:p>
            <a:r>
              <a:rPr lang="zh-CN" altLang="en-US" dirty="0"/>
              <a:t>类与对象的创建</a:t>
            </a:r>
          </a:p>
        </p:txBody>
      </p:sp>
      <p:sp>
        <p:nvSpPr>
          <p:cNvPr id="3" name="内容占位符 2">
            <a:extLst>
              <a:ext uri="{FF2B5EF4-FFF2-40B4-BE49-F238E27FC236}">
                <a16:creationId xmlns:a16="http://schemas.microsoft.com/office/drawing/2014/main" id="{AB2D32F8-FAC6-4E90-BD2C-DF3075259833}"/>
              </a:ext>
            </a:extLst>
          </p:cNvPr>
          <p:cNvSpPr>
            <a:spLocks noGrp="1"/>
          </p:cNvSpPr>
          <p:nvPr>
            <p:ph idx="1"/>
          </p:nvPr>
        </p:nvSpPr>
        <p:spPr/>
        <p:txBody>
          <a:bodyPr/>
          <a:lstStyle/>
          <a:p>
            <a:r>
              <a:rPr lang="en-US" altLang="zh-CN" dirty="0"/>
              <a:t>1.</a:t>
            </a:r>
            <a:r>
              <a:rPr lang="zh-CN" altLang="en-US" dirty="0"/>
              <a:t>一个程序只能有一个主方法</a:t>
            </a:r>
            <a:endParaRPr lang="en-US" altLang="zh-CN" dirty="0"/>
          </a:p>
          <a:p>
            <a:r>
              <a:rPr lang="en-US" altLang="zh-CN" dirty="0"/>
              <a:t>2.</a:t>
            </a:r>
            <a:r>
              <a:rPr lang="zh-CN" altLang="en-US" dirty="0"/>
              <a:t>一个文件里面可以有多个类但只能有一个</a:t>
            </a:r>
            <a:r>
              <a:rPr lang="en-US" altLang="zh-CN" dirty="0"/>
              <a:t>public</a:t>
            </a:r>
            <a:r>
              <a:rPr lang="zh-CN" altLang="en-US" dirty="0"/>
              <a:t>类</a:t>
            </a:r>
            <a:endParaRPr lang="en-US" altLang="zh-CN" dirty="0"/>
          </a:p>
          <a:p>
            <a:r>
              <a:rPr lang="en-US" altLang="zh-CN" dirty="0"/>
              <a:t>3.</a:t>
            </a:r>
            <a:r>
              <a:rPr lang="zh-CN" altLang="en-US" dirty="0"/>
              <a:t>类名 对象名 </a:t>
            </a:r>
            <a:r>
              <a:rPr lang="en-US" altLang="zh-CN" dirty="0"/>
              <a:t>= new </a:t>
            </a:r>
            <a:r>
              <a:rPr lang="zh-CN" altLang="en-US" dirty="0"/>
              <a:t>类名（）；</a:t>
            </a:r>
            <a:endParaRPr lang="en-US" altLang="zh-CN" dirty="0"/>
          </a:p>
          <a:p>
            <a:r>
              <a:rPr lang="en-US" altLang="zh-CN" dirty="0"/>
              <a:t>4.this</a:t>
            </a:r>
            <a:r>
              <a:rPr lang="zh-CN" altLang="en-US" dirty="0"/>
              <a:t>表示当前类</a:t>
            </a:r>
          </a:p>
        </p:txBody>
      </p:sp>
    </p:spTree>
    <p:extLst>
      <p:ext uri="{BB962C8B-B14F-4D97-AF65-F5344CB8AC3E}">
        <p14:creationId xmlns:p14="http://schemas.microsoft.com/office/powerpoint/2010/main" val="274684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96DAA-FF3A-4A9F-8DB2-30E56C887944}"/>
              </a:ext>
            </a:extLst>
          </p:cNvPr>
          <p:cNvSpPr>
            <a:spLocks noGrp="1"/>
          </p:cNvSpPr>
          <p:nvPr>
            <p:ph type="title"/>
          </p:nvPr>
        </p:nvSpPr>
        <p:spPr/>
        <p:txBody>
          <a:bodyPr/>
          <a:lstStyle/>
          <a:p>
            <a:r>
              <a:rPr lang="zh-CN" altLang="en-US" dirty="0"/>
              <a:t>构造器</a:t>
            </a:r>
            <a:r>
              <a:rPr lang="en-US" altLang="zh-CN" dirty="0"/>
              <a:t>/</a:t>
            </a:r>
            <a:r>
              <a:rPr lang="zh-CN" altLang="en-US" dirty="0"/>
              <a:t>构造方法</a:t>
            </a:r>
          </a:p>
        </p:txBody>
      </p:sp>
      <p:sp>
        <p:nvSpPr>
          <p:cNvPr id="3" name="内容占位符 2">
            <a:extLst>
              <a:ext uri="{FF2B5EF4-FFF2-40B4-BE49-F238E27FC236}">
                <a16:creationId xmlns:a16="http://schemas.microsoft.com/office/drawing/2014/main" id="{52ED4D97-5193-46B7-B702-CC00225A20EE}"/>
              </a:ext>
            </a:extLst>
          </p:cNvPr>
          <p:cNvSpPr>
            <a:spLocks noGrp="1"/>
          </p:cNvSpPr>
          <p:nvPr>
            <p:ph idx="1"/>
          </p:nvPr>
        </p:nvSpPr>
        <p:spPr/>
        <p:txBody>
          <a:bodyPr/>
          <a:lstStyle/>
          <a:p>
            <a:r>
              <a:rPr lang="en-US" altLang="zh-CN" dirty="0"/>
              <a:t>1.</a:t>
            </a:r>
            <a:r>
              <a:rPr lang="zh-CN" altLang="en-US" dirty="0"/>
              <a:t>在实例化一个对象时会默认生成一个构造器</a:t>
            </a:r>
            <a:endParaRPr lang="en-US" altLang="zh-CN" dirty="0"/>
          </a:p>
          <a:p>
            <a:r>
              <a:rPr lang="en-US" altLang="zh-CN" dirty="0"/>
              <a:t>2.new</a:t>
            </a:r>
            <a:r>
              <a:rPr lang="zh-CN" altLang="en-US" dirty="0"/>
              <a:t>对象的实质是调用构造器</a:t>
            </a:r>
            <a:r>
              <a:rPr lang="en-US" altLang="zh-CN" dirty="0"/>
              <a:t>,</a:t>
            </a:r>
            <a:r>
              <a:rPr lang="zh-CN" altLang="en-US" dirty="0"/>
              <a:t>所以可以给构造器添加一些参数</a:t>
            </a:r>
            <a:endParaRPr lang="en-US" altLang="zh-CN" dirty="0"/>
          </a:p>
          <a:p>
            <a:r>
              <a:rPr lang="en-US" altLang="zh-CN" dirty="0"/>
              <a:t>3.</a:t>
            </a:r>
            <a:r>
              <a:rPr lang="zh-CN" altLang="en-US" dirty="0"/>
              <a:t>有参构造器和无参构造器可以同时存在，</a:t>
            </a:r>
            <a:r>
              <a:rPr lang="en-US" altLang="zh-CN" dirty="0"/>
              <a:t>new</a:t>
            </a:r>
            <a:r>
              <a:rPr lang="zh-CN" altLang="en-US" dirty="0"/>
              <a:t>的时候会根据传入参数的情况来做出选择</a:t>
            </a:r>
            <a:endParaRPr lang="en-US" altLang="zh-CN" dirty="0"/>
          </a:p>
          <a:p>
            <a:r>
              <a:rPr lang="en-US" altLang="zh-CN" dirty="0"/>
              <a:t>4.</a:t>
            </a:r>
            <a:r>
              <a:rPr lang="zh-CN" altLang="en-US" dirty="0"/>
              <a:t>定义了有参构造之后如果想使用无参构造必须显示地定义一个无参构造</a:t>
            </a:r>
            <a:endParaRPr lang="en-US" altLang="zh-CN" dirty="0"/>
          </a:p>
          <a:p>
            <a:r>
              <a:rPr lang="en-US" altLang="zh-CN" dirty="0"/>
              <a:t>5.</a:t>
            </a:r>
            <a:r>
              <a:rPr lang="zh-CN" altLang="en-US" dirty="0"/>
              <a:t>构造器也可以手写</a:t>
            </a:r>
            <a:endParaRPr lang="en-US" altLang="zh-CN" dirty="0"/>
          </a:p>
          <a:p>
            <a:pPr lvl="1"/>
            <a:r>
              <a:rPr lang="en-US" altLang="zh-CN" dirty="0"/>
              <a:t>public </a:t>
            </a:r>
            <a:r>
              <a:rPr lang="zh-CN" altLang="en-US" dirty="0"/>
              <a:t>类名</a:t>
            </a:r>
            <a:r>
              <a:rPr lang="en-US" altLang="zh-CN" dirty="0"/>
              <a:t>(){}</a:t>
            </a:r>
          </a:p>
          <a:p>
            <a:pPr lvl="1"/>
            <a:r>
              <a:rPr lang="zh-CN" altLang="en-US" dirty="0"/>
              <a:t>作用是可以初始化一些属性</a:t>
            </a:r>
            <a:endParaRPr lang="en-US" altLang="zh-CN" dirty="0"/>
          </a:p>
        </p:txBody>
      </p:sp>
    </p:spTree>
    <p:extLst>
      <p:ext uri="{BB962C8B-B14F-4D97-AF65-F5344CB8AC3E}">
        <p14:creationId xmlns:p14="http://schemas.microsoft.com/office/powerpoint/2010/main" val="84572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626B1C-9902-407B-BBC1-390506349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855" y="3429000"/>
            <a:ext cx="7078515" cy="2542487"/>
          </a:xfrm>
          <a:prstGeom prst="rect">
            <a:avLst/>
          </a:prstGeom>
        </p:spPr>
      </p:pic>
      <p:sp>
        <p:nvSpPr>
          <p:cNvPr id="2" name="标题 1">
            <a:extLst>
              <a:ext uri="{FF2B5EF4-FFF2-40B4-BE49-F238E27FC236}">
                <a16:creationId xmlns:a16="http://schemas.microsoft.com/office/drawing/2014/main" id="{BC12E6E3-4530-4C59-ACD7-BA92CEF09197}"/>
              </a:ext>
            </a:extLst>
          </p:cNvPr>
          <p:cNvSpPr>
            <a:spLocks noGrp="1"/>
          </p:cNvSpPr>
          <p:nvPr>
            <p:ph type="title"/>
          </p:nvPr>
        </p:nvSpPr>
        <p:spPr/>
        <p:txBody>
          <a:bodyPr/>
          <a:lstStyle/>
          <a:p>
            <a:r>
              <a:rPr lang="zh-CN" altLang="en-US" dirty="0"/>
              <a:t>封装</a:t>
            </a:r>
          </a:p>
        </p:txBody>
      </p:sp>
      <p:sp>
        <p:nvSpPr>
          <p:cNvPr id="3" name="内容占位符 2">
            <a:extLst>
              <a:ext uri="{FF2B5EF4-FFF2-40B4-BE49-F238E27FC236}">
                <a16:creationId xmlns:a16="http://schemas.microsoft.com/office/drawing/2014/main" id="{C463993B-9684-4DAA-AE38-86932FBD1B9C}"/>
              </a:ext>
            </a:extLst>
          </p:cNvPr>
          <p:cNvSpPr>
            <a:spLocks noGrp="1"/>
          </p:cNvSpPr>
          <p:nvPr>
            <p:ph idx="1"/>
          </p:nvPr>
        </p:nvSpPr>
        <p:spPr/>
        <p:txBody>
          <a:bodyPr/>
          <a:lstStyle/>
          <a:p>
            <a:r>
              <a:rPr lang="en-US" altLang="zh-CN" dirty="0"/>
              <a:t>1.</a:t>
            </a:r>
            <a:r>
              <a:rPr lang="zh-CN" altLang="en-US" dirty="0"/>
              <a:t>给属性加上关键词</a:t>
            </a:r>
            <a:r>
              <a:rPr lang="en-US" altLang="zh-CN" dirty="0"/>
              <a:t>private</a:t>
            </a:r>
            <a:r>
              <a:rPr lang="zh-CN" altLang="en-US" dirty="0"/>
              <a:t>让它变成私有</a:t>
            </a:r>
            <a:endParaRPr lang="en-US" altLang="zh-CN" dirty="0"/>
          </a:p>
          <a:p>
            <a:r>
              <a:rPr lang="en-US" altLang="zh-CN" dirty="0"/>
              <a:t>2.</a:t>
            </a:r>
            <a:r>
              <a:rPr lang="zh-CN" altLang="en-US" dirty="0"/>
              <a:t>通过</a:t>
            </a:r>
            <a:r>
              <a:rPr lang="en-US" altLang="zh-CN" dirty="0"/>
              <a:t>get/set</a:t>
            </a:r>
            <a:r>
              <a:rPr lang="zh-CN" altLang="en-US" dirty="0"/>
              <a:t>方法来得到或更改属性</a:t>
            </a:r>
            <a:endParaRPr lang="en-US" altLang="zh-CN" dirty="0"/>
          </a:p>
          <a:p>
            <a:r>
              <a:rPr lang="en-US" altLang="zh-CN" dirty="0"/>
              <a:t>3.</a:t>
            </a:r>
            <a:r>
              <a:rPr lang="zh-CN" altLang="en-US" dirty="0"/>
              <a:t>可以做一些安全性的判断，如设置年龄</a:t>
            </a:r>
            <a:r>
              <a:rPr lang="en-US" altLang="zh-CN" dirty="0"/>
              <a:t>&gt;120</a:t>
            </a:r>
            <a:r>
              <a:rPr lang="zh-CN" altLang="en-US" dirty="0"/>
              <a:t>时会无法输入</a:t>
            </a:r>
            <a:endParaRPr lang="en-US" altLang="zh-CN" dirty="0"/>
          </a:p>
          <a:p>
            <a:r>
              <a:rPr lang="en-US" altLang="zh-CN" dirty="0"/>
              <a:t>4.</a:t>
            </a:r>
            <a:r>
              <a:rPr lang="zh-CN" altLang="en-US" dirty="0"/>
              <a:t>意义</a:t>
            </a:r>
          </a:p>
        </p:txBody>
      </p:sp>
    </p:spTree>
    <p:extLst>
      <p:ext uri="{BB962C8B-B14F-4D97-AF65-F5344CB8AC3E}">
        <p14:creationId xmlns:p14="http://schemas.microsoft.com/office/powerpoint/2010/main" val="340442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A2A4F-6BEF-4764-B769-F5996C1C1470}"/>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a16="http://schemas.microsoft.com/office/drawing/2014/main" id="{95995414-2169-4F03-AE10-7C693AA04483}"/>
              </a:ext>
            </a:extLst>
          </p:cNvPr>
          <p:cNvSpPr>
            <a:spLocks noGrp="1"/>
          </p:cNvSpPr>
          <p:nvPr>
            <p:ph idx="1"/>
          </p:nvPr>
        </p:nvSpPr>
        <p:spPr/>
        <p:txBody>
          <a:bodyPr/>
          <a:lstStyle/>
          <a:p>
            <a:r>
              <a:rPr lang="en-US" altLang="zh-CN" dirty="0"/>
              <a:t>1.</a:t>
            </a:r>
            <a:r>
              <a:rPr lang="zh-CN" altLang="en-US" dirty="0"/>
              <a:t>在创建类时加上</a:t>
            </a:r>
            <a:r>
              <a:rPr lang="en-US" altLang="zh-CN" dirty="0"/>
              <a:t>extends</a:t>
            </a:r>
            <a:r>
              <a:rPr lang="zh-CN" altLang="en-US" dirty="0"/>
              <a:t>例如：</a:t>
            </a:r>
            <a:r>
              <a:rPr lang="en-US" altLang="zh-CN" sz="2400" dirty="0"/>
              <a:t>public </a:t>
            </a:r>
            <a:r>
              <a:rPr lang="zh-CN" altLang="en-US" sz="2400" dirty="0"/>
              <a:t> </a:t>
            </a:r>
            <a:r>
              <a:rPr lang="en-US" altLang="zh-CN" sz="2400" dirty="0"/>
              <a:t>class </a:t>
            </a:r>
            <a:r>
              <a:rPr lang="en-US" altLang="zh-CN" sz="2400" dirty="0">
                <a:highlight>
                  <a:srgbClr val="FFFF00"/>
                </a:highlight>
              </a:rPr>
              <a:t>Student</a:t>
            </a:r>
            <a:r>
              <a:rPr lang="en-US" altLang="zh-CN" sz="2400" dirty="0"/>
              <a:t> extends </a:t>
            </a:r>
            <a:r>
              <a:rPr lang="en-US" altLang="zh-CN" sz="2400" dirty="0">
                <a:highlight>
                  <a:srgbClr val="FFFF00"/>
                </a:highlight>
              </a:rPr>
              <a:t>Person</a:t>
            </a:r>
          </a:p>
          <a:p>
            <a:r>
              <a:rPr lang="en-US" altLang="zh-CN" dirty="0"/>
              <a:t>2. </a:t>
            </a:r>
            <a:r>
              <a:rPr lang="zh-CN" altLang="en-US" dirty="0"/>
              <a:t>子类可以继承父类的所有方法和属性</a:t>
            </a:r>
            <a:endParaRPr lang="en-US" altLang="zh-CN" dirty="0"/>
          </a:p>
          <a:p>
            <a:r>
              <a:rPr lang="en-US" altLang="zh-CN" dirty="0"/>
              <a:t>3.private</a:t>
            </a:r>
            <a:r>
              <a:rPr lang="zh-CN" altLang="en-US" dirty="0"/>
              <a:t>的属性和方法不能继承</a:t>
            </a:r>
            <a:endParaRPr lang="en-US" altLang="zh-CN" dirty="0"/>
          </a:p>
          <a:p>
            <a:r>
              <a:rPr lang="en-US" altLang="zh-CN" dirty="0"/>
              <a:t>4.</a:t>
            </a:r>
            <a:r>
              <a:rPr lang="zh-CN" altLang="en-US" dirty="0"/>
              <a:t>在</a:t>
            </a:r>
            <a:r>
              <a:rPr lang="en-US" altLang="zh-CN" dirty="0"/>
              <a:t>java</a:t>
            </a:r>
            <a:r>
              <a:rPr lang="zh-CN" altLang="en-US" dirty="0"/>
              <a:t>中所有的类都默认继承</a:t>
            </a:r>
            <a:r>
              <a:rPr lang="en-US" altLang="zh-CN" dirty="0"/>
              <a:t>object</a:t>
            </a:r>
            <a:r>
              <a:rPr lang="zh-CN" altLang="en-US" dirty="0"/>
              <a:t>类</a:t>
            </a:r>
            <a:endParaRPr lang="en-US" altLang="zh-CN" dirty="0"/>
          </a:p>
          <a:p>
            <a:r>
              <a:rPr lang="en-US" altLang="zh-CN" dirty="0"/>
              <a:t>5.java</a:t>
            </a:r>
            <a:r>
              <a:rPr lang="zh-CN" altLang="en-US" dirty="0"/>
              <a:t>只有单继承没有多继承。</a:t>
            </a:r>
          </a:p>
        </p:txBody>
      </p:sp>
    </p:spTree>
    <p:extLst>
      <p:ext uri="{BB962C8B-B14F-4D97-AF65-F5344CB8AC3E}">
        <p14:creationId xmlns:p14="http://schemas.microsoft.com/office/powerpoint/2010/main" val="342384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6D010-91EA-4478-96CE-53096972A997}"/>
              </a:ext>
            </a:extLst>
          </p:cNvPr>
          <p:cNvSpPr>
            <a:spLocks noGrp="1"/>
          </p:cNvSpPr>
          <p:nvPr>
            <p:ph type="title"/>
          </p:nvPr>
        </p:nvSpPr>
        <p:spPr/>
        <p:txBody>
          <a:bodyPr/>
          <a:lstStyle/>
          <a:p>
            <a:r>
              <a:rPr lang="en-US" altLang="zh-CN" dirty="0"/>
              <a:t>super</a:t>
            </a:r>
            <a:endParaRPr lang="zh-CN" altLang="en-US" dirty="0"/>
          </a:p>
        </p:txBody>
      </p:sp>
      <p:sp>
        <p:nvSpPr>
          <p:cNvPr id="3" name="内容占位符 2">
            <a:extLst>
              <a:ext uri="{FF2B5EF4-FFF2-40B4-BE49-F238E27FC236}">
                <a16:creationId xmlns:a16="http://schemas.microsoft.com/office/drawing/2014/main" id="{E52986DC-6098-4AE1-919D-554C95FA6D6C}"/>
              </a:ext>
            </a:extLst>
          </p:cNvPr>
          <p:cNvSpPr>
            <a:spLocks noGrp="1"/>
          </p:cNvSpPr>
          <p:nvPr>
            <p:ph idx="1"/>
          </p:nvPr>
        </p:nvSpPr>
        <p:spPr/>
        <p:txBody>
          <a:bodyPr/>
          <a:lstStyle/>
          <a:p>
            <a:r>
              <a:rPr lang="en-US" altLang="zh-CN" dirty="0"/>
              <a:t>1.super</a:t>
            </a:r>
            <a:r>
              <a:rPr lang="zh-CN" altLang="en-US" dirty="0"/>
              <a:t>可以调用父类的属性和方法</a:t>
            </a:r>
            <a:endParaRPr lang="en-US" altLang="zh-CN" dirty="0"/>
          </a:p>
          <a:p>
            <a:r>
              <a:rPr lang="en-US" altLang="zh-CN" dirty="0"/>
              <a:t>2.</a:t>
            </a:r>
            <a:r>
              <a:rPr lang="zh-CN" altLang="en-US" dirty="0"/>
              <a:t>私有的属性和方法不可以被继承，</a:t>
            </a:r>
            <a:r>
              <a:rPr lang="en-US" altLang="zh-CN" dirty="0"/>
              <a:t>super</a:t>
            </a:r>
            <a:r>
              <a:rPr lang="zh-CN" altLang="en-US" dirty="0"/>
              <a:t>也无法访问</a:t>
            </a:r>
            <a:endParaRPr lang="en-US" altLang="zh-CN" dirty="0"/>
          </a:p>
          <a:p>
            <a:r>
              <a:rPr lang="en-US" altLang="zh-CN" dirty="0"/>
              <a:t>3.new</a:t>
            </a:r>
            <a:r>
              <a:rPr lang="zh-CN" altLang="en-US" dirty="0"/>
              <a:t>子类时会默认先调用父类的无参构造</a:t>
            </a:r>
            <a:endParaRPr lang="en-US" altLang="zh-CN" dirty="0"/>
          </a:p>
          <a:p>
            <a:r>
              <a:rPr lang="en-US" altLang="zh-CN" dirty="0"/>
              <a:t>4.</a:t>
            </a:r>
            <a:r>
              <a:rPr lang="zh-CN" altLang="en-US" dirty="0"/>
              <a:t>手动定义</a:t>
            </a:r>
            <a:r>
              <a:rPr lang="en-US" altLang="zh-CN" dirty="0"/>
              <a:t>super();</a:t>
            </a:r>
            <a:r>
              <a:rPr lang="zh-CN" altLang="en-US" dirty="0"/>
              <a:t>时他必须在子类构造器的第一行</a:t>
            </a:r>
            <a:endParaRPr lang="en-US" altLang="zh-CN" dirty="0"/>
          </a:p>
          <a:p>
            <a:r>
              <a:rPr lang="en-US" altLang="zh-CN" dirty="0"/>
              <a:t>5.super</a:t>
            </a:r>
            <a:r>
              <a:rPr lang="zh-CN" altLang="en-US" dirty="0"/>
              <a:t>和</a:t>
            </a:r>
            <a:r>
              <a:rPr lang="en-US" altLang="zh-CN" dirty="0"/>
              <a:t>this</a:t>
            </a:r>
            <a:r>
              <a:rPr lang="zh-CN" altLang="en-US" dirty="0"/>
              <a:t>不能同事调用构造方法</a:t>
            </a:r>
          </a:p>
        </p:txBody>
      </p:sp>
    </p:spTree>
    <p:extLst>
      <p:ext uri="{BB962C8B-B14F-4D97-AF65-F5344CB8AC3E}">
        <p14:creationId xmlns:p14="http://schemas.microsoft.com/office/powerpoint/2010/main" val="245425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A7F4D-FA1C-4E56-86E0-2DB6E33731AD}"/>
              </a:ext>
            </a:extLst>
          </p:cNvPr>
          <p:cNvSpPr>
            <a:spLocks noGrp="1"/>
          </p:cNvSpPr>
          <p:nvPr>
            <p:ph type="title"/>
          </p:nvPr>
        </p:nvSpPr>
        <p:spPr/>
        <p:txBody>
          <a:bodyPr/>
          <a:lstStyle/>
          <a:p>
            <a:r>
              <a:rPr lang="zh-CN" altLang="en-US" dirty="0"/>
              <a:t>方法的重写（不是重载）</a:t>
            </a:r>
          </a:p>
        </p:txBody>
      </p:sp>
      <p:sp>
        <p:nvSpPr>
          <p:cNvPr id="3" name="内容占位符 2">
            <a:extLst>
              <a:ext uri="{FF2B5EF4-FFF2-40B4-BE49-F238E27FC236}">
                <a16:creationId xmlns:a16="http://schemas.microsoft.com/office/drawing/2014/main" id="{5F60A1BC-7B1D-46BC-B41B-7B0674F66B08}"/>
              </a:ext>
            </a:extLst>
          </p:cNvPr>
          <p:cNvSpPr>
            <a:spLocks noGrp="1"/>
          </p:cNvSpPr>
          <p:nvPr>
            <p:ph idx="1"/>
          </p:nvPr>
        </p:nvSpPr>
        <p:spPr/>
        <p:txBody>
          <a:bodyPr/>
          <a:lstStyle/>
          <a:p>
            <a:r>
              <a:rPr lang="en-US" altLang="zh-CN" dirty="0"/>
              <a:t>1.</a:t>
            </a:r>
            <a:r>
              <a:rPr lang="zh-CN" altLang="en-US" dirty="0"/>
              <a:t>重写都是方法的重写，与属性无关</a:t>
            </a:r>
            <a:endParaRPr lang="en-US" altLang="zh-CN" dirty="0"/>
          </a:p>
          <a:p>
            <a:r>
              <a:rPr lang="en-US" altLang="zh-CN" dirty="0"/>
              <a:t>2.</a:t>
            </a:r>
            <a:r>
              <a:rPr lang="zh-CN" altLang="en-US" dirty="0"/>
              <a:t>静态方法和非静态方法差别很大</a:t>
            </a:r>
            <a:endParaRPr lang="en-US" altLang="zh-CN" dirty="0"/>
          </a:p>
          <a:p>
            <a:pPr lvl="1"/>
            <a:r>
              <a:rPr lang="en-US" altLang="zh-CN" dirty="0"/>
              <a:t>2.1</a:t>
            </a:r>
            <a:r>
              <a:rPr lang="zh-CN" altLang="en-US" dirty="0"/>
              <a:t>静态方法：方法的调用只和左边有关</a:t>
            </a:r>
            <a:endParaRPr lang="en-US" altLang="zh-CN" dirty="0"/>
          </a:p>
          <a:p>
            <a:pPr lvl="1"/>
            <a:r>
              <a:rPr lang="en-US" altLang="zh-CN" dirty="0"/>
              <a:t>2.2</a:t>
            </a:r>
            <a:r>
              <a:rPr lang="zh-CN" altLang="en-US" dirty="0"/>
              <a:t>非静态方法：跟右边有关</a:t>
            </a:r>
            <a:endParaRPr lang="en-US" altLang="zh-CN" dirty="0"/>
          </a:p>
          <a:p>
            <a:pPr lvl="1"/>
            <a:r>
              <a:rPr lang="en-US" altLang="zh-CN" dirty="0"/>
              <a:t>A </a:t>
            </a:r>
            <a:r>
              <a:rPr lang="en-US" altLang="zh-CN" dirty="0" err="1"/>
              <a:t>a</a:t>
            </a:r>
            <a:r>
              <a:rPr lang="en-US" altLang="zh-CN" dirty="0"/>
              <a:t> = new A();</a:t>
            </a:r>
          </a:p>
          <a:p>
            <a:pPr lvl="1"/>
            <a:r>
              <a:rPr lang="en-US" altLang="zh-CN" dirty="0"/>
              <a:t>B </a:t>
            </a:r>
            <a:r>
              <a:rPr lang="en-US" altLang="zh-CN" dirty="0" err="1"/>
              <a:t>b</a:t>
            </a:r>
            <a:r>
              <a:rPr lang="en-US" altLang="zh-CN" dirty="0"/>
              <a:t> = new B();</a:t>
            </a:r>
          </a:p>
          <a:p>
            <a:pPr lvl="1"/>
            <a:r>
              <a:rPr lang="zh-CN" altLang="en-US" dirty="0"/>
              <a:t>静态方法本质是属于类的方法，非静态方法本质是对象的方法，所以静态的跟左边的类有关，非静态的跟右边</a:t>
            </a:r>
            <a:r>
              <a:rPr lang="en-US" altLang="zh-CN" dirty="0"/>
              <a:t>new</a:t>
            </a:r>
            <a:r>
              <a:rPr lang="zh-CN" altLang="en-US" dirty="0"/>
              <a:t>的对象有关</a:t>
            </a:r>
            <a:endParaRPr lang="en-US" altLang="zh-CN" dirty="0"/>
          </a:p>
        </p:txBody>
      </p:sp>
    </p:spTree>
    <p:extLst>
      <p:ext uri="{BB962C8B-B14F-4D97-AF65-F5344CB8AC3E}">
        <p14:creationId xmlns:p14="http://schemas.microsoft.com/office/powerpoint/2010/main" val="422153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FBAA499-58DC-407D-BA07-08251F6159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95167"/>
            <a:ext cx="12192000" cy="3930978"/>
          </a:xfrm>
        </p:spPr>
      </p:pic>
    </p:spTree>
    <p:extLst>
      <p:ext uri="{BB962C8B-B14F-4D97-AF65-F5344CB8AC3E}">
        <p14:creationId xmlns:p14="http://schemas.microsoft.com/office/powerpoint/2010/main" val="36017536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3349</TotalTime>
  <Words>1003</Words>
  <Application>Microsoft Office PowerPoint</Application>
  <PresentationFormat>宽屏</PresentationFormat>
  <Paragraphs>93</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Consolas</vt:lpstr>
      <vt:lpstr>Office 主题​​</vt:lpstr>
      <vt:lpstr>Java笔记</vt:lpstr>
      <vt:lpstr>什么是面向对象？</vt:lpstr>
      <vt:lpstr>类与对象的创建</vt:lpstr>
      <vt:lpstr>构造器/构造方法</vt:lpstr>
      <vt:lpstr>封装</vt:lpstr>
      <vt:lpstr>继承</vt:lpstr>
      <vt:lpstr>super</vt:lpstr>
      <vt:lpstr>方法的重写（不是重载）</vt:lpstr>
      <vt:lpstr>PowerPoint 演示文稿</vt:lpstr>
      <vt:lpstr>多态</vt:lpstr>
      <vt:lpstr>Instanceof和类型转换</vt:lpstr>
      <vt:lpstr>多态总结</vt:lpstr>
      <vt:lpstr>static</vt:lpstr>
      <vt:lpstr>抽象类</vt:lpstr>
      <vt:lpstr>接口</vt:lpstr>
      <vt:lpstr>成员内部类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Java笔记</dc:title>
  <dc:creator>1970717299@qq.com</dc:creator>
  <cp:lastModifiedBy>1970717299@qq.com</cp:lastModifiedBy>
  <cp:revision>173</cp:revision>
  <dcterms:created xsi:type="dcterms:W3CDTF">2021-02-05T13:03:23Z</dcterms:created>
  <dcterms:modified xsi:type="dcterms:W3CDTF">2021-02-12T05:23:41Z</dcterms:modified>
</cp:coreProperties>
</file>