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336F8-987A-424D-8381-2B8E9B2B9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B43A2F-519F-45A3-8341-8BB82ECD7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C693CD-632E-42DF-AE7E-EC5C6A1D3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479D-05CB-46E8-8681-9281753759DA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E44BAF-0547-451C-B6D9-80CAFB1B2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6B7C4B-1056-4349-949B-EC8DDE45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D13E-8800-4892-846A-252EE354C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74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56A24-4A9E-4F8E-9919-CA9CA1C5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BD42DA-34DA-4049-9443-FBF98DD54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22B334-A531-4218-A845-A4B1467F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479D-05CB-46E8-8681-9281753759DA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B7314C-588F-425D-AE1D-67375A8A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3F763C-7D0B-412F-91D6-A85AF39C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D13E-8800-4892-846A-252EE354C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88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287402-18F8-4D9D-9147-6909F656A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21CF69-8104-4B7C-AD84-DEA4219AF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A1DEF2-0E4E-411D-89C8-7AA10BF7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479D-05CB-46E8-8681-9281753759DA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B7487E-F885-48B5-9427-D17FA707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59CFDD-AF55-47B8-879D-FCA2FDF6B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D13E-8800-4892-846A-252EE354C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50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52B84-F1A0-4469-B94B-EB508F83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E749D-F4FF-4AA0-AFD3-2E361A37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A95962-9A56-4C52-8357-69EA19043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479D-05CB-46E8-8681-9281753759DA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3BB7FA-6440-49B8-8CB2-C92A644F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F30698-0A63-4030-9BFB-B141CF314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D13E-8800-4892-846A-252EE354C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52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E27C2-2AD1-4E85-AE2A-26257A3E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BFD340-5E71-4499-A20C-DD23A985C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870D43-1E2A-489C-BB0B-0196F4DE6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479D-05CB-46E8-8681-9281753759DA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32C7CD-FCA2-46FC-91B9-2D8005D8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399E46-C5E8-4B57-A3B0-48886C34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D13E-8800-4892-846A-252EE354C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81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979F2-ABB4-4BA3-A8A0-94BC6D27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E50BCD-DB11-427E-A87E-F6AE35CE4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642304-07F7-427A-A13F-1F86261CB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70E4B7-719E-4E69-BB9C-A98619CE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479D-05CB-46E8-8681-9281753759DA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056CFD-9494-49ED-B386-2EAB6775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755BD3-B6B4-482C-8FFE-AA142AA5F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D13E-8800-4892-846A-252EE354C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32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3023E-6425-479A-90D2-CDD2B2B94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E5EE76-FBEE-4A52-AF6D-0ECAD0E1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67DFB4-F8C9-4247-887D-59EDC48DD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6F32FC-F156-49EF-AA32-50C15C8AC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292D7D-0455-43F3-8CE5-AEB1984F9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D355FE-07F0-4358-A7CF-27D706B8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479D-05CB-46E8-8681-9281753759DA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7FE98C-2D8C-45D6-ABAF-FCE8088E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295181-CBAB-4F4A-9610-61F60BE7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D13E-8800-4892-846A-252EE354C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13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156F2-12AF-487B-B537-3884E2F81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805755-2200-44F7-B475-90333451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479D-05CB-46E8-8681-9281753759DA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D05B0C-546F-4A3B-814C-7AD6F365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B5DEDC-5490-4161-BB13-4B50360B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D13E-8800-4892-846A-252EE354C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97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512591-E54A-43FE-B544-E851494B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479D-05CB-46E8-8681-9281753759DA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590DD7-8145-43D4-BA53-AB54757BC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1A5334-8925-4683-82BE-B140CFB0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D13E-8800-4892-846A-252EE354C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42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EE39E-7518-495B-8A83-562FB2212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5D1F1-FAE4-40AC-BF6B-DC14C61D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A53A4-7B25-47EF-AB2A-306C422F3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ECFDD1-6928-424B-A4AD-81343B2A1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479D-05CB-46E8-8681-9281753759DA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581B10-1687-4F95-9997-8F967BDC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E73978-34B1-4D86-A574-5D7655B4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D13E-8800-4892-846A-252EE354C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20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B9954-E445-4BA0-A138-978243BC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3BC24F-720D-4210-AC1F-AC62B47BA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2623CE-61E0-49B9-989A-8120D0944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8E4EA2-F73D-40FD-87F0-DEC75636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479D-05CB-46E8-8681-9281753759DA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8AD0B9-D125-4F2A-BE9B-D31C8977F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84B314-6BCE-4A8C-B11B-1961257F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D13E-8800-4892-846A-252EE354C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91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162311-AF1B-4013-B4D6-76CB3941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1E43F8-266F-4343-A831-6447595F9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3B88EC-52F7-42F1-978A-B250DBB81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7479D-05CB-46E8-8681-9281753759DA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05D387-6EF7-4A8C-9EA2-9C093C5A5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C7832-16DF-47D0-BAA7-3D356732C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6D13E-8800-4892-846A-252EE354C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43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E92FC-9DC7-493E-A5BB-C7B53304B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10133F-505A-4257-8F9F-E7E213C3EF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狂神说</a:t>
            </a:r>
          </a:p>
        </p:txBody>
      </p:sp>
    </p:spTree>
    <p:extLst>
      <p:ext uri="{BB962C8B-B14F-4D97-AF65-F5344CB8AC3E}">
        <p14:creationId xmlns:p14="http://schemas.microsoft.com/office/powerpoint/2010/main" val="1439082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83DFF-EFA0-4DBB-AAE5-39838781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关于数据库引擎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A0F4E0-42D0-45CE-AD76-E1CD865BE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InnoDb</a:t>
            </a:r>
            <a:endParaRPr lang="en-US" altLang="zh-CN" dirty="0"/>
          </a:p>
          <a:p>
            <a:pPr lvl="1"/>
            <a:r>
              <a:rPr lang="zh-CN" altLang="en-US" dirty="0"/>
              <a:t>支持事务</a:t>
            </a:r>
            <a:r>
              <a:rPr lang="en-US" altLang="zh-CN" dirty="0"/>
              <a:t>,</a:t>
            </a:r>
            <a:r>
              <a:rPr lang="zh-CN" altLang="en-US" dirty="0"/>
              <a:t>数据行锁定</a:t>
            </a:r>
            <a:r>
              <a:rPr lang="en-US" altLang="zh-CN" dirty="0"/>
              <a:t>,</a:t>
            </a:r>
            <a:r>
              <a:rPr lang="zh-CN" altLang="en-US" dirty="0"/>
              <a:t>外键约束</a:t>
            </a:r>
            <a:r>
              <a:rPr lang="en-US" altLang="zh-CN" dirty="0"/>
              <a:t>,</a:t>
            </a:r>
            <a:r>
              <a:rPr lang="zh-CN" altLang="en-US" dirty="0"/>
              <a:t>不支持全文索引</a:t>
            </a:r>
            <a:r>
              <a:rPr lang="en-US" altLang="zh-CN" dirty="0"/>
              <a:t>,</a:t>
            </a:r>
            <a:r>
              <a:rPr lang="zh-CN" altLang="en-US" dirty="0"/>
              <a:t>消耗空间大</a:t>
            </a:r>
            <a:r>
              <a:rPr lang="en-US" altLang="zh-CN" dirty="0"/>
              <a:t>(</a:t>
            </a:r>
            <a:r>
              <a:rPr lang="zh-CN" altLang="en-US" dirty="0"/>
              <a:t>约为</a:t>
            </a:r>
            <a:r>
              <a:rPr lang="en-US" altLang="zh-CN" dirty="0" err="1"/>
              <a:t>MyIsam</a:t>
            </a:r>
            <a:r>
              <a:rPr lang="zh-CN" altLang="en-US" dirty="0"/>
              <a:t>的两倍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MyIsam</a:t>
            </a:r>
            <a:endParaRPr lang="en-US" altLang="zh-CN" dirty="0"/>
          </a:p>
          <a:p>
            <a:pPr lvl="1"/>
            <a:r>
              <a:rPr lang="zh-CN" altLang="en-US" dirty="0"/>
              <a:t>不支持事务</a:t>
            </a:r>
            <a:r>
              <a:rPr lang="en-US" altLang="zh-CN" dirty="0"/>
              <a:t>,</a:t>
            </a:r>
            <a:r>
              <a:rPr lang="zh-CN" altLang="en-US" dirty="0"/>
              <a:t>数据行锁定</a:t>
            </a:r>
            <a:r>
              <a:rPr lang="en-US" altLang="zh-CN" dirty="0"/>
              <a:t>,</a:t>
            </a:r>
            <a:r>
              <a:rPr lang="zh-CN" altLang="en-US" dirty="0"/>
              <a:t>外键约束</a:t>
            </a:r>
            <a:r>
              <a:rPr lang="en-US" altLang="zh-CN" dirty="0"/>
              <a:t>,</a:t>
            </a:r>
            <a:r>
              <a:rPr lang="zh-CN" altLang="en-US" dirty="0"/>
              <a:t>支持全文索引</a:t>
            </a:r>
            <a:r>
              <a:rPr lang="en-US" altLang="zh-CN" dirty="0"/>
              <a:t>.</a:t>
            </a:r>
            <a:r>
              <a:rPr lang="zh-CN" altLang="en-US" dirty="0"/>
              <a:t>消耗空间小</a:t>
            </a:r>
            <a:endParaRPr lang="en-US" altLang="zh-CN" dirty="0"/>
          </a:p>
          <a:p>
            <a:r>
              <a:rPr lang="en-US" altLang="zh-CN" dirty="0" err="1"/>
              <a:t>MyIsam</a:t>
            </a:r>
            <a:r>
              <a:rPr lang="zh-CN" altLang="en-US" dirty="0"/>
              <a:t>节约空间</a:t>
            </a:r>
            <a:r>
              <a:rPr lang="en-US" altLang="zh-CN" dirty="0"/>
              <a:t>,</a:t>
            </a:r>
            <a:r>
              <a:rPr lang="zh-CN" altLang="en-US" dirty="0"/>
              <a:t>速度快</a:t>
            </a:r>
            <a:r>
              <a:rPr lang="en-US" altLang="zh-CN" dirty="0"/>
              <a:t>,</a:t>
            </a:r>
            <a:r>
              <a:rPr lang="en-US" altLang="zh-CN" dirty="0" err="1"/>
              <a:t>Innodb</a:t>
            </a:r>
            <a:r>
              <a:rPr lang="en-US" altLang="zh-CN" dirty="0"/>
              <a:t> </a:t>
            </a:r>
            <a:r>
              <a:rPr lang="zh-CN" altLang="en-US" dirty="0"/>
              <a:t>安全性高</a:t>
            </a:r>
            <a:r>
              <a:rPr lang="en-US" altLang="zh-CN" dirty="0"/>
              <a:t>,</a:t>
            </a:r>
            <a:r>
              <a:rPr lang="zh-CN" altLang="en-US" dirty="0"/>
              <a:t>多表多用户</a:t>
            </a:r>
            <a:r>
              <a:rPr lang="en-US" altLang="zh-CN" dirty="0"/>
              <a:t>,</a:t>
            </a:r>
            <a:r>
              <a:rPr lang="zh-CN" altLang="en-US" dirty="0"/>
              <a:t>事务的处理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1044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9533E-1B77-4CFC-9905-0406DEB1B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在物理空间存在的位置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681EB9-4009-4BE7-AE0B-046B53986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所有的数据库文件都在</a:t>
            </a:r>
            <a:r>
              <a:rPr lang="en-US" altLang="zh-CN" dirty="0"/>
              <a:t>data</a:t>
            </a:r>
            <a:r>
              <a:rPr lang="zh-CN" altLang="en-US" dirty="0"/>
              <a:t>目录下</a:t>
            </a:r>
            <a:endParaRPr lang="en-US" altLang="zh-CN" dirty="0"/>
          </a:p>
          <a:p>
            <a:r>
              <a:rPr lang="en-US" altLang="zh-CN" dirty="0" err="1"/>
              <a:t>innodb</a:t>
            </a:r>
            <a:r>
              <a:rPr lang="zh-CN" altLang="en-US" dirty="0"/>
              <a:t>的数据只在*</a:t>
            </a:r>
            <a:r>
              <a:rPr lang="en-US" altLang="zh-CN" dirty="0"/>
              <a:t>.</a:t>
            </a:r>
            <a:r>
              <a:rPr lang="en-US" altLang="zh-CN" dirty="0" err="1"/>
              <a:t>frm</a:t>
            </a:r>
            <a:r>
              <a:rPr lang="zh-CN" altLang="en-US" dirty="0"/>
              <a:t>文件和上级目录下的</a:t>
            </a:r>
            <a:r>
              <a:rPr lang="en-US" altLang="zh-CN" dirty="0"/>
              <a:t>ibdata1</a:t>
            </a:r>
            <a:r>
              <a:rPr lang="zh-CN" altLang="en-US" dirty="0"/>
              <a:t>文件中</a:t>
            </a:r>
            <a:endParaRPr lang="en-US" altLang="zh-CN" dirty="0"/>
          </a:p>
          <a:p>
            <a:r>
              <a:rPr lang="en-US" altLang="zh-CN" dirty="0" err="1"/>
              <a:t>myisam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*</a:t>
            </a:r>
            <a:r>
              <a:rPr lang="en-US" altLang="zh-CN" dirty="0"/>
              <a:t>.</a:t>
            </a:r>
            <a:r>
              <a:rPr lang="en-US" altLang="zh-CN" dirty="0" err="1"/>
              <a:t>frm</a:t>
            </a:r>
            <a:r>
              <a:rPr lang="zh-CN" altLang="en-US" dirty="0"/>
              <a:t>存的是表结构的定义文件</a:t>
            </a:r>
            <a:endParaRPr lang="en-US" altLang="zh-CN" dirty="0"/>
          </a:p>
          <a:p>
            <a:pPr lvl="1"/>
            <a:r>
              <a:rPr lang="zh-CN" altLang="en-US" dirty="0"/>
              <a:t>*</a:t>
            </a:r>
            <a:r>
              <a:rPr lang="en-US" altLang="zh-CN" dirty="0"/>
              <a:t>.</a:t>
            </a:r>
            <a:r>
              <a:rPr lang="en-US" altLang="zh-CN" dirty="0" err="1"/>
              <a:t>myd</a:t>
            </a:r>
            <a:r>
              <a:rPr lang="zh-CN" altLang="en-US" dirty="0"/>
              <a:t>数据文件</a:t>
            </a:r>
            <a:r>
              <a:rPr lang="en-US" altLang="zh-CN" dirty="0"/>
              <a:t>(data)</a:t>
            </a:r>
          </a:p>
          <a:p>
            <a:pPr lvl="1"/>
            <a:r>
              <a:rPr lang="zh-CN" altLang="en-US" dirty="0"/>
              <a:t>*</a:t>
            </a:r>
            <a:r>
              <a:rPr lang="en-US" altLang="zh-CN" dirty="0"/>
              <a:t>.</a:t>
            </a:r>
            <a:r>
              <a:rPr lang="en-US" altLang="zh-CN" dirty="0" err="1"/>
              <a:t>myi</a:t>
            </a:r>
            <a:r>
              <a:rPr lang="zh-CN" altLang="en-US" dirty="0"/>
              <a:t>索引文件</a:t>
            </a:r>
            <a:r>
              <a:rPr lang="en-US" altLang="zh-CN" dirty="0"/>
              <a:t>(index)</a:t>
            </a:r>
          </a:p>
        </p:txBody>
      </p:sp>
    </p:spTree>
    <p:extLst>
      <p:ext uri="{BB962C8B-B14F-4D97-AF65-F5344CB8AC3E}">
        <p14:creationId xmlns:p14="http://schemas.microsoft.com/office/powerpoint/2010/main" val="1130512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E0B1D-3112-4FAB-BD70-9C5A944E5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修改表的语句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F53428-99B1-410C-BAD9-DA14C448C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重命名</a:t>
            </a:r>
            <a:r>
              <a:rPr lang="en-US" altLang="zh-CN" dirty="0"/>
              <a:t>:alter table `</a:t>
            </a:r>
            <a:r>
              <a:rPr lang="zh-CN" altLang="en-US" dirty="0"/>
              <a:t>旧名</a:t>
            </a:r>
            <a:r>
              <a:rPr lang="en-US" altLang="zh-CN" dirty="0"/>
              <a:t>` rename as `</a:t>
            </a:r>
            <a:r>
              <a:rPr lang="zh-CN" altLang="en-US" dirty="0"/>
              <a:t>新名</a:t>
            </a:r>
            <a:r>
              <a:rPr lang="en-US" altLang="zh-CN" dirty="0"/>
              <a:t>`</a:t>
            </a:r>
          </a:p>
          <a:p>
            <a:r>
              <a:rPr lang="zh-CN" altLang="en-US" dirty="0"/>
              <a:t>添加字段</a:t>
            </a:r>
            <a:r>
              <a:rPr lang="en-US" altLang="zh-CN" dirty="0"/>
              <a:t>:alter table `</a:t>
            </a:r>
            <a:r>
              <a:rPr lang="zh-CN" altLang="en-US" dirty="0"/>
              <a:t>表名</a:t>
            </a:r>
            <a:r>
              <a:rPr lang="en-US" altLang="zh-CN" dirty="0"/>
              <a:t>` add (</a:t>
            </a:r>
            <a:r>
              <a:rPr lang="zh-CN" altLang="en-US" dirty="0"/>
              <a:t>此处与建表时一致</a:t>
            </a:r>
            <a:r>
              <a:rPr lang="en-US" altLang="zh-CN" dirty="0"/>
              <a:t>);</a:t>
            </a:r>
          </a:p>
          <a:p>
            <a:r>
              <a:rPr lang="zh-CN" altLang="en-US" dirty="0"/>
              <a:t>修改表的字段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重命名</a:t>
            </a:r>
            <a:r>
              <a:rPr lang="en-US" altLang="zh-CN" dirty="0"/>
              <a:t>:alter table `</a:t>
            </a:r>
            <a:r>
              <a:rPr lang="zh-CN" altLang="en-US" dirty="0"/>
              <a:t>表名</a:t>
            </a:r>
            <a:r>
              <a:rPr lang="en-US" altLang="zh-CN" dirty="0"/>
              <a:t>` change `</a:t>
            </a:r>
            <a:r>
              <a:rPr lang="zh-CN" altLang="en-US" dirty="0"/>
              <a:t>旧字段名</a:t>
            </a:r>
            <a:r>
              <a:rPr lang="en-US" altLang="zh-CN" dirty="0"/>
              <a:t>` `</a:t>
            </a:r>
            <a:r>
              <a:rPr lang="zh-CN" altLang="en-US" dirty="0"/>
              <a:t>新字段名</a:t>
            </a:r>
            <a:r>
              <a:rPr lang="en-US" altLang="zh-CN" dirty="0"/>
              <a:t>` </a:t>
            </a:r>
            <a:r>
              <a:rPr lang="zh-CN" altLang="en-US" dirty="0"/>
              <a:t>约束</a:t>
            </a:r>
            <a:r>
              <a:rPr lang="en-US" altLang="zh-CN" dirty="0"/>
              <a:t>(</a:t>
            </a:r>
            <a:r>
              <a:rPr lang="zh-CN" altLang="en-US" dirty="0"/>
              <a:t>字段类型</a:t>
            </a:r>
            <a:r>
              <a:rPr lang="en-US" altLang="zh-CN" dirty="0"/>
              <a:t>);</a:t>
            </a:r>
          </a:p>
          <a:p>
            <a:pPr lvl="1"/>
            <a:r>
              <a:rPr lang="zh-CN" altLang="en-US" dirty="0"/>
              <a:t>修改约束</a:t>
            </a:r>
            <a:r>
              <a:rPr lang="en-US" altLang="zh-CN" dirty="0"/>
              <a:t>:alter table `</a:t>
            </a:r>
            <a:r>
              <a:rPr lang="zh-CN" altLang="en-US" dirty="0"/>
              <a:t>表名</a:t>
            </a:r>
            <a:r>
              <a:rPr lang="en-US" altLang="zh-CN" dirty="0"/>
              <a:t>` modify `</a:t>
            </a:r>
            <a:r>
              <a:rPr lang="zh-CN" altLang="en-US" dirty="0"/>
              <a:t>字段名</a:t>
            </a:r>
            <a:r>
              <a:rPr lang="en-US" altLang="zh-CN" dirty="0"/>
              <a:t>` </a:t>
            </a:r>
            <a:r>
              <a:rPr lang="zh-CN" altLang="en-US" dirty="0"/>
              <a:t>约束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删除表的字段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alter table `</a:t>
            </a:r>
            <a:r>
              <a:rPr lang="zh-CN" altLang="en-US" dirty="0"/>
              <a:t>表名</a:t>
            </a:r>
            <a:r>
              <a:rPr lang="en-US" altLang="zh-CN" dirty="0"/>
              <a:t>` drop `</a:t>
            </a:r>
            <a:r>
              <a:rPr lang="zh-CN" altLang="en-US" dirty="0"/>
              <a:t>字段名</a:t>
            </a:r>
            <a:r>
              <a:rPr lang="en-US" altLang="zh-CN" dirty="0"/>
              <a:t>`;</a:t>
            </a:r>
          </a:p>
          <a:p>
            <a:r>
              <a:rPr lang="zh-CN" altLang="en-US" dirty="0"/>
              <a:t>删除表</a:t>
            </a:r>
            <a:r>
              <a:rPr lang="en-US" altLang="zh-CN" dirty="0"/>
              <a:t>:drop table `</a:t>
            </a:r>
            <a:r>
              <a:rPr lang="zh-CN" altLang="en-US" dirty="0"/>
              <a:t>表名</a:t>
            </a:r>
            <a:r>
              <a:rPr lang="en-US" altLang="zh-CN" dirty="0"/>
              <a:t>`;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469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FB5A5-F5DD-41F2-AB55-B6288A25C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物理外键</a:t>
            </a:r>
            <a:r>
              <a:rPr lang="en-US" altLang="zh-CN" dirty="0"/>
              <a:t>(</a:t>
            </a:r>
            <a:r>
              <a:rPr lang="zh-CN" altLang="en-US" dirty="0"/>
              <a:t>不建议使用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03035-39E4-434E-B8C6-73B7C6471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一个表里的字段跟另一个表里的字段绑定</a:t>
            </a:r>
            <a:r>
              <a:rPr lang="en-US" altLang="zh-CN" dirty="0"/>
              <a:t>,(</a:t>
            </a:r>
            <a:r>
              <a:rPr lang="zh-CN" altLang="en-US" dirty="0"/>
              <a:t>如学生表里的年级</a:t>
            </a:r>
            <a:r>
              <a:rPr lang="en-US" altLang="zh-CN" dirty="0"/>
              <a:t>,</a:t>
            </a:r>
            <a:r>
              <a:rPr lang="zh-CN" altLang="en-US" dirty="0"/>
              <a:t>与年级表里的年级</a:t>
            </a:r>
            <a:r>
              <a:rPr lang="en-US" altLang="zh-CN" dirty="0"/>
              <a:t>id)</a:t>
            </a:r>
          </a:p>
          <a:p>
            <a:r>
              <a:rPr lang="zh-CN" altLang="en-US" dirty="0"/>
              <a:t>在创建表时在主键的下方添加外键</a:t>
            </a:r>
            <a:r>
              <a:rPr lang="en-US" altLang="zh-CN" dirty="0"/>
              <a:t>(</a:t>
            </a:r>
            <a:r>
              <a:rPr lang="zh-CN" altLang="en-US" dirty="0"/>
              <a:t>方式一</a:t>
            </a:r>
            <a:r>
              <a:rPr lang="en-US" altLang="zh-CN" dirty="0"/>
              <a:t>):</a:t>
            </a:r>
          </a:p>
          <a:p>
            <a:pPr lvl="1"/>
            <a:r>
              <a:rPr lang="en-US" altLang="zh-CN" dirty="0"/>
              <a:t>key `</a:t>
            </a:r>
            <a:r>
              <a:rPr lang="zh-CN" altLang="en-US" dirty="0"/>
              <a:t>外键的名字</a:t>
            </a:r>
            <a:r>
              <a:rPr lang="en-US" altLang="zh-CN" dirty="0"/>
              <a:t>,</a:t>
            </a:r>
            <a:r>
              <a:rPr lang="zh-CN" altLang="en-US" dirty="0"/>
              <a:t>一般以</a:t>
            </a:r>
            <a:r>
              <a:rPr lang="en-US" altLang="zh-CN" dirty="0"/>
              <a:t>FK_</a:t>
            </a:r>
            <a:r>
              <a:rPr lang="zh-CN" altLang="en-US" dirty="0"/>
              <a:t>开头</a:t>
            </a:r>
            <a:r>
              <a:rPr lang="en-US" altLang="zh-CN" dirty="0"/>
              <a:t>` (`</a:t>
            </a:r>
            <a:r>
              <a:rPr lang="zh-CN" altLang="en-US" dirty="0"/>
              <a:t>用到外键的字段名</a:t>
            </a:r>
            <a:r>
              <a:rPr lang="en-US" altLang="zh-CN" dirty="0"/>
              <a:t>`)</a:t>
            </a:r>
          </a:p>
          <a:p>
            <a:pPr lvl="1"/>
            <a:r>
              <a:rPr lang="en-US" altLang="zh-CN" dirty="0"/>
              <a:t>constraint `</a:t>
            </a:r>
            <a:r>
              <a:rPr lang="zh-CN" altLang="en-US" dirty="0"/>
              <a:t>外键名</a:t>
            </a:r>
            <a:r>
              <a:rPr lang="en-US" altLang="zh-CN" dirty="0"/>
              <a:t>` foreign key (`</a:t>
            </a:r>
            <a:r>
              <a:rPr lang="zh-CN" altLang="en-US" dirty="0"/>
              <a:t>用到外键的字段名</a:t>
            </a:r>
            <a:r>
              <a:rPr lang="en-US" altLang="zh-CN" dirty="0"/>
              <a:t>`) references `</a:t>
            </a:r>
            <a:r>
              <a:rPr lang="zh-CN" altLang="en-US" dirty="0"/>
              <a:t>另一个表名</a:t>
            </a:r>
            <a:r>
              <a:rPr lang="en-US" altLang="zh-CN" dirty="0"/>
              <a:t>`(`</a:t>
            </a:r>
            <a:r>
              <a:rPr lang="zh-CN" altLang="en-US" dirty="0"/>
              <a:t>另一个表里关联的字段的名字</a:t>
            </a:r>
            <a:r>
              <a:rPr lang="en-US" altLang="zh-CN" dirty="0"/>
              <a:t>`)</a:t>
            </a:r>
          </a:p>
          <a:p>
            <a:r>
              <a:rPr lang="zh-CN" altLang="en-US" dirty="0"/>
              <a:t>在创建表的时候没有外键关系</a:t>
            </a:r>
            <a:r>
              <a:rPr lang="en-US" altLang="zh-CN" dirty="0"/>
              <a:t>(</a:t>
            </a:r>
            <a:r>
              <a:rPr lang="zh-CN" altLang="en-US" dirty="0"/>
              <a:t>方式二</a:t>
            </a:r>
            <a:r>
              <a:rPr lang="en-US" altLang="zh-CN" dirty="0"/>
              <a:t>):</a:t>
            </a:r>
          </a:p>
          <a:p>
            <a:pPr lvl="1"/>
            <a:r>
              <a:rPr lang="en-US" altLang="zh-CN" dirty="0"/>
              <a:t>alter table `</a:t>
            </a:r>
            <a:r>
              <a:rPr lang="zh-CN" altLang="en-US" dirty="0"/>
              <a:t>表名</a:t>
            </a:r>
            <a:r>
              <a:rPr lang="en-US" altLang="zh-CN" dirty="0"/>
              <a:t>` add constraint `</a:t>
            </a:r>
            <a:r>
              <a:rPr lang="zh-CN" altLang="en-US" dirty="0"/>
              <a:t>外键名</a:t>
            </a:r>
            <a:r>
              <a:rPr lang="en-US" altLang="zh-CN" dirty="0"/>
              <a:t>` foreign key (`</a:t>
            </a:r>
            <a:r>
              <a:rPr lang="zh-CN" altLang="en-US" dirty="0"/>
              <a:t>用到外键的字段名</a:t>
            </a:r>
            <a:r>
              <a:rPr lang="en-US" altLang="zh-CN" dirty="0"/>
              <a:t>`) references `</a:t>
            </a:r>
            <a:r>
              <a:rPr lang="zh-CN" altLang="en-US" dirty="0"/>
              <a:t>另一个表名</a:t>
            </a:r>
            <a:r>
              <a:rPr lang="en-US" altLang="zh-CN" dirty="0"/>
              <a:t>`(`</a:t>
            </a:r>
            <a:r>
              <a:rPr lang="zh-CN" altLang="en-US" dirty="0"/>
              <a:t>另一个表里关联的字段的名字</a:t>
            </a:r>
            <a:r>
              <a:rPr lang="en-US" altLang="zh-CN" dirty="0"/>
              <a:t>`)</a:t>
            </a:r>
          </a:p>
          <a:p>
            <a:r>
              <a:rPr lang="zh-CN" altLang="en-US" dirty="0"/>
              <a:t>外键相当于一层限制</a:t>
            </a:r>
            <a:r>
              <a:rPr lang="en-US" altLang="zh-CN" dirty="0"/>
              <a:t>,</a:t>
            </a:r>
            <a:r>
              <a:rPr lang="zh-CN" altLang="en-US" dirty="0"/>
              <a:t>限制某个字段的值只能在另一个表中的有限条中取</a:t>
            </a:r>
            <a:r>
              <a:rPr lang="en-US" altLang="zh-CN" dirty="0"/>
              <a:t>,</a:t>
            </a:r>
            <a:r>
              <a:rPr lang="zh-CN" altLang="en-US" dirty="0"/>
              <a:t>删除有外键关系的表的时候</a:t>
            </a:r>
            <a:r>
              <a:rPr lang="en-US" altLang="zh-CN" dirty="0"/>
              <a:t>,</a:t>
            </a:r>
            <a:r>
              <a:rPr lang="zh-CN" altLang="en-US" dirty="0"/>
              <a:t>必须先删除引用外键的表</a:t>
            </a:r>
            <a:endParaRPr lang="en-US" altLang="zh-CN" dirty="0"/>
          </a:p>
          <a:p>
            <a:r>
              <a:rPr lang="zh-CN" altLang="en-US" dirty="0">
                <a:highlight>
                  <a:srgbClr val="FFFF00"/>
                </a:highlight>
              </a:rPr>
              <a:t>想使用多张表的数据用程序去实现</a:t>
            </a:r>
            <a:r>
              <a:rPr lang="en-US" altLang="zh-CN" dirty="0">
                <a:highlight>
                  <a:srgbClr val="FFFF00"/>
                </a:highlight>
              </a:rPr>
              <a:t>,</a:t>
            </a:r>
            <a:r>
              <a:rPr lang="zh-CN" altLang="en-US" dirty="0">
                <a:highlight>
                  <a:srgbClr val="FFFF00"/>
                </a:highlight>
              </a:rPr>
              <a:t>避免使用物理外键</a:t>
            </a:r>
            <a:endParaRPr lang="en-US" altLang="zh-C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7884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6EC91-B3E9-4569-9545-8E68E01E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DML(</a:t>
            </a:r>
            <a:r>
              <a:rPr lang="zh-CN" altLang="en-US" dirty="0"/>
              <a:t>数据库操作</a:t>
            </a:r>
            <a:r>
              <a:rPr lang="en-US" altLang="zh-CN" dirty="0"/>
              <a:t>)</a:t>
            </a:r>
            <a:r>
              <a:rPr lang="zh-CN" altLang="en-US" dirty="0"/>
              <a:t>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92CC3F-FAA0-4B8D-88BE-CC46E867B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04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插入</a:t>
            </a:r>
            <a:r>
              <a:rPr lang="en-US" altLang="zh-CN" dirty="0">
                <a:highlight>
                  <a:srgbClr val="FFFF00"/>
                </a:highlight>
              </a:rPr>
              <a:t>insert into `</a:t>
            </a:r>
            <a:r>
              <a:rPr lang="zh-CN" altLang="en-US" dirty="0">
                <a:highlight>
                  <a:srgbClr val="FFFF00"/>
                </a:highlight>
              </a:rPr>
              <a:t>表名</a:t>
            </a:r>
            <a:r>
              <a:rPr lang="en-US" altLang="zh-CN" dirty="0">
                <a:highlight>
                  <a:srgbClr val="FFFF00"/>
                </a:highlight>
              </a:rPr>
              <a:t>`(`</a:t>
            </a:r>
            <a:r>
              <a:rPr lang="zh-CN" altLang="en-US" dirty="0">
                <a:highlight>
                  <a:srgbClr val="FFFF00"/>
                </a:highlight>
              </a:rPr>
              <a:t>字段</a:t>
            </a:r>
            <a:r>
              <a:rPr lang="en-US" altLang="zh-CN" dirty="0">
                <a:highlight>
                  <a:srgbClr val="FFFF00"/>
                </a:highlight>
              </a:rPr>
              <a:t>1`,`</a:t>
            </a:r>
            <a:r>
              <a:rPr lang="zh-CN" altLang="en-US" dirty="0">
                <a:highlight>
                  <a:srgbClr val="FFFF00"/>
                </a:highlight>
              </a:rPr>
              <a:t>字段</a:t>
            </a:r>
            <a:r>
              <a:rPr lang="en-US" altLang="zh-CN" dirty="0">
                <a:highlight>
                  <a:srgbClr val="FFFF00"/>
                </a:highlight>
              </a:rPr>
              <a:t>2`) values(</a:t>
            </a:r>
            <a:r>
              <a:rPr lang="zh-CN" altLang="en-US" dirty="0">
                <a:highlight>
                  <a:srgbClr val="FFFF00"/>
                </a:highlight>
              </a:rPr>
              <a:t>值</a:t>
            </a:r>
            <a:r>
              <a:rPr lang="en-US" altLang="zh-CN" dirty="0">
                <a:highlight>
                  <a:srgbClr val="FFFF00"/>
                </a:highlight>
              </a:rPr>
              <a:t>1,</a:t>
            </a:r>
            <a:r>
              <a:rPr lang="zh-CN" altLang="en-US" dirty="0">
                <a:highlight>
                  <a:srgbClr val="FFFF00"/>
                </a:highlight>
              </a:rPr>
              <a:t>值</a:t>
            </a:r>
            <a:r>
              <a:rPr lang="en-US" altLang="zh-CN" dirty="0">
                <a:highlight>
                  <a:srgbClr val="FFFF00"/>
                </a:highlight>
              </a:rPr>
              <a:t>2)</a:t>
            </a:r>
          </a:p>
          <a:p>
            <a:pPr lvl="1"/>
            <a:r>
              <a:rPr lang="zh-CN" altLang="en-US" dirty="0"/>
              <a:t>如果不写字段名会一一匹配</a:t>
            </a:r>
            <a:endParaRPr lang="en-US" altLang="zh-CN" dirty="0"/>
          </a:p>
          <a:p>
            <a:pPr lvl="1"/>
            <a:r>
              <a:rPr lang="zh-CN" altLang="en-US" dirty="0"/>
              <a:t>自增的主键可以不写</a:t>
            </a:r>
            <a:endParaRPr lang="en-US" altLang="zh-CN" dirty="0"/>
          </a:p>
          <a:p>
            <a:pPr lvl="1"/>
            <a:r>
              <a:rPr lang="en-US" altLang="zh-CN" dirty="0"/>
              <a:t>values</a:t>
            </a:r>
            <a:r>
              <a:rPr lang="zh-CN" altLang="en-US" dirty="0"/>
              <a:t>后面可以写多个</a:t>
            </a:r>
            <a:r>
              <a:rPr lang="en-US" altLang="zh-CN" dirty="0"/>
              <a:t>,</a:t>
            </a:r>
            <a:r>
              <a:rPr lang="zh-CN" altLang="en-US" dirty="0"/>
              <a:t>一个括号括起来的整体代表一行</a:t>
            </a:r>
            <a:r>
              <a:rPr lang="en-US" altLang="zh-CN" dirty="0"/>
              <a:t>,</a:t>
            </a:r>
            <a:r>
              <a:rPr lang="zh-CN" altLang="en-US" dirty="0"/>
              <a:t>每行之间逗号隔开即可</a:t>
            </a:r>
            <a:endParaRPr lang="en-US" altLang="zh-CN" dirty="0"/>
          </a:p>
          <a:p>
            <a:r>
              <a:rPr lang="zh-CN" altLang="en-US" dirty="0"/>
              <a:t>修改</a:t>
            </a:r>
            <a:r>
              <a:rPr lang="en-US" altLang="zh-CN" dirty="0">
                <a:highlight>
                  <a:srgbClr val="FFFF00"/>
                </a:highlight>
              </a:rPr>
              <a:t>Update `</a:t>
            </a:r>
            <a:r>
              <a:rPr lang="zh-CN" altLang="en-US" dirty="0">
                <a:highlight>
                  <a:srgbClr val="FFFF00"/>
                </a:highlight>
              </a:rPr>
              <a:t>表名</a:t>
            </a:r>
            <a:r>
              <a:rPr lang="en-US" altLang="zh-CN" dirty="0">
                <a:highlight>
                  <a:srgbClr val="FFFF00"/>
                </a:highlight>
              </a:rPr>
              <a:t>` set </a:t>
            </a:r>
            <a:r>
              <a:rPr lang="zh-CN" altLang="en-US" dirty="0">
                <a:highlight>
                  <a:srgbClr val="FFFF00"/>
                </a:highlight>
              </a:rPr>
              <a:t>字段名</a:t>
            </a:r>
            <a:r>
              <a:rPr lang="en-US" altLang="zh-CN" dirty="0">
                <a:highlight>
                  <a:srgbClr val="FFFF00"/>
                </a:highlight>
              </a:rPr>
              <a:t>=</a:t>
            </a:r>
            <a:r>
              <a:rPr lang="zh-CN" altLang="en-US" dirty="0">
                <a:highlight>
                  <a:srgbClr val="FFFF00"/>
                </a:highlight>
              </a:rPr>
              <a:t>新值</a:t>
            </a:r>
            <a:r>
              <a:rPr lang="en-US" altLang="zh-CN" dirty="0">
                <a:highlight>
                  <a:srgbClr val="FFFF00"/>
                </a:highlight>
              </a:rPr>
              <a:t>,</a:t>
            </a:r>
            <a:r>
              <a:rPr lang="zh-CN" altLang="en-US" dirty="0">
                <a:highlight>
                  <a:srgbClr val="FFFF00"/>
                </a:highlight>
              </a:rPr>
              <a:t>字段名</a:t>
            </a:r>
            <a:r>
              <a:rPr lang="en-US" altLang="zh-CN" dirty="0">
                <a:highlight>
                  <a:srgbClr val="FFFF00"/>
                </a:highlight>
              </a:rPr>
              <a:t>=</a:t>
            </a:r>
            <a:r>
              <a:rPr lang="zh-CN" altLang="en-US" dirty="0">
                <a:highlight>
                  <a:srgbClr val="FFFF00"/>
                </a:highlight>
              </a:rPr>
              <a:t>新值 </a:t>
            </a:r>
            <a:r>
              <a:rPr lang="en-US" altLang="zh-CN" dirty="0">
                <a:highlight>
                  <a:srgbClr val="FFFF00"/>
                </a:highlight>
              </a:rPr>
              <a:t>where </a:t>
            </a:r>
            <a:r>
              <a:rPr lang="zh-CN" altLang="en-US" dirty="0">
                <a:highlight>
                  <a:srgbClr val="FFFF00"/>
                </a:highlight>
              </a:rPr>
              <a:t>条件</a:t>
            </a:r>
            <a:r>
              <a:rPr lang="en-US" altLang="zh-CN" dirty="0">
                <a:highlight>
                  <a:srgbClr val="FFFF00"/>
                </a:highlight>
              </a:rPr>
              <a:t>()</a:t>
            </a:r>
          </a:p>
          <a:p>
            <a:pPr lvl="1"/>
            <a:r>
              <a:rPr lang="zh-CN" altLang="en-US" dirty="0"/>
              <a:t>条件可以是等式</a:t>
            </a:r>
            <a:r>
              <a:rPr lang="en-US" altLang="zh-CN" dirty="0"/>
              <a:t>,</a:t>
            </a:r>
            <a:r>
              <a:rPr lang="zh-CN" altLang="en-US" dirty="0"/>
              <a:t>不等式</a:t>
            </a:r>
            <a:r>
              <a:rPr lang="en-US" altLang="zh-CN" dirty="0"/>
              <a:t>,</a:t>
            </a:r>
            <a:r>
              <a:rPr lang="zh-CN" altLang="en-US" dirty="0"/>
              <a:t>组合逻辑语句</a:t>
            </a:r>
            <a:endParaRPr lang="en-US" altLang="zh-CN" dirty="0"/>
          </a:p>
          <a:p>
            <a:pPr lvl="1"/>
            <a:r>
              <a:rPr lang="zh-CN" altLang="en-US" dirty="0"/>
              <a:t>支持的运算符</a:t>
            </a:r>
            <a:r>
              <a:rPr lang="en-US" altLang="zh-CN" dirty="0"/>
              <a:t>:!,||,&amp;&amp;,</a:t>
            </a:r>
            <a:r>
              <a:rPr lang="en-US" altLang="zh-CN" dirty="0" err="1"/>
              <a:t>and,or</a:t>
            </a:r>
            <a:r>
              <a:rPr lang="en-US" altLang="zh-CN" dirty="0"/>
              <a:t>,=,&gt;=,&lt;=,!=,&gt;,&lt;,(between a and b)a </a:t>
            </a:r>
            <a:r>
              <a:rPr lang="zh-CN" altLang="en-US" dirty="0"/>
              <a:t>到 </a:t>
            </a:r>
            <a:r>
              <a:rPr lang="en-US" altLang="zh-CN" dirty="0"/>
              <a:t>b</a:t>
            </a:r>
            <a:r>
              <a:rPr lang="zh-CN" altLang="en-US" dirty="0"/>
              <a:t>两头包含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不加条件会把所有的记录都改掉</a:t>
            </a:r>
            <a:r>
              <a:rPr lang="en-US" altLang="zh-CN" dirty="0">
                <a:solidFill>
                  <a:srgbClr val="FF0000"/>
                </a:solidFill>
              </a:rPr>
              <a:t>!!!</a:t>
            </a:r>
          </a:p>
          <a:p>
            <a:pPr lvl="1"/>
            <a:r>
              <a:rPr lang="zh-CN" altLang="en-US" dirty="0"/>
              <a:t>可以设置多个字段的值</a:t>
            </a:r>
            <a:r>
              <a:rPr lang="en-US" altLang="zh-CN" dirty="0"/>
              <a:t>,</a:t>
            </a:r>
            <a:r>
              <a:rPr lang="zh-CN" altLang="en-US" dirty="0"/>
              <a:t>字段的值也可以是变量如</a:t>
            </a:r>
            <a:r>
              <a:rPr lang="en-US" altLang="zh-CN" dirty="0"/>
              <a:t>(</a:t>
            </a:r>
            <a:r>
              <a:rPr lang="en-US" altLang="zh-CN" dirty="0" err="1"/>
              <a:t>current_time</a:t>
            </a:r>
            <a:r>
              <a:rPr lang="zh-CN" altLang="en-US" dirty="0"/>
              <a:t>当前时间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2596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78530-5E86-4CB8-9FE5-E4B82D94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C03E78-A682-4D90-9578-A357DF034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  <a:r>
              <a:rPr lang="en-US" altLang="zh-CN" dirty="0"/>
              <a:t>delete from `</a:t>
            </a:r>
            <a:r>
              <a:rPr lang="zh-CN" altLang="en-US" dirty="0"/>
              <a:t>表名</a:t>
            </a:r>
            <a:r>
              <a:rPr lang="en-US" altLang="zh-CN" dirty="0"/>
              <a:t>` where(</a:t>
            </a:r>
            <a:r>
              <a:rPr lang="zh-CN" altLang="en-US" dirty="0"/>
              <a:t>条件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一定要加条件</a:t>
            </a:r>
            <a:r>
              <a:rPr lang="en-US" altLang="zh-CN" dirty="0"/>
              <a:t>,</a:t>
            </a:r>
            <a:r>
              <a:rPr lang="zh-CN" altLang="en-US" dirty="0"/>
              <a:t>否则会删除一整张表的内容</a:t>
            </a:r>
            <a:endParaRPr lang="en-US" altLang="zh-CN" dirty="0"/>
          </a:p>
          <a:p>
            <a:pPr lvl="1"/>
            <a:r>
              <a:rPr lang="zh-CN" altLang="en-US" dirty="0"/>
              <a:t>不会影响自增</a:t>
            </a:r>
            <a:endParaRPr lang="en-US" altLang="zh-CN" dirty="0"/>
          </a:p>
          <a:p>
            <a:r>
              <a:rPr lang="zh-CN" altLang="en-US" dirty="0"/>
              <a:t>清空</a:t>
            </a:r>
            <a:r>
              <a:rPr lang="en-US" altLang="zh-CN" dirty="0"/>
              <a:t>truncate `</a:t>
            </a:r>
            <a:r>
              <a:rPr lang="zh-CN" altLang="en-US" dirty="0"/>
              <a:t>表名</a:t>
            </a:r>
            <a:r>
              <a:rPr lang="en-US" altLang="zh-CN" dirty="0"/>
              <a:t>`,</a:t>
            </a:r>
          </a:p>
          <a:p>
            <a:pPr lvl="1"/>
            <a:r>
              <a:rPr lang="zh-CN" altLang="en-US" dirty="0"/>
              <a:t>完全清空一张表</a:t>
            </a:r>
            <a:r>
              <a:rPr lang="en-US" altLang="zh-CN" dirty="0"/>
              <a:t>,</a:t>
            </a:r>
            <a:r>
              <a:rPr lang="zh-CN" altLang="en-US" dirty="0"/>
              <a:t>但表结构和索引关系不会变</a:t>
            </a:r>
            <a:endParaRPr lang="en-US" altLang="zh-CN" dirty="0"/>
          </a:p>
          <a:p>
            <a:pPr lvl="1"/>
            <a:r>
              <a:rPr lang="en-US" altLang="zh-CN" dirty="0"/>
              <a:t>truncate</a:t>
            </a:r>
            <a:r>
              <a:rPr lang="zh-CN" altLang="en-US" dirty="0"/>
              <a:t>会重新设置自增</a:t>
            </a:r>
            <a:r>
              <a:rPr lang="en-US" altLang="zh-CN" dirty="0"/>
              <a:t>,</a:t>
            </a:r>
            <a:r>
              <a:rPr lang="zh-CN" altLang="en-US" dirty="0"/>
              <a:t>不会影响事务</a:t>
            </a:r>
            <a:endParaRPr lang="en-US" altLang="zh-CN" dirty="0"/>
          </a:p>
          <a:p>
            <a:r>
              <a:rPr lang="en-US" altLang="zh-CN" dirty="0"/>
              <a:t>delete</a:t>
            </a:r>
            <a:r>
              <a:rPr lang="zh-CN" altLang="en-US" dirty="0"/>
              <a:t>删除</a:t>
            </a:r>
            <a:r>
              <a:rPr lang="en-US" altLang="zh-CN" dirty="0"/>
              <a:t>,</a:t>
            </a:r>
            <a:r>
              <a:rPr lang="zh-CN" altLang="en-US" dirty="0"/>
              <a:t>断电重启后区别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err="1"/>
              <a:t>innodb</a:t>
            </a:r>
            <a:r>
              <a:rPr lang="zh-CN" altLang="en-US" dirty="0"/>
              <a:t>的会重置自增</a:t>
            </a:r>
            <a:r>
              <a:rPr lang="en-US" altLang="zh-CN" dirty="0"/>
              <a:t>,</a:t>
            </a:r>
            <a:r>
              <a:rPr lang="zh-CN" altLang="en-US" dirty="0"/>
              <a:t>因为存在内存中</a:t>
            </a:r>
            <a:endParaRPr lang="en-US" altLang="zh-CN" dirty="0"/>
          </a:p>
          <a:p>
            <a:pPr lvl="1"/>
            <a:r>
              <a:rPr lang="en-US" altLang="zh-CN" dirty="0" err="1"/>
              <a:t>myisam</a:t>
            </a:r>
            <a:r>
              <a:rPr lang="zh-CN" altLang="en-US" dirty="0"/>
              <a:t>不会重置因为存在文件中</a:t>
            </a:r>
          </a:p>
        </p:txBody>
      </p:sp>
    </p:spTree>
    <p:extLst>
      <p:ext uri="{BB962C8B-B14F-4D97-AF65-F5344CB8AC3E}">
        <p14:creationId xmlns:p14="http://schemas.microsoft.com/office/powerpoint/2010/main" val="245848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E94A5-B5C2-4E06-9C96-AB83FCDE2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DQL</a:t>
            </a:r>
            <a:r>
              <a:rPr lang="zh-CN" altLang="en-US" dirty="0"/>
              <a:t>语言</a:t>
            </a:r>
            <a:r>
              <a:rPr lang="en-US" altLang="zh-CN" dirty="0"/>
              <a:t>,</a:t>
            </a:r>
            <a:r>
              <a:rPr lang="zh-CN" altLang="en-US" dirty="0"/>
              <a:t>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5E2C80-996F-45FD-B8D9-4F842BF2A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最简答的查询</a:t>
            </a:r>
            <a:r>
              <a:rPr lang="en-US" altLang="zh-CN" dirty="0"/>
              <a:t>:select </a:t>
            </a:r>
            <a:r>
              <a:rPr lang="zh-CN" altLang="en-US" dirty="0"/>
              <a:t>字段</a:t>
            </a:r>
            <a:r>
              <a:rPr lang="en-US" altLang="zh-CN" dirty="0"/>
              <a:t>1[,</a:t>
            </a:r>
            <a:r>
              <a:rPr lang="zh-CN" altLang="en-US" dirty="0"/>
              <a:t>字段</a:t>
            </a:r>
            <a:r>
              <a:rPr lang="en-US" altLang="zh-CN" dirty="0"/>
              <a:t>2]</a:t>
            </a:r>
            <a:r>
              <a:rPr lang="zh-CN" altLang="en-US" dirty="0"/>
              <a:t> </a:t>
            </a:r>
            <a:r>
              <a:rPr lang="en-US" altLang="zh-CN" dirty="0"/>
              <a:t>from `</a:t>
            </a:r>
            <a:r>
              <a:rPr lang="zh-CN" altLang="en-US" dirty="0"/>
              <a:t>表名</a:t>
            </a:r>
            <a:r>
              <a:rPr lang="en-US" altLang="zh-CN" dirty="0"/>
              <a:t>`</a:t>
            </a:r>
          </a:p>
          <a:p>
            <a:pPr lvl="1"/>
            <a:r>
              <a:rPr lang="zh-CN" altLang="en-US" dirty="0"/>
              <a:t>查询全部的信息</a:t>
            </a:r>
            <a:r>
              <a:rPr lang="en-US" altLang="zh-CN" dirty="0"/>
              <a:t>:select </a:t>
            </a:r>
            <a:r>
              <a:rPr lang="zh-CN" altLang="en-US" dirty="0"/>
              <a:t>* </a:t>
            </a:r>
            <a:r>
              <a:rPr lang="en-US" altLang="zh-CN" dirty="0"/>
              <a:t>from `</a:t>
            </a:r>
            <a:r>
              <a:rPr lang="zh-CN" altLang="en-US" dirty="0"/>
              <a:t>表名</a:t>
            </a:r>
            <a:r>
              <a:rPr lang="en-US" altLang="zh-CN" dirty="0"/>
              <a:t>`</a:t>
            </a:r>
          </a:p>
          <a:p>
            <a:pPr lvl="1"/>
            <a:r>
              <a:rPr lang="zh-CN" altLang="en-US" dirty="0"/>
              <a:t>给表头起别名在字段名后面跟</a:t>
            </a:r>
            <a:r>
              <a:rPr lang="en-US" altLang="zh-CN" dirty="0"/>
              <a:t>as ‘</a:t>
            </a:r>
            <a:r>
              <a:rPr lang="zh-CN" altLang="en-US" dirty="0"/>
              <a:t>别名</a:t>
            </a:r>
            <a:r>
              <a:rPr lang="en-US" altLang="zh-CN" dirty="0"/>
              <a:t>’</a:t>
            </a:r>
            <a:r>
              <a:rPr lang="zh-CN" altLang="en-US" dirty="0"/>
              <a:t>一个字段一个</a:t>
            </a:r>
            <a:endParaRPr lang="en-US" altLang="zh-CN" dirty="0"/>
          </a:p>
          <a:p>
            <a:pPr lvl="1"/>
            <a:r>
              <a:rPr lang="zh-CN" altLang="en-US" dirty="0"/>
              <a:t>在查询的结果上拼接字符串</a:t>
            </a:r>
            <a:r>
              <a:rPr lang="en-US" altLang="zh-CN" dirty="0"/>
              <a:t>:</a:t>
            </a:r>
            <a:r>
              <a:rPr lang="zh-CN" altLang="en-US" dirty="0"/>
              <a:t>将字段名换成</a:t>
            </a:r>
            <a:r>
              <a:rPr lang="en-US" altLang="zh-CN" dirty="0" err="1"/>
              <a:t>concat</a:t>
            </a:r>
            <a:r>
              <a:rPr lang="en-US" altLang="zh-CN" dirty="0"/>
              <a:t>(</a:t>
            </a:r>
            <a:r>
              <a:rPr lang="zh-CN" altLang="en-US" dirty="0"/>
              <a:t>字符串</a:t>
            </a:r>
            <a:r>
              <a:rPr lang="en-US" altLang="zh-CN" dirty="0"/>
              <a:t>,</a:t>
            </a:r>
            <a:r>
              <a:rPr lang="zh-CN" altLang="en-US" dirty="0"/>
              <a:t>字段名</a:t>
            </a:r>
            <a:r>
              <a:rPr lang="en-US" altLang="zh-CN" dirty="0"/>
              <a:t>…)</a:t>
            </a:r>
            <a:r>
              <a:rPr lang="zh-CN" altLang="en-US" dirty="0"/>
              <a:t>里面可以写多个字符串或字段名</a:t>
            </a:r>
            <a:endParaRPr lang="en-US" altLang="zh-CN" dirty="0"/>
          </a:p>
          <a:p>
            <a:r>
              <a:rPr lang="zh-CN" altLang="en-US" dirty="0"/>
              <a:t>去重</a:t>
            </a:r>
            <a:r>
              <a:rPr lang="en-US" altLang="zh-CN" dirty="0"/>
              <a:t>:</a:t>
            </a:r>
            <a:r>
              <a:rPr lang="zh-CN" altLang="en-US" dirty="0"/>
              <a:t>在</a:t>
            </a:r>
            <a:r>
              <a:rPr lang="en-US" altLang="zh-CN" dirty="0"/>
              <a:t>select</a:t>
            </a:r>
            <a:r>
              <a:rPr lang="zh-CN" altLang="en-US" dirty="0"/>
              <a:t>后跟一个</a:t>
            </a:r>
            <a:r>
              <a:rPr lang="en-US" altLang="zh-CN" dirty="0"/>
              <a:t>distinct</a:t>
            </a:r>
            <a:r>
              <a:rPr lang="zh-CN" altLang="en-US" dirty="0"/>
              <a:t>即可去掉查询出来的成绩中重复的部分</a:t>
            </a:r>
            <a:endParaRPr lang="en-US" altLang="zh-CN" dirty="0"/>
          </a:p>
          <a:p>
            <a:r>
              <a:rPr lang="en-US" altLang="zh-CN" dirty="0"/>
              <a:t>select</a:t>
            </a:r>
            <a:r>
              <a:rPr lang="zh-CN" altLang="en-US" dirty="0"/>
              <a:t>的特殊用法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查询</a:t>
            </a:r>
            <a:r>
              <a:rPr lang="en-US" altLang="zh-CN" dirty="0" err="1"/>
              <a:t>mysql</a:t>
            </a:r>
            <a:r>
              <a:rPr lang="zh-CN" altLang="en-US" dirty="0"/>
              <a:t>版本</a:t>
            </a:r>
            <a:r>
              <a:rPr lang="en-US" altLang="zh-CN" dirty="0"/>
              <a:t>select version() –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zh-CN" altLang="en-US" dirty="0"/>
              <a:t>查询运算结果</a:t>
            </a:r>
            <a:r>
              <a:rPr lang="en-US" altLang="zh-CN" dirty="0"/>
              <a:t>select 1+1 as ‘</a:t>
            </a:r>
            <a:r>
              <a:rPr lang="zh-CN" altLang="en-US" dirty="0"/>
              <a:t>结果</a:t>
            </a:r>
            <a:r>
              <a:rPr lang="en-US" altLang="zh-CN" dirty="0"/>
              <a:t>’ –</a:t>
            </a:r>
            <a:r>
              <a:rPr lang="zh-CN" altLang="en-US" dirty="0"/>
              <a:t>运算</a:t>
            </a:r>
            <a:endParaRPr lang="en-US" altLang="zh-CN" dirty="0"/>
          </a:p>
          <a:p>
            <a:pPr lvl="1"/>
            <a:r>
              <a:rPr lang="zh-CN" altLang="en-US" dirty="0"/>
              <a:t>查询自增的步长</a:t>
            </a:r>
            <a:r>
              <a:rPr lang="en-US" altLang="zh-CN" dirty="0"/>
              <a:t>select @@auto_increment_increment; --</a:t>
            </a:r>
            <a:r>
              <a:rPr lang="zh-CN" altLang="en-US" dirty="0"/>
              <a:t>变量</a:t>
            </a:r>
            <a:endParaRPr lang="en-US" altLang="zh-CN" dirty="0"/>
          </a:p>
          <a:p>
            <a:pPr lvl="1"/>
            <a:r>
              <a:rPr lang="zh-CN" altLang="en-US" dirty="0"/>
              <a:t>查询出的结果加一后返回</a:t>
            </a:r>
            <a:r>
              <a:rPr lang="en-US" altLang="zh-CN" dirty="0"/>
              <a:t>select </a:t>
            </a:r>
            <a:r>
              <a:rPr lang="zh-CN" altLang="en-US" dirty="0"/>
              <a:t>字段名</a:t>
            </a:r>
            <a:r>
              <a:rPr lang="en-US" altLang="zh-CN" dirty="0"/>
              <a:t>+1 from `</a:t>
            </a:r>
            <a:r>
              <a:rPr lang="zh-CN" altLang="en-US" dirty="0"/>
              <a:t>表名</a:t>
            </a:r>
            <a:r>
              <a:rPr lang="en-US" altLang="zh-CN" dirty="0"/>
              <a:t>` as ‘</a:t>
            </a:r>
            <a:r>
              <a:rPr lang="zh-CN" altLang="en-US" dirty="0"/>
              <a:t>别名</a:t>
            </a:r>
            <a:r>
              <a:rPr lang="en-US" altLang="zh-CN" dirty="0"/>
              <a:t>’;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0866E1-21B0-4F8E-A181-22F495A35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917" y="98185"/>
            <a:ext cx="4145639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92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EE2C4-7ECF-4B5C-918C-A000D37C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</a:t>
            </a:r>
            <a:r>
              <a:rPr lang="zh-CN" altLang="en-US" dirty="0"/>
              <a:t>条件子句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05C5E-46E8-42F9-BEC7-F0284C003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 </a:t>
            </a:r>
            <a:r>
              <a:rPr lang="zh-CN" altLang="en-US" dirty="0"/>
              <a:t>字段名或其他</a:t>
            </a:r>
            <a:r>
              <a:rPr lang="en-US" altLang="zh-CN" dirty="0"/>
              <a:t> as </a:t>
            </a:r>
            <a:r>
              <a:rPr lang="zh-CN" altLang="en-US" dirty="0"/>
              <a:t>别名</a:t>
            </a:r>
            <a:r>
              <a:rPr lang="en-US" altLang="zh-CN" dirty="0"/>
              <a:t> from </a:t>
            </a:r>
            <a:r>
              <a:rPr lang="zh-CN" altLang="en-US" dirty="0"/>
              <a:t>表</a:t>
            </a:r>
            <a:r>
              <a:rPr lang="en-US" altLang="zh-CN" dirty="0"/>
              <a:t> where (</a:t>
            </a:r>
            <a:r>
              <a:rPr lang="zh-CN" altLang="en-US" dirty="0"/>
              <a:t>条件</a:t>
            </a:r>
            <a:r>
              <a:rPr lang="en-US" altLang="zh-CN" dirty="0"/>
              <a:t>)</a:t>
            </a:r>
            <a:r>
              <a:rPr lang="zh-CN" altLang="en-US" dirty="0"/>
              <a:t>可以检索符合条件的记录</a:t>
            </a:r>
          </a:p>
        </p:txBody>
      </p:sp>
    </p:spTree>
    <p:extLst>
      <p:ext uri="{BB962C8B-B14F-4D97-AF65-F5344CB8AC3E}">
        <p14:creationId xmlns:p14="http://schemas.microsoft.com/office/powerpoint/2010/main" val="4185305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4A8BB-C328-4847-94E7-98520AE3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模糊查询</a:t>
            </a:r>
            <a:r>
              <a:rPr lang="en-US" altLang="zh-CN" dirty="0"/>
              <a:t>:</a:t>
            </a:r>
            <a:r>
              <a:rPr lang="zh-CN" altLang="en-US" dirty="0"/>
              <a:t>本质是比较运算符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2795D9A-585D-47F0-BC76-A12DC05CC6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900188"/>
              </p:ext>
            </p:extLst>
          </p:nvPr>
        </p:nvGraphicFramePr>
        <p:xfrm>
          <a:off x="838200" y="1825625"/>
          <a:ext cx="105155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8827465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06996770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12906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语法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64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is 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is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为空返回真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820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is not 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 is not 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不为空返回真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58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between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 between a and 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r>
                        <a:rPr lang="zh-CN" altLang="en-US" dirty="0"/>
                        <a:t>值在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与</a:t>
                      </a:r>
                      <a:r>
                        <a:rPr lang="en-US" altLang="zh-CN" dirty="0"/>
                        <a:t>b</a:t>
                      </a:r>
                      <a:r>
                        <a:rPr lang="zh-CN" altLang="en-US" dirty="0"/>
                        <a:t>之间返回真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421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like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 like 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如果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能匹配到</a:t>
                      </a:r>
                      <a:r>
                        <a:rPr lang="en-US" altLang="zh-CN" dirty="0"/>
                        <a:t>b</a:t>
                      </a:r>
                      <a:r>
                        <a:rPr lang="zh-CN" altLang="en-US" dirty="0"/>
                        <a:t>结果为真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816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 in (a1,a2,a3…)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在右面的集合中返回真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56498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0EBD24EC-1601-4E87-8F51-BE974F217121}"/>
              </a:ext>
            </a:extLst>
          </p:cNvPr>
          <p:cNvSpPr txBox="1"/>
          <p:nvPr/>
        </p:nvSpPr>
        <p:spPr>
          <a:xfrm>
            <a:off x="838200" y="4543720"/>
            <a:ext cx="9380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like b </a:t>
            </a:r>
            <a:r>
              <a:rPr lang="en-US" altLang="zh-CN" dirty="0" err="1"/>
              <a:t>b</a:t>
            </a:r>
            <a:r>
              <a:rPr lang="zh-CN" altLang="en-US" dirty="0"/>
              <a:t>是一个字符串</a:t>
            </a:r>
            <a:r>
              <a:rPr lang="en-US" altLang="zh-CN" dirty="0"/>
              <a:t>,</a:t>
            </a:r>
            <a:r>
              <a:rPr lang="zh-CN" altLang="en-US" dirty="0"/>
              <a:t>其中</a:t>
            </a:r>
            <a:r>
              <a:rPr lang="en-US" altLang="zh-CN" dirty="0"/>
              <a:t>’_’</a:t>
            </a:r>
            <a:r>
              <a:rPr lang="zh-CN" altLang="en-US" dirty="0"/>
              <a:t>代表一个字符</a:t>
            </a:r>
            <a:r>
              <a:rPr lang="en-US" altLang="zh-CN" dirty="0"/>
              <a:t>’%’</a:t>
            </a:r>
            <a:r>
              <a:rPr lang="zh-CN" altLang="en-US" dirty="0"/>
              <a:t>代表从</a:t>
            </a:r>
            <a:r>
              <a:rPr lang="en-US" altLang="zh-CN" dirty="0"/>
              <a:t>0</a:t>
            </a:r>
            <a:r>
              <a:rPr lang="zh-CN" altLang="en-US" dirty="0"/>
              <a:t>到无穷大个字符</a:t>
            </a:r>
            <a:r>
              <a:rPr lang="en-US" altLang="zh-CN" dirty="0"/>
              <a:t>,</a:t>
            </a:r>
            <a:r>
              <a:rPr lang="zh-CN" altLang="en-US" dirty="0"/>
              <a:t>经过组合即可实现查询</a:t>
            </a:r>
            <a:r>
              <a:rPr lang="en-US" altLang="zh-CN" dirty="0"/>
              <a:t>,</a:t>
            </a:r>
            <a:r>
              <a:rPr lang="zh-CN" altLang="en-US" dirty="0"/>
              <a:t>如</a:t>
            </a:r>
            <a:r>
              <a:rPr lang="en-US" altLang="zh-CN" dirty="0"/>
              <a:t>:</a:t>
            </a:r>
            <a:r>
              <a:rPr lang="zh-CN" altLang="en-US" dirty="0"/>
              <a:t>要查询姓刘的即可使用 </a:t>
            </a:r>
            <a:r>
              <a:rPr lang="en-US" altLang="zh-CN" dirty="0"/>
              <a:t>name like ‘</a:t>
            </a:r>
            <a:r>
              <a:rPr lang="zh-CN" altLang="en-US" dirty="0"/>
              <a:t>刘</a:t>
            </a:r>
            <a:r>
              <a:rPr lang="en-US" altLang="zh-CN" dirty="0"/>
              <a:t>%’</a:t>
            </a:r>
          </a:p>
          <a:p>
            <a:endParaRPr lang="en-US" altLang="zh-CN" dirty="0"/>
          </a:p>
          <a:p>
            <a:r>
              <a:rPr lang="en-US" altLang="zh-CN" dirty="0"/>
              <a:t>in</a:t>
            </a:r>
            <a:r>
              <a:rPr lang="zh-CN" altLang="en-US" dirty="0"/>
              <a:t>的后面跟一个括号括起来的组合</a:t>
            </a:r>
            <a:r>
              <a:rPr lang="en-US" altLang="zh-CN" dirty="0"/>
              <a:t>(</a:t>
            </a:r>
            <a:r>
              <a:rPr lang="en-US" altLang="zh-CN" dirty="0" err="1"/>
              <a:t>a,b,c</a:t>
            </a:r>
            <a:r>
              <a:rPr lang="en-US" altLang="zh-CN" dirty="0"/>
              <a:t>)</a:t>
            </a:r>
            <a:r>
              <a:rPr lang="zh-CN" altLang="en-US" dirty="0"/>
              <a:t>不支持通配符必须是具体的值</a:t>
            </a:r>
          </a:p>
        </p:txBody>
      </p:sp>
    </p:spTree>
    <p:extLst>
      <p:ext uri="{BB962C8B-B14F-4D97-AF65-F5344CB8AC3E}">
        <p14:creationId xmlns:p14="http://schemas.microsoft.com/office/powerpoint/2010/main" val="857330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7EB59-1433-4CAB-BDCC-B565ADCC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联表查询 </a:t>
            </a:r>
            <a:r>
              <a:rPr lang="en-US" altLang="zh-CN" dirty="0"/>
              <a:t>join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9BB38-4E0C-4F4F-9419-F1FCE835E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join</a:t>
            </a:r>
            <a:r>
              <a:rPr lang="zh-CN" altLang="en-US" dirty="0"/>
              <a:t>分三种</a:t>
            </a:r>
            <a:r>
              <a:rPr lang="en-US" altLang="zh-CN" dirty="0"/>
              <a:t>:inner ,</a:t>
            </a:r>
            <a:r>
              <a:rPr lang="en-US" altLang="zh-CN" dirty="0" err="1"/>
              <a:t>left,right</a:t>
            </a:r>
            <a:endParaRPr lang="en-US" altLang="zh-CN" dirty="0"/>
          </a:p>
          <a:p>
            <a:pPr lvl="1"/>
            <a:r>
              <a:rPr lang="en-US" altLang="zh-CN" dirty="0"/>
              <a:t>inner</a:t>
            </a:r>
            <a:r>
              <a:rPr lang="zh-CN" altLang="en-US" dirty="0"/>
              <a:t>是并集会把符合条件的几条记录展示出来</a:t>
            </a:r>
            <a:endParaRPr lang="en-US" altLang="zh-CN" dirty="0"/>
          </a:p>
          <a:p>
            <a:pPr lvl="1"/>
            <a:r>
              <a:rPr lang="en-US" altLang="zh-CN" dirty="0"/>
              <a:t>left</a:t>
            </a:r>
            <a:r>
              <a:rPr lang="zh-CN" altLang="en-US" dirty="0"/>
              <a:t>和</a:t>
            </a:r>
            <a:r>
              <a:rPr lang="en-US" altLang="zh-CN" dirty="0"/>
              <a:t>right</a:t>
            </a:r>
            <a:r>
              <a:rPr lang="zh-CN" altLang="en-US" dirty="0"/>
              <a:t>会把左或右表中的所有数据展示出来</a:t>
            </a:r>
            <a:r>
              <a:rPr lang="en-US" altLang="zh-CN" dirty="0"/>
              <a:t>,</a:t>
            </a:r>
            <a:r>
              <a:rPr lang="zh-CN" altLang="en-US" dirty="0"/>
              <a:t>其中在另一张表中没查到的部分用</a:t>
            </a:r>
            <a:r>
              <a:rPr lang="en-US" altLang="zh-CN" dirty="0"/>
              <a:t>null</a:t>
            </a:r>
            <a:r>
              <a:rPr lang="zh-CN" altLang="en-US" dirty="0"/>
              <a:t>表示</a:t>
            </a:r>
            <a:endParaRPr lang="en-US" altLang="zh-CN" dirty="0"/>
          </a:p>
          <a:p>
            <a:r>
              <a:rPr lang="en-US" altLang="zh-CN" dirty="0"/>
              <a:t>select </a:t>
            </a:r>
            <a:r>
              <a:rPr lang="zh-CN" altLang="en-US" dirty="0"/>
              <a:t>字段名 </a:t>
            </a:r>
            <a:r>
              <a:rPr lang="en-US" altLang="zh-CN" dirty="0"/>
              <a:t>from </a:t>
            </a:r>
            <a:r>
              <a:rPr lang="zh-CN" altLang="en-US" dirty="0"/>
              <a:t>表</a:t>
            </a:r>
            <a:r>
              <a:rPr lang="en-US" altLang="zh-CN" dirty="0"/>
              <a:t>a </a:t>
            </a:r>
            <a:r>
              <a:rPr lang="en-US" altLang="zh-CN"/>
              <a:t>as ‘</a:t>
            </a:r>
            <a:r>
              <a:rPr lang="zh-CN" altLang="en-US"/>
              <a:t>表</a:t>
            </a:r>
            <a:r>
              <a:rPr lang="zh-CN" altLang="en-US" dirty="0"/>
              <a:t>的别名</a:t>
            </a:r>
            <a:r>
              <a:rPr lang="en-US" altLang="zh-CN" dirty="0"/>
              <a:t>’ inner join </a:t>
            </a:r>
            <a:r>
              <a:rPr lang="zh-CN" altLang="en-US" dirty="0"/>
              <a:t>表</a:t>
            </a:r>
            <a:r>
              <a:rPr lang="en-US" altLang="zh-CN" dirty="0"/>
              <a:t>2 as ‘</a:t>
            </a:r>
            <a:r>
              <a:rPr lang="zh-CN" altLang="en-US" dirty="0"/>
              <a:t>表的别名</a:t>
            </a:r>
            <a:r>
              <a:rPr lang="en-US" altLang="zh-CN" dirty="0"/>
              <a:t>’</a:t>
            </a:r>
            <a:r>
              <a:rPr lang="zh-CN" altLang="en-US" dirty="0"/>
              <a:t> </a:t>
            </a:r>
            <a:r>
              <a:rPr lang="en-US" altLang="zh-CN" dirty="0"/>
              <a:t>where(</a:t>
            </a:r>
            <a:r>
              <a:rPr lang="zh-CN" altLang="en-US" dirty="0"/>
              <a:t>条件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select </a:t>
            </a:r>
            <a:r>
              <a:rPr lang="zh-CN" altLang="en-US" dirty="0"/>
              <a:t>字段名 </a:t>
            </a:r>
            <a:r>
              <a:rPr lang="en-US" altLang="zh-CN" dirty="0"/>
              <a:t>from </a:t>
            </a:r>
            <a:r>
              <a:rPr lang="zh-CN" altLang="en-US" dirty="0"/>
              <a:t>表</a:t>
            </a:r>
            <a:r>
              <a:rPr lang="en-US" altLang="zh-CN" dirty="0"/>
              <a:t>a as ‘</a:t>
            </a:r>
            <a:r>
              <a:rPr lang="zh-CN" altLang="en-US" dirty="0"/>
              <a:t>表的别名</a:t>
            </a:r>
            <a:r>
              <a:rPr lang="en-US" altLang="zh-CN" dirty="0"/>
              <a:t>’ left(right) join </a:t>
            </a:r>
            <a:r>
              <a:rPr lang="zh-CN" altLang="en-US" dirty="0"/>
              <a:t>表</a:t>
            </a:r>
            <a:r>
              <a:rPr lang="en-US" altLang="zh-CN" dirty="0"/>
              <a:t>2 as ‘</a:t>
            </a:r>
            <a:r>
              <a:rPr lang="zh-CN" altLang="en-US" dirty="0"/>
              <a:t>表的别名</a:t>
            </a:r>
            <a:r>
              <a:rPr lang="en-US" altLang="zh-CN" dirty="0"/>
              <a:t>’</a:t>
            </a:r>
            <a:r>
              <a:rPr lang="zh-CN" altLang="en-US" dirty="0"/>
              <a:t> </a:t>
            </a:r>
            <a:r>
              <a:rPr lang="en-US" altLang="zh-CN" dirty="0"/>
              <a:t>on(</a:t>
            </a:r>
            <a:r>
              <a:rPr lang="zh-CN" altLang="en-US" dirty="0"/>
              <a:t>条件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支持</a:t>
            </a:r>
            <a:r>
              <a:rPr lang="en-US" altLang="zh-CN" dirty="0"/>
              <a:t>join</a:t>
            </a:r>
            <a:r>
              <a:rPr lang="zh-CN" altLang="en-US" dirty="0"/>
              <a:t>多个表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8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3E385-818F-4F3E-BC52-185F16AA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 err="1"/>
              <a:t>mysql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4004AE-FD7D-4917-B1D8-98D101F6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r>
              <a:rPr lang="en-US" altLang="zh-CN" dirty="0"/>
              <a:t>  -u –root –p</a:t>
            </a:r>
            <a:r>
              <a:rPr lang="zh-CN" altLang="en-US" dirty="0"/>
              <a:t>登录</a:t>
            </a:r>
            <a:r>
              <a:rPr lang="en-US" altLang="zh-CN" dirty="0"/>
              <a:t>,</a:t>
            </a:r>
            <a:r>
              <a:rPr lang="zh-CN" altLang="en-US" dirty="0"/>
              <a:t>密码是</a:t>
            </a:r>
            <a:r>
              <a:rPr lang="en-US" altLang="zh-CN" dirty="0"/>
              <a:t>102099</a:t>
            </a:r>
          </a:p>
          <a:p>
            <a:r>
              <a:rPr lang="zh-CN" altLang="en-US" dirty="0"/>
              <a:t>管理员下</a:t>
            </a:r>
            <a:r>
              <a:rPr lang="en-US" altLang="zh-CN" dirty="0"/>
              <a:t>net start </a:t>
            </a:r>
            <a:r>
              <a:rPr lang="en-US" altLang="zh-CN" dirty="0" err="1"/>
              <a:t>mysql</a:t>
            </a:r>
            <a:r>
              <a:rPr lang="zh-CN" altLang="en-US" dirty="0"/>
              <a:t>启动服务</a:t>
            </a:r>
            <a:r>
              <a:rPr lang="en-US" altLang="zh-CN" dirty="0"/>
              <a:t>,net stop </a:t>
            </a:r>
            <a:r>
              <a:rPr lang="en-US" altLang="zh-CN" dirty="0" err="1"/>
              <a:t>mysql</a:t>
            </a:r>
            <a:r>
              <a:rPr lang="zh-CN" altLang="en-US" dirty="0"/>
              <a:t>停止服务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4708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68CE1-D212-4832-A3A7-675B3AE0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自连接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E0F49-1426-4C68-8781-274A36B0F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 </a:t>
            </a:r>
            <a:r>
              <a:rPr lang="zh-CN" altLang="en-US" dirty="0"/>
              <a:t>字段 </a:t>
            </a:r>
            <a:r>
              <a:rPr lang="en-US" altLang="zh-CN" dirty="0"/>
              <a:t>from </a:t>
            </a:r>
            <a:r>
              <a:rPr lang="zh-CN" altLang="en-US" dirty="0"/>
              <a:t>表 </a:t>
            </a:r>
            <a:r>
              <a:rPr lang="en-US" altLang="zh-CN" dirty="0"/>
              <a:t>as </a:t>
            </a:r>
            <a:r>
              <a:rPr lang="zh-CN" altLang="en-US" dirty="0"/>
              <a:t>别名</a:t>
            </a:r>
            <a:r>
              <a:rPr lang="en-US" altLang="zh-CN" dirty="0"/>
              <a:t>1,</a:t>
            </a:r>
            <a:r>
              <a:rPr lang="zh-CN" altLang="en-US" dirty="0"/>
              <a:t>表 </a:t>
            </a:r>
            <a:r>
              <a:rPr lang="en-US" altLang="zh-CN" dirty="0"/>
              <a:t>as </a:t>
            </a:r>
            <a:r>
              <a:rPr lang="zh-CN" altLang="en-US" dirty="0"/>
              <a:t>别名</a:t>
            </a:r>
            <a:r>
              <a:rPr lang="en-US" altLang="zh-CN" dirty="0"/>
              <a:t>2 where(</a:t>
            </a:r>
            <a:r>
              <a:rPr lang="zh-CN" altLang="en-US" dirty="0"/>
              <a:t>条件</a:t>
            </a:r>
            <a:r>
              <a:rPr lang="en-US" altLang="zh-CN" dirty="0"/>
              <a:t>);</a:t>
            </a:r>
          </a:p>
          <a:p>
            <a:r>
              <a:rPr lang="zh-CN" altLang="en-US" dirty="0"/>
              <a:t>或者 </a:t>
            </a:r>
            <a:r>
              <a:rPr lang="en-US" altLang="zh-CN" dirty="0"/>
              <a:t>select </a:t>
            </a:r>
            <a:r>
              <a:rPr lang="zh-CN" altLang="en-US" dirty="0"/>
              <a:t>字段 </a:t>
            </a:r>
            <a:r>
              <a:rPr lang="en-US" altLang="zh-CN" dirty="0"/>
              <a:t>from </a:t>
            </a:r>
            <a:r>
              <a:rPr lang="zh-CN" altLang="en-US" dirty="0"/>
              <a:t>表 </a:t>
            </a:r>
            <a:r>
              <a:rPr lang="en-US" altLang="zh-CN" dirty="0"/>
              <a:t>as </a:t>
            </a:r>
            <a:r>
              <a:rPr lang="zh-CN" altLang="en-US" dirty="0"/>
              <a:t>别名</a:t>
            </a:r>
            <a:r>
              <a:rPr lang="en-US" altLang="zh-CN" dirty="0"/>
              <a:t>1 join </a:t>
            </a:r>
            <a:r>
              <a:rPr lang="zh-CN" altLang="en-US" dirty="0"/>
              <a:t>表 </a:t>
            </a:r>
            <a:r>
              <a:rPr lang="en-US" altLang="zh-CN" dirty="0"/>
              <a:t>as </a:t>
            </a:r>
            <a:r>
              <a:rPr lang="zh-CN" altLang="en-US" dirty="0"/>
              <a:t>别名</a:t>
            </a:r>
            <a:r>
              <a:rPr lang="en-US" altLang="zh-CN" dirty="0"/>
              <a:t>2 on;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8700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63593-76D8-4F66-8E5A-00D54978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分页</a:t>
            </a:r>
            <a:r>
              <a:rPr lang="en-US" altLang="zh-CN" dirty="0"/>
              <a:t>,</a:t>
            </a:r>
            <a:r>
              <a:rPr lang="zh-CN" altLang="en-US" dirty="0"/>
              <a:t>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54EA98-914C-48AF-80AE-7EFB0D3E4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排序</a:t>
            </a:r>
            <a:r>
              <a:rPr lang="en-US" altLang="zh-CN" dirty="0"/>
              <a:t>:order by `</a:t>
            </a:r>
            <a:r>
              <a:rPr lang="zh-CN" altLang="en-US" dirty="0"/>
              <a:t>字段名</a:t>
            </a:r>
            <a:r>
              <a:rPr lang="en-US" altLang="zh-CN" dirty="0"/>
              <a:t>` </a:t>
            </a:r>
            <a:r>
              <a:rPr lang="zh-CN" altLang="en-US" dirty="0"/>
              <a:t>排序方式</a:t>
            </a:r>
            <a:endParaRPr lang="en-US" altLang="zh-CN" dirty="0"/>
          </a:p>
          <a:p>
            <a:pPr lvl="1"/>
            <a:r>
              <a:rPr lang="zh-CN" altLang="en-US" dirty="0"/>
              <a:t>升序</a:t>
            </a:r>
            <a:r>
              <a:rPr lang="en-US" altLang="zh-CN" dirty="0"/>
              <a:t>:</a:t>
            </a:r>
            <a:r>
              <a:rPr lang="en-US" altLang="zh-CN" dirty="0" err="1"/>
              <a:t>asc</a:t>
            </a:r>
            <a:endParaRPr lang="en-US" altLang="zh-CN" dirty="0"/>
          </a:p>
          <a:p>
            <a:pPr lvl="1"/>
            <a:r>
              <a:rPr lang="zh-CN" altLang="en-US" dirty="0"/>
              <a:t>降序</a:t>
            </a:r>
            <a:r>
              <a:rPr lang="en-US" altLang="zh-CN" dirty="0"/>
              <a:t>:desc</a:t>
            </a:r>
          </a:p>
          <a:p>
            <a:r>
              <a:rPr lang="zh-CN" altLang="en-US" dirty="0"/>
              <a:t>分页</a:t>
            </a:r>
            <a:r>
              <a:rPr lang="en-US" altLang="zh-CN" dirty="0"/>
              <a:t>:limit </a:t>
            </a:r>
            <a:r>
              <a:rPr lang="en-US" altLang="zh-CN" dirty="0" err="1"/>
              <a:t>a,b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是起始数据条</a:t>
            </a:r>
            <a:r>
              <a:rPr lang="en-US" altLang="zh-CN" dirty="0"/>
              <a:t>,</a:t>
            </a:r>
            <a:r>
              <a:rPr lang="zh-CN" altLang="en-US" dirty="0"/>
              <a:t>从第几条数据开始</a:t>
            </a:r>
            <a:r>
              <a:rPr lang="en-US" altLang="zh-CN" dirty="0"/>
              <a:t>(0</a:t>
            </a:r>
            <a:r>
              <a:rPr lang="zh-CN" altLang="en-US" dirty="0"/>
              <a:t>开始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b</a:t>
            </a:r>
            <a:r>
              <a:rPr lang="zh-CN" altLang="en-US" dirty="0"/>
              <a:t>是一页多少个元素</a:t>
            </a:r>
            <a:endParaRPr lang="en-US" altLang="zh-CN" dirty="0"/>
          </a:p>
          <a:p>
            <a:pPr lvl="1"/>
            <a:r>
              <a:rPr lang="zh-CN" altLang="en-US" dirty="0"/>
              <a:t>要显示第</a:t>
            </a:r>
            <a:r>
              <a:rPr lang="en-US" altLang="zh-CN" dirty="0"/>
              <a:t>n</a:t>
            </a:r>
            <a:r>
              <a:rPr lang="zh-CN" altLang="en-US" dirty="0"/>
              <a:t>页可以让</a:t>
            </a:r>
            <a:r>
              <a:rPr lang="en-US" altLang="zh-CN" dirty="0"/>
              <a:t>a=(n-1)</a:t>
            </a:r>
            <a:r>
              <a:rPr lang="zh-CN" altLang="en-US" dirty="0"/>
              <a:t>*页面大小</a:t>
            </a:r>
          </a:p>
        </p:txBody>
      </p:sp>
    </p:spTree>
    <p:extLst>
      <p:ext uri="{BB962C8B-B14F-4D97-AF65-F5344CB8AC3E}">
        <p14:creationId xmlns:p14="http://schemas.microsoft.com/office/powerpoint/2010/main" val="3350881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C5C0A-8F1F-44BF-8F5B-02D85DFD8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09757B-527C-4FC7-9CF2-D23CB9BFE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where</a:t>
            </a:r>
            <a:r>
              <a:rPr lang="zh-CN" altLang="en-US" dirty="0"/>
              <a:t>里面在嵌套一个</a:t>
            </a:r>
            <a:r>
              <a:rPr lang="en-US" altLang="zh-CN" dirty="0"/>
              <a:t>select</a:t>
            </a:r>
            <a:r>
              <a:rPr lang="zh-CN" altLang="en-US" dirty="0"/>
              <a:t>如</a:t>
            </a:r>
            <a:r>
              <a:rPr lang="en-US" altLang="zh-CN" dirty="0"/>
              <a:t>:where a in (select…)</a:t>
            </a:r>
          </a:p>
          <a:p>
            <a:r>
              <a:rPr lang="zh-CN" altLang="en-US" dirty="0"/>
              <a:t>子查询是由内而外的</a:t>
            </a:r>
            <a:r>
              <a:rPr lang="en-US" altLang="zh-CN" dirty="0"/>
              <a:t>,</a:t>
            </a:r>
            <a:r>
              <a:rPr lang="zh-CN" altLang="en-US" dirty="0"/>
              <a:t>先查询里面一层</a:t>
            </a:r>
            <a:endParaRPr lang="en-US" altLang="zh-CN" dirty="0"/>
          </a:p>
          <a:p>
            <a:r>
              <a:rPr lang="zh-CN" altLang="en-US" dirty="0"/>
              <a:t>子查询适用于小数据量</a:t>
            </a:r>
          </a:p>
        </p:txBody>
      </p:sp>
    </p:spTree>
    <p:extLst>
      <p:ext uri="{BB962C8B-B14F-4D97-AF65-F5344CB8AC3E}">
        <p14:creationId xmlns:p14="http://schemas.microsoft.com/office/powerpoint/2010/main" val="4105847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CC239-32BB-4B4C-8F6A-E6C92B34B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2C245-57D6-4EF5-B552-D03AD2616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数学函数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abs()</a:t>
            </a:r>
            <a:r>
              <a:rPr lang="zh-CN" altLang="en-US" dirty="0"/>
              <a:t>绝对值</a:t>
            </a:r>
            <a:endParaRPr lang="en-US" altLang="zh-CN" dirty="0"/>
          </a:p>
          <a:p>
            <a:pPr lvl="1"/>
            <a:r>
              <a:rPr lang="en-US" altLang="zh-CN" dirty="0"/>
              <a:t>ceiling()</a:t>
            </a:r>
            <a:r>
              <a:rPr lang="zh-CN" altLang="en-US" dirty="0"/>
              <a:t>向上取整</a:t>
            </a:r>
            <a:r>
              <a:rPr lang="en-US" altLang="zh-CN" dirty="0"/>
              <a:t>,floor()</a:t>
            </a:r>
            <a:r>
              <a:rPr lang="zh-CN" altLang="en-US" dirty="0"/>
              <a:t>向下取整</a:t>
            </a:r>
            <a:endParaRPr lang="en-US" altLang="zh-CN" dirty="0"/>
          </a:p>
          <a:p>
            <a:pPr lvl="1"/>
            <a:r>
              <a:rPr lang="en-US" altLang="zh-CN" dirty="0"/>
              <a:t>rand()</a:t>
            </a:r>
            <a:r>
              <a:rPr lang="zh-CN" altLang="en-US" dirty="0"/>
              <a:t>返回一个</a:t>
            </a:r>
            <a:r>
              <a:rPr lang="en-US" altLang="zh-CN" dirty="0"/>
              <a:t>0-1</a:t>
            </a:r>
            <a:r>
              <a:rPr lang="zh-CN" altLang="en-US" dirty="0"/>
              <a:t>之间的随机数</a:t>
            </a:r>
            <a:endParaRPr lang="en-US" altLang="zh-CN" dirty="0"/>
          </a:p>
          <a:p>
            <a:pPr lvl="1"/>
            <a:r>
              <a:rPr lang="en-US" altLang="zh-CN" dirty="0"/>
              <a:t>sign()</a:t>
            </a:r>
            <a:r>
              <a:rPr lang="zh-CN" altLang="en-US" dirty="0"/>
              <a:t>返回参数的符号</a:t>
            </a:r>
            <a:r>
              <a:rPr lang="en-US" altLang="zh-CN" dirty="0"/>
              <a:t>,</a:t>
            </a:r>
            <a:r>
              <a:rPr lang="zh-CN" altLang="en-US" dirty="0"/>
              <a:t>结果有</a:t>
            </a:r>
            <a:r>
              <a:rPr lang="en-US" altLang="zh-CN" dirty="0"/>
              <a:t>0,-1,1</a:t>
            </a:r>
          </a:p>
          <a:p>
            <a:r>
              <a:rPr lang="zh-CN" altLang="en-US" dirty="0"/>
              <a:t>字符串函数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err="1"/>
              <a:t>char_length</a:t>
            </a:r>
            <a:r>
              <a:rPr lang="en-US" altLang="zh-CN" dirty="0"/>
              <a:t>()</a:t>
            </a:r>
            <a:r>
              <a:rPr lang="zh-CN" altLang="en-US" dirty="0"/>
              <a:t>返回字符串的长度</a:t>
            </a:r>
            <a:endParaRPr lang="en-US" altLang="zh-CN" dirty="0"/>
          </a:p>
          <a:p>
            <a:pPr lvl="1"/>
            <a:r>
              <a:rPr lang="en-US" altLang="zh-CN" dirty="0" err="1"/>
              <a:t>concat</a:t>
            </a:r>
            <a:r>
              <a:rPr lang="en-US" altLang="zh-CN" dirty="0"/>
              <a:t>()</a:t>
            </a:r>
            <a:r>
              <a:rPr lang="zh-CN" altLang="en-US" dirty="0"/>
              <a:t>字符串拼接</a:t>
            </a:r>
            <a:endParaRPr lang="en-US" altLang="zh-CN" dirty="0"/>
          </a:p>
          <a:p>
            <a:pPr lvl="1"/>
            <a:r>
              <a:rPr lang="en-US" altLang="zh-CN" dirty="0"/>
              <a:t>insert(str1,a,b,str2)</a:t>
            </a:r>
            <a:r>
              <a:rPr lang="zh-CN" altLang="en-US" dirty="0"/>
              <a:t>插入将</a:t>
            </a:r>
            <a:r>
              <a:rPr lang="en-US" altLang="zh-CN" dirty="0"/>
              <a:t>str1</a:t>
            </a:r>
            <a:r>
              <a:rPr lang="zh-CN" altLang="en-US" dirty="0"/>
              <a:t>从</a:t>
            </a:r>
            <a:r>
              <a:rPr lang="en-US" altLang="zh-CN" dirty="0"/>
              <a:t>a</a:t>
            </a:r>
            <a:r>
              <a:rPr lang="zh-CN" altLang="en-US" dirty="0"/>
              <a:t>位置开始</a:t>
            </a:r>
            <a:r>
              <a:rPr lang="en-US" altLang="zh-CN" dirty="0"/>
              <a:t>b</a:t>
            </a:r>
            <a:r>
              <a:rPr lang="zh-CN" altLang="en-US" dirty="0"/>
              <a:t>长度的字符串替换成</a:t>
            </a:r>
            <a:r>
              <a:rPr lang="en-US" altLang="zh-CN" dirty="0"/>
              <a:t>str2</a:t>
            </a:r>
          </a:p>
          <a:p>
            <a:pPr lvl="1"/>
            <a:r>
              <a:rPr lang="en-US" altLang="zh-CN" dirty="0"/>
              <a:t>replace(</a:t>
            </a:r>
            <a:r>
              <a:rPr lang="en-US" altLang="zh-CN" dirty="0" err="1"/>
              <a:t>str,a,b</a:t>
            </a:r>
            <a:r>
              <a:rPr lang="en-US" altLang="zh-CN" dirty="0"/>
              <a:t>)</a:t>
            </a:r>
            <a:r>
              <a:rPr lang="zh-CN" altLang="en-US" dirty="0"/>
              <a:t>将</a:t>
            </a:r>
            <a:r>
              <a:rPr lang="en-US" altLang="zh-CN" dirty="0"/>
              <a:t>str</a:t>
            </a:r>
            <a:r>
              <a:rPr lang="zh-CN" altLang="en-US" dirty="0"/>
              <a:t>中出现的</a:t>
            </a:r>
            <a:r>
              <a:rPr lang="en-US" altLang="zh-CN" dirty="0"/>
              <a:t>a</a:t>
            </a:r>
            <a:r>
              <a:rPr lang="zh-CN" altLang="en-US" dirty="0"/>
              <a:t>替换成</a:t>
            </a:r>
            <a:r>
              <a:rPr lang="en-US" altLang="zh-CN" dirty="0"/>
              <a:t>b</a:t>
            </a:r>
          </a:p>
          <a:p>
            <a:pPr lvl="1"/>
            <a:r>
              <a:rPr lang="en-US" altLang="zh-CN" dirty="0" err="1"/>
              <a:t>lower,upper</a:t>
            </a:r>
            <a:r>
              <a:rPr lang="zh-CN" altLang="en-US" dirty="0"/>
              <a:t>小写</a:t>
            </a:r>
            <a:r>
              <a:rPr lang="en-US" altLang="zh-CN" dirty="0"/>
              <a:t>,</a:t>
            </a:r>
            <a:r>
              <a:rPr lang="zh-CN" altLang="en-US" dirty="0"/>
              <a:t>大写</a:t>
            </a:r>
            <a:endParaRPr lang="en-US" altLang="zh-CN" dirty="0"/>
          </a:p>
          <a:p>
            <a:pPr lvl="1"/>
            <a:r>
              <a:rPr lang="en-US" altLang="zh-CN" dirty="0" err="1"/>
              <a:t>instr</a:t>
            </a:r>
            <a:r>
              <a:rPr lang="en-US" altLang="zh-CN" dirty="0"/>
              <a:t>(str1,str2)</a:t>
            </a:r>
            <a:r>
              <a:rPr lang="zh-CN" altLang="en-US" dirty="0"/>
              <a:t>将</a:t>
            </a:r>
            <a:r>
              <a:rPr lang="en-US" altLang="zh-CN" dirty="0"/>
              <a:t>str2</a:t>
            </a:r>
            <a:r>
              <a:rPr lang="zh-CN" altLang="en-US" dirty="0"/>
              <a:t>第一次在</a:t>
            </a:r>
            <a:r>
              <a:rPr lang="en-US" altLang="zh-CN" dirty="0"/>
              <a:t>str1</a:t>
            </a:r>
            <a:r>
              <a:rPr lang="zh-CN" altLang="en-US" dirty="0"/>
              <a:t>中出现的位置记录下来</a:t>
            </a:r>
            <a:r>
              <a:rPr lang="en-US" altLang="zh-CN" dirty="0"/>
              <a:t>,</a:t>
            </a:r>
            <a:r>
              <a:rPr lang="zh-CN" altLang="en-US" dirty="0"/>
              <a:t>没有返回</a:t>
            </a:r>
            <a:r>
              <a:rPr lang="en-US" altLang="zh-CN" dirty="0"/>
              <a:t>0</a:t>
            </a:r>
          </a:p>
          <a:p>
            <a:pPr lvl="1"/>
            <a:r>
              <a:rPr lang="en-US" altLang="zh-CN" dirty="0" err="1"/>
              <a:t>substr</a:t>
            </a:r>
            <a:r>
              <a:rPr lang="en-US" altLang="zh-CN" dirty="0"/>
              <a:t>(</a:t>
            </a:r>
            <a:r>
              <a:rPr lang="en-US" altLang="zh-CN" dirty="0" err="1"/>
              <a:t>str,a,b</a:t>
            </a:r>
            <a:r>
              <a:rPr lang="en-US" altLang="zh-CN" dirty="0"/>
              <a:t>)</a:t>
            </a:r>
            <a:r>
              <a:rPr lang="zh-CN" altLang="en-US" dirty="0"/>
              <a:t>将字符串中从</a:t>
            </a:r>
            <a:r>
              <a:rPr lang="en-US" altLang="zh-CN" dirty="0"/>
              <a:t>a</a:t>
            </a:r>
            <a:r>
              <a:rPr lang="zh-CN" altLang="en-US" dirty="0"/>
              <a:t>位置开始</a:t>
            </a:r>
            <a:r>
              <a:rPr lang="en-US" altLang="zh-CN" dirty="0"/>
              <a:t>b</a:t>
            </a:r>
            <a:r>
              <a:rPr lang="zh-CN" altLang="en-US" dirty="0"/>
              <a:t>长的字符串截取下来</a:t>
            </a:r>
            <a:endParaRPr lang="en-US" altLang="zh-CN" dirty="0"/>
          </a:p>
          <a:p>
            <a:pPr lvl="1"/>
            <a:r>
              <a:rPr lang="en-US" altLang="zh-CN" dirty="0"/>
              <a:t>reverse()</a:t>
            </a:r>
            <a:r>
              <a:rPr lang="zh-CN" altLang="en-US" dirty="0"/>
              <a:t>字符串翻转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3721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F232F-165F-4AD6-B353-229F4947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8225D-5440-4031-A131-0137A1F37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时间和日期函数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err="1"/>
              <a:t>current_data</a:t>
            </a:r>
            <a:r>
              <a:rPr lang="en-US" altLang="zh-CN" dirty="0"/>
              <a:t>()</a:t>
            </a:r>
            <a:r>
              <a:rPr lang="zh-CN" altLang="en-US" dirty="0"/>
              <a:t>获取当前日期</a:t>
            </a:r>
            <a:endParaRPr lang="en-US" altLang="zh-CN" dirty="0"/>
          </a:p>
          <a:p>
            <a:pPr lvl="1"/>
            <a:r>
              <a:rPr lang="en-US" altLang="zh-CN" dirty="0"/>
              <a:t>now()</a:t>
            </a:r>
            <a:r>
              <a:rPr lang="zh-CN" altLang="en-US" dirty="0"/>
              <a:t>当前时间</a:t>
            </a:r>
            <a:endParaRPr lang="en-US" altLang="zh-CN" dirty="0"/>
          </a:p>
          <a:p>
            <a:pPr lvl="1"/>
            <a:r>
              <a:rPr lang="en-US" altLang="zh-CN" dirty="0" err="1"/>
              <a:t>localtime</a:t>
            </a:r>
            <a:r>
              <a:rPr lang="en-US" altLang="zh-CN" dirty="0"/>
              <a:t>()</a:t>
            </a:r>
            <a:r>
              <a:rPr lang="zh-CN" altLang="en-US" dirty="0"/>
              <a:t>当前时间</a:t>
            </a:r>
            <a:endParaRPr lang="en-US" altLang="zh-CN" dirty="0"/>
          </a:p>
          <a:p>
            <a:pPr lvl="1"/>
            <a:r>
              <a:rPr lang="en-US" altLang="zh-CN" dirty="0" err="1"/>
              <a:t>sysdate</a:t>
            </a:r>
            <a:r>
              <a:rPr lang="en-US" altLang="zh-CN" dirty="0"/>
              <a:t>()</a:t>
            </a:r>
            <a:r>
              <a:rPr lang="zh-CN" altLang="en-US" dirty="0"/>
              <a:t>系统时间</a:t>
            </a:r>
            <a:endParaRPr lang="en-US" altLang="zh-CN" dirty="0"/>
          </a:p>
          <a:p>
            <a:pPr lvl="1"/>
            <a:r>
              <a:rPr lang="en-US" altLang="zh-CN" dirty="0" err="1"/>
              <a:t>year,hour,second</a:t>
            </a:r>
            <a:r>
              <a:rPr lang="en-US" altLang="zh-CN" dirty="0"/>
              <a:t>……</a:t>
            </a:r>
            <a:r>
              <a:rPr lang="zh-CN" altLang="en-US" dirty="0"/>
              <a:t>年月日等等传入一个</a:t>
            </a:r>
            <a:r>
              <a:rPr lang="en-US" altLang="zh-CN" dirty="0"/>
              <a:t>data</a:t>
            </a:r>
            <a:r>
              <a:rPr lang="zh-CN" altLang="en-US" dirty="0"/>
              <a:t>对象返回相应的值</a:t>
            </a:r>
            <a:endParaRPr lang="en-US" altLang="zh-CN" dirty="0"/>
          </a:p>
          <a:p>
            <a:r>
              <a:rPr lang="en-US" altLang="zh-CN" dirty="0"/>
              <a:t>user(),SYSTEM_USER()</a:t>
            </a:r>
            <a:r>
              <a:rPr lang="zh-CN" altLang="en-US" dirty="0"/>
              <a:t>返回当前用户</a:t>
            </a:r>
            <a:endParaRPr lang="en-US" altLang="zh-CN" dirty="0"/>
          </a:p>
          <a:p>
            <a:r>
              <a:rPr lang="en-US" altLang="zh-CN" dirty="0"/>
              <a:t>version()</a:t>
            </a:r>
            <a:r>
              <a:rPr lang="zh-CN" altLang="en-US" dirty="0"/>
              <a:t>当前</a:t>
            </a:r>
            <a:r>
              <a:rPr lang="en-US" altLang="zh-CN" dirty="0" err="1"/>
              <a:t>mysql</a:t>
            </a:r>
            <a:r>
              <a:rPr lang="zh-CN" altLang="en-US" dirty="0"/>
              <a:t>版本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337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E637F-8E0C-4FFC-AAAC-3FF21A8D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聚合函数</a:t>
            </a:r>
            <a:r>
              <a:rPr lang="en-US" altLang="zh-CN" dirty="0"/>
              <a:t>,</a:t>
            </a:r>
            <a:r>
              <a:rPr lang="zh-CN" altLang="en-US" dirty="0"/>
              <a:t>分组与过滤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7A3B86D-D36F-45EF-958A-B351BD485C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4929339"/>
              </p:ext>
            </p:extLst>
          </p:nvPr>
        </p:nvGraphicFramePr>
        <p:xfrm>
          <a:off x="838200" y="1825625"/>
          <a:ext cx="10515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70863550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725095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10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count()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计数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,1,</a:t>
                      </a:r>
                      <a:r>
                        <a:rPr lang="zh-CN" altLang="en-US" dirty="0"/>
                        <a:t>字段名</a:t>
                      </a:r>
                      <a:r>
                        <a:rPr lang="en-US" altLang="zh-CN" dirty="0"/>
                        <a:t>),</a:t>
                      </a:r>
                      <a:r>
                        <a:rPr lang="zh-CN" altLang="en-US" dirty="0"/>
                        <a:t>字段名会忽略</a:t>
                      </a:r>
                      <a:r>
                        <a:rPr lang="en-US" altLang="zh-CN" dirty="0"/>
                        <a:t>null</a:t>
                      </a:r>
                      <a:r>
                        <a:rPr lang="zh-CN" altLang="en-US" dirty="0"/>
                        <a:t>其他两种不会忽略</a:t>
                      </a:r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261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avg()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平均分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54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max()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59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min()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72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sum()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02030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F2EBA87-6274-4CF8-87AE-1EB56BFD5E00}"/>
              </a:ext>
            </a:extLst>
          </p:cNvPr>
          <p:cNvSpPr txBox="1"/>
          <p:nvPr/>
        </p:nvSpPr>
        <p:spPr>
          <a:xfrm>
            <a:off x="736847" y="4481475"/>
            <a:ext cx="3923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在求不同课程的平均数最低最高时</a:t>
            </a:r>
            <a:r>
              <a:rPr lang="en-US" altLang="zh-CN" dirty="0"/>
              <a:t>,</a:t>
            </a:r>
            <a:r>
              <a:rPr lang="zh-CN" altLang="en-US" dirty="0"/>
              <a:t>需要分组</a:t>
            </a:r>
            <a:r>
              <a:rPr lang="en-US" altLang="zh-CN" dirty="0"/>
              <a:t>group by </a:t>
            </a:r>
            <a:r>
              <a:rPr lang="zh-CN" altLang="en-US" dirty="0"/>
              <a:t>字段名</a:t>
            </a:r>
            <a:endParaRPr lang="en-US" altLang="zh-CN" dirty="0"/>
          </a:p>
          <a:p>
            <a:r>
              <a:rPr lang="zh-CN" altLang="en-US" dirty="0"/>
              <a:t>同时要给共有的名字加上</a:t>
            </a:r>
            <a:r>
              <a:rPr lang="en-US" altLang="zh-CN" dirty="0" err="1"/>
              <a:t>any_value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3E577F-0C7E-4CAB-868E-E0787E278116}"/>
              </a:ext>
            </a:extLst>
          </p:cNvPr>
          <p:cNvSpPr txBox="1"/>
          <p:nvPr/>
        </p:nvSpPr>
        <p:spPr>
          <a:xfrm>
            <a:off x="6791417" y="4820575"/>
            <a:ext cx="3071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在给分组后的数据加条件时需要使用</a:t>
            </a:r>
            <a:r>
              <a:rPr lang="en-US" altLang="zh-CN" dirty="0"/>
              <a:t>having(</a:t>
            </a:r>
            <a:r>
              <a:rPr lang="zh-CN" altLang="en-US" dirty="0"/>
              <a:t>条件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897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455E4-FCC8-4DAE-9585-A11F984C5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数据库级别的</a:t>
            </a:r>
            <a:r>
              <a:rPr lang="en-US" altLang="zh-CN" dirty="0"/>
              <a:t>md5</a:t>
            </a:r>
            <a:r>
              <a:rPr lang="zh-CN" altLang="en-US" dirty="0"/>
              <a:t>加密</a:t>
            </a:r>
            <a:r>
              <a:rPr lang="en-US" altLang="zh-CN" dirty="0"/>
              <a:t>(</a:t>
            </a:r>
            <a:r>
              <a:rPr lang="zh-CN" altLang="en-US" dirty="0"/>
              <a:t>哈希摘要算法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DA6AC-EC21-43F9-BFDD-A84085455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MD5(</a:t>
            </a:r>
            <a:r>
              <a:rPr lang="zh-CN" altLang="en-US" dirty="0"/>
              <a:t>要加密的内容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57805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69FEC-1AEE-4F5E-850D-6CFD84AC4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94641F-C2F3-4295-8F1F-1665778C8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特点</a:t>
            </a:r>
            <a:r>
              <a:rPr lang="en-US" altLang="zh-CN" dirty="0"/>
              <a:t>:</a:t>
            </a:r>
            <a:r>
              <a:rPr lang="zh-CN" altLang="en-US" dirty="0"/>
              <a:t>举例</a:t>
            </a:r>
            <a:r>
              <a:rPr lang="en-US" altLang="zh-CN" dirty="0"/>
              <a:t>:</a:t>
            </a:r>
            <a:r>
              <a:rPr lang="zh-CN" altLang="en-US" dirty="0"/>
              <a:t>银行转账</a:t>
            </a:r>
            <a:endParaRPr lang="en-US" altLang="zh-CN" dirty="0"/>
          </a:p>
          <a:p>
            <a:r>
              <a:rPr lang="en-US" altLang="zh-CN" dirty="0"/>
              <a:t>acid:</a:t>
            </a:r>
          </a:p>
          <a:p>
            <a:pPr lvl="1"/>
            <a:r>
              <a:rPr lang="zh-CN" altLang="en-US" dirty="0"/>
              <a:t>原子性</a:t>
            </a:r>
            <a:r>
              <a:rPr lang="en-US" altLang="zh-CN" dirty="0"/>
              <a:t>:</a:t>
            </a:r>
            <a:r>
              <a:rPr lang="zh-CN" altLang="en-US" dirty="0"/>
              <a:t>要么都成功</a:t>
            </a:r>
            <a:r>
              <a:rPr lang="en-US" altLang="zh-CN" dirty="0"/>
              <a:t>,</a:t>
            </a:r>
            <a:r>
              <a:rPr lang="zh-CN" altLang="en-US" dirty="0"/>
              <a:t>要么都失败</a:t>
            </a:r>
            <a:r>
              <a:rPr lang="en-US" altLang="zh-CN" dirty="0"/>
              <a:t>,</a:t>
            </a:r>
          </a:p>
          <a:p>
            <a:pPr lvl="1"/>
            <a:r>
              <a:rPr lang="zh-CN" altLang="en-US" dirty="0"/>
              <a:t>一致性</a:t>
            </a:r>
            <a:r>
              <a:rPr lang="en-US" altLang="zh-CN" dirty="0"/>
              <a:t>:</a:t>
            </a:r>
            <a:r>
              <a:rPr lang="zh-CN" altLang="en-US" dirty="0"/>
              <a:t>事务前后数据完整</a:t>
            </a:r>
            <a:r>
              <a:rPr lang="en-US" altLang="zh-CN" dirty="0"/>
              <a:t>,</a:t>
            </a:r>
            <a:r>
              <a:rPr lang="zh-CN" altLang="en-US" dirty="0"/>
              <a:t>最终一致</a:t>
            </a:r>
            <a:r>
              <a:rPr lang="en-US" altLang="zh-CN" dirty="0"/>
              <a:t>:</a:t>
            </a:r>
            <a:r>
              <a:rPr lang="zh-CN" altLang="en-US" dirty="0"/>
              <a:t>无论怎么转账</a:t>
            </a:r>
            <a:r>
              <a:rPr lang="en-US" altLang="zh-CN" dirty="0"/>
              <a:t>,</a:t>
            </a:r>
            <a:r>
              <a:rPr lang="zh-CN" altLang="en-US" dirty="0"/>
              <a:t>最后总金额都是固定的</a:t>
            </a:r>
            <a:endParaRPr lang="en-US" altLang="zh-CN" dirty="0"/>
          </a:p>
          <a:p>
            <a:pPr lvl="1"/>
            <a:r>
              <a:rPr lang="zh-CN" altLang="en-US" dirty="0"/>
              <a:t>隔离性</a:t>
            </a:r>
            <a:r>
              <a:rPr lang="en-US" altLang="zh-CN" dirty="0"/>
              <a:t>:a</a:t>
            </a:r>
            <a:r>
              <a:rPr lang="zh-CN" altLang="en-US" dirty="0"/>
              <a:t>给</a:t>
            </a:r>
            <a:r>
              <a:rPr lang="en-US" altLang="zh-CN" dirty="0"/>
              <a:t>b</a:t>
            </a:r>
            <a:r>
              <a:rPr lang="zh-CN" altLang="en-US" dirty="0"/>
              <a:t>转账和</a:t>
            </a:r>
            <a:r>
              <a:rPr lang="en-US" altLang="zh-CN" dirty="0"/>
              <a:t>b</a:t>
            </a:r>
            <a:r>
              <a:rPr lang="zh-CN" altLang="en-US" dirty="0"/>
              <a:t>给</a:t>
            </a:r>
            <a:r>
              <a:rPr lang="en-US" altLang="zh-CN" dirty="0"/>
              <a:t>c</a:t>
            </a:r>
            <a:r>
              <a:rPr lang="zh-CN" altLang="en-US" dirty="0"/>
              <a:t>转账是互相隔离</a:t>
            </a:r>
            <a:r>
              <a:rPr lang="en-US" altLang="zh-CN" dirty="0"/>
              <a:t>,</a:t>
            </a:r>
            <a:r>
              <a:rPr lang="zh-CN" altLang="en-US" dirty="0"/>
              <a:t>互不干涉的</a:t>
            </a:r>
            <a:endParaRPr lang="en-US" altLang="zh-CN" dirty="0"/>
          </a:p>
          <a:p>
            <a:pPr lvl="1"/>
            <a:r>
              <a:rPr lang="zh-CN" altLang="en-US" dirty="0"/>
              <a:t>持久性</a:t>
            </a:r>
            <a:r>
              <a:rPr lang="en-US" altLang="zh-CN" dirty="0"/>
              <a:t>:</a:t>
            </a:r>
            <a:r>
              <a:rPr lang="zh-CN" altLang="en-US" dirty="0"/>
              <a:t>事务没有提交就恢复到原状</a:t>
            </a:r>
            <a:r>
              <a:rPr lang="en-US" altLang="zh-CN" dirty="0"/>
              <a:t>,</a:t>
            </a:r>
            <a:r>
              <a:rPr lang="zh-CN" altLang="en-US" dirty="0"/>
              <a:t>事务已经提交就不可逆永久保存</a:t>
            </a:r>
            <a:endParaRPr lang="en-US" altLang="zh-CN" dirty="0"/>
          </a:p>
          <a:p>
            <a:r>
              <a:rPr lang="zh-CN" altLang="en-US" dirty="0"/>
              <a:t>几种问题</a:t>
            </a:r>
            <a:endParaRPr lang="en-US" altLang="zh-CN" dirty="0"/>
          </a:p>
          <a:p>
            <a:pPr lvl="1"/>
            <a:r>
              <a:rPr lang="zh-CN" altLang="en-US" dirty="0"/>
              <a:t>脏读</a:t>
            </a:r>
            <a:r>
              <a:rPr lang="en-US" altLang="zh-CN" dirty="0"/>
              <a:t>:</a:t>
            </a:r>
            <a:r>
              <a:rPr lang="zh-CN" altLang="en-US" dirty="0"/>
              <a:t>一个事务读取了另一个事务没有提交的数据</a:t>
            </a:r>
            <a:endParaRPr lang="en-US" altLang="zh-CN" dirty="0"/>
          </a:p>
          <a:p>
            <a:pPr lvl="1"/>
            <a:r>
              <a:rPr lang="zh-CN" altLang="en-US" dirty="0"/>
              <a:t>不可重复读</a:t>
            </a:r>
            <a:r>
              <a:rPr lang="en-US" altLang="zh-CN" dirty="0"/>
              <a:t>:</a:t>
            </a:r>
            <a:r>
              <a:rPr lang="zh-CN" altLang="en-US" dirty="0"/>
              <a:t>两次读取数据不一致</a:t>
            </a:r>
            <a:endParaRPr lang="en-US" altLang="zh-CN" dirty="0"/>
          </a:p>
          <a:p>
            <a:pPr lvl="1"/>
            <a:r>
              <a:rPr lang="zh-CN" altLang="en-US" dirty="0"/>
              <a:t>虚读</a:t>
            </a:r>
            <a:r>
              <a:rPr lang="en-US" altLang="zh-CN" dirty="0"/>
              <a:t>(</a:t>
            </a:r>
            <a:r>
              <a:rPr lang="zh-CN" altLang="en-US" dirty="0"/>
              <a:t>幻读</a:t>
            </a:r>
            <a:r>
              <a:rPr lang="en-US" altLang="zh-CN" dirty="0"/>
              <a:t>):</a:t>
            </a:r>
            <a:r>
              <a:rPr lang="zh-CN" altLang="en-US" dirty="0"/>
              <a:t>读取时另一个事务插入新的行导致前后不一致</a:t>
            </a:r>
          </a:p>
        </p:txBody>
      </p:sp>
    </p:spTree>
    <p:extLst>
      <p:ext uri="{BB962C8B-B14F-4D97-AF65-F5344CB8AC3E}">
        <p14:creationId xmlns:p14="http://schemas.microsoft.com/office/powerpoint/2010/main" val="2745602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B630B-C88D-40DC-A0DF-44977EF3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事务语法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4DB2F9-F095-4117-A017-5082E718E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r>
              <a:rPr lang="zh-CN" altLang="en-US" dirty="0"/>
              <a:t>默认自动提交事务</a:t>
            </a:r>
            <a:r>
              <a:rPr lang="en-US" altLang="zh-CN" dirty="0"/>
              <a:t>:set </a:t>
            </a:r>
            <a:r>
              <a:rPr lang="en-US" altLang="zh-CN" dirty="0" err="1"/>
              <a:t>autocommit</a:t>
            </a:r>
            <a:r>
              <a:rPr lang="en-US" altLang="zh-CN" dirty="0"/>
              <a:t> = 1</a:t>
            </a:r>
            <a:r>
              <a:rPr lang="zh-CN" altLang="en-US" dirty="0"/>
              <a:t>开启</a:t>
            </a:r>
            <a:r>
              <a:rPr lang="en-US" altLang="zh-CN" dirty="0"/>
              <a:t>, = 0</a:t>
            </a:r>
            <a:r>
              <a:rPr lang="zh-CN" altLang="en-US" dirty="0"/>
              <a:t>关闭</a:t>
            </a:r>
            <a:endParaRPr lang="en-US" altLang="zh-CN" dirty="0"/>
          </a:p>
          <a:p>
            <a:r>
              <a:rPr lang="zh-CN" altLang="en-US" dirty="0"/>
              <a:t>手动执行事务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事务开启</a:t>
            </a:r>
            <a:r>
              <a:rPr lang="en-US" altLang="zh-CN" dirty="0"/>
              <a:t>:start transaction</a:t>
            </a:r>
          </a:p>
          <a:p>
            <a:pPr lvl="1"/>
            <a:r>
              <a:rPr lang="zh-CN" altLang="en-US" dirty="0"/>
              <a:t>事务提交</a:t>
            </a:r>
            <a:r>
              <a:rPr lang="en-US" altLang="zh-CN" dirty="0"/>
              <a:t>:commit</a:t>
            </a:r>
          </a:p>
          <a:p>
            <a:pPr lvl="1"/>
            <a:r>
              <a:rPr lang="zh-CN" altLang="en-US" dirty="0"/>
              <a:t>回滚</a:t>
            </a:r>
            <a:r>
              <a:rPr lang="en-US" altLang="zh-CN" dirty="0"/>
              <a:t>:rollback</a:t>
            </a:r>
          </a:p>
          <a:p>
            <a:pPr lvl="1"/>
            <a:r>
              <a:rPr lang="zh-CN" altLang="en-US" dirty="0"/>
              <a:t>保存点</a:t>
            </a:r>
            <a:r>
              <a:rPr lang="en-US" altLang="zh-CN" dirty="0"/>
              <a:t>:</a:t>
            </a:r>
            <a:r>
              <a:rPr lang="en-US" altLang="zh-CN" dirty="0" err="1"/>
              <a:t>savepoint</a:t>
            </a:r>
            <a:r>
              <a:rPr lang="en-US" altLang="zh-CN" dirty="0"/>
              <a:t> </a:t>
            </a:r>
            <a:r>
              <a:rPr lang="zh-CN" altLang="en-US" dirty="0"/>
              <a:t>保存点名</a:t>
            </a:r>
            <a:endParaRPr lang="en-US" altLang="zh-CN" dirty="0"/>
          </a:p>
          <a:p>
            <a:pPr lvl="1"/>
            <a:r>
              <a:rPr lang="zh-CN" altLang="en-US" dirty="0"/>
              <a:t>回滚到保存点</a:t>
            </a:r>
            <a:r>
              <a:rPr lang="en-US" altLang="zh-CN" dirty="0"/>
              <a:t>:rollback </a:t>
            </a:r>
            <a:r>
              <a:rPr lang="zh-CN" altLang="en-US" dirty="0"/>
              <a:t>保存点名</a:t>
            </a:r>
            <a:endParaRPr lang="en-US" altLang="zh-CN" dirty="0"/>
          </a:p>
          <a:p>
            <a:pPr lvl="1"/>
            <a:r>
              <a:rPr lang="zh-CN" altLang="en-US" dirty="0"/>
              <a:t>删除保存点</a:t>
            </a:r>
            <a:r>
              <a:rPr lang="en-US" altLang="zh-CN" dirty="0"/>
              <a:t>:release </a:t>
            </a:r>
            <a:r>
              <a:rPr lang="zh-CN" altLang="en-US" dirty="0"/>
              <a:t>撤销保存点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0119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D27FB-CF0D-49B1-A23E-419B1282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</a:t>
            </a:r>
            <a:r>
              <a:rPr lang="en-US" altLang="zh-CN" dirty="0"/>
              <a:t>(id_</a:t>
            </a:r>
            <a:r>
              <a:rPr lang="zh-CN" altLang="en-US" dirty="0"/>
              <a:t>表名</a:t>
            </a:r>
            <a:r>
              <a:rPr lang="en-US" altLang="zh-CN" dirty="0"/>
              <a:t>_</a:t>
            </a:r>
            <a:r>
              <a:rPr lang="zh-CN" altLang="en-US" dirty="0"/>
              <a:t>列名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94CD6A-6CC5-4A4B-9338-4FCB245A0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通过索引可以更快的去获取</a:t>
            </a:r>
            <a:r>
              <a:rPr lang="en-US" altLang="zh-CN" dirty="0" err="1"/>
              <a:t>mysql</a:t>
            </a:r>
            <a:r>
              <a:rPr lang="zh-CN" altLang="en-US" dirty="0"/>
              <a:t>里面的数据</a:t>
            </a:r>
            <a:r>
              <a:rPr lang="en-US" altLang="zh-CN" dirty="0"/>
              <a:t>,</a:t>
            </a:r>
            <a:r>
              <a:rPr lang="zh-CN" altLang="en-US" dirty="0"/>
              <a:t>索引的本质是一种数据结构</a:t>
            </a:r>
            <a:r>
              <a:rPr lang="en-US" altLang="zh-CN" dirty="0"/>
              <a:t>,</a:t>
            </a:r>
            <a:r>
              <a:rPr lang="zh-CN" altLang="en-US" dirty="0"/>
              <a:t>索引在小数据量时用处不大</a:t>
            </a:r>
            <a:endParaRPr lang="en-US" altLang="zh-CN" dirty="0"/>
          </a:p>
          <a:p>
            <a:r>
              <a:rPr lang="zh-CN" altLang="en-US" dirty="0"/>
              <a:t>分类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主键索引 </a:t>
            </a:r>
            <a:r>
              <a:rPr lang="en-US" altLang="zh-CN" dirty="0"/>
              <a:t>primary key,</a:t>
            </a:r>
            <a:r>
              <a:rPr lang="zh-CN" altLang="en-US" dirty="0"/>
              <a:t>唯一标识不可重复</a:t>
            </a:r>
            <a:r>
              <a:rPr lang="en-US" altLang="zh-CN" dirty="0"/>
              <a:t>,</a:t>
            </a:r>
            <a:r>
              <a:rPr lang="zh-CN" altLang="en-US" dirty="0"/>
              <a:t>一个表只能有一个主键</a:t>
            </a:r>
            <a:endParaRPr lang="en-US" altLang="zh-CN" dirty="0"/>
          </a:p>
          <a:p>
            <a:pPr lvl="1"/>
            <a:r>
              <a:rPr lang="zh-CN" altLang="en-US" dirty="0"/>
              <a:t>唯一索引 </a:t>
            </a:r>
            <a:r>
              <a:rPr lang="en-US" altLang="zh-CN" dirty="0"/>
              <a:t>unique key </a:t>
            </a:r>
            <a:r>
              <a:rPr lang="zh-CN" altLang="en-US" dirty="0"/>
              <a:t>不允许出现相同的行</a:t>
            </a:r>
            <a:r>
              <a:rPr lang="en-US" altLang="zh-CN" dirty="0"/>
              <a:t>,</a:t>
            </a:r>
            <a:r>
              <a:rPr lang="zh-CN" altLang="en-US" dirty="0"/>
              <a:t>多个列都可标识为唯一索引</a:t>
            </a:r>
            <a:endParaRPr lang="en-US" altLang="zh-CN" dirty="0"/>
          </a:p>
          <a:p>
            <a:pPr lvl="1"/>
            <a:r>
              <a:rPr lang="zh-CN" altLang="en-US" dirty="0"/>
              <a:t>常规索引 </a:t>
            </a:r>
            <a:r>
              <a:rPr lang="en-US" altLang="zh-CN" dirty="0"/>
              <a:t>key/index,</a:t>
            </a:r>
            <a:r>
              <a:rPr lang="zh-CN" altLang="en-US" dirty="0"/>
              <a:t>默认的</a:t>
            </a:r>
            <a:endParaRPr lang="en-US" altLang="zh-CN" dirty="0"/>
          </a:p>
          <a:p>
            <a:pPr lvl="1"/>
            <a:r>
              <a:rPr lang="zh-CN" altLang="en-US" dirty="0"/>
              <a:t>全文索引 </a:t>
            </a:r>
            <a:r>
              <a:rPr lang="en-US" altLang="zh-CN" dirty="0" err="1"/>
              <a:t>fulltext</a:t>
            </a:r>
            <a:r>
              <a:rPr lang="en-US" altLang="zh-CN" dirty="0"/>
              <a:t> index,</a:t>
            </a:r>
            <a:r>
              <a:rPr lang="zh-CN" altLang="en-US" dirty="0"/>
              <a:t>特定的数据库才能用</a:t>
            </a:r>
            <a:r>
              <a:rPr lang="en-US" altLang="zh-CN" dirty="0"/>
              <a:t>,</a:t>
            </a:r>
            <a:r>
              <a:rPr lang="zh-CN" altLang="en-US" dirty="0"/>
              <a:t>提高速度</a:t>
            </a:r>
            <a:endParaRPr lang="en-US" altLang="zh-CN" dirty="0"/>
          </a:p>
          <a:p>
            <a:r>
              <a:rPr lang="zh-CN" altLang="en-US" dirty="0"/>
              <a:t>展示索引</a:t>
            </a:r>
            <a:r>
              <a:rPr lang="en-US" altLang="zh-CN" dirty="0"/>
              <a:t>:show index from `</a:t>
            </a:r>
            <a:r>
              <a:rPr lang="zh-CN" altLang="en-US" dirty="0"/>
              <a:t>表名</a:t>
            </a:r>
            <a:r>
              <a:rPr lang="en-US" altLang="zh-CN" dirty="0"/>
              <a:t>`;</a:t>
            </a:r>
          </a:p>
          <a:p>
            <a:r>
              <a:rPr lang="zh-CN" altLang="en-US" dirty="0"/>
              <a:t>添加索引的语法</a:t>
            </a:r>
            <a:endParaRPr lang="en-US" altLang="zh-CN" dirty="0"/>
          </a:p>
          <a:p>
            <a:pPr lvl="1"/>
            <a:r>
              <a:rPr lang="en-US" altLang="zh-CN" dirty="0"/>
              <a:t>alter table `</a:t>
            </a:r>
            <a:r>
              <a:rPr lang="zh-CN" altLang="en-US" dirty="0"/>
              <a:t>表名</a:t>
            </a:r>
            <a:r>
              <a:rPr lang="en-US" altLang="zh-CN" dirty="0"/>
              <a:t>`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索引类型 </a:t>
            </a:r>
            <a:r>
              <a:rPr lang="en-US" altLang="zh-CN" dirty="0"/>
              <a:t>`</a:t>
            </a:r>
            <a:r>
              <a:rPr lang="zh-CN" altLang="en-US" dirty="0"/>
              <a:t>索引名</a:t>
            </a:r>
            <a:r>
              <a:rPr lang="en-US" altLang="zh-CN" dirty="0"/>
              <a:t>`(`</a:t>
            </a:r>
            <a:r>
              <a:rPr lang="zh-CN" altLang="en-US" dirty="0"/>
              <a:t>指定的列</a:t>
            </a:r>
            <a:r>
              <a:rPr lang="en-US" altLang="zh-CN" dirty="0"/>
              <a:t>`)</a:t>
            </a:r>
          </a:p>
          <a:p>
            <a:pPr lvl="1"/>
            <a:r>
              <a:rPr lang="en-US" altLang="zh-CN" dirty="0"/>
              <a:t>create </a:t>
            </a:r>
            <a:r>
              <a:rPr lang="zh-CN" altLang="en-US" dirty="0"/>
              <a:t>索引类型 索引名 </a:t>
            </a:r>
            <a:r>
              <a:rPr lang="en-US" altLang="zh-CN" dirty="0"/>
              <a:t>on </a:t>
            </a:r>
            <a:r>
              <a:rPr lang="zh-CN" altLang="en-US" dirty="0"/>
              <a:t>表名</a:t>
            </a:r>
            <a:r>
              <a:rPr lang="en-US" altLang="zh-CN" dirty="0"/>
              <a:t>(`</a:t>
            </a:r>
            <a:r>
              <a:rPr lang="zh-CN" altLang="en-US" dirty="0"/>
              <a:t>字段名</a:t>
            </a:r>
            <a:r>
              <a:rPr lang="en-US" altLang="zh-CN" dirty="0"/>
              <a:t>`)</a:t>
            </a:r>
          </a:p>
          <a:p>
            <a:r>
              <a:rPr lang="en-US" altLang="zh-CN" dirty="0"/>
              <a:t>explain:</a:t>
            </a:r>
            <a:r>
              <a:rPr lang="zh-CN" altLang="en-US" dirty="0"/>
              <a:t>分析</a:t>
            </a:r>
            <a:r>
              <a:rPr lang="en-US" altLang="zh-CN" dirty="0"/>
              <a:t>select</a:t>
            </a:r>
            <a:r>
              <a:rPr lang="zh-CN" altLang="en-US" dirty="0"/>
              <a:t>语句的执行情况</a:t>
            </a:r>
          </a:p>
        </p:txBody>
      </p:sp>
    </p:spTree>
    <p:extLst>
      <p:ext uri="{BB962C8B-B14F-4D97-AF65-F5344CB8AC3E}">
        <p14:creationId xmlns:p14="http://schemas.microsoft.com/office/powerpoint/2010/main" val="99544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CA454-5F28-475A-BA1E-3B208400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err="1"/>
              <a:t>sql</a:t>
            </a:r>
            <a:r>
              <a:rPr lang="zh-CN" altLang="en-US" dirty="0"/>
              <a:t>语句</a:t>
            </a:r>
            <a:r>
              <a:rPr lang="en-US" altLang="zh-CN" dirty="0"/>
              <a:t>(</a:t>
            </a:r>
            <a:r>
              <a:rPr lang="zh-CN" altLang="en-US" dirty="0"/>
              <a:t>注</a:t>
            </a:r>
            <a:r>
              <a:rPr lang="en-US" altLang="zh-CN" dirty="0"/>
              <a:t>:</a:t>
            </a:r>
            <a:r>
              <a:rPr lang="zh-CN" altLang="en-US" dirty="0"/>
              <a:t>所有的语句都要分号结尾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0CC09F-D12F-4642-B2FF-E45236C6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修改密码</a:t>
            </a:r>
            <a:r>
              <a:rPr lang="en-US" altLang="zh-CN" dirty="0"/>
              <a:t>:update </a:t>
            </a:r>
            <a:r>
              <a:rPr lang="en-US" altLang="zh-CN" dirty="0" err="1"/>
              <a:t>mysql.user</a:t>
            </a:r>
            <a:r>
              <a:rPr lang="en-US" altLang="zh-CN" dirty="0"/>
              <a:t> set </a:t>
            </a:r>
            <a:r>
              <a:rPr lang="en-US" altLang="zh-CN" dirty="0" err="1"/>
              <a:t>authentication_string</a:t>
            </a:r>
            <a:r>
              <a:rPr lang="en-US" altLang="zh-CN" dirty="0"/>
              <a:t>=password(‘123456’) where user=‘root’ and host = ‘localhost’;</a:t>
            </a:r>
          </a:p>
          <a:p>
            <a:r>
              <a:rPr lang="zh-CN" altLang="en-US" dirty="0"/>
              <a:t>刷新权限</a:t>
            </a:r>
            <a:r>
              <a:rPr lang="en-US" altLang="zh-CN" dirty="0"/>
              <a:t>:flush privileges;</a:t>
            </a:r>
          </a:p>
          <a:p>
            <a:r>
              <a:rPr lang="zh-CN" altLang="en-US" dirty="0"/>
              <a:t>展示所有数据库</a:t>
            </a:r>
            <a:r>
              <a:rPr lang="en-US" altLang="zh-CN" dirty="0"/>
              <a:t>show databases;</a:t>
            </a:r>
          </a:p>
          <a:p>
            <a:r>
              <a:rPr lang="zh-CN" altLang="en-US" dirty="0"/>
              <a:t>切换数据库</a:t>
            </a:r>
            <a:r>
              <a:rPr lang="en-US" altLang="zh-CN" dirty="0"/>
              <a:t>:use </a:t>
            </a:r>
            <a:r>
              <a:rPr lang="zh-CN" altLang="en-US" dirty="0"/>
              <a:t>数据库名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展示所有的表</a:t>
            </a:r>
            <a:r>
              <a:rPr lang="en-US" altLang="zh-CN" dirty="0"/>
              <a:t>:show tables;(</a:t>
            </a:r>
            <a:r>
              <a:rPr lang="zh-CN" altLang="en-US" dirty="0"/>
              <a:t>需要有打开的数据库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显示一个表的信息</a:t>
            </a:r>
            <a:r>
              <a:rPr lang="en-US" altLang="zh-CN" dirty="0"/>
              <a:t>:describe </a:t>
            </a:r>
            <a:r>
              <a:rPr lang="zh-CN" altLang="en-US" dirty="0"/>
              <a:t>表名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创建数据库</a:t>
            </a:r>
            <a:r>
              <a:rPr lang="en-US" altLang="zh-CN" dirty="0"/>
              <a:t>:create database </a:t>
            </a:r>
            <a:r>
              <a:rPr lang="zh-CN" altLang="en-US" dirty="0"/>
              <a:t>数据库名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--</a:t>
            </a:r>
            <a:r>
              <a:rPr lang="zh-CN" altLang="en-US" dirty="0"/>
              <a:t>注释</a:t>
            </a:r>
            <a:r>
              <a:rPr lang="en-US" altLang="zh-CN" dirty="0"/>
              <a:t>,/</a:t>
            </a:r>
            <a:r>
              <a:rPr lang="zh-CN" altLang="en-US" dirty="0"/>
              <a:t>*注释*</a:t>
            </a:r>
            <a:r>
              <a:rPr lang="en-US" altLang="zh-CN" dirty="0"/>
              <a:t>/</a:t>
            </a:r>
          </a:p>
          <a:p>
            <a:r>
              <a:rPr lang="zh-CN" altLang="en-US" dirty="0"/>
              <a:t>如果表名或字段名是一个特殊字符最好用</a:t>
            </a:r>
            <a:r>
              <a:rPr lang="en-US" altLang="zh-CN" dirty="0"/>
              <a:t>``(tab </a:t>
            </a:r>
            <a:r>
              <a:rPr lang="zh-CN" altLang="en-US" dirty="0"/>
              <a:t>键上方的键</a:t>
            </a:r>
            <a:r>
              <a:rPr lang="en-US" altLang="zh-CN" dirty="0"/>
              <a:t>)</a:t>
            </a:r>
            <a:r>
              <a:rPr lang="zh-CN" altLang="en-US" dirty="0"/>
              <a:t>括起来</a:t>
            </a:r>
          </a:p>
        </p:txBody>
      </p:sp>
    </p:spTree>
    <p:extLst>
      <p:ext uri="{BB962C8B-B14F-4D97-AF65-F5344CB8AC3E}">
        <p14:creationId xmlns:p14="http://schemas.microsoft.com/office/powerpoint/2010/main" val="1211019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9C2B8-5CE5-444F-B9B7-8901E9C6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19A5F8-2E74-485C-902E-535EC2ED6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索引不是越多越好</a:t>
            </a:r>
            <a:endParaRPr lang="en-US" altLang="zh-CN" dirty="0"/>
          </a:p>
          <a:p>
            <a:r>
              <a:rPr lang="zh-CN" altLang="en-US" dirty="0"/>
              <a:t>不要对经常变动的表加索引</a:t>
            </a:r>
            <a:endParaRPr lang="en-US" altLang="zh-CN" dirty="0"/>
          </a:p>
          <a:p>
            <a:r>
              <a:rPr lang="zh-CN" altLang="en-US" dirty="0"/>
              <a:t>一般加在经常查询的列上</a:t>
            </a:r>
            <a:endParaRPr lang="en-US" altLang="zh-CN" dirty="0"/>
          </a:p>
          <a:p>
            <a:r>
              <a:rPr lang="zh-CN" altLang="en-US" dirty="0"/>
              <a:t>小数据量不要加索引</a:t>
            </a:r>
          </a:p>
        </p:txBody>
      </p:sp>
    </p:spTree>
    <p:extLst>
      <p:ext uri="{BB962C8B-B14F-4D97-AF65-F5344CB8AC3E}">
        <p14:creationId xmlns:p14="http://schemas.microsoft.com/office/powerpoint/2010/main" val="3260261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7EC15-DB64-4B49-BD94-CF7492806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权限管理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AE2DD9-EC87-47F4-9AC9-EAAAA06FA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本质是对</a:t>
            </a:r>
            <a:r>
              <a:rPr lang="en-US" altLang="zh-CN" dirty="0" err="1"/>
              <a:t>mysql</a:t>
            </a:r>
            <a:r>
              <a:rPr lang="zh-CN" altLang="en-US" dirty="0"/>
              <a:t>里面的</a:t>
            </a:r>
            <a:r>
              <a:rPr lang="en-US" altLang="zh-CN" dirty="0"/>
              <a:t>user</a:t>
            </a:r>
            <a:r>
              <a:rPr lang="zh-CN" altLang="en-US" dirty="0"/>
              <a:t>表进行增删改查</a:t>
            </a:r>
            <a:endParaRPr lang="en-US" altLang="zh-CN" dirty="0"/>
          </a:p>
          <a:p>
            <a:r>
              <a:rPr lang="zh-CN" altLang="en-US" dirty="0"/>
              <a:t>创建用户</a:t>
            </a:r>
            <a:r>
              <a:rPr lang="en-US" altLang="zh-CN" dirty="0"/>
              <a:t>:create user </a:t>
            </a:r>
            <a:r>
              <a:rPr lang="zh-CN" altLang="en-US" dirty="0"/>
              <a:t>用户名 </a:t>
            </a:r>
            <a:r>
              <a:rPr lang="en-US" altLang="zh-CN" dirty="0"/>
              <a:t>identified by ‘</a:t>
            </a:r>
            <a:r>
              <a:rPr lang="zh-CN" altLang="en-US" dirty="0"/>
              <a:t>密码</a:t>
            </a:r>
            <a:r>
              <a:rPr lang="en-US" altLang="zh-CN" dirty="0"/>
              <a:t>’</a:t>
            </a:r>
          </a:p>
          <a:p>
            <a:r>
              <a:rPr lang="zh-CN" altLang="en-US" dirty="0"/>
              <a:t>删除用户</a:t>
            </a:r>
            <a:r>
              <a:rPr lang="en-US" altLang="zh-CN" dirty="0"/>
              <a:t>:drop user </a:t>
            </a:r>
            <a:r>
              <a:rPr lang="zh-CN" altLang="en-US" dirty="0"/>
              <a:t>用户名</a:t>
            </a:r>
            <a:endParaRPr lang="en-US" altLang="zh-CN" dirty="0"/>
          </a:p>
          <a:p>
            <a:r>
              <a:rPr lang="zh-CN" altLang="en-US" dirty="0"/>
              <a:t>修改密码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修改当前用户的密码</a:t>
            </a:r>
            <a:r>
              <a:rPr lang="en-US" altLang="zh-CN" dirty="0"/>
              <a:t>:set password = password(‘</a:t>
            </a:r>
            <a:r>
              <a:rPr lang="zh-CN" altLang="en-US" dirty="0"/>
              <a:t>密码</a:t>
            </a:r>
            <a:r>
              <a:rPr lang="en-US" altLang="zh-CN" dirty="0"/>
              <a:t>’)</a:t>
            </a:r>
          </a:p>
          <a:p>
            <a:pPr lvl="1"/>
            <a:r>
              <a:rPr lang="zh-CN" altLang="en-US" dirty="0"/>
              <a:t>修改其他用户的密码</a:t>
            </a:r>
            <a:r>
              <a:rPr lang="en-US" altLang="zh-CN" dirty="0"/>
              <a:t>:set password for `</a:t>
            </a:r>
            <a:r>
              <a:rPr lang="zh-CN" altLang="en-US" dirty="0"/>
              <a:t>用户</a:t>
            </a:r>
            <a:r>
              <a:rPr lang="en-US" altLang="zh-CN" dirty="0"/>
              <a:t>` = password(‘</a:t>
            </a:r>
            <a:r>
              <a:rPr lang="zh-CN" altLang="en-US" dirty="0"/>
              <a:t>密码</a:t>
            </a:r>
            <a:r>
              <a:rPr lang="en-US" altLang="zh-CN" dirty="0"/>
              <a:t>’)</a:t>
            </a:r>
          </a:p>
          <a:p>
            <a:r>
              <a:rPr lang="zh-CN" altLang="en-US" dirty="0"/>
              <a:t>重命名</a:t>
            </a:r>
            <a:r>
              <a:rPr lang="en-US" altLang="zh-CN" dirty="0"/>
              <a:t>:rename user </a:t>
            </a:r>
            <a:r>
              <a:rPr lang="zh-CN" altLang="en-US" dirty="0"/>
              <a:t>旧</a:t>
            </a:r>
            <a:r>
              <a:rPr lang="en-US" altLang="zh-CN" dirty="0"/>
              <a:t> to </a:t>
            </a:r>
            <a:r>
              <a:rPr lang="zh-CN" altLang="en-US" dirty="0"/>
              <a:t>新</a:t>
            </a:r>
            <a:endParaRPr lang="en-US" altLang="zh-CN" dirty="0"/>
          </a:p>
          <a:p>
            <a:r>
              <a:rPr lang="zh-CN" altLang="en-US" dirty="0"/>
              <a:t>用户授权</a:t>
            </a:r>
            <a:r>
              <a:rPr lang="en-US" altLang="zh-CN" dirty="0"/>
              <a:t>:grant all </a:t>
            </a:r>
            <a:r>
              <a:rPr lang="en-US" altLang="zh-CN" dirty="0" err="1"/>
              <a:t>privilieges</a:t>
            </a:r>
            <a:r>
              <a:rPr lang="en-US" altLang="zh-CN" dirty="0"/>
              <a:t> on *.*(</a:t>
            </a:r>
            <a:r>
              <a:rPr lang="zh-CN" altLang="en-US" dirty="0"/>
              <a:t>所有的库</a:t>
            </a:r>
            <a:r>
              <a:rPr lang="en-US" altLang="zh-CN" dirty="0"/>
              <a:t>,</a:t>
            </a:r>
            <a:r>
              <a:rPr lang="zh-CN" altLang="en-US" dirty="0"/>
              <a:t>所有的表</a:t>
            </a:r>
            <a:r>
              <a:rPr lang="en-US" altLang="zh-CN" dirty="0"/>
              <a:t>) to </a:t>
            </a:r>
            <a:r>
              <a:rPr lang="zh-CN" altLang="en-US" dirty="0"/>
              <a:t>用户</a:t>
            </a:r>
            <a:endParaRPr lang="en-US" altLang="zh-CN" dirty="0"/>
          </a:p>
          <a:p>
            <a:r>
              <a:rPr lang="zh-CN" altLang="en-US" dirty="0"/>
              <a:t>查询用户的权限</a:t>
            </a:r>
            <a:r>
              <a:rPr lang="en-US" altLang="zh-CN" dirty="0"/>
              <a:t>:show grants for </a:t>
            </a:r>
            <a:r>
              <a:rPr lang="zh-CN" altLang="en-US" dirty="0"/>
              <a:t>用户</a:t>
            </a:r>
            <a:r>
              <a:rPr lang="en-US" altLang="zh-CN" dirty="0"/>
              <a:t>;show grants for root@</a:t>
            </a:r>
            <a:r>
              <a:rPr lang="zh-CN" altLang="en-US" dirty="0"/>
              <a:t>主机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撤销权限</a:t>
            </a:r>
            <a:r>
              <a:rPr lang="en-US" altLang="zh-CN" dirty="0"/>
              <a:t>:revoke all </a:t>
            </a:r>
            <a:r>
              <a:rPr lang="en-US" altLang="zh-CN" dirty="0" err="1"/>
              <a:t>privilieges</a:t>
            </a:r>
            <a:r>
              <a:rPr lang="en-US" altLang="zh-CN" dirty="0"/>
              <a:t> on *.*(</a:t>
            </a:r>
            <a:r>
              <a:rPr lang="zh-CN" altLang="en-US" dirty="0"/>
              <a:t>所有的库</a:t>
            </a:r>
            <a:r>
              <a:rPr lang="en-US" altLang="zh-CN" dirty="0"/>
              <a:t>,</a:t>
            </a:r>
            <a:r>
              <a:rPr lang="zh-CN" altLang="en-US" dirty="0"/>
              <a:t>所有的表</a:t>
            </a:r>
            <a:r>
              <a:rPr lang="en-US" altLang="zh-CN" dirty="0"/>
              <a:t>) from </a:t>
            </a:r>
            <a:r>
              <a:rPr lang="zh-CN" altLang="en-US" dirty="0"/>
              <a:t>用户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7939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0C60C-7557-4B2F-B08F-AA9ED893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数据库备份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D7C0F-44EF-4014-8310-C873C16B8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保证数据不丢失</a:t>
            </a:r>
            <a:endParaRPr lang="en-US" altLang="zh-CN" dirty="0"/>
          </a:p>
          <a:p>
            <a:r>
              <a:rPr lang="zh-CN" altLang="en-US" dirty="0"/>
              <a:t>数据转移</a:t>
            </a:r>
            <a:endParaRPr lang="en-US" altLang="zh-CN" dirty="0"/>
          </a:p>
          <a:p>
            <a:r>
              <a:rPr lang="zh-CN" altLang="en-US" dirty="0"/>
              <a:t>方式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直接拷贝物理文件</a:t>
            </a:r>
            <a:endParaRPr lang="en-US" altLang="zh-CN" dirty="0"/>
          </a:p>
          <a:p>
            <a:pPr lvl="1"/>
            <a:r>
              <a:rPr lang="en-US" altLang="zh-CN" dirty="0" err="1"/>
              <a:t>navicat</a:t>
            </a:r>
            <a:r>
              <a:rPr lang="en-US" altLang="zh-CN" dirty="0"/>
              <a:t> </a:t>
            </a:r>
            <a:r>
              <a:rPr lang="zh-CN" altLang="en-US" dirty="0"/>
              <a:t>可视化操作</a:t>
            </a:r>
            <a:endParaRPr lang="en-US" altLang="zh-CN" dirty="0"/>
          </a:p>
          <a:p>
            <a:pPr lvl="1"/>
            <a:r>
              <a:rPr lang="en-US" altLang="zh-CN" dirty="0" err="1"/>
              <a:t>mysqldump</a:t>
            </a:r>
            <a:r>
              <a:rPr lang="zh-CN" altLang="en-US" dirty="0"/>
              <a:t>命令</a:t>
            </a:r>
            <a:r>
              <a:rPr lang="en-US" altLang="zh-CN" dirty="0"/>
              <a:t>,</a:t>
            </a:r>
            <a:r>
              <a:rPr lang="en-US" altLang="zh-CN" dirty="0" err="1"/>
              <a:t>mysqldump</a:t>
            </a:r>
            <a:r>
              <a:rPr lang="en-US" altLang="zh-CN" dirty="0"/>
              <a:t> –h –u –p </a:t>
            </a:r>
            <a:r>
              <a:rPr lang="zh-CN" altLang="en-US" dirty="0"/>
              <a:t>数据库 表 </a:t>
            </a:r>
            <a:r>
              <a:rPr lang="en-US" altLang="zh-CN" dirty="0"/>
              <a:t>&gt; </a:t>
            </a:r>
            <a:r>
              <a:rPr lang="zh-CN" altLang="en-US" dirty="0"/>
              <a:t>文件路径</a:t>
            </a:r>
            <a:r>
              <a:rPr lang="en-US" altLang="zh-CN" dirty="0"/>
              <a:t>+</a:t>
            </a:r>
            <a:r>
              <a:rPr lang="zh-CN" altLang="en-US" dirty="0"/>
              <a:t>名</a:t>
            </a:r>
            <a:r>
              <a:rPr lang="en-US" altLang="zh-CN" dirty="0"/>
              <a:t>.</a:t>
            </a:r>
            <a:r>
              <a:rPr lang="en-US" altLang="zh-CN" dirty="0" err="1"/>
              <a:t>sql</a:t>
            </a:r>
            <a:endParaRPr lang="en-US" altLang="zh-CN" dirty="0"/>
          </a:p>
          <a:p>
            <a:pPr lvl="2"/>
            <a:r>
              <a:rPr lang="zh-CN" altLang="en-US" dirty="0"/>
              <a:t>不带表名直接导出整个数据库</a:t>
            </a:r>
            <a:endParaRPr lang="en-US" altLang="zh-CN" dirty="0"/>
          </a:p>
          <a:p>
            <a:pPr lvl="2"/>
            <a:r>
              <a:rPr lang="zh-CN" altLang="en-US" dirty="0"/>
              <a:t>可以用空格导出多个数据表</a:t>
            </a:r>
            <a:endParaRPr lang="en-US" altLang="zh-CN" dirty="0"/>
          </a:p>
          <a:p>
            <a:r>
              <a:rPr lang="zh-CN" altLang="en-US" dirty="0"/>
              <a:t>导入</a:t>
            </a:r>
            <a:r>
              <a:rPr lang="en-US" altLang="zh-CN" dirty="0"/>
              <a:t>:</a:t>
            </a:r>
            <a:r>
              <a:rPr lang="zh-CN" altLang="en-US" dirty="0"/>
              <a:t>登录账号进入数据库之后</a:t>
            </a:r>
            <a:r>
              <a:rPr lang="en-US" altLang="zh-CN" dirty="0"/>
              <a:t>,source .</a:t>
            </a:r>
            <a:r>
              <a:rPr lang="en-US" altLang="zh-CN" dirty="0" err="1"/>
              <a:t>sql</a:t>
            </a:r>
            <a:r>
              <a:rPr lang="zh-CN" altLang="en-US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837295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88368-B65B-4B6A-A135-1C98737B8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规范数据库的设计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177B51-32A8-46CD-A278-7707203A6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分析需求</a:t>
            </a:r>
            <a:r>
              <a:rPr lang="en-US" altLang="zh-CN" dirty="0"/>
              <a:t>:</a:t>
            </a:r>
            <a:r>
              <a:rPr lang="zh-CN" altLang="en-US" dirty="0"/>
              <a:t>分析业务需要处理的数据库需求</a:t>
            </a:r>
            <a:endParaRPr lang="en-US" altLang="zh-CN" dirty="0"/>
          </a:p>
          <a:p>
            <a:r>
              <a:rPr lang="zh-CN" altLang="en-US" dirty="0"/>
              <a:t>概要设计</a:t>
            </a:r>
            <a:r>
              <a:rPr lang="en-US" altLang="zh-CN" dirty="0"/>
              <a:t>:</a:t>
            </a:r>
            <a:r>
              <a:rPr lang="zh-CN" altLang="en-US" dirty="0"/>
              <a:t>设计关系图</a:t>
            </a:r>
            <a:r>
              <a:rPr lang="en-US" altLang="zh-CN" dirty="0"/>
              <a:t>e-r</a:t>
            </a:r>
            <a:r>
              <a:rPr lang="zh-CN" altLang="en-US" dirty="0"/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3527403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BCBA6-72E6-4F2C-B0EB-963A9A13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三大范式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1410E9-89D7-440F-A03B-DBFDB1000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避免信息重复</a:t>
            </a:r>
            <a:r>
              <a:rPr lang="en-US" altLang="zh-CN" dirty="0"/>
              <a:t>,</a:t>
            </a:r>
            <a:r>
              <a:rPr lang="zh-CN" altLang="en-US" dirty="0"/>
              <a:t>避免更新</a:t>
            </a:r>
            <a:r>
              <a:rPr lang="en-US" altLang="zh-CN" dirty="0"/>
              <a:t>,</a:t>
            </a:r>
            <a:r>
              <a:rPr lang="zh-CN" altLang="en-US" dirty="0"/>
              <a:t>插入</a:t>
            </a:r>
            <a:r>
              <a:rPr lang="en-US" altLang="zh-CN" dirty="0"/>
              <a:t>,</a:t>
            </a:r>
            <a:r>
              <a:rPr lang="zh-CN" altLang="en-US" dirty="0"/>
              <a:t>删除异常</a:t>
            </a:r>
            <a:endParaRPr lang="en-US" altLang="zh-CN" dirty="0"/>
          </a:p>
          <a:p>
            <a:r>
              <a:rPr lang="zh-CN" altLang="en-US" dirty="0"/>
              <a:t>第一</a:t>
            </a:r>
            <a:r>
              <a:rPr lang="en-US" altLang="zh-CN" dirty="0"/>
              <a:t>:</a:t>
            </a:r>
            <a:r>
              <a:rPr lang="zh-CN" altLang="en-US" dirty="0"/>
              <a:t>每个字段都是不可再分的原子项</a:t>
            </a:r>
            <a:endParaRPr lang="en-US" altLang="zh-CN" dirty="0"/>
          </a:p>
          <a:p>
            <a:r>
              <a:rPr lang="zh-CN" altLang="en-US" dirty="0"/>
              <a:t>第二</a:t>
            </a:r>
            <a:r>
              <a:rPr lang="en-US" altLang="zh-CN" dirty="0"/>
              <a:t>:</a:t>
            </a:r>
            <a:r>
              <a:rPr lang="zh-CN" altLang="en-US" dirty="0"/>
              <a:t>在</a:t>
            </a:r>
            <a:r>
              <a:rPr lang="en-US" altLang="zh-CN" dirty="0"/>
              <a:t>1</a:t>
            </a:r>
            <a:r>
              <a:rPr lang="zh-CN" altLang="en-US" dirty="0"/>
              <a:t>的前提下</a:t>
            </a:r>
            <a:r>
              <a:rPr lang="en-US" altLang="zh-CN" dirty="0"/>
              <a:t>,</a:t>
            </a:r>
            <a:r>
              <a:rPr lang="zh-CN" altLang="en-US" dirty="0"/>
              <a:t>每张表只描述一件事</a:t>
            </a:r>
            <a:r>
              <a:rPr lang="en-US" altLang="zh-CN" dirty="0"/>
              <a:t>,</a:t>
            </a:r>
            <a:r>
              <a:rPr lang="zh-CN" altLang="en-US" dirty="0"/>
              <a:t>这张表里的每一列都应与主键有关</a:t>
            </a:r>
            <a:endParaRPr lang="en-US" altLang="zh-CN" dirty="0"/>
          </a:p>
          <a:p>
            <a:r>
              <a:rPr lang="zh-CN" altLang="en-US" dirty="0"/>
              <a:t>第三</a:t>
            </a:r>
            <a:r>
              <a:rPr lang="en-US" altLang="zh-CN" dirty="0"/>
              <a:t>:</a:t>
            </a:r>
            <a:r>
              <a:rPr lang="zh-CN" altLang="en-US" dirty="0"/>
              <a:t>满足</a:t>
            </a:r>
            <a:r>
              <a:rPr lang="en-US" altLang="zh-CN" dirty="0"/>
              <a:t>1,2,</a:t>
            </a:r>
            <a:r>
              <a:rPr lang="zh-CN" altLang="en-US" dirty="0"/>
              <a:t>消除依赖的传递性</a:t>
            </a:r>
            <a:r>
              <a:rPr lang="en-US" altLang="zh-CN" dirty="0"/>
              <a:t>,</a:t>
            </a:r>
            <a:r>
              <a:rPr lang="zh-CN" altLang="en-US" dirty="0"/>
              <a:t>却表每列的内容都与主键直接相关而不是间接相关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考虑商业化的需求和目标</a:t>
            </a:r>
            <a:r>
              <a:rPr lang="en-US" altLang="zh-CN" dirty="0"/>
              <a:t>.</a:t>
            </a:r>
            <a:r>
              <a:rPr lang="zh-CN" altLang="en-US" dirty="0"/>
              <a:t>关联查询的表不能多余三张表</a:t>
            </a:r>
            <a:r>
              <a:rPr lang="en-US" altLang="zh-CN" dirty="0"/>
              <a:t>,</a:t>
            </a:r>
            <a:r>
              <a:rPr lang="zh-CN" altLang="en-US" dirty="0"/>
              <a:t>有时为了减少联表查询</a:t>
            </a:r>
            <a:r>
              <a:rPr lang="en-US" altLang="zh-CN" dirty="0"/>
              <a:t>,</a:t>
            </a:r>
            <a:r>
              <a:rPr lang="zh-CN" altLang="en-US" dirty="0"/>
              <a:t>会故意冗余一些字段</a:t>
            </a:r>
          </a:p>
        </p:txBody>
      </p:sp>
    </p:spTree>
    <p:extLst>
      <p:ext uri="{BB962C8B-B14F-4D97-AF65-F5344CB8AC3E}">
        <p14:creationId xmlns:p14="http://schemas.microsoft.com/office/powerpoint/2010/main" val="5324156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E92FC-9DC7-493E-A5BB-C7B53304B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jdbc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10133F-505A-4257-8F9F-E7E213C3EF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狂神说</a:t>
            </a:r>
          </a:p>
        </p:txBody>
      </p:sp>
    </p:spTree>
    <p:extLst>
      <p:ext uri="{BB962C8B-B14F-4D97-AF65-F5344CB8AC3E}">
        <p14:creationId xmlns:p14="http://schemas.microsoft.com/office/powerpoint/2010/main" val="981777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931B8-B630-4FAB-8390-40CCC8E2E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数据库驱动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F6A04-78AF-4030-B016-D56ADAFA5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用于让程序和数据库连接的东西</a:t>
            </a:r>
            <a:endParaRPr lang="en-US" altLang="zh-CN" dirty="0"/>
          </a:p>
          <a:p>
            <a:r>
              <a:rPr lang="en-US" altLang="zh-CN" dirty="0" err="1"/>
              <a:t>jdbc</a:t>
            </a:r>
            <a:r>
              <a:rPr lang="zh-CN" altLang="en-US" dirty="0"/>
              <a:t>是</a:t>
            </a:r>
            <a:r>
              <a:rPr lang="en-US" altLang="zh-CN" dirty="0"/>
              <a:t>java</a:t>
            </a:r>
            <a:r>
              <a:rPr lang="zh-CN" altLang="en-US" dirty="0"/>
              <a:t>数据库统一操作的规范</a:t>
            </a:r>
            <a:endParaRPr lang="en-US" altLang="zh-CN" dirty="0"/>
          </a:p>
          <a:p>
            <a:r>
              <a:rPr lang="en-US" altLang="zh-CN" dirty="0" err="1"/>
              <a:t>java.sql</a:t>
            </a:r>
            <a:endParaRPr lang="en-US" altLang="zh-CN" dirty="0"/>
          </a:p>
          <a:p>
            <a:r>
              <a:rPr lang="en-US" altLang="zh-CN" dirty="0" err="1"/>
              <a:t>javax.sql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73785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7A663-B58B-4652-B755-8B0F438B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jdbc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7ED0ED-4D44-4911-992A-910C85B71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新建普通项目</a:t>
            </a:r>
            <a:r>
              <a:rPr lang="en-US" altLang="zh-CN" dirty="0"/>
              <a:t>,</a:t>
            </a:r>
            <a:r>
              <a:rPr lang="zh-CN" altLang="en-US" dirty="0"/>
              <a:t>新建</a:t>
            </a:r>
            <a:r>
              <a:rPr lang="en-US" altLang="zh-CN" dirty="0"/>
              <a:t>lib</a:t>
            </a:r>
            <a:r>
              <a:rPr lang="zh-CN" altLang="en-US" dirty="0"/>
              <a:t>文件夹</a:t>
            </a:r>
            <a:r>
              <a:rPr lang="en-US" altLang="zh-CN" dirty="0"/>
              <a:t>,</a:t>
            </a:r>
            <a:r>
              <a:rPr lang="zh-CN" altLang="en-US" dirty="0"/>
              <a:t>将连接</a:t>
            </a:r>
            <a:r>
              <a:rPr lang="en-US" altLang="zh-CN" dirty="0"/>
              <a:t>jar</a:t>
            </a:r>
            <a:r>
              <a:rPr lang="zh-CN" altLang="en-US" dirty="0"/>
              <a:t>包导入</a:t>
            </a:r>
            <a:r>
              <a:rPr lang="en-US" altLang="zh-CN" dirty="0"/>
              <a:t>lib</a:t>
            </a:r>
            <a:r>
              <a:rPr lang="zh-CN" altLang="en-US" dirty="0"/>
              <a:t>文件夹</a:t>
            </a:r>
            <a:r>
              <a:rPr lang="en-US" altLang="zh-CN" dirty="0"/>
              <a:t>,</a:t>
            </a:r>
            <a:r>
              <a:rPr lang="zh-CN" altLang="en-US" dirty="0"/>
              <a:t>将文件夹右键</a:t>
            </a:r>
            <a:r>
              <a:rPr lang="en-US" altLang="zh-CN" dirty="0"/>
              <a:t>,add as library</a:t>
            </a:r>
          </a:p>
          <a:p>
            <a:r>
              <a:rPr lang="zh-CN" altLang="en-US" dirty="0"/>
              <a:t>连接流程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加载驱动</a:t>
            </a:r>
            <a:r>
              <a:rPr lang="en-US" altLang="zh-CN" dirty="0"/>
              <a:t>:</a:t>
            </a:r>
            <a:r>
              <a:rPr lang="en-US" altLang="zh-CN" dirty="0" err="1"/>
              <a:t>Class.forName</a:t>
            </a:r>
            <a:r>
              <a:rPr lang="en-US" altLang="zh-CN" dirty="0"/>
              <a:t>(“</a:t>
            </a:r>
            <a:r>
              <a:rPr lang="en-US" altLang="zh-CN" dirty="0" err="1"/>
              <a:t>com.mysql.jdbc.Driver</a:t>
            </a:r>
            <a:r>
              <a:rPr lang="en-US" altLang="zh-CN" dirty="0"/>
              <a:t>”);</a:t>
            </a:r>
            <a:r>
              <a:rPr lang="zh-CN" altLang="en-US" dirty="0"/>
              <a:t>固定写法</a:t>
            </a:r>
            <a:endParaRPr lang="en-US" altLang="zh-CN" dirty="0"/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设置</a:t>
            </a:r>
            <a:r>
              <a:rPr lang="en-US" altLang="zh-CN" dirty="0" err="1"/>
              <a:t>url</a:t>
            </a:r>
            <a:r>
              <a:rPr lang="zh-CN" altLang="en-US" dirty="0"/>
              <a:t>和用户信息</a:t>
            </a:r>
            <a:r>
              <a:rPr lang="en-US" altLang="zh-CN" dirty="0"/>
              <a:t>(</a:t>
            </a:r>
            <a:r>
              <a:rPr lang="en-US" altLang="zh-CN" dirty="0" err="1"/>
              <a:t>name,password</a:t>
            </a:r>
            <a:r>
              <a:rPr lang="en-US" altLang="zh-CN" dirty="0"/>
              <a:t>):String </a:t>
            </a:r>
            <a:r>
              <a:rPr lang="en-US" altLang="zh-CN" dirty="0" err="1"/>
              <a:t>url</a:t>
            </a:r>
            <a:r>
              <a:rPr lang="en-US" altLang="zh-CN" dirty="0"/>
              <a:t> = “</a:t>
            </a:r>
            <a:r>
              <a:rPr lang="en-US" altLang="zh-CN" dirty="0" err="1"/>
              <a:t>jdbc:mysql</a:t>
            </a:r>
            <a:r>
              <a:rPr lang="en-US" altLang="zh-CN" dirty="0"/>
              <a:t>://</a:t>
            </a:r>
            <a:r>
              <a:rPr lang="zh-CN" altLang="en-US" dirty="0"/>
              <a:t>主机</a:t>
            </a:r>
            <a:r>
              <a:rPr lang="en-US" altLang="zh-CN" dirty="0"/>
              <a:t>:</a:t>
            </a:r>
            <a:r>
              <a:rPr lang="zh-CN" altLang="en-US" dirty="0"/>
              <a:t>端口</a:t>
            </a:r>
            <a:r>
              <a:rPr lang="en-US" altLang="zh-CN" dirty="0"/>
              <a:t>(3306)/</a:t>
            </a:r>
            <a:r>
              <a:rPr lang="zh-CN" altLang="en-US" dirty="0"/>
              <a:t>库</a:t>
            </a:r>
            <a:r>
              <a:rPr lang="en-US" altLang="zh-CN" dirty="0"/>
              <a:t>?</a:t>
            </a:r>
            <a:r>
              <a:rPr lang="en-US" altLang="zh-CN" dirty="0" err="1"/>
              <a:t>useUnicode</a:t>
            </a:r>
            <a:r>
              <a:rPr lang="en-US" altLang="zh-CN" dirty="0"/>
              <a:t>=</a:t>
            </a:r>
            <a:r>
              <a:rPr lang="en-US" altLang="zh-CN" dirty="0" err="1"/>
              <a:t>true&amp;characterEncoding</a:t>
            </a:r>
            <a:r>
              <a:rPr lang="en-US" altLang="zh-CN" dirty="0"/>
              <a:t>=utf8&amp;useSSL=true”;,</a:t>
            </a:r>
            <a:r>
              <a:rPr lang="zh-CN" altLang="en-US" dirty="0"/>
              <a:t>后面三个的意思分别是</a:t>
            </a:r>
            <a:r>
              <a:rPr lang="en-US" altLang="zh-CN" dirty="0"/>
              <a:t>,</a:t>
            </a:r>
            <a:r>
              <a:rPr lang="zh-CN" altLang="en-US" dirty="0"/>
              <a:t>支持中文</a:t>
            </a:r>
            <a:r>
              <a:rPr lang="en-US" altLang="zh-CN" dirty="0"/>
              <a:t>,</a:t>
            </a:r>
            <a:r>
              <a:rPr lang="zh-CN" altLang="en-US" dirty="0"/>
              <a:t>使用</a:t>
            </a:r>
            <a:r>
              <a:rPr lang="en-US" altLang="zh-CN" dirty="0"/>
              <a:t>utf-8,</a:t>
            </a:r>
            <a:r>
              <a:rPr lang="zh-CN" altLang="en-US" dirty="0"/>
              <a:t>使用加密通信</a:t>
            </a:r>
            <a:endParaRPr lang="en-US" altLang="zh-CN" dirty="0"/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连接</a:t>
            </a:r>
            <a:r>
              <a:rPr lang="en-US" altLang="zh-CN" dirty="0"/>
              <a:t>:Connection connection/*</a:t>
            </a:r>
            <a:r>
              <a:rPr lang="zh-CN" altLang="en-US" dirty="0"/>
              <a:t>代表数据库*</a:t>
            </a:r>
            <a:r>
              <a:rPr lang="en-US" altLang="zh-CN" dirty="0"/>
              <a:t>/ = </a:t>
            </a:r>
            <a:r>
              <a:rPr lang="en-US" altLang="zh-CN" dirty="0" err="1"/>
              <a:t>DriverManager.getConnection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, user, password);connection</a:t>
            </a:r>
            <a:r>
              <a:rPr lang="zh-CN" altLang="en-US" dirty="0"/>
              <a:t>可以设置自动提交</a:t>
            </a:r>
            <a:r>
              <a:rPr lang="en-US" altLang="zh-CN" dirty="0"/>
              <a:t>,</a:t>
            </a:r>
            <a:r>
              <a:rPr lang="zh-CN" altLang="en-US" dirty="0"/>
              <a:t>回滚</a:t>
            </a:r>
            <a:r>
              <a:rPr lang="en-US" altLang="zh-CN" dirty="0"/>
              <a:t>,</a:t>
            </a:r>
            <a:r>
              <a:rPr lang="zh-CN" altLang="en-US" dirty="0"/>
              <a:t>提交</a:t>
            </a:r>
            <a:endParaRPr lang="en-US" altLang="zh-CN" dirty="0"/>
          </a:p>
          <a:p>
            <a:pPr lvl="1"/>
            <a:r>
              <a:rPr lang="en-US" altLang="zh-CN" dirty="0"/>
              <a:t>4. </a:t>
            </a:r>
            <a:r>
              <a:rPr lang="zh-CN" altLang="en-US" dirty="0"/>
              <a:t>获取执行</a:t>
            </a:r>
            <a:r>
              <a:rPr lang="en-US" altLang="zh-CN" dirty="0" err="1"/>
              <a:t>sql</a:t>
            </a:r>
            <a:r>
              <a:rPr lang="zh-CN" altLang="en-US" dirty="0"/>
              <a:t>的对象</a:t>
            </a:r>
            <a:r>
              <a:rPr lang="en-US" altLang="zh-CN" dirty="0"/>
              <a:t>Statement statement = </a:t>
            </a:r>
            <a:r>
              <a:rPr lang="en-US" altLang="zh-CN" dirty="0" err="1"/>
              <a:t>connection.createStatement</a:t>
            </a:r>
            <a:r>
              <a:rPr lang="en-US" altLang="zh-CN" dirty="0"/>
              <a:t>( );</a:t>
            </a:r>
          </a:p>
          <a:p>
            <a:pPr lvl="1"/>
            <a:r>
              <a:rPr lang="en-US" altLang="zh-CN" dirty="0"/>
              <a:t>5.</a:t>
            </a:r>
            <a:r>
              <a:rPr lang="zh-CN" altLang="en-US" dirty="0"/>
              <a:t>执行</a:t>
            </a:r>
            <a:r>
              <a:rPr lang="en-US" altLang="zh-CN" dirty="0" err="1"/>
              <a:t>sql</a:t>
            </a:r>
            <a:r>
              <a:rPr lang="zh-CN" altLang="en-US" dirty="0"/>
              <a:t>语句</a:t>
            </a:r>
            <a:r>
              <a:rPr lang="en-US" altLang="zh-CN" dirty="0" err="1"/>
              <a:t>ResultSet</a:t>
            </a:r>
            <a:r>
              <a:rPr lang="en-US" altLang="zh-CN" dirty="0"/>
              <a:t> </a:t>
            </a:r>
            <a:r>
              <a:rPr lang="en-US" altLang="zh-CN" dirty="0" err="1"/>
              <a:t>resultSet</a:t>
            </a:r>
            <a:r>
              <a:rPr lang="en-US" altLang="zh-CN" dirty="0"/>
              <a:t> = </a:t>
            </a:r>
            <a:r>
              <a:rPr lang="en-US" altLang="zh-CN" dirty="0" err="1"/>
              <a:t>statement.excuteQuery</a:t>
            </a:r>
            <a:r>
              <a:rPr lang="en-US" altLang="zh-CN" dirty="0"/>
              <a:t>(</a:t>
            </a:r>
            <a:r>
              <a:rPr lang="zh-CN" altLang="en-US" dirty="0"/>
              <a:t>查询语句</a:t>
            </a:r>
            <a:r>
              <a:rPr lang="en-US" altLang="zh-CN" dirty="0"/>
              <a:t>);</a:t>
            </a:r>
            <a:r>
              <a:rPr lang="en-US" altLang="zh-CN" dirty="0" err="1"/>
              <a:t>resultSet.getObject</a:t>
            </a:r>
            <a:r>
              <a:rPr lang="en-US" altLang="zh-CN" dirty="0"/>
              <a:t>(“</a:t>
            </a:r>
            <a:r>
              <a:rPr lang="zh-CN" altLang="en-US" dirty="0"/>
              <a:t>字段名</a:t>
            </a:r>
            <a:r>
              <a:rPr lang="en-US" altLang="zh-CN" dirty="0"/>
              <a:t>”)</a:t>
            </a:r>
            <a:r>
              <a:rPr lang="zh-CN" altLang="en-US" dirty="0"/>
              <a:t>获取字段的值</a:t>
            </a:r>
            <a:r>
              <a:rPr lang="en-US" altLang="zh-CN" dirty="0"/>
              <a:t>,</a:t>
            </a:r>
            <a:r>
              <a:rPr lang="zh-CN" altLang="en-US" dirty="0"/>
              <a:t>用</a:t>
            </a:r>
            <a:r>
              <a:rPr lang="en-US" altLang="zh-CN" dirty="0"/>
              <a:t>while(</a:t>
            </a:r>
            <a:r>
              <a:rPr lang="en-US" altLang="zh-CN" dirty="0" err="1"/>
              <a:t>resultSet.next</a:t>
            </a:r>
            <a:r>
              <a:rPr lang="en-US" altLang="zh-CN" dirty="0"/>
              <a:t>())</a:t>
            </a:r>
            <a:r>
              <a:rPr lang="zh-CN" altLang="en-US" dirty="0"/>
              <a:t>来循环</a:t>
            </a:r>
            <a:endParaRPr lang="en-US" altLang="zh-CN" dirty="0"/>
          </a:p>
          <a:p>
            <a:pPr lvl="1"/>
            <a:r>
              <a:rPr lang="en-US" altLang="zh-CN" dirty="0"/>
              <a:t>6.</a:t>
            </a:r>
            <a:r>
              <a:rPr lang="zh-CN" altLang="en-US" dirty="0"/>
              <a:t>关闭连接</a:t>
            </a:r>
            <a:r>
              <a:rPr lang="en-US" altLang="zh-CN" dirty="0" err="1"/>
              <a:t>resultSet.close</a:t>
            </a:r>
            <a:r>
              <a:rPr lang="en-US" altLang="zh-CN" dirty="0"/>
              <a:t>();</a:t>
            </a:r>
            <a:r>
              <a:rPr lang="en-US" altLang="zh-CN" dirty="0" err="1"/>
              <a:t>statement.close</a:t>
            </a:r>
            <a:r>
              <a:rPr lang="en-US" altLang="zh-CN" dirty="0"/>
              <a:t>(); </a:t>
            </a:r>
            <a:r>
              <a:rPr lang="en-US" altLang="zh-CN" dirty="0" err="1"/>
              <a:t>connection.close</a:t>
            </a:r>
            <a:r>
              <a:rPr lang="en-US" altLang="zh-CN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430885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6CAEF-B8DA-44A6-8017-EA51557FD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statement</a:t>
            </a:r>
            <a:r>
              <a:rPr lang="zh-CN" altLang="en-US" dirty="0"/>
              <a:t>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54734F-B233-4721-B57C-C506CA527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用于向数据库执行</a:t>
            </a:r>
            <a:r>
              <a:rPr lang="en-US" altLang="zh-CN" dirty="0" err="1"/>
              <a:t>sql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zh-CN" altLang="en-US" dirty="0"/>
              <a:t>增删改用</a:t>
            </a:r>
            <a:r>
              <a:rPr lang="en-US" altLang="zh-CN" dirty="0"/>
              <a:t>:</a:t>
            </a:r>
            <a:r>
              <a:rPr lang="en-US" altLang="zh-CN" dirty="0" err="1"/>
              <a:t>excuteUpdate</a:t>
            </a:r>
            <a:r>
              <a:rPr lang="en-US" altLang="zh-CN" dirty="0"/>
              <a:t>()</a:t>
            </a:r>
            <a:r>
              <a:rPr lang="zh-CN" altLang="en-US" dirty="0"/>
              <a:t>返回一个</a:t>
            </a:r>
            <a:r>
              <a:rPr lang="en-US" altLang="zh-CN" dirty="0"/>
              <a:t>int</a:t>
            </a:r>
            <a:r>
              <a:rPr lang="zh-CN" altLang="en-US" dirty="0"/>
              <a:t>告诉我们受影响的有几行</a:t>
            </a:r>
            <a:endParaRPr lang="en-US" altLang="zh-CN" dirty="0"/>
          </a:p>
          <a:p>
            <a:r>
              <a:rPr lang="zh-CN" altLang="en-US" dirty="0"/>
              <a:t>查询用</a:t>
            </a:r>
            <a:r>
              <a:rPr lang="en-US" altLang="zh-CN" dirty="0" err="1"/>
              <a:t>excuteQuery</a:t>
            </a:r>
            <a:r>
              <a:rPr lang="en-US" altLang="zh-CN" dirty="0"/>
              <a:t>()</a:t>
            </a:r>
            <a:r>
              <a:rPr lang="zh-CN" altLang="en-US" dirty="0"/>
              <a:t>返回一个结果组成的链表</a:t>
            </a:r>
            <a:r>
              <a:rPr lang="en-US" altLang="zh-CN" dirty="0" err="1"/>
              <a:t>ResultSet</a:t>
            </a:r>
            <a:r>
              <a:rPr lang="zh-CN" altLang="en-US" dirty="0"/>
              <a:t>类型</a:t>
            </a:r>
          </a:p>
        </p:txBody>
      </p:sp>
    </p:spTree>
    <p:extLst>
      <p:ext uri="{BB962C8B-B14F-4D97-AF65-F5344CB8AC3E}">
        <p14:creationId xmlns:p14="http://schemas.microsoft.com/office/powerpoint/2010/main" val="7836581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FB4B4-1502-4922-B399-0B83B446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preparedStatement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5A61DB-52FB-41A4-BF1C-53318DDD8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可以防止</a:t>
            </a:r>
            <a:r>
              <a:rPr lang="en-US" altLang="zh-CN" dirty="0" err="1"/>
              <a:t>sql</a:t>
            </a:r>
            <a:r>
              <a:rPr lang="zh-CN" altLang="en-US" dirty="0"/>
              <a:t>注入</a:t>
            </a:r>
            <a:r>
              <a:rPr lang="en-US" altLang="zh-CN" dirty="0"/>
              <a:t>,</a:t>
            </a:r>
            <a:r>
              <a:rPr lang="zh-CN" altLang="en-US" dirty="0"/>
              <a:t>并且效率更高</a:t>
            </a:r>
            <a:endParaRPr lang="en-US" altLang="zh-CN" dirty="0"/>
          </a:p>
          <a:p>
            <a:r>
              <a:rPr lang="zh-CN" altLang="en-US" dirty="0"/>
              <a:t>定义</a:t>
            </a:r>
            <a:r>
              <a:rPr lang="en-US" altLang="zh-CN" dirty="0" err="1"/>
              <a:t>PreparedStatement</a:t>
            </a:r>
            <a:r>
              <a:rPr lang="zh-CN" altLang="en-US" dirty="0"/>
              <a:t>类型的对象</a:t>
            </a:r>
            <a:endParaRPr lang="en-US" altLang="zh-CN" dirty="0"/>
          </a:p>
          <a:p>
            <a:r>
              <a:rPr lang="en-US" altLang="zh-CN" dirty="0"/>
              <a:t>connection().</a:t>
            </a:r>
            <a:r>
              <a:rPr lang="en-US" altLang="zh-CN" dirty="0" err="1"/>
              <a:t>preparedStatement</a:t>
            </a:r>
            <a:r>
              <a:rPr lang="en-US" altLang="zh-CN" dirty="0"/>
              <a:t>(</a:t>
            </a:r>
            <a:r>
              <a:rPr lang="en-US" altLang="zh-CN" dirty="0" err="1"/>
              <a:t>sql</a:t>
            </a:r>
            <a:r>
              <a:rPr lang="zh-CN" altLang="en-US" dirty="0"/>
              <a:t>语句</a:t>
            </a:r>
            <a:r>
              <a:rPr lang="en-US" altLang="zh-CN" dirty="0"/>
              <a:t>)</a:t>
            </a:r>
            <a:r>
              <a:rPr lang="zh-CN" altLang="en-US" dirty="0"/>
              <a:t>进行预编译</a:t>
            </a:r>
            <a:r>
              <a:rPr lang="en-US" altLang="zh-CN" dirty="0"/>
              <a:t>,</a:t>
            </a:r>
            <a:r>
              <a:rPr lang="zh-CN" altLang="en-US" dirty="0"/>
              <a:t>返回一个</a:t>
            </a:r>
            <a:r>
              <a:rPr lang="en-US" altLang="zh-CN" dirty="0" err="1"/>
              <a:t>PreparedStatement</a:t>
            </a:r>
            <a:r>
              <a:rPr lang="zh-CN" altLang="en-US" dirty="0"/>
              <a:t>对象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sql</a:t>
            </a:r>
            <a:r>
              <a:rPr lang="zh-CN" altLang="en-US" dirty="0"/>
              <a:t>语句中用</a:t>
            </a:r>
            <a:r>
              <a:rPr lang="en-US" altLang="zh-CN" dirty="0"/>
              <a:t>?</a:t>
            </a:r>
            <a:r>
              <a:rPr lang="zh-CN" altLang="en-US" dirty="0"/>
              <a:t>代替参数</a:t>
            </a:r>
            <a:endParaRPr lang="en-US" altLang="zh-CN" dirty="0"/>
          </a:p>
          <a:p>
            <a:r>
              <a:rPr lang="zh-CN" altLang="en-US" dirty="0"/>
              <a:t>对象</a:t>
            </a:r>
            <a:r>
              <a:rPr lang="en-US" altLang="zh-CN" dirty="0"/>
              <a:t>.set</a:t>
            </a:r>
            <a:r>
              <a:rPr lang="zh-CN" altLang="en-US" dirty="0"/>
              <a:t>类型</a:t>
            </a:r>
            <a:r>
              <a:rPr lang="en-US" altLang="zh-CN" dirty="0"/>
              <a:t>(</a:t>
            </a:r>
            <a:r>
              <a:rPr lang="zh-CN" altLang="en-US" dirty="0"/>
              <a:t>下标</a:t>
            </a:r>
            <a:r>
              <a:rPr lang="en-US" altLang="zh-CN" dirty="0"/>
              <a:t>[1,2,3..],</a:t>
            </a:r>
            <a:r>
              <a:rPr lang="zh-CN" altLang="en-US" dirty="0"/>
              <a:t>值</a:t>
            </a:r>
            <a:r>
              <a:rPr lang="en-US" altLang="zh-CN" dirty="0"/>
              <a:t>);</a:t>
            </a:r>
          </a:p>
          <a:p>
            <a:r>
              <a:rPr lang="zh-CN" altLang="en-US" dirty="0"/>
              <a:t>对象</a:t>
            </a:r>
            <a:r>
              <a:rPr lang="en-US" altLang="zh-CN" dirty="0"/>
              <a:t>.</a:t>
            </a:r>
            <a:r>
              <a:rPr lang="en-US" altLang="zh-CN" dirty="0" err="1"/>
              <a:t>excute</a:t>
            </a:r>
            <a:r>
              <a:rPr lang="zh-CN" altLang="en-US" dirty="0"/>
              <a:t>类型</a:t>
            </a:r>
            <a:r>
              <a:rPr lang="en-US" altLang="zh-CN" dirty="0"/>
              <a:t>();</a:t>
            </a:r>
            <a:r>
              <a:rPr lang="zh-CN" altLang="en-US" dirty="0"/>
              <a:t>这一步与普通</a:t>
            </a:r>
            <a:r>
              <a:rPr lang="en-US" altLang="zh-CN" dirty="0"/>
              <a:t>statement</a:t>
            </a:r>
            <a:r>
              <a:rPr lang="zh-CN" altLang="en-US" dirty="0"/>
              <a:t>相同</a:t>
            </a:r>
            <a:endParaRPr lang="en-US" altLang="zh-CN" dirty="0"/>
          </a:p>
          <a:p>
            <a:r>
              <a:rPr lang="zh-CN" altLang="en-US" dirty="0"/>
              <a:t>防止</a:t>
            </a:r>
            <a:r>
              <a:rPr lang="en-US" altLang="zh-CN" dirty="0" err="1"/>
              <a:t>sql</a:t>
            </a:r>
            <a:r>
              <a:rPr lang="zh-CN" altLang="en-US" dirty="0"/>
              <a:t>注入的本质</a:t>
            </a:r>
            <a:r>
              <a:rPr lang="en-US" altLang="zh-CN" dirty="0"/>
              <a:t>:</a:t>
            </a:r>
            <a:r>
              <a:rPr lang="zh-CN" altLang="en-US" dirty="0"/>
              <a:t>把传递进来的参数当做字符</a:t>
            </a:r>
            <a:r>
              <a:rPr lang="en-US" altLang="zh-CN" dirty="0"/>
              <a:t>,</a:t>
            </a:r>
            <a:r>
              <a:rPr lang="zh-CN" altLang="en-US" dirty="0"/>
              <a:t>假设其中存在转义字符如</a:t>
            </a:r>
            <a:r>
              <a:rPr lang="en-US" altLang="zh-CN" dirty="0"/>
              <a:t>’</a:t>
            </a:r>
            <a:r>
              <a:rPr lang="zh-CN" altLang="en-US" dirty="0"/>
              <a:t>会被直接转义</a:t>
            </a:r>
          </a:p>
        </p:txBody>
      </p:sp>
    </p:spTree>
    <p:extLst>
      <p:ext uri="{BB962C8B-B14F-4D97-AF65-F5344CB8AC3E}">
        <p14:creationId xmlns:p14="http://schemas.microsoft.com/office/powerpoint/2010/main" val="289029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A5920-FE64-4B2B-A883-80CE5C6A4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15690-95C1-4595-A5F8-05A2A8D45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:create database (if not exists)</a:t>
            </a:r>
            <a:r>
              <a:rPr lang="zh-CN" altLang="en-US" dirty="0"/>
              <a:t>名字 </a:t>
            </a:r>
            <a:r>
              <a:rPr lang="en-US" altLang="zh-CN" dirty="0"/>
              <a:t>character</a:t>
            </a:r>
            <a:r>
              <a:rPr lang="zh-CN" altLang="en-US" dirty="0"/>
              <a:t> </a:t>
            </a:r>
            <a:r>
              <a:rPr lang="en-US" altLang="zh-CN" dirty="0"/>
              <a:t>utf8 collate utf8_general_ci;</a:t>
            </a:r>
          </a:p>
          <a:p>
            <a:pPr lvl="1"/>
            <a:r>
              <a:rPr lang="zh-CN" altLang="en-US" dirty="0"/>
              <a:t>括号中可选</a:t>
            </a:r>
            <a:r>
              <a:rPr lang="en-US" altLang="zh-CN" dirty="0"/>
              <a:t>,</a:t>
            </a:r>
            <a:r>
              <a:rPr lang="zh-CN" altLang="en-US" dirty="0"/>
              <a:t>表示如果不存在才创建</a:t>
            </a:r>
            <a:endParaRPr lang="en-US" altLang="zh-CN" dirty="0"/>
          </a:p>
          <a:p>
            <a:r>
              <a:rPr lang="zh-CN" altLang="en-US" dirty="0"/>
              <a:t>删除</a:t>
            </a:r>
            <a:r>
              <a:rPr lang="en-US" altLang="zh-CN" dirty="0"/>
              <a:t>:drop database (if exists) </a:t>
            </a:r>
            <a:r>
              <a:rPr lang="zh-CN" altLang="en-US" dirty="0"/>
              <a:t>名字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:use </a:t>
            </a:r>
            <a:r>
              <a:rPr lang="zh-CN" altLang="en-US" dirty="0"/>
              <a:t>名字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展示</a:t>
            </a:r>
            <a:r>
              <a:rPr lang="en-US" altLang="zh-CN" dirty="0"/>
              <a:t>:show databases;</a:t>
            </a:r>
          </a:p>
        </p:txBody>
      </p:sp>
    </p:spTree>
    <p:extLst>
      <p:ext uri="{BB962C8B-B14F-4D97-AF65-F5344CB8AC3E}">
        <p14:creationId xmlns:p14="http://schemas.microsoft.com/office/powerpoint/2010/main" val="16179103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8ECFE-0E48-4494-A083-CE57A17C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jdbc</a:t>
            </a:r>
            <a:r>
              <a:rPr lang="zh-CN" altLang="en-US" dirty="0"/>
              <a:t>操作事务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722EF4-0C3F-4B90-B0B7-BB03C93EB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connection</a:t>
            </a:r>
            <a:r>
              <a:rPr lang="zh-CN" altLang="en-US" dirty="0"/>
              <a:t>对象</a:t>
            </a:r>
            <a:r>
              <a:rPr lang="en-US" altLang="zh-CN" dirty="0"/>
              <a:t>.</a:t>
            </a:r>
            <a:r>
              <a:rPr lang="en-US" altLang="zh-CN" dirty="0" err="1"/>
              <a:t>setAutoCommit</a:t>
            </a:r>
            <a:r>
              <a:rPr lang="en-US" altLang="zh-CN" dirty="0"/>
              <a:t>(false);</a:t>
            </a:r>
            <a:r>
              <a:rPr lang="zh-CN" altLang="en-US" dirty="0"/>
              <a:t>关闭自动提交同时开启事务</a:t>
            </a:r>
            <a:endParaRPr lang="en-US" altLang="zh-CN" dirty="0"/>
          </a:p>
          <a:p>
            <a:r>
              <a:rPr lang="zh-CN" altLang="en-US" dirty="0"/>
              <a:t>如果失败默认回滚</a:t>
            </a:r>
            <a:endParaRPr lang="en-US" altLang="zh-CN" dirty="0"/>
          </a:p>
          <a:p>
            <a:r>
              <a:rPr lang="en-US" altLang="zh-CN" dirty="0"/>
              <a:t>commit()</a:t>
            </a:r>
            <a:r>
              <a:rPr lang="zh-CN" altLang="en-US" dirty="0"/>
              <a:t>提交</a:t>
            </a:r>
            <a:r>
              <a:rPr lang="en-US" altLang="zh-CN" dirty="0"/>
              <a:t>,rollback</a:t>
            </a:r>
            <a:r>
              <a:rPr lang="zh-CN" altLang="en-US" dirty="0"/>
              <a:t>回滚</a:t>
            </a:r>
            <a:r>
              <a:rPr lang="en-US" altLang="zh-CN" dirty="0"/>
              <a:t>,</a:t>
            </a:r>
            <a:r>
              <a:rPr lang="zh-CN" altLang="en-US" dirty="0"/>
              <a:t>放在异常捕获里</a:t>
            </a:r>
          </a:p>
        </p:txBody>
      </p:sp>
    </p:spTree>
    <p:extLst>
      <p:ext uri="{BB962C8B-B14F-4D97-AF65-F5344CB8AC3E}">
        <p14:creationId xmlns:p14="http://schemas.microsoft.com/office/powerpoint/2010/main" val="22725743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42817-F20D-4976-97B3-15DB1F8F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数据库连接池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2DED38-7A26-46F8-9BF9-3328BFF10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池化技术</a:t>
            </a:r>
            <a:r>
              <a:rPr lang="en-US" altLang="zh-CN" dirty="0"/>
              <a:t>:</a:t>
            </a:r>
            <a:r>
              <a:rPr lang="zh-CN" altLang="en-US" dirty="0"/>
              <a:t>准备一些预先生成好的资源</a:t>
            </a:r>
            <a:r>
              <a:rPr lang="en-US" altLang="zh-CN" dirty="0"/>
              <a:t>,</a:t>
            </a:r>
            <a:r>
              <a:rPr lang="zh-CN" altLang="en-US" dirty="0"/>
              <a:t>过来之后直接使用预先连接好的</a:t>
            </a:r>
            <a:r>
              <a:rPr lang="en-US" altLang="zh-CN" dirty="0"/>
              <a:t>,</a:t>
            </a:r>
            <a:r>
              <a:rPr lang="zh-CN" altLang="en-US" dirty="0"/>
              <a:t>避免重复连接数据库浪费资源</a:t>
            </a:r>
            <a:endParaRPr lang="en-US" altLang="zh-CN" dirty="0"/>
          </a:p>
          <a:p>
            <a:r>
              <a:rPr lang="zh-CN" altLang="en-US" dirty="0"/>
              <a:t>最小连接数</a:t>
            </a:r>
            <a:r>
              <a:rPr lang="en-US" altLang="zh-CN" dirty="0"/>
              <a:t>:</a:t>
            </a:r>
            <a:r>
              <a:rPr lang="zh-CN" altLang="en-US" dirty="0"/>
              <a:t>常用连接</a:t>
            </a:r>
            <a:endParaRPr lang="en-US" altLang="zh-CN" dirty="0"/>
          </a:p>
          <a:p>
            <a:r>
              <a:rPr lang="zh-CN" altLang="en-US" dirty="0"/>
              <a:t>最大连接数</a:t>
            </a:r>
            <a:r>
              <a:rPr lang="en-US" altLang="zh-CN" dirty="0"/>
              <a:t>:</a:t>
            </a:r>
            <a:r>
              <a:rPr lang="zh-CN" altLang="en-US" dirty="0"/>
              <a:t>最大承载能力</a:t>
            </a:r>
            <a:endParaRPr lang="en-US" altLang="zh-CN" dirty="0"/>
          </a:p>
          <a:p>
            <a:r>
              <a:rPr lang="zh-CN" altLang="en-US" dirty="0"/>
              <a:t>等待超时时间</a:t>
            </a:r>
            <a:r>
              <a:rPr lang="en-US" altLang="zh-CN" dirty="0"/>
              <a:t>:</a:t>
            </a:r>
            <a:r>
              <a:rPr lang="zh-CN" altLang="en-US" dirty="0"/>
              <a:t>一个毫秒数</a:t>
            </a:r>
            <a:r>
              <a:rPr lang="en-US" altLang="zh-CN" dirty="0"/>
              <a:t>,</a:t>
            </a:r>
            <a:r>
              <a:rPr lang="zh-CN" altLang="en-US" dirty="0"/>
              <a:t>过了时间自动阻止访问</a:t>
            </a:r>
          </a:p>
        </p:txBody>
      </p:sp>
    </p:spTree>
    <p:extLst>
      <p:ext uri="{BB962C8B-B14F-4D97-AF65-F5344CB8AC3E}">
        <p14:creationId xmlns:p14="http://schemas.microsoft.com/office/powerpoint/2010/main" val="13701309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2E851-3B86-4243-844B-CC627AE5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DBCP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6D99BE-50B8-4CAE-8BDB-F9B0F99C7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631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49553-C09A-47BB-A35E-E02CE532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列的数据类型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B76EF2-0D02-40D9-9E0D-F5501C620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数值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err="1"/>
              <a:t>Tinyint</a:t>
            </a:r>
            <a:r>
              <a:rPr lang="en-US" altLang="zh-CN" dirty="0"/>
              <a:t> </a:t>
            </a:r>
            <a:r>
              <a:rPr lang="zh-CN" altLang="en-US" dirty="0"/>
              <a:t>极小的</a:t>
            </a:r>
            <a:r>
              <a:rPr lang="en-US" altLang="zh-CN" dirty="0"/>
              <a:t>int(1</a:t>
            </a:r>
            <a:r>
              <a:rPr lang="zh-CN" altLang="en-US" dirty="0"/>
              <a:t>字节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Smallint</a:t>
            </a:r>
            <a:r>
              <a:rPr lang="en-US" altLang="zh-CN" dirty="0"/>
              <a:t> </a:t>
            </a:r>
            <a:r>
              <a:rPr lang="zh-CN" altLang="en-US" dirty="0"/>
              <a:t>较小的</a:t>
            </a:r>
            <a:r>
              <a:rPr lang="en-US" altLang="zh-CN" dirty="0"/>
              <a:t>int(2</a:t>
            </a:r>
            <a:r>
              <a:rPr lang="zh-CN" altLang="en-US" dirty="0"/>
              <a:t>字节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Mediumint</a:t>
            </a:r>
            <a:r>
              <a:rPr lang="en-US" altLang="zh-CN" dirty="0"/>
              <a:t> </a:t>
            </a:r>
            <a:r>
              <a:rPr lang="zh-CN" altLang="en-US" dirty="0"/>
              <a:t>中等的</a:t>
            </a:r>
            <a:r>
              <a:rPr lang="en-US" altLang="zh-CN" dirty="0"/>
              <a:t>int(3</a:t>
            </a:r>
            <a:r>
              <a:rPr lang="zh-CN" altLang="en-US" dirty="0"/>
              <a:t>字节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Int </a:t>
            </a:r>
            <a:r>
              <a:rPr lang="zh-CN" altLang="en-US" dirty="0"/>
              <a:t>标准的</a:t>
            </a:r>
            <a:r>
              <a:rPr lang="en-US" altLang="zh-CN" dirty="0"/>
              <a:t>int(4</a:t>
            </a:r>
            <a:r>
              <a:rPr lang="zh-CN" altLang="en-US" dirty="0"/>
              <a:t>字节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Bigint</a:t>
            </a:r>
            <a:r>
              <a:rPr lang="en-US" altLang="zh-CN" dirty="0"/>
              <a:t> </a:t>
            </a:r>
            <a:r>
              <a:rPr lang="zh-CN" altLang="en-US" dirty="0"/>
              <a:t>较大的数字</a:t>
            </a:r>
            <a:r>
              <a:rPr lang="en-US" altLang="zh-CN" dirty="0"/>
              <a:t>(8</a:t>
            </a:r>
            <a:r>
              <a:rPr lang="zh-CN" altLang="en-US" dirty="0"/>
              <a:t>字节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Float </a:t>
            </a:r>
            <a:r>
              <a:rPr lang="zh-CN" altLang="en-US" dirty="0"/>
              <a:t>浮点数</a:t>
            </a:r>
            <a:r>
              <a:rPr lang="en-US" altLang="zh-CN" dirty="0"/>
              <a:t>(4</a:t>
            </a:r>
            <a:r>
              <a:rPr lang="zh-CN" altLang="en-US" dirty="0"/>
              <a:t>字节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Double </a:t>
            </a:r>
            <a:r>
              <a:rPr lang="zh-CN" altLang="en-US" dirty="0"/>
              <a:t>浮点数</a:t>
            </a:r>
            <a:r>
              <a:rPr lang="en-US" altLang="zh-CN" dirty="0"/>
              <a:t>(8</a:t>
            </a:r>
            <a:r>
              <a:rPr lang="zh-CN" altLang="en-US" dirty="0"/>
              <a:t>字节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Decimal(</a:t>
            </a:r>
            <a:r>
              <a:rPr lang="zh-CN" altLang="en-US" dirty="0"/>
              <a:t>总位数</a:t>
            </a:r>
            <a:r>
              <a:rPr lang="en-US" altLang="zh-CN" dirty="0"/>
              <a:t>,</a:t>
            </a:r>
            <a:r>
              <a:rPr lang="zh-CN" altLang="en-US" dirty="0"/>
              <a:t>小数点后位数</a:t>
            </a:r>
            <a:r>
              <a:rPr lang="en-US" altLang="zh-CN" dirty="0"/>
              <a:t>) </a:t>
            </a:r>
            <a:r>
              <a:rPr lang="zh-CN" altLang="en-US" dirty="0"/>
              <a:t>字符串形式的浮点数</a:t>
            </a:r>
            <a:r>
              <a:rPr lang="en-US" altLang="zh-CN" dirty="0"/>
              <a:t>,</a:t>
            </a:r>
            <a:r>
              <a:rPr lang="zh-CN" altLang="en-US" dirty="0"/>
              <a:t>不会丢失精度</a:t>
            </a:r>
            <a:endParaRPr lang="en-US" altLang="zh-CN" dirty="0"/>
          </a:p>
          <a:p>
            <a:r>
              <a:rPr lang="zh-CN" altLang="en-US" dirty="0"/>
              <a:t>文本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Char </a:t>
            </a:r>
            <a:r>
              <a:rPr lang="zh-CN" altLang="en-US" dirty="0"/>
              <a:t>定长字符串</a:t>
            </a:r>
            <a:r>
              <a:rPr lang="en-US" altLang="zh-CN" dirty="0"/>
              <a:t> 0-255</a:t>
            </a:r>
            <a:r>
              <a:rPr lang="zh-CN" altLang="en-US" dirty="0"/>
              <a:t>字符</a:t>
            </a:r>
            <a:endParaRPr lang="en-US" altLang="zh-CN" dirty="0"/>
          </a:p>
          <a:p>
            <a:pPr lvl="1"/>
            <a:r>
              <a:rPr lang="en-US" altLang="zh-CN" dirty="0"/>
              <a:t>Varchar </a:t>
            </a:r>
            <a:r>
              <a:rPr lang="zh-CN" altLang="en-US" dirty="0"/>
              <a:t>可变长字符串</a:t>
            </a:r>
            <a:r>
              <a:rPr lang="en-US" altLang="zh-CN" dirty="0"/>
              <a:t> 0-65535</a:t>
            </a:r>
            <a:r>
              <a:rPr lang="zh-CN" altLang="en-US" dirty="0"/>
              <a:t>字符</a:t>
            </a:r>
            <a:endParaRPr lang="en-US" altLang="zh-CN" dirty="0"/>
          </a:p>
          <a:p>
            <a:pPr lvl="1"/>
            <a:r>
              <a:rPr lang="en-US" altLang="zh-CN" dirty="0" err="1"/>
              <a:t>Tinytext</a:t>
            </a:r>
            <a:r>
              <a:rPr lang="en-US" altLang="zh-CN" dirty="0"/>
              <a:t> </a:t>
            </a:r>
            <a:r>
              <a:rPr lang="zh-CN" altLang="en-US" dirty="0"/>
              <a:t>微型文本 </a:t>
            </a:r>
            <a:r>
              <a:rPr lang="en-US" altLang="zh-CN" dirty="0"/>
              <a:t>2^8-1</a:t>
            </a:r>
            <a:r>
              <a:rPr lang="zh-CN" altLang="en-US" dirty="0"/>
              <a:t>字符</a:t>
            </a:r>
            <a:endParaRPr lang="en-US" altLang="zh-CN" dirty="0"/>
          </a:p>
          <a:p>
            <a:pPr lvl="1"/>
            <a:r>
              <a:rPr lang="en-US" altLang="zh-CN" dirty="0"/>
              <a:t>Text </a:t>
            </a:r>
            <a:r>
              <a:rPr lang="zh-CN" altLang="en-US" dirty="0"/>
              <a:t>文本</a:t>
            </a:r>
            <a:r>
              <a:rPr lang="en-US" altLang="zh-CN" dirty="0"/>
              <a:t>2^16-1</a:t>
            </a:r>
            <a:r>
              <a:rPr lang="zh-CN" altLang="en-US" dirty="0"/>
              <a:t>字符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55E51E-C031-46C7-A14D-27B337700916}"/>
              </a:ext>
            </a:extLst>
          </p:cNvPr>
          <p:cNvSpPr/>
          <p:nvPr/>
        </p:nvSpPr>
        <p:spPr>
          <a:xfrm>
            <a:off x="7541445" y="1606886"/>
            <a:ext cx="3619892" cy="2394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</a:t>
            </a:r>
            <a:r>
              <a:rPr lang="zh-CN" altLang="en-US" dirty="0"/>
              <a:t>类型的指定长度指的是显示长度</a:t>
            </a:r>
            <a:r>
              <a:rPr lang="en-US" altLang="zh-CN" dirty="0"/>
              <a:t>,</a:t>
            </a:r>
            <a:r>
              <a:rPr lang="zh-CN" altLang="en-US" dirty="0"/>
              <a:t>存储长度不受影响</a:t>
            </a:r>
            <a:r>
              <a:rPr lang="en-US" altLang="zh-CN" dirty="0"/>
              <a:t>.</a:t>
            </a:r>
          </a:p>
          <a:p>
            <a:pPr algn="ctr"/>
            <a:r>
              <a:rPr lang="en-US" altLang="zh-CN" dirty="0"/>
              <a:t>varchar</a:t>
            </a:r>
            <a:r>
              <a:rPr lang="zh-CN" altLang="en-US" dirty="0"/>
              <a:t>类型会改变存储长度</a:t>
            </a:r>
          </a:p>
        </p:txBody>
      </p:sp>
    </p:spTree>
    <p:extLst>
      <p:ext uri="{BB962C8B-B14F-4D97-AF65-F5344CB8AC3E}">
        <p14:creationId xmlns:p14="http://schemas.microsoft.com/office/powerpoint/2010/main" val="2035766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CD044-5128-422D-B09F-AA6FFC74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列的数据类型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3F852-D47E-42C7-B9F8-93718BDE8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日期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Date YYYY-MM-DD </a:t>
            </a:r>
            <a:r>
              <a:rPr lang="zh-CN" altLang="en-US" dirty="0"/>
              <a:t>年月日</a:t>
            </a:r>
            <a:r>
              <a:rPr lang="en-US" altLang="zh-CN" dirty="0"/>
              <a:t>,</a:t>
            </a:r>
            <a:r>
              <a:rPr lang="zh-CN" altLang="en-US" dirty="0"/>
              <a:t>日期格式</a:t>
            </a:r>
            <a:endParaRPr lang="en-US" altLang="zh-CN" dirty="0"/>
          </a:p>
          <a:p>
            <a:pPr lvl="1"/>
            <a:r>
              <a:rPr lang="en-US" altLang="zh-CN" dirty="0"/>
              <a:t>Time </a:t>
            </a:r>
            <a:r>
              <a:rPr lang="en-US" altLang="zh-CN" dirty="0" err="1"/>
              <a:t>HH:mm:ss</a:t>
            </a:r>
            <a:r>
              <a:rPr lang="en-US" altLang="zh-CN" dirty="0"/>
              <a:t> </a:t>
            </a:r>
            <a:r>
              <a:rPr lang="zh-CN" altLang="en-US" dirty="0"/>
              <a:t>时分秒</a:t>
            </a:r>
            <a:r>
              <a:rPr lang="en-US" altLang="zh-CN" dirty="0"/>
              <a:t>,</a:t>
            </a:r>
            <a:r>
              <a:rPr lang="zh-CN" altLang="en-US" dirty="0"/>
              <a:t>时间格式</a:t>
            </a:r>
            <a:endParaRPr lang="en-US" altLang="zh-CN" dirty="0"/>
          </a:p>
          <a:p>
            <a:pPr lvl="1"/>
            <a:r>
              <a:rPr lang="en-US" altLang="zh-CN" dirty="0"/>
              <a:t>Datetime YYYY-MM-DD </a:t>
            </a:r>
            <a:r>
              <a:rPr lang="en-US" altLang="zh-CN" dirty="0" err="1"/>
              <a:t>hh:mm:ss</a:t>
            </a:r>
            <a:r>
              <a:rPr lang="en-US" altLang="zh-CN" dirty="0"/>
              <a:t> </a:t>
            </a:r>
            <a:r>
              <a:rPr lang="zh-CN" altLang="en-US" dirty="0"/>
              <a:t>日期加时间</a:t>
            </a:r>
            <a:r>
              <a:rPr lang="en-US" altLang="zh-CN" dirty="0"/>
              <a:t>,</a:t>
            </a:r>
            <a:r>
              <a:rPr lang="zh-CN" altLang="en-US" dirty="0"/>
              <a:t>最常用</a:t>
            </a:r>
            <a:endParaRPr lang="en-US" altLang="zh-CN" dirty="0"/>
          </a:p>
          <a:p>
            <a:pPr lvl="1"/>
            <a:r>
              <a:rPr lang="en-US" altLang="zh-CN" dirty="0"/>
              <a:t>timestamp </a:t>
            </a:r>
            <a:r>
              <a:rPr lang="zh-CN" altLang="en-US" dirty="0"/>
              <a:t>时间戳 </a:t>
            </a:r>
            <a:r>
              <a:rPr lang="en-US" altLang="zh-CN" dirty="0"/>
              <a:t>1970.1.1</a:t>
            </a:r>
            <a:r>
              <a:rPr lang="zh-CN" altLang="en-US" dirty="0"/>
              <a:t>到现在的毫秒数</a:t>
            </a:r>
            <a:endParaRPr lang="en-US" altLang="zh-CN" dirty="0"/>
          </a:p>
          <a:p>
            <a:pPr lvl="1"/>
            <a:r>
              <a:rPr lang="en-US" altLang="zh-CN" dirty="0"/>
              <a:t>year </a:t>
            </a:r>
            <a:r>
              <a:rPr lang="zh-CN" altLang="en-US" dirty="0"/>
              <a:t>年份表示</a:t>
            </a:r>
            <a:endParaRPr lang="en-US" altLang="zh-CN" dirty="0"/>
          </a:p>
          <a:p>
            <a:r>
              <a:rPr lang="en-US" altLang="zh-CN" dirty="0"/>
              <a:t>null:</a:t>
            </a:r>
          </a:p>
          <a:p>
            <a:pPr lvl="1"/>
            <a:r>
              <a:rPr lang="zh-CN" altLang="en-US" dirty="0"/>
              <a:t>没有值为</a:t>
            </a:r>
            <a:r>
              <a:rPr lang="en-US" altLang="zh-CN" dirty="0"/>
              <a:t>null</a:t>
            </a:r>
          </a:p>
          <a:p>
            <a:pPr lvl="1"/>
            <a:r>
              <a:rPr lang="zh-CN" altLang="en-US" dirty="0"/>
              <a:t>不要使用</a:t>
            </a:r>
            <a:r>
              <a:rPr lang="en-US" altLang="zh-CN" dirty="0"/>
              <a:t>null</a:t>
            </a:r>
            <a:r>
              <a:rPr lang="zh-CN" altLang="en-US" dirty="0"/>
              <a:t>进行运算</a:t>
            </a:r>
            <a:r>
              <a:rPr lang="en-US" altLang="zh-CN" dirty="0"/>
              <a:t>,</a:t>
            </a:r>
            <a:r>
              <a:rPr lang="zh-CN" altLang="en-US" dirty="0"/>
              <a:t>结果一定为</a:t>
            </a:r>
            <a:r>
              <a:rPr lang="en-US" altLang="zh-CN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618547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4E389-B1EF-470C-9824-42751B38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数据库的字段属性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EB942A-D290-4309-9E34-58A636FC5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Unsigned:</a:t>
            </a:r>
            <a:r>
              <a:rPr lang="zh-CN" altLang="en-US" dirty="0"/>
              <a:t>无符号的</a:t>
            </a:r>
            <a:r>
              <a:rPr lang="en-US" altLang="zh-CN" dirty="0"/>
              <a:t>,</a:t>
            </a:r>
            <a:r>
              <a:rPr lang="zh-CN" altLang="en-US" dirty="0"/>
              <a:t>使用该属性的不能被赋值为负数</a:t>
            </a:r>
            <a:endParaRPr lang="en-US" altLang="zh-CN" dirty="0"/>
          </a:p>
          <a:p>
            <a:r>
              <a:rPr lang="en-US" altLang="zh-CN" dirty="0"/>
              <a:t>zerofill:0</a:t>
            </a:r>
            <a:r>
              <a:rPr lang="zh-CN" altLang="en-US" dirty="0"/>
              <a:t>填充的</a:t>
            </a:r>
            <a:r>
              <a:rPr lang="en-US" altLang="zh-CN" dirty="0"/>
              <a:t>,</a:t>
            </a:r>
            <a:r>
              <a:rPr lang="zh-CN" altLang="en-US" dirty="0"/>
              <a:t>不足的位数用</a:t>
            </a:r>
            <a:r>
              <a:rPr lang="en-US" altLang="zh-CN" dirty="0"/>
              <a:t>0</a:t>
            </a:r>
            <a:r>
              <a:rPr lang="zh-CN" altLang="en-US" dirty="0"/>
              <a:t>来补齐</a:t>
            </a:r>
            <a:r>
              <a:rPr lang="en-US" altLang="zh-CN" dirty="0"/>
              <a:t>(</a:t>
            </a:r>
            <a:r>
              <a:rPr lang="zh-CN" altLang="en-US" dirty="0"/>
              <a:t>前补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auto_increment</a:t>
            </a:r>
            <a:r>
              <a:rPr lang="zh-CN" altLang="en-US" dirty="0"/>
              <a:t>自增</a:t>
            </a:r>
            <a:r>
              <a:rPr lang="en-US" altLang="zh-CN" dirty="0"/>
              <a:t>,</a:t>
            </a:r>
            <a:r>
              <a:rPr lang="zh-CN" altLang="en-US" dirty="0"/>
              <a:t>自动在上一条记录的基础上加一</a:t>
            </a:r>
            <a:r>
              <a:rPr lang="en-US" altLang="zh-CN" dirty="0"/>
              <a:t>,</a:t>
            </a:r>
            <a:r>
              <a:rPr lang="zh-CN" altLang="en-US" dirty="0"/>
              <a:t>一般用于主键</a:t>
            </a:r>
            <a:r>
              <a:rPr lang="en-US" altLang="zh-CN" dirty="0"/>
              <a:t>,</a:t>
            </a:r>
            <a:r>
              <a:rPr lang="zh-CN" altLang="en-US" dirty="0"/>
              <a:t>可以自定义自增的起始值和步长</a:t>
            </a:r>
            <a:endParaRPr lang="en-US" altLang="zh-CN" dirty="0"/>
          </a:p>
          <a:p>
            <a:r>
              <a:rPr lang="en-US" altLang="zh-CN" dirty="0"/>
              <a:t>not null</a:t>
            </a:r>
            <a:r>
              <a:rPr lang="zh-CN" altLang="en-US" dirty="0"/>
              <a:t>非空</a:t>
            </a:r>
            <a:r>
              <a:rPr lang="en-US" altLang="zh-CN" dirty="0"/>
              <a:t>,</a:t>
            </a:r>
            <a:r>
              <a:rPr lang="zh-CN" altLang="en-US" dirty="0"/>
              <a:t>该列必须有值</a:t>
            </a:r>
            <a:r>
              <a:rPr lang="en-US" altLang="zh-CN" dirty="0"/>
              <a:t>,</a:t>
            </a:r>
            <a:r>
              <a:rPr lang="zh-CN" altLang="en-US" dirty="0"/>
              <a:t>不可以设置成</a:t>
            </a:r>
            <a:r>
              <a:rPr lang="en-US" altLang="zh-CN" dirty="0"/>
              <a:t>null</a:t>
            </a:r>
          </a:p>
          <a:p>
            <a:r>
              <a:rPr lang="zh-CN" altLang="en-US" dirty="0"/>
              <a:t>默认</a:t>
            </a:r>
            <a:r>
              <a:rPr lang="en-US" altLang="zh-CN" dirty="0"/>
              <a:t>,</a:t>
            </a:r>
            <a:r>
              <a:rPr lang="zh-CN" altLang="en-US" dirty="0"/>
              <a:t>记录生成时若不指定字段会有默认值</a:t>
            </a:r>
            <a:endParaRPr lang="en-US" altLang="zh-CN" dirty="0"/>
          </a:p>
          <a:p>
            <a:r>
              <a:rPr lang="en-US" altLang="zh-CN" dirty="0"/>
              <a:t>comment</a:t>
            </a:r>
            <a:r>
              <a:rPr lang="zh-CN" altLang="en-US" dirty="0"/>
              <a:t>注释用</a:t>
            </a:r>
            <a:r>
              <a:rPr lang="en-US" altLang="zh-CN" dirty="0"/>
              <a:t>’</a:t>
            </a:r>
            <a:r>
              <a:rPr lang="zh-CN" altLang="en-US" dirty="0"/>
              <a:t>括起来</a:t>
            </a:r>
            <a:r>
              <a:rPr lang="en-US" altLang="zh-CN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69112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CAEED-AE81-4B1A-95F0-1B43FD7E7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阿里巴巴规范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2596E-8C33-426E-AB7F-D57B0A1C5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id </a:t>
            </a:r>
            <a:r>
              <a:rPr lang="zh-CN" altLang="en-US" dirty="0"/>
              <a:t>主键</a:t>
            </a:r>
            <a:endParaRPr lang="en-US" altLang="zh-CN" dirty="0"/>
          </a:p>
          <a:p>
            <a:r>
              <a:rPr lang="en-US" altLang="zh-CN" dirty="0"/>
              <a:t>version </a:t>
            </a:r>
            <a:r>
              <a:rPr lang="zh-CN" altLang="en-US" dirty="0"/>
              <a:t>乐观锁</a:t>
            </a:r>
            <a:endParaRPr lang="en-US" altLang="zh-CN" dirty="0"/>
          </a:p>
          <a:p>
            <a:r>
              <a:rPr lang="en-US" altLang="zh-CN" dirty="0" err="1"/>
              <a:t>is_delete</a:t>
            </a:r>
            <a:r>
              <a:rPr lang="en-US" altLang="zh-CN" dirty="0"/>
              <a:t> </a:t>
            </a:r>
            <a:r>
              <a:rPr lang="zh-CN" altLang="en-US" dirty="0"/>
              <a:t>伪删除</a:t>
            </a:r>
            <a:endParaRPr lang="en-US" altLang="zh-CN" dirty="0"/>
          </a:p>
          <a:p>
            <a:r>
              <a:rPr lang="en-US" altLang="zh-CN" dirty="0" err="1"/>
              <a:t>gmt_create</a:t>
            </a:r>
            <a:r>
              <a:rPr lang="en-US" altLang="zh-CN" dirty="0"/>
              <a:t> </a:t>
            </a:r>
            <a:r>
              <a:rPr lang="zh-CN" altLang="en-US" dirty="0"/>
              <a:t>创建时间</a:t>
            </a:r>
            <a:endParaRPr lang="en-US" altLang="zh-CN" dirty="0"/>
          </a:p>
          <a:p>
            <a:r>
              <a:rPr lang="en-US" altLang="zh-CN" dirty="0" err="1"/>
              <a:t>gmt_update</a:t>
            </a:r>
            <a:r>
              <a:rPr lang="en-US" altLang="zh-CN" dirty="0"/>
              <a:t> </a:t>
            </a:r>
            <a:r>
              <a:rPr lang="zh-CN" altLang="en-US" dirty="0"/>
              <a:t>更新时间</a:t>
            </a:r>
          </a:p>
        </p:txBody>
      </p:sp>
    </p:spTree>
    <p:extLst>
      <p:ext uri="{BB962C8B-B14F-4D97-AF65-F5344CB8AC3E}">
        <p14:creationId xmlns:p14="http://schemas.microsoft.com/office/powerpoint/2010/main" val="21697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0BF8D-C604-4672-8E9D-E834B884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创建表的语法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D0A79-B698-4BB0-9CEB-9259F23EA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create table (if not exists) `</a:t>
            </a:r>
            <a:r>
              <a:rPr lang="zh-CN" altLang="en-US" dirty="0"/>
              <a:t>表名</a:t>
            </a:r>
            <a:r>
              <a:rPr lang="en-US" altLang="zh-CN" dirty="0"/>
              <a:t>`(</a:t>
            </a:r>
          </a:p>
          <a:p>
            <a:pPr lvl="1"/>
            <a:r>
              <a:rPr lang="en-US" altLang="zh-CN" dirty="0"/>
              <a:t>`</a:t>
            </a:r>
            <a:r>
              <a:rPr lang="zh-CN" altLang="en-US" dirty="0"/>
              <a:t>列名</a:t>
            </a:r>
            <a:r>
              <a:rPr lang="en-US" altLang="zh-CN" dirty="0"/>
              <a:t>` </a:t>
            </a:r>
            <a:r>
              <a:rPr lang="zh-CN" altLang="en-US" dirty="0"/>
              <a:t>类型</a:t>
            </a:r>
            <a:r>
              <a:rPr lang="en-US" altLang="zh-CN" dirty="0"/>
              <a:t>(</a:t>
            </a:r>
            <a:r>
              <a:rPr lang="zh-CN" altLang="en-US" dirty="0"/>
              <a:t>长度</a:t>
            </a:r>
            <a:r>
              <a:rPr lang="en-US" altLang="zh-CN" dirty="0"/>
              <a:t>) </a:t>
            </a:r>
            <a:r>
              <a:rPr lang="zh-CN" altLang="en-US" dirty="0"/>
              <a:t>属性 </a:t>
            </a:r>
            <a:r>
              <a:rPr lang="en-US" altLang="zh-CN" dirty="0"/>
              <a:t>comment `</a:t>
            </a:r>
            <a:r>
              <a:rPr lang="zh-CN" altLang="en-US" dirty="0"/>
              <a:t>注释</a:t>
            </a:r>
            <a:r>
              <a:rPr lang="en-US" altLang="zh-CN" dirty="0"/>
              <a:t>`,</a:t>
            </a:r>
          </a:p>
          <a:p>
            <a:pPr lvl="1"/>
            <a:r>
              <a:rPr lang="en-US" altLang="zh-CN" dirty="0"/>
              <a:t>primary key(`</a:t>
            </a:r>
            <a:r>
              <a:rPr lang="zh-CN" altLang="en-US" dirty="0"/>
              <a:t>主键名</a:t>
            </a:r>
            <a:r>
              <a:rPr lang="en-US" altLang="zh-CN" dirty="0"/>
              <a:t>`)</a:t>
            </a:r>
          </a:p>
          <a:p>
            <a:r>
              <a:rPr lang="en-US" altLang="zh-CN" dirty="0"/>
              <a:t>)engine=</a:t>
            </a:r>
            <a:r>
              <a:rPr lang="en-US" altLang="zh-CN" dirty="0" err="1"/>
              <a:t>innodb</a:t>
            </a:r>
            <a:r>
              <a:rPr lang="en-US" altLang="zh-CN" dirty="0"/>
              <a:t> default charset=utf8</a:t>
            </a:r>
          </a:p>
          <a:p>
            <a:endParaRPr lang="en-US" altLang="zh-CN" dirty="0"/>
          </a:p>
          <a:p>
            <a:r>
              <a:rPr lang="zh-CN" altLang="en-US" dirty="0"/>
              <a:t>展示创建数据库的语句</a:t>
            </a:r>
            <a:r>
              <a:rPr lang="en-US" altLang="zh-CN" dirty="0"/>
              <a:t>show create database </a:t>
            </a:r>
            <a:r>
              <a:rPr lang="zh-CN" altLang="en-US" dirty="0"/>
              <a:t>数据库名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展示创建表的语句 </a:t>
            </a:r>
            <a:r>
              <a:rPr lang="en-US" altLang="zh-CN" dirty="0"/>
              <a:t>show create table </a:t>
            </a:r>
            <a:r>
              <a:rPr lang="zh-CN" altLang="en-US" dirty="0"/>
              <a:t>表名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展示表的具体结构 </a:t>
            </a:r>
            <a:r>
              <a:rPr lang="en-US" altLang="zh-CN" dirty="0"/>
              <a:t>desc table </a:t>
            </a:r>
            <a:r>
              <a:rPr lang="zh-CN" altLang="en-US" dirty="0"/>
              <a:t>表名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设置数据库表的字符集</a:t>
            </a:r>
            <a:r>
              <a:rPr lang="en-US" altLang="zh-CN" dirty="0"/>
              <a:t>default charset=utf8,</a:t>
            </a:r>
            <a:r>
              <a:rPr lang="zh-CN" altLang="en-US" dirty="0"/>
              <a:t>不设置的话会是</a:t>
            </a:r>
            <a:r>
              <a:rPr lang="en-US" altLang="zh-CN" dirty="0" err="1"/>
              <a:t>mysql</a:t>
            </a:r>
            <a:r>
              <a:rPr lang="zh-CN" altLang="en-US" dirty="0"/>
              <a:t>默认的字符集编码</a:t>
            </a:r>
            <a:r>
              <a:rPr lang="en-US" altLang="zh-CN" dirty="0"/>
              <a:t>(</a:t>
            </a:r>
            <a:r>
              <a:rPr lang="zh-CN" altLang="en-US" dirty="0"/>
              <a:t>不支持中文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0823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8330</TotalTime>
  <Words>3296</Words>
  <Application>Microsoft Office PowerPoint</Application>
  <PresentationFormat>宽屏</PresentationFormat>
  <Paragraphs>325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6" baseType="lpstr">
      <vt:lpstr>等线</vt:lpstr>
      <vt:lpstr>等线 Light</vt:lpstr>
      <vt:lpstr>Arial</vt:lpstr>
      <vt:lpstr>Office 主题​​</vt:lpstr>
      <vt:lpstr>mysql</vt:lpstr>
      <vt:lpstr>启动mysql</vt:lpstr>
      <vt:lpstr>初识sql语句(注:所有的语句都要分号结尾)</vt:lpstr>
      <vt:lpstr>操作数据库</vt:lpstr>
      <vt:lpstr>列的数据类型</vt:lpstr>
      <vt:lpstr>列的数据类型</vt:lpstr>
      <vt:lpstr>数据库的字段属性</vt:lpstr>
      <vt:lpstr>阿里巴巴规范</vt:lpstr>
      <vt:lpstr>创建表的语法</vt:lpstr>
      <vt:lpstr>关于数据库引擎</vt:lpstr>
      <vt:lpstr>在物理空间存在的位置</vt:lpstr>
      <vt:lpstr>修改表的语句</vt:lpstr>
      <vt:lpstr>物理外键(不建议使用)</vt:lpstr>
      <vt:lpstr>DML(数据库操作)语言</vt:lpstr>
      <vt:lpstr>PowerPoint 演示文稿</vt:lpstr>
      <vt:lpstr>DQL语言,查询</vt:lpstr>
      <vt:lpstr>where条件子句</vt:lpstr>
      <vt:lpstr>模糊查询:本质是比较运算符</vt:lpstr>
      <vt:lpstr>联表查询 join</vt:lpstr>
      <vt:lpstr>自连接</vt:lpstr>
      <vt:lpstr>分页,排序</vt:lpstr>
      <vt:lpstr>子查询</vt:lpstr>
      <vt:lpstr>常用函数</vt:lpstr>
      <vt:lpstr>PowerPoint 演示文稿</vt:lpstr>
      <vt:lpstr>聚合函数,分组与过滤</vt:lpstr>
      <vt:lpstr>数据库级别的md5加密(哈希摘要算法)</vt:lpstr>
      <vt:lpstr>事务</vt:lpstr>
      <vt:lpstr>事务语法</vt:lpstr>
      <vt:lpstr>索引(id_表名_列名)</vt:lpstr>
      <vt:lpstr>索引原则</vt:lpstr>
      <vt:lpstr>权限管理</vt:lpstr>
      <vt:lpstr>数据库备份</vt:lpstr>
      <vt:lpstr>规范数据库的设计</vt:lpstr>
      <vt:lpstr>三大范式</vt:lpstr>
      <vt:lpstr>jdbc</vt:lpstr>
      <vt:lpstr>数据库驱动</vt:lpstr>
      <vt:lpstr>jdbc</vt:lpstr>
      <vt:lpstr>statement对象</vt:lpstr>
      <vt:lpstr>preparedStatement</vt:lpstr>
      <vt:lpstr>jdbc操作事务</vt:lpstr>
      <vt:lpstr>数据库连接池</vt:lpstr>
      <vt:lpstr>DBCP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1970717299@qq.com</dc:creator>
  <cp:lastModifiedBy>1970717299@qq.com</cp:lastModifiedBy>
  <cp:revision>641</cp:revision>
  <dcterms:created xsi:type="dcterms:W3CDTF">2022-01-20T13:35:05Z</dcterms:created>
  <dcterms:modified xsi:type="dcterms:W3CDTF">2023-07-12T00:11:58Z</dcterms:modified>
</cp:coreProperties>
</file>