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BDBE7-8802-4263-A34F-6A81F8E1421F}"/>
              </a:ext>
            </a:extLst>
          </p:cNvPr>
          <p:cNvSpPr>
            <a:spLocks noGrp="1"/>
          </p:cNvSpPr>
          <p:nvPr>
            <p:ph type="ctrTitle"/>
          </p:nvPr>
        </p:nvSpPr>
        <p:spPr>
          <a:xfrm>
            <a:off x="2688165" y="1097408"/>
            <a:ext cx="6815669" cy="1515533"/>
          </a:xfrm>
        </p:spPr>
        <p:txBody>
          <a:bodyPr/>
          <a:lstStyle/>
          <a:p>
            <a:r>
              <a:rPr lang="es-ES" dirty="0"/>
              <a:t>ASINTEC</a:t>
            </a:r>
          </a:p>
        </p:txBody>
      </p:sp>
      <p:sp>
        <p:nvSpPr>
          <p:cNvPr id="3" name="Subtítulo 2">
            <a:extLst>
              <a:ext uri="{FF2B5EF4-FFF2-40B4-BE49-F238E27FC236}">
                <a16:creationId xmlns:a16="http://schemas.microsoft.com/office/drawing/2014/main" id="{138A5B2B-D0D5-4DA2-9810-D59A635C2D63}"/>
              </a:ext>
            </a:extLst>
          </p:cNvPr>
          <p:cNvSpPr>
            <a:spLocks noGrp="1"/>
          </p:cNvSpPr>
          <p:nvPr>
            <p:ph type="subTitle" idx="1"/>
          </p:nvPr>
        </p:nvSpPr>
        <p:spPr>
          <a:xfrm>
            <a:off x="2688164" y="3584659"/>
            <a:ext cx="6815669" cy="1320802"/>
          </a:xfrm>
        </p:spPr>
        <p:txBody>
          <a:bodyPr>
            <a:normAutofit fontScale="77500" lnSpcReduction="20000"/>
          </a:bodyPr>
          <a:lstStyle/>
          <a:p>
            <a:r>
              <a:rPr lang="es-ES" sz="2600" b="1" dirty="0"/>
              <a:t>Apoyo sistematizado de inventario tecnológico</a:t>
            </a:r>
          </a:p>
          <a:p>
            <a:r>
              <a:rPr lang="es-ES" dirty="0"/>
              <a:t>Diego Silva</a:t>
            </a:r>
          </a:p>
          <a:p>
            <a:r>
              <a:rPr lang="es-ES" dirty="0"/>
              <a:t>Ronald Posada</a:t>
            </a:r>
          </a:p>
          <a:p>
            <a:r>
              <a:rPr lang="es-ES" dirty="0"/>
              <a:t>Jhon Godoy</a:t>
            </a:r>
          </a:p>
        </p:txBody>
      </p:sp>
    </p:spTree>
    <p:extLst>
      <p:ext uri="{BB962C8B-B14F-4D97-AF65-F5344CB8AC3E}">
        <p14:creationId xmlns:p14="http://schemas.microsoft.com/office/powerpoint/2010/main" val="72041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A554F-026A-4D30-8D05-07E77590FFDB}"/>
              </a:ext>
            </a:extLst>
          </p:cNvPr>
          <p:cNvSpPr>
            <a:spLocks noGrp="1"/>
          </p:cNvSpPr>
          <p:nvPr>
            <p:ph type="title"/>
          </p:nvPr>
        </p:nvSpPr>
        <p:spPr>
          <a:xfrm>
            <a:off x="1295401" y="552294"/>
            <a:ext cx="9601196" cy="804466"/>
          </a:xfrm>
        </p:spPr>
        <p:txBody>
          <a:bodyPr/>
          <a:lstStyle/>
          <a:p>
            <a:r>
              <a:rPr lang="es-ES" dirty="0"/>
              <a:t>Mapa de procesos del cliente</a:t>
            </a:r>
          </a:p>
        </p:txBody>
      </p:sp>
      <p:pic>
        <p:nvPicPr>
          <p:cNvPr id="5" name="Marcador de contenido 4">
            <a:extLst>
              <a:ext uri="{FF2B5EF4-FFF2-40B4-BE49-F238E27FC236}">
                <a16:creationId xmlns:a16="http://schemas.microsoft.com/office/drawing/2014/main" id="{7E556DF8-A517-4EC0-A290-719E99A9BC80}"/>
              </a:ext>
            </a:extLst>
          </p:cNvPr>
          <p:cNvPicPr>
            <a:picLocks noGrp="1" noChangeAspect="1"/>
          </p:cNvPicPr>
          <p:nvPr>
            <p:ph idx="1"/>
          </p:nvPr>
        </p:nvPicPr>
        <p:blipFill>
          <a:blip r:embed="rId2"/>
          <a:stretch>
            <a:fillRect/>
          </a:stretch>
        </p:blipFill>
        <p:spPr>
          <a:xfrm>
            <a:off x="1295401" y="1505243"/>
            <a:ext cx="9601196" cy="4384162"/>
          </a:xfrm>
        </p:spPr>
      </p:pic>
    </p:spTree>
    <p:extLst>
      <p:ext uri="{BB962C8B-B14F-4D97-AF65-F5344CB8AC3E}">
        <p14:creationId xmlns:p14="http://schemas.microsoft.com/office/powerpoint/2010/main" val="110068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E2B87D6-7382-4889-96C8-43FEA10943F3}"/>
              </a:ext>
            </a:extLst>
          </p:cNvPr>
          <p:cNvPicPr>
            <a:picLocks noChangeAspect="1"/>
          </p:cNvPicPr>
          <p:nvPr/>
        </p:nvPicPr>
        <p:blipFill>
          <a:blip r:embed="rId2"/>
          <a:stretch>
            <a:fillRect/>
          </a:stretch>
        </p:blipFill>
        <p:spPr>
          <a:xfrm>
            <a:off x="636104" y="1615648"/>
            <a:ext cx="10946296" cy="4626126"/>
          </a:xfrm>
          <a:prstGeom prst="rect">
            <a:avLst/>
          </a:prstGeom>
        </p:spPr>
      </p:pic>
      <p:sp>
        <p:nvSpPr>
          <p:cNvPr id="7" name="CuadroTexto 6">
            <a:extLst>
              <a:ext uri="{FF2B5EF4-FFF2-40B4-BE49-F238E27FC236}">
                <a16:creationId xmlns:a16="http://schemas.microsoft.com/office/drawing/2014/main" id="{F732F6D7-AEF6-4741-9D0E-146BE228D13F}"/>
              </a:ext>
            </a:extLst>
          </p:cNvPr>
          <p:cNvSpPr txBox="1"/>
          <p:nvPr/>
        </p:nvSpPr>
        <p:spPr>
          <a:xfrm>
            <a:off x="2332383" y="784651"/>
            <a:ext cx="6705600" cy="830997"/>
          </a:xfrm>
          <a:prstGeom prst="rect">
            <a:avLst/>
          </a:prstGeom>
          <a:noFill/>
        </p:spPr>
        <p:txBody>
          <a:bodyPr wrap="square" rtlCol="0">
            <a:spAutoFit/>
          </a:bodyPr>
          <a:lstStyle/>
          <a:p>
            <a:pPr algn="ctr"/>
            <a:r>
              <a:rPr lang="es-MX" sz="4800" dirty="0">
                <a:latin typeface="+mj-lt"/>
              </a:rPr>
              <a:t>Mapa de proceso</a:t>
            </a:r>
            <a:endParaRPr lang="es-CO" sz="4800" dirty="0">
              <a:latin typeface="+mj-lt"/>
            </a:endParaRPr>
          </a:p>
        </p:txBody>
      </p:sp>
    </p:spTree>
    <p:extLst>
      <p:ext uri="{BB962C8B-B14F-4D97-AF65-F5344CB8AC3E}">
        <p14:creationId xmlns:p14="http://schemas.microsoft.com/office/powerpoint/2010/main" val="161473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2E177D-C5B3-4654-9867-E4EEC2241743}"/>
              </a:ext>
            </a:extLst>
          </p:cNvPr>
          <p:cNvSpPr txBox="1"/>
          <p:nvPr/>
        </p:nvSpPr>
        <p:spPr>
          <a:xfrm>
            <a:off x="2928730" y="669237"/>
            <a:ext cx="6334539" cy="707886"/>
          </a:xfrm>
          <a:prstGeom prst="rect">
            <a:avLst/>
          </a:prstGeom>
          <a:noFill/>
        </p:spPr>
        <p:txBody>
          <a:bodyPr wrap="square" rtlCol="0">
            <a:spAutoFit/>
          </a:bodyPr>
          <a:lstStyle/>
          <a:p>
            <a:r>
              <a:rPr lang="es-MX" sz="4000" dirty="0">
                <a:latin typeface="+mj-lt"/>
              </a:rPr>
              <a:t>Levantamiento de Información </a:t>
            </a:r>
            <a:endParaRPr lang="es-CO" sz="4000" dirty="0">
              <a:latin typeface="+mj-lt"/>
            </a:endParaRPr>
          </a:p>
        </p:txBody>
      </p:sp>
      <p:sp>
        <p:nvSpPr>
          <p:cNvPr id="3" name="CuadroTexto 2">
            <a:extLst>
              <a:ext uri="{FF2B5EF4-FFF2-40B4-BE49-F238E27FC236}">
                <a16:creationId xmlns:a16="http://schemas.microsoft.com/office/drawing/2014/main" id="{3169F5A2-5E9F-48DE-A9E3-51C4C20A16A7}"/>
              </a:ext>
            </a:extLst>
          </p:cNvPr>
          <p:cNvSpPr txBox="1"/>
          <p:nvPr/>
        </p:nvSpPr>
        <p:spPr>
          <a:xfrm>
            <a:off x="768626" y="1709530"/>
            <a:ext cx="10654747" cy="4524315"/>
          </a:xfrm>
          <a:prstGeom prst="rect">
            <a:avLst/>
          </a:prstGeom>
          <a:noFill/>
        </p:spPr>
        <p:txBody>
          <a:bodyPr wrap="square" rtlCol="0">
            <a:spAutoFit/>
          </a:bodyPr>
          <a:lstStyle/>
          <a:p>
            <a:r>
              <a:rPr lang="es-MX" dirty="0"/>
              <a:t>Se utilizo el método de levantamiento de información de la entrevista está se le realizo al señor Faber Herrera único propietario y empleado de CONTAINER CO, esta fue realizada el día sábado 4 de septiembre del presente año, en el lugar de ubicación del local comercial, las preguntas que se fueron generando mediante la entrevista fueron las siguientes:</a:t>
            </a:r>
          </a:p>
          <a:p>
            <a:pPr marL="342900" indent="-342900">
              <a:buFont typeface="+mj-lt"/>
              <a:buAutoNum type="arabicPeriod"/>
            </a:pPr>
            <a:r>
              <a:rPr lang="es-CO" dirty="0"/>
              <a:t>¿Actualmente como realiza el control de su inventario?</a:t>
            </a:r>
          </a:p>
          <a:p>
            <a:r>
              <a:rPr lang="es-MX" dirty="0"/>
              <a:t>Rta: no se cuenta con un control de inventario por el momento</a:t>
            </a:r>
          </a:p>
          <a:p>
            <a:r>
              <a:rPr lang="es-MX" dirty="0"/>
              <a:t>2. ¿Como lleva el control de cuantos elementos tiene de cada elemento tecnológico?</a:t>
            </a:r>
          </a:p>
          <a:p>
            <a:r>
              <a:rPr lang="es-MX" dirty="0"/>
              <a:t>Rta: este se maneja de forma manual y a simple vista </a:t>
            </a:r>
          </a:p>
          <a:p>
            <a:r>
              <a:rPr lang="es-MX" dirty="0"/>
              <a:t>3. ¿Cuenta con alguna bodega donde tenga stock de mercancía?</a:t>
            </a:r>
          </a:p>
          <a:p>
            <a:r>
              <a:rPr lang="es-MX" dirty="0"/>
              <a:t>Rta: no se cuenta con bodega, se tiene lo que se ve en el local (Vitrinas)</a:t>
            </a:r>
          </a:p>
          <a:p>
            <a:r>
              <a:rPr lang="es-MX" dirty="0"/>
              <a:t>4. ¿Sabe usted al final del día con cuanta mercancía cuenta en su stock?</a:t>
            </a:r>
          </a:p>
          <a:p>
            <a:r>
              <a:rPr lang="es-MX" dirty="0"/>
              <a:t>Rta: De algunos productos se tiene la certeza ya que son los más distribuidos durante el día</a:t>
            </a:r>
          </a:p>
          <a:p>
            <a:r>
              <a:rPr lang="es-MX" dirty="0"/>
              <a:t>5. ¿Que control lleva de la mercancía que sale a otros lugares a reparación?</a:t>
            </a:r>
          </a:p>
          <a:p>
            <a:r>
              <a:rPr lang="es-MX" dirty="0"/>
              <a:t>Rta: Cuando sale mercancía esta la apunto en una minuta, para así saber al final del día que tengo pendiente y por reparación</a:t>
            </a:r>
          </a:p>
          <a:p>
            <a:endParaRPr lang="es-MX" dirty="0"/>
          </a:p>
        </p:txBody>
      </p:sp>
    </p:spTree>
    <p:extLst>
      <p:ext uri="{BB962C8B-B14F-4D97-AF65-F5344CB8AC3E}">
        <p14:creationId xmlns:p14="http://schemas.microsoft.com/office/powerpoint/2010/main" val="84233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3F8A55A-B094-405D-8A00-CC96BCCA7450}"/>
              </a:ext>
            </a:extLst>
          </p:cNvPr>
          <p:cNvSpPr txBox="1"/>
          <p:nvPr/>
        </p:nvSpPr>
        <p:spPr>
          <a:xfrm>
            <a:off x="1351722" y="1431235"/>
            <a:ext cx="8801577" cy="1477328"/>
          </a:xfrm>
          <a:prstGeom prst="rect">
            <a:avLst/>
          </a:prstGeom>
          <a:noFill/>
        </p:spPr>
        <p:txBody>
          <a:bodyPr wrap="none" rtlCol="0">
            <a:spAutoFit/>
          </a:bodyPr>
          <a:lstStyle/>
          <a:p>
            <a:r>
              <a:rPr lang="es-MX" dirty="0"/>
              <a:t>6. ¿Que control lleva de la mercancía que ya no funciona?</a:t>
            </a:r>
          </a:p>
          <a:p>
            <a:r>
              <a:rPr lang="es-MX" dirty="0"/>
              <a:t>Rta: Esta se almacena el un gabinete pero no cuento con el control de que tengo en este espacio </a:t>
            </a:r>
          </a:p>
          <a:p>
            <a:r>
              <a:rPr lang="es-MX" dirty="0"/>
              <a:t>7. ¿ Cuenta con un orden por referencia de sus productos?</a:t>
            </a:r>
          </a:p>
          <a:p>
            <a:r>
              <a:rPr lang="es-MX" dirty="0"/>
              <a:t>Rta: todo esta ordenado por referencia en las vitrinas </a:t>
            </a:r>
          </a:p>
          <a:p>
            <a:endParaRPr lang="es-CO" dirty="0"/>
          </a:p>
        </p:txBody>
      </p:sp>
    </p:spTree>
    <p:extLst>
      <p:ext uri="{BB962C8B-B14F-4D97-AF65-F5344CB8AC3E}">
        <p14:creationId xmlns:p14="http://schemas.microsoft.com/office/powerpoint/2010/main" val="19629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554F43-7C9B-4E8D-9063-2124A55AE34A}"/>
              </a:ext>
            </a:extLst>
          </p:cNvPr>
          <p:cNvSpPr txBox="1"/>
          <p:nvPr/>
        </p:nvSpPr>
        <p:spPr>
          <a:xfrm>
            <a:off x="3762086" y="636104"/>
            <a:ext cx="4429289" cy="1323439"/>
          </a:xfrm>
          <a:prstGeom prst="rect">
            <a:avLst/>
          </a:prstGeom>
          <a:noFill/>
        </p:spPr>
        <p:txBody>
          <a:bodyPr wrap="none" rtlCol="0">
            <a:spAutoFit/>
          </a:bodyPr>
          <a:lstStyle/>
          <a:p>
            <a:pPr algn="ctr"/>
            <a:r>
              <a:rPr lang="es-MX" sz="4000" dirty="0">
                <a:latin typeface="+mj-lt"/>
              </a:rPr>
              <a:t>Control de versiones </a:t>
            </a:r>
          </a:p>
          <a:p>
            <a:pPr algn="ctr"/>
            <a:r>
              <a:rPr lang="es-MX" sz="4000" dirty="0">
                <a:latin typeface="+mj-lt"/>
              </a:rPr>
              <a:t>Instalación Git</a:t>
            </a:r>
            <a:endParaRPr lang="es-CO" sz="4000" dirty="0">
              <a:latin typeface="+mj-lt"/>
            </a:endParaRPr>
          </a:p>
        </p:txBody>
      </p:sp>
      <p:pic>
        <p:nvPicPr>
          <p:cNvPr id="1026" name="Picture 2">
            <a:extLst>
              <a:ext uri="{FF2B5EF4-FFF2-40B4-BE49-F238E27FC236}">
                <a16:creationId xmlns:a16="http://schemas.microsoft.com/office/drawing/2014/main" id="{DB169527-6A6E-45D5-9C42-101471897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462" y="2343979"/>
            <a:ext cx="481965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F6BA52-DF80-42C8-B680-B89BEDEA0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24929"/>
            <a:ext cx="4743450" cy="37528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20A5F63-9760-427B-A0F3-CC69F58F9590}"/>
              </a:ext>
            </a:extLst>
          </p:cNvPr>
          <p:cNvSpPr txBox="1"/>
          <p:nvPr/>
        </p:nvSpPr>
        <p:spPr>
          <a:xfrm>
            <a:off x="1669774" y="1895061"/>
            <a:ext cx="770660" cy="369332"/>
          </a:xfrm>
          <a:prstGeom prst="rect">
            <a:avLst/>
          </a:prstGeom>
          <a:noFill/>
        </p:spPr>
        <p:txBody>
          <a:bodyPr wrap="none" rtlCol="0">
            <a:spAutoFit/>
          </a:bodyPr>
          <a:lstStyle/>
          <a:p>
            <a:r>
              <a:rPr lang="es-MX" dirty="0"/>
              <a:t>Paso 1</a:t>
            </a:r>
            <a:endParaRPr lang="es-CO" dirty="0"/>
          </a:p>
        </p:txBody>
      </p:sp>
      <p:sp>
        <p:nvSpPr>
          <p:cNvPr id="5" name="CuadroTexto 4">
            <a:extLst>
              <a:ext uri="{FF2B5EF4-FFF2-40B4-BE49-F238E27FC236}">
                <a16:creationId xmlns:a16="http://schemas.microsoft.com/office/drawing/2014/main" id="{3276BF85-7A7E-4629-BDE0-EBD0783CDE86}"/>
              </a:ext>
            </a:extLst>
          </p:cNvPr>
          <p:cNvSpPr txBox="1"/>
          <p:nvPr/>
        </p:nvSpPr>
        <p:spPr>
          <a:xfrm>
            <a:off x="6255026" y="1895061"/>
            <a:ext cx="770660" cy="369332"/>
          </a:xfrm>
          <a:prstGeom prst="rect">
            <a:avLst/>
          </a:prstGeom>
          <a:noFill/>
        </p:spPr>
        <p:txBody>
          <a:bodyPr wrap="none" rtlCol="0">
            <a:spAutoFit/>
          </a:bodyPr>
          <a:lstStyle/>
          <a:p>
            <a:r>
              <a:rPr lang="es-MX" dirty="0"/>
              <a:t>Paso 2</a:t>
            </a:r>
            <a:endParaRPr lang="es-CO" dirty="0"/>
          </a:p>
        </p:txBody>
      </p:sp>
    </p:spTree>
    <p:extLst>
      <p:ext uri="{BB962C8B-B14F-4D97-AF65-F5344CB8AC3E}">
        <p14:creationId xmlns:p14="http://schemas.microsoft.com/office/powerpoint/2010/main" val="163424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D242D67-5279-4902-A692-8B08A8EC1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41" y="2041870"/>
            <a:ext cx="4791075" cy="37814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F7CEBF2-AD18-448E-8FD6-6B18945D8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484" y="2041870"/>
            <a:ext cx="4752975" cy="37814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E794452-3B18-4A92-90CF-BBB073C7F5E0}"/>
              </a:ext>
            </a:extLst>
          </p:cNvPr>
          <p:cNvSpPr txBox="1"/>
          <p:nvPr/>
        </p:nvSpPr>
        <p:spPr>
          <a:xfrm>
            <a:off x="1129541" y="1604377"/>
            <a:ext cx="770660" cy="369332"/>
          </a:xfrm>
          <a:prstGeom prst="rect">
            <a:avLst/>
          </a:prstGeom>
          <a:noFill/>
        </p:spPr>
        <p:txBody>
          <a:bodyPr wrap="none" rtlCol="0">
            <a:spAutoFit/>
          </a:bodyPr>
          <a:lstStyle/>
          <a:p>
            <a:r>
              <a:rPr lang="es-MX" dirty="0"/>
              <a:t>Paso 3</a:t>
            </a:r>
            <a:endParaRPr lang="es-CO" dirty="0"/>
          </a:p>
        </p:txBody>
      </p:sp>
      <p:sp>
        <p:nvSpPr>
          <p:cNvPr id="3" name="CuadroTexto 2">
            <a:extLst>
              <a:ext uri="{FF2B5EF4-FFF2-40B4-BE49-F238E27FC236}">
                <a16:creationId xmlns:a16="http://schemas.microsoft.com/office/drawing/2014/main" id="{2A439C9A-F41E-44F9-A623-670745D83194}"/>
              </a:ext>
            </a:extLst>
          </p:cNvPr>
          <p:cNvSpPr txBox="1"/>
          <p:nvPr/>
        </p:nvSpPr>
        <p:spPr>
          <a:xfrm>
            <a:off x="6309484" y="1552232"/>
            <a:ext cx="770660" cy="369332"/>
          </a:xfrm>
          <a:prstGeom prst="rect">
            <a:avLst/>
          </a:prstGeom>
          <a:noFill/>
        </p:spPr>
        <p:txBody>
          <a:bodyPr wrap="none" rtlCol="0">
            <a:spAutoFit/>
          </a:bodyPr>
          <a:lstStyle/>
          <a:p>
            <a:r>
              <a:rPr lang="es-MX" dirty="0"/>
              <a:t>Paso 4</a:t>
            </a:r>
            <a:endParaRPr lang="es-CO" dirty="0"/>
          </a:p>
        </p:txBody>
      </p:sp>
    </p:spTree>
    <p:extLst>
      <p:ext uri="{BB962C8B-B14F-4D97-AF65-F5344CB8AC3E}">
        <p14:creationId xmlns:p14="http://schemas.microsoft.com/office/powerpoint/2010/main" val="153191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E4ED7E5-BCB3-4056-8B26-91AE4BA22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072" y="2194477"/>
            <a:ext cx="473392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6910564-D4F6-4C16-B027-B54E88C40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411" y="2194477"/>
            <a:ext cx="4762500" cy="376237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53C1404-CD79-414A-8F77-10582D98056D}"/>
              </a:ext>
            </a:extLst>
          </p:cNvPr>
          <p:cNvSpPr txBox="1"/>
          <p:nvPr/>
        </p:nvSpPr>
        <p:spPr>
          <a:xfrm>
            <a:off x="893072" y="1775791"/>
            <a:ext cx="770660" cy="369332"/>
          </a:xfrm>
          <a:prstGeom prst="rect">
            <a:avLst/>
          </a:prstGeom>
          <a:noFill/>
        </p:spPr>
        <p:txBody>
          <a:bodyPr wrap="none" rtlCol="0">
            <a:spAutoFit/>
          </a:bodyPr>
          <a:lstStyle/>
          <a:p>
            <a:r>
              <a:rPr lang="es-MX" dirty="0"/>
              <a:t>Paso 5</a:t>
            </a:r>
            <a:endParaRPr lang="es-CO" dirty="0"/>
          </a:p>
        </p:txBody>
      </p:sp>
      <p:sp>
        <p:nvSpPr>
          <p:cNvPr id="3" name="CuadroTexto 2">
            <a:extLst>
              <a:ext uri="{FF2B5EF4-FFF2-40B4-BE49-F238E27FC236}">
                <a16:creationId xmlns:a16="http://schemas.microsoft.com/office/drawing/2014/main" id="{A285B805-A42D-4A3B-9E3F-77358F03E6B2}"/>
              </a:ext>
            </a:extLst>
          </p:cNvPr>
          <p:cNvSpPr txBox="1"/>
          <p:nvPr/>
        </p:nvSpPr>
        <p:spPr>
          <a:xfrm>
            <a:off x="6219411" y="1775791"/>
            <a:ext cx="770660" cy="369332"/>
          </a:xfrm>
          <a:prstGeom prst="rect">
            <a:avLst/>
          </a:prstGeom>
          <a:noFill/>
        </p:spPr>
        <p:txBody>
          <a:bodyPr wrap="none" rtlCol="0">
            <a:spAutoFit/>
          </a:bodyPr>
          <a:lstStyle/>
          <a:p>
            <a:r>
              <a:rPr lang="es-MX" dirty="0"/>
              <a:t>Paso 6</a:t>
            </a:r>
            <a:endParaRPr lang="es-CO" dirty="0"/>
          </a:p>
        </p:txBody>
      </p:sp>
    </p:spTree>
    <p:extLst>
      <p:ext uri="{BB962C8B-B14F-4D97-AF65-F5344CB8AC3E}">
        <p14:creationId xmlns:p14="http://schemas.microsoft.com/office/powerpoint/2010/main" val="349185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71F7861-4079-44EA-9B75-DD1AA2FFE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20" y="2104404"/>
            <a:ext cx="4781550" cy="37623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1C1BD1-840D-4474-903A-571B19000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138" y="2132979"/>
            <a:ext cx="4781550"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8A5D659-596F-4C85-B723-64A1A887FBA6}"/>
              </a:ext>
            </a:extLst>
          </p:cNvPr>
          <p:cNvSpPr txBox="1"/>
          <p:nvPr/>
        </p:nvSpPr>
        <p:spPr>
          <a:xfrm>
            <a:off x="935520" y="1644134"/>
            <a:ext cx="770660" cy="369332"/>
          </a:xfrm>
          <a:prstGeom prst="rect">
            <a:avLst/>
          </a:prstGeom>
          <a:noFill/>
        </p:spPr>
        <p:txBody>
          <a:bodyPr wrap="none" rtlCol="0">
            <a:spAutoFit/>
          </a:bodyPr>
          <a:lstStyle/>
          <a:p>
            <a:r>
              <a:rPr lang="es-MX" dirty="0"/>
              <a:t>Paso 7</a:t>
            </a:r>
            <a:endParaRPr lang="es-CO" dirty="0"/>
          </a:p>
        </p:txBody>
      </p:sp>
      <p:sp>
        <p:nvSpPr>
          <p:cNvPr id="3" name="CuadroTexto 2">
            <a:extLst>
              <a:ext uri="{FF2B5EF4-FFF2-40B4-BE49-F238E27FC236}">
                <a16:creationId xmlns:a16="http://schemas.microsoft.com/office/drawing/2014/main" id="{718F54E6-E726-4F6D-B50F-13372698E8EA}"/>
              </a:ext>
            </a:extLst>
          </p:cNvPr>
          <p:cNvSpPr txBox="1"/>
          <p:nvPr/>
        </p:nvSpPr>
        <p:spPr>
          <a:xfrm>
            <a:off x="6223138" y="1644134"/>
            <a:ext cx="770660" cy="369332"/>
          </a:xfrm>
          <a:prstGeom prst="rect">
            <a:avLst/>
          </a:prstGeom>
          <a:noFill/>
        </p:spPr>
        <p:txBody>
          <a:bodyPr wrap="none" rtlCol="0">
            <a:spAutoFit/>
          </a:bodyPr>
          <a:lstStyle/>
          <a:p>
            <a:r>
              <a:rPr lang="es-MX" dirty="0"/>
              <a:t>Paso 8</a:t>
            </a:r>
            <a:endParaRPr lang="es-CO" dirty="0"/>
          </a:p>
        </p:txBody>
      </p:sp>
    </p:spTree>
    <p:extLst>
      <p:ext uri="{BB962C8B-B14F-4D97-AF65-F5344CB8AC3E}">
        <p14:creationId xmlns:p14="http://schemas.microsoft.com/office/powerpoint/2010/main" val="163677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61FC73D-007B-4A06-8B57-1C18E0182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981" y="2180190"/>
            <a:ext cx="48101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24AD8CE-1BF8-4D4F-85C3-AA98CA127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943" y="2180189"/>
            <a:ext cx="4733925" cy="37433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F7FAA91E-291F-457B-8167-1926E40F6439}"/>
              </a:ext>
            </a:extLst>
          </p:cNvPr>
          <p:cNvSpPr txBox="1"/>
          <p:nvPr/>
        </p:nvSpPr>
        <p:spPr>
          <a:xfrm>
            <a:off x="907981" y="1644134"/>
            <a:ext cx="770660" cy="369332"/>
          </a:xfrm>
          <a:prstGeom prst="rect">
            <a:avLst/>
          </a:prstGeom>
          <a:noFill/>
        </p:spPr>
        <p:txBody>
          <a:bodyPr wrap="none" rtlCol="0">
            <a:spAutoFit/>
          </a:bodyPr>
          <a:lstStyle/>
          <a:p>
            <a:r>
              <a:rPr lang="es-MX" dirty="0"/>
              <a:t>Paso 9</a:t>
            </a:r>
            <a:endParaRPr lang="es-CO" dirty="0"/>
          </a:p>
        </p:txBody>
      </p:sp>
      <p:sp>
        <p:nvSpPr>
          <p:cNvPr id="3" name="CuadroTexto 2">
            <a:extLst>
              <a:ext uri="{FF2B5EF4-FFF2-40B4-BE49-F238E27FC236}">
                <a16:creationId xmlns:a16="http://schemas.microsoft.com/office/drawing/2014/main" id="{B5B412C3-7393-45AB-84F6-F85D2E92BD01}"/>
              </a:ext>
            </a:extLst>
          </p:cNvPr>
          <p:cNvSpPr txBox="1"/>
          <p:nvPr/>
        </p:nvSpPr>
        <p:spPr>
          <a:xfrm>
            <a:off x="6193943" y="1644134"/>
            <a:ext cx="879664" cy="369332"/>
          </a:xfrm>
          <a:prstGeom prst="rect">
            <a:avLst/>
          </a:prstGeom>
          <a:noFill/>
        </p:spPr>
        <p:txBody>
          <a:bodyPr wrap="none" rtlCol="0">
            <a:spAutoFit/>
          </a:bodyPr>
          <a:lstStyle/>
          <a:p>
            <a:r>
              <a:rPr lang="es-MX" dirty="0"/>
              <a:t>Paso 10</a:t>
            </a:r>
            <a:endParaRPr lang="es-CO" dirty="0"/>
          </a:p>
        </p:txBody>
      </p:sp>
    </p:spTree>
    <p:extLst>
      <p:ext uri="{BB962C8B-B14F-4D97-AF65-F5344CB8AC3E}">
        <p14:creationId xmlns:p14="http://schemas.microsoft.com/office/powerpoint/2010/main" val="893154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E6F2617-3D60-463D-8C87-B251A6DDD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08" y="1941651"/>
            <a:ext cx="47339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943F663-F2C7-433F-A8FD-C610B9F2F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5" y="1941651"/>
            <a:ext cx="4762500"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8C44745-DE6F-478D-8273-36D7D1315CDB}"/>
              </a:ext>
            </a:extLst>
          </p:cNvPr>
          <p:cNvSpPr txBox="1"/>
          <p:nvPr/>
        </p:nvSpPr>
        <p:spPr>
          <a:xfrm>
            <a:off x="954157" y="1630017"/>
            <a:ext cx="879664" cy="369332"/>
          </a:xfrm>
          <a:prstGeom prst="rect">
            <a:avLst/>
          </a:prstGeom>
          <a:noFill/>
        </p:spPr>
        <p:txBody>
          <a:bodyPr wrap="none" rtlCol="0">
            <a:spAutoFit/>
          </a:bodyPr>
          <a:lstStyle/>
          <a:p>
            <a:r>
              <a:rPr lang="es-MX" dirty="0"/>
              <a:t>Paso 11</a:t>
            </a:r>
            <a:endParaRPr lang="es-CO" dirty="0"/>
          </a:p>
        </p:txBody>
      </p:sp>
      <p:sp>
        <p:nvSpPr>
          <p:cNvPr id="4" name="CuadroTexto 3">
            <a:extLst>
              <a:ext uri="{FF2B5EF4-FFF2-40B4-BE49-F238E27FC236}">
                <a16:creationId xmlns:a16="http://schemas.microsoft.com/office/drawing/2014/main" id="{98331142-3428-466C-B66C-D3A12BCFC786}"/>
              </a:ext>
            </a:extLst>
          </p:cNvPr>
          <p:cNvSpPr txBox="1"/>
          <p:nvPr/>
        </p:nvSpPr>
        <p:spPr>
          <a:xfrm>
            <a:off x="6268278" y="1630017"/>
            <a:ext cx="879664" cy="369332"/>
          </a:xfrm>
          <a:prstGeom prst="rect">
            <a:avLst/>
          </a:prstGeom>
          <a:noFill/>
        </p:spPr>
        <p:txBody>
          <a:bodyPr wrap="none" rtlCol="0">
            <a:spAutoFit/>
          </a:bodyPr>
          <a:lstStyle/>
          <a:p>
            <a:r>
              <a:rPr lang="es-MX" dirty="0"/>
              <a:t>Paso 12</a:t>
            </a:r>
            <a:endParaRPr lang="es-CO" dirty="0"/>
          </a:p>
        </p:txBody>
      </p:sp>
    </p:spTree>
    <p:extLst>
      <p:ext uri="{BB962C8B-B14F-4D97-AF65-F5344CB8AC3E}">
        <p14:creationId xmlns:p14="http://schemas.microsoft.com/office/powerpoint/2010/main" val="229180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2F0B3-69C9-4D21-92F2-C53033E56BE1}"/>
              </a:ext>
            </a:extLst>
          </p:cNvPr>
          <p:cNvSpPr>
            <a:spLocks noGrp="1"/>
          </p:cNvSpPr>
          <p:nvPr>
            <p:ph type="title"/>
          </p:nvPr>
        </p:nvSpPr>
        <p:spPr/>
        <p:txBody>
          <a:bodyPr/>
          <a:lstStyle/>
          <a:p>
            <a:r>
              <a:rPr lang="es-ES" dirty="0"/>
              <a:t>Cliente</a:t>
            </a:r>
          </a:p>
        </p:txBody>
      </p:sp>
      <p:sp>
        <p:nvSpPr>
          <p:cNvPr id="3" name="Marcador de contenido 2">
            <a:extLst>
              <a:ext uri="{FF2B5EF4-FFF2-40B4-BE49-F238E27FC236}">
                <a16:creationId xmlns:a16="http://schemas.microsoft.com/office/drawing/2014/main" id="{0BF92B94-E76F-4F51-8EB9-5313BB00D511}"/>
              </a:ext>
            </a:extLst>
          </p:cNvPr>
          <p:cNvSpPr>
            <a:spLocks noGrp="1"/>
          </p:cNvSpPr>
          <p:nvPr>
            <p:ph idx="1"/>
          </p:nvPr>
        </p:nvSpPr>
        <p:spPr/>
        <p:txBody>
          <a:bodyPr/>
          <a:lstStyle/>
          <a:p>
            <a:pPr algn="ctr"/>
            <a:endParaRPr lang="es-ES" sz="1800" b="0" i="0" u="none" strike="noStrike" dirty="0">
              <a:solidFill>
                <a:srgbClr val="000000"/>
              </a:solidFill>
              <a:effectLst/>
              <a:latin typeface="Arial" panose="020B0604020202020204" pitchFamily="34" charset="0"/>
            </a:endParaRPr>
          </a:p>
          <a:p>
            <a:pPr algn="ctr"/>
            <a:endParaRPr lang="es-ES" sz="1800" dirty="0">
              <a:solidFill>
                <a:srgbClr val="000000"/>
              </a:solidFill>
              <a:latin typeface="Arial" panose="020B0604020202020204" pitchFamily="34" charset="0"/>
            </a:endParaRPr>
          </a:p>
          <a:p>
            <a:pPr algn="ctr"/>
            <a:r>
              <a:rPr lang="es-ES" sz="1800" b="0" i="0" u="none" strike="noStrike" dirty="0">
                <a:solidFill>
                  <a:srgbClr val="000000"/>
                </a:solidFill>
                <a:effectLst/>
                <a:latin typeface="Arial" panose="020B0604020202020204" pitchFamily="34" charset="0"/>
              </a:rPr>
              <a:t>Nuestro cliente al cual </a:t>
            </a:r>
            <a:r>
              <a:rPr lang="es-ES" sz="1800" dirty="0">
                <a:solidFill>
                  <a:srgbClr val="000000"/>
                </a:solidFill>
                <a:latin typeface="Arial" panose="020B0604020202020204" pitchFamily="34" charset="0"/>
              </a:rPr>
              <a:t>tomaremos como base de acuerdo al lineamiento para el planteamiento de problema de análisis, desarrollo y solución a la necesidad, es un l</a:t>
            </a:r>
            <a:r>
              <a:rPr lang="es-ES" sz="1800" b="0" i="0" u="none" strike="noStrike" dirty="0">
                <a:solidFill>
                  <a:srgbClr val="000000"/>
                </a:solidFill>
                <a:effectLst/>
                <a:latin typeface="Arial" panose="020B0604020202020204" pitchFamily="34" charset="0"/>
              </a:rPr>
              <a:t>ocal comercial dedicado a la compra y venta de elementos de tecnología al por mayor y al detal</a:t>
            </a:r>
            <a:r>
              <a:rPr lang="es-ES" sz="1800" dirty="0">
                <a:solidFill>
                  <a:srgbClr val="000000"/>
                </a:solidFill>
                <a:latin typeface="Arial" panose="020B0604020202020204" pitchFamily="34" charset="0"/>
              </a:rPr>
              <a:t> además se realiza </a:t>
            </a:r>
            <a:r>
              <a:rPr lang="es-ES" sz="1800" b="0" i="0" u="none" strike="noStrike" dirty="0">
                <a:solidFill>
                  <a:srgbClr val="000000"/>
                </a:solidFill>
                <a:effectLst/>
                <a:latin typeface="Arial" panose="020B0604020202020204" pitchFamily="34" charset="0"/>
              </a:rPr>
              <a:t>soporte a equipos tecnológicos, actualización de sistemas de cómputo y arreglos en general.</a:t>
            </a:r>
            <a:endParaRPr lang="es-ES" dirty="0"/>
          </a:p>
        </p:txBody>
      </p:sp>
    </p:spTree>
    <p:extLst>
      <p:ext uri="{BB962C8B-B14F-4D97-AF65-F5344CB8AC3E}">
        <p14:creationId xmlns:p14="http://schemas.microsoft.com/office/powerpoint/2010/main" val="800115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4533D36-3906-4BAD-AA35-C1313FED6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095" y="2113929"/>
            <a:ext cx="475297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51313A4-616A-42EA-A66F-4B2562609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932" y="2075829"/>
            <a:ext cx="4781550" cy="37814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395E48E-8813-418A-AD7A-0E82499EE5B8}"/>
              </a:ext>
            </a:extLst>
          </p:cNvPr>
          <p:cNvSpPr txBox="1"/>
          <p:nvPr/>
        </p:nvSpPr>
        <p:spPr>
          <a:xfrm>
            <a:off x="1175095" y="1706497"/>
            <a:ext cx="879664" cy="369332"/>
          </a:xfrm>
          <a:prstGeom prst="rect">
            <a:avLst/>
          </a:prstGeom>
          <a:noFill/>
        </p:spPr>
        <p:txBody>
          <a:bodyPr wrap="none" rtlCol="0">
            <a:spAutoFit/>
          </a:bodyPr>
          <a:lstStyle/>
          <a:p>
            <a:r>
              <a:rPr lang="es-MX" dirty="0"/>
              <a:t>Paso 13</a:t>
            </a:r>
            <a:endParaRPr lang="es-CO" dirty="0"/>
          </a:p>
        </p:txBody>
      </p:sp>
      <p:sp>
        <p:nvSpPr>
          <p:cNvPr id="3" name="CuadroTexto 2">
            <a:extLst>
              <a:ext uri="{FF2B5EF4-FFF2-40B4-BE49-F238E27FC236}">
                <a16:creationId xmlns:a16="http://schemas.microsoft.com/office/drawing/2014/main" id="{84925AD4-4727-46F5-8A9C-07B1D52FC2BC}"/>
              </a:ext>
            </a:extLst>
          </p:cNvPr>
          <p:cNvSpPr txBox="1"/>
          <p:nvPr/>
        </p:nvSpPr>
        <p:spPr>
          <a:xfrm>
            <a:off x="6263932" y="1706497"/>
            <a:ext cx="879664" cy="369332"/>
          </a:xfrm>
          <a:prstGeom prst="rect">
            <a:avLst/>
          </a:prstGeom>
          <a:noFill/>
        </p:spPr>
        <p:txBody>
          <a:bodyPr wrap="none" rtlCol="0">
            <a:spAutoFit/>
          </a:bodyPr>
          <a:lstStyle/>
          <a:p>
            <a:r>
              <a:rPr lang="es-MX" dirty="0"/>
              <a:t>Paso 14</a:t>
            </a:r>
            <a:endParaRPr lang="es-CO" dirty="0"/>
          </a:p>
        </p:txBody>
      </p:sp>
    </p:spTree>
    <p:extLst>
      <p:ext uri="{BB962C8B-B14F-4D97-AF65-F5344CB8AC3E}">
        <p14:creationId xmlns:p14="http://schemas.microsoft.com/office/powerpoint/2010/main" val="2555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A4E6023-4D91-4328-9240-EA6ECB24F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987" y="2015367"/>
            <a:ext cx="4800600" cy="37814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2ECCFF4-3566-48A3-9BB6-D7AECB335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34417"/>
            <a:ext cx="4733925" cy="37623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BF700FE2-AFCB-4DD1-BC5E-9D2910B80254}"/>
              </a:ext>
            </a:extLst>
          </p:cNvPr>
          <p:cNvSpPr txBox="1"/>
          <p:nvPr/>
        </p:nvSpPr>
        <p:spPr>
          <a:xfrm>
            <a:off x="872987" y="1665085"/>
            <a:ext cx="879664" cy="369332"/>
          </a:xfrm>
          <a:prstGeom prst="rect">
            <a:avLst/>
          </a:prstGeom>
          <a:noFill/>
        </p:spPr>
        <p:txBody>
          <a:bodyPr wrap="none" rtlCol="0">
            <a:spAutoFit/>
          </a:bodyPr>
          <a:lstStyle/>
          <a:p>
            <a:r>
              <a:rPr lang="es-MX" dirty="0"/>
              <a:t>Paso 15</a:t>
            </a:r>
            <a:endParaRPr lang="es-CO" dirty="0"/>
          </a:p>
        </p:txBody>
      </p:sp>
      <p:sp>
        <p:nvSpPr>
          <p:cNvPr id="4" name="CuadroTexto 3">
            <a:extLst>
              <a:ext uri="{FF2B5EF4-FFF2-40B4-BE49-F238E27FC236}">
                <a16:creationId xmlns:a16="http://schemas.microsoft.com/office/drawing/2014/main" id="{671E0633-134A-4360-8185-B91873E15040}"/>
              </a:ext>
            </a:extLst>
          </p:cNvPr>
          <p:cNvSpPr txBox="1"/>
          <p:nvPr/>
        </p:nvSpPr>
        <p:spPr>
          <a:xfrm>
            <a:off x="6096000" y="1646035"/>
            <a:ext cx="879664" cy="369332"/>
          </a:xfrm>
          <a:prstGeom prst="rect">
            <a:avLst/>
          </a:prstGeom>
          <a:noFill/>
        </p:spPr>
        <p:txBody>
          <a:bodyPr wrap="none" rtlCol="0">
            <a:spAutoFit/>
          </a:bodyPr>
          <a:lstStyle/>
          <a:p>
            <a:r>
              <a:rPr lang="es-MX" dirty="0"/>
              <a:t>Paso 16</a:t>
            </a:r>
            <a:endParaRPr lang="es-CO" dirty="0"/>
          </a:p>
        </p:txBody>
      </p:sp>
    </p:spTree>
    <p:extLst>
      <p:ext uri="{BB962C8B-B14F-4D97-AF65-F5344CB8AC3E}">
        <p14:creationId xmlns:p14="http://schemas.microsoft.com/office/powerpoint/2010/main" val="1952912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719336F-BF4F-45EA-ADA1-EAADCFE2F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85" y="2290763"/>
            <a:ext cx="4762500" cy="34956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1B02712A-B2F5-4A67-AD92-F478E4514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62188"/>
            <a:ext cx="5534025" cy="3524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40A07AB-303E-4F61-93D4-9FED9261192C}"/>
              </a:ext>
            </a:extLst>
          </p:cNvPr>
          <p:cNvSpPr txBox="1"/>
          <p:nvPr/>
        </p:nvSpPr>
        <p:spPr>
          <a:xfrm>
            <a:off x="878785" y="1789907"/>
            <a:ext cx="879664" cy="369332"/>
          </a:xfrm>
          <a:prstGeom prst="rect">
            <a:avLst/>
          </a:prstGeom>
          <a:noFill/>
        </p:spPr>
        <p:txBody>
          <a:bodyPr wrap="none" rtlCol="0">
            <a:spAutoFit/>
          </a:bodyPr>
          <a:lstStyle/>
          <a:p>
            <a:r>
              <a:rPr lang="es-MX" dirty="0"/>
              <a:t>Paso 17</a:t>
            </a:r>
            <a:endParaRPr lang="es-CO" dirty="0"/>
          </a:p>
        </p:txBody>
      </p:sp>
      <p:sp>
        <p:nvSpPr>
          <p:cNvPr id="4" name="CuadroTexto 3">
            <a:extLst>
              <a:ext uri="{FF2B5EF4-FFF2-40B4-BE49-F238E27FC236}">
                <a16:creationId xmlns:a16="http://schemas.microsoft.com/office/drawing/2014/main" id="{B0FC9E66-43E7-4007-8272-DB7617BFDBAF}"/>
              </a:ext>
            </a:extLst>
          </p:cNvPr>
          <p:cNvSpPr txBox="1"/>
          <p:nvPr/>
        </p:nvSpPr>
        <p:spPr>
          <a:xfrm>
            <a:off x="6003235" y="1789907"/>
            <a:ext cx="879664" cy="369332"/>
          </a:xfrm>
          <a:prstGeom prst="rect">
            <a:avLst/>
          </a:prstGeom>
          <a:noFill/>
        </p:spPr>
        <p:txBody>
          <a:bodyPr wrap="none" rtlCol="0">
            <a:spAutoFit/>
          </a:bodyPr>
          <a:lstStyle/>
          <a:p>
            <a:r>
              <a:rPr lang="es-MX" dirty="0"/>
              <a:t>Paso 18</a:t>
            </a:r>
            <a:endParaRPr lang="es-CO" dirty="0"/>
          </a:p>
        </p:txBody>
      </p:sp>
    </p:spTree>
    <p:extLst>
      <p:ext uri="{BB962C8B-B14F-4D97-AF65-F5344CB8AC3E}">
        <p14:creationId xmlns:p14="http://schemas.microsoft.com/office/powerpoint/2010/main" val="212985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86D6E-7CB8-4E44-A369-4301A35BBDCE}"/>
              </a:ext>
            </a:extLst>
          </p:cNvPr>
          <p:cNvSpPr>
            <a:spLocks noGrp="1"/>
          </p:cNvSpPr>
          <p:nvPr>
            <p:ph type="title"/>
          </p:nvPr>
        </p:nvSpPr>
        <p:spPr/>
        <p:txBody>
          <a:bodyPr>
            <a:normAutofit/>
          </a:bodyPr>
          <a:lstStyle/>
          <a:p>
            <a:r>
              <a:rPr lang="es-ES" sz="5400" dirty="0"/>
              <a:t>Planteamiento del problema</a:t>
            </a:r>
          </a:p>
        </p:txBody>
      </p:sp>
      <p:sp>
        <p:nvSpPr>
          <p:cNvPr id="3" name="Marcador de contenido 2">
            <a:extLst>
              <a:ext uri="{FF2B5EF4-FFF2-40B4-BE49-F238E27FC236}">
                <a16:creationId xmlns:a16="http://schemas.microsoft.com/office/drawing/2014/main" id="{F9635879-B576-45E3-BB9D-57297F58B23F}"/>
              </a:ext>
            </a:extLst>
          </p:cNvPr>
          <p:cNvSpPr>
            <a:spLocks noGrp="1"/>
          </p:cNvSpPr>
          <p:nvPr>
            <p:ph idx="1"/>
          </p:nvPr>
        </p:nvSpPr>
        <p:spPr/>
        <p:txBody>
          <a:bodyPr/>
          <a:lstStyle/>
          <a:p>
            <a:pPr rtl="0">
              <a:spcBef>
                <a:spcPts val="0"/>
              </a:spcBef>
              <a:spcAft>
                <a:spcPts val="0"/>
              </a:spcAft>
            </a:pPr>
            <a:endParaRPr lang="es-ES" sz="1800" b="0" i="0" u="none" strike="noStrike" dirty="0">
              <a:solidFill>
                <a:srgbClr val="000000"/>
              </a:solidFill>
              <a:effectLst/>
              <a:latin typeface="Arial" panose="020B0604020202020204" pitchFamily="34" charset="0"/>
            </a:endParaRPr>
          </a:p>
          <a:p>
            <a:pPr rtl="0">
              <a:spcBef>
                <a:spcPts val="0"/>
              </a:spcBef>
              <a:spcAft>
                <a:spcPts val="0"/>
              </a:spcAft>
            </a:pPr>
            <a:endParaRPr lang="es-ES" sz="1800" dirty="0">
              <a:solidFill>
                <a:srgbClr val="000000"/>
              </a:solidFill>
              <a:latin typeface="Arial" panose="020B0604020202020204" pitchFamily="34" charset="0"/>
            </a:endParaRPr>
          </a:p>
          <a:p>
            <a:pPr rtl="0">
              <a:spcBef>
                <a:spcPts val="0"/>
              </a:spcBef>
              <a:spcAft>
                <a:spcPts val="0"/>
              </a:spcAft>
            </a:pPr>
            <a:r>
              <a:rPr lang="es-ES" sz="2000" dirty="0">
                <a:solidFill>
                  <a:srgbClr val="000000"/>
                </a:solidFill>
                <a:latin typeface="Arial" panose="020B0604020202020204" pitchFamily="34" charset="0"/>
              </a:rPr>
              <a:t>Realizando un análisis a la problemática de este cliente podemos determinar que le hace f</a:t>
            </a:r>
            <a:r>
              <a:rPr lang="es-ES" sz="2000" b="0" i="0" u="none" strike="noStrike" dirty="0">
                <a:solidFill>
                  <a:srgbClr val="000000"/>
                </a:solidFill>
                <a:effectLst/>
                <a:latin typeface="Arial" panose="020B0604020202020204" pitchFamily="34" charset="0"/>
              </a:rPr>
              <a:t>alta un sistema informático o software encargado de apoyar, agilizar y actualizar el ingreso y salida de venta y compra de los dispositivos de cómputo y tecnológicos que se manejan allí, para así tener el control de una manera ordenada, eficiente y en tiempo real de la cantidad de mercancía que se tiene, que a salido y que no se encuentra en stock</a:t>
            </a:r>
            <a:r>
              <a:rPr lang="es-ES" sz="1800" dirty="0">
                <a:solidFill>
                  <a:srgbClr val="000000"/>
                </a:solidFill>
                <a:latin typeface="Arial" panose="020B0604020202020204" pitchFamily="34" charset="0"/>
              </a:rPr>
              <a:t>.</a:t>
            </a:r>
            <a:endParaRPr lang="es-ES" b="0" dirty="0">
              <a:effectLst/>
            </a:endParaRPr>
          </a:p>
          <a:p>
            <a:pPr marL="0" indent="0">
              <a:buNone/>
            </a:pPr>
            <a:endParaRPr lang="es-ES" dirty="0"/>
          </a:p>
        </p:txBody>
      </p:sp>
    </p:spTree>
    <p:extLst>
      <p:ext uri="{BB962C8B-B14F-4D97-AF65-F5344CB8AC3E}">
        <p14:creationId xmlns:p14="http://schemas.microsoft.com/office/powerpoint/2010/main" val="185535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77AE4-EBC3-45BA-A237-F3771506472A}"/>
              </a:ext>
            </a:extLst>
          </p:cNvPr>
          <p:cNvSpPr>
            <a:spLocks noGrp="1"/>
          </p:cNvSpPr>
          <p:nvPr>
            <p:ph type="title"/>
          </p:nvPr>
        </p:nvSpPr>
        <p:spPr/>
        <p:txBody>
          <a:bodyPr>
            <a:normAutofit/>
          </a:bodyPr>
          <a:lstStyle/>
          <a:p>
            <a:r>
              <a:rPr lang="es-ES" sz="5400" dirty="0"/>
              <a:t>Objetivo general</a:t>
            </a:r>
          </a:p>
        </p:txBody>
      </p:sp>
      <p:sp>
        <p:nvSpPr>
          <p:cNvPr id="3" name="Marcador de contenido 2">
            <a:extLst>
              <a:ext uri="{FF2B5EF4-FFF2-40B4-BE49-F238E27FC236}">
                <a16:creationId xmlns:a16="http://schemas.microsoft.com/office/drawing/2014/main" id="{47226AAF-7E77-4354-8F1A-FC58A19A74CE}"/>
              </a:ext>
            </a:extLst>
          </p:cNvPr>
          <p:cNvSpPr>
            <a:spLocks noGrp="1"/>
          </p:cNvSpPr>
          <p:nvPr>
            <p:ph idx="1"/>
          </p:nvPr>
        </p:nvSpPr>
        <p:spPr/>
        <p:txBody>
          <a:bodyPr>
            <a:normAutofit/>
          </a:bodyPr>
          <a:lstStyle/>
          <a:p>
            <a:pPr rtl="0">
              <a:spcBef>
                <a:spcPts val="0"/>
              </a:spcBef>
              <a:spcAft>
                <a:spcPts val="0"/>
              </a:spcAft>
            </a:pPr>
            <a:r>
              <a:rPr lang="es-ES" sz="2000" dirty="0"/>
              <a:t> </a:t>
            </a:r>
            <a:r>
              <a:rPr lang="es-ES" sz="2000" b="0" i="0" u="none" strike="noStrike" dirty="0">
                <a:solidFill>
                  <a:srgbClr val="000000"/>
                </a:solidFill>
                <a:effectLst/>
                <a:latin typeface="Arial" panose="020B0604020202020204" pitchFamily="34" charset="0"/>
              </a:rPr>
              <a:t>Pasar del sistema convencional utilizado por nuestros clientes (manual) a un proceso sistematizado (software) para acortar tiempos de respuesta y búsqueda de la mercancía (elementos tecnológicos), para así tener </a:t>
            </a:r>
            <a:r>
              <a:rPr lang="es-ES" sz="2000" dirty="0">
                <a:solidFill>
                  <a:srgbClr val="000000"/>
                </a:solidFill>
                <a:latin typeface="Arial" panose="020B0604020202020204" pitchFamily="34" charset="0"/>
              </a:rPr>
              <a:t>una información clara y precisa</a:t>
            </a:r>
            <a:r>
              <a:rPr lang="es-ES" sz="2000" b="0" i="0" u="none" strike="noStrike" dirty="0">
                <a:solidFill>
                  <a:srgbClr val="000000"/>
                </a:solidFill>
                <a:effectLst/>
                <a:latin typeface="Arial" panose="020B0604020202020204" pitchFamily="34" charset="0"/>
              </a:rPr>
              <a:t> de la cantidad de unidades disponibles o faltantes, minimizando así la pérdida en ventas, confusión de referencias o desinformación del inventario, así mitigar la desinformación del inventario y el sobre pedido de mercancía innecesaria para el stock.</a:t>
            </a:r>
            <a:endParaRPr lang="es-ES" sz="2000" b="0" dirty="0">
              <a:effectLst/>
            </a:endParaRPr>
          </a:p>
        </p:txBody>
      </p:sp>
    </p:spTree>
    <p:extLst>
      <p:ext uri="{BB962C8B-B14F-4D97-AF65-F5344CB8AC3E}">
        <p14:creationId xmlns:p14="http://schemas.microsoft.com/office/powerpoint/2010/main" val="366723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427F7-ED07-4F40-A85A-C97DE4CB09A4}"/>
              </a:ext>
            </a:extLst>
          </p:cNvPr>
          <p:cNvSpPr>
            <a:spLocks noGrp="1"/>
          </p:cNvSpPr>
          <p:nvPr>
            <p:ph type="title"/>
          </p:nvPr>
        </p:nvSpPr>
        <p:spPr>
          <a:xfrm>
            <a:off x="1098455" y="982131"/>
            <a:ext cx="9601196" cy="1303867"/>
          </a:xfrm>
        </p:spPr>
        <p:txBody>
          <a:bodyPr>
            <a:normAutofit/>
          </a:bodyPr>
          <a:lstStyle/>
          <a:p>
            <a:r>
              <a:rPr lang="es-ES" sz="5400" dirty="0"/>
              <a:t>Objetivos específicos</a:t>
            </a:r>
          </a:p>
        </p:txBody>
      </p:sp>
      <p:sp>
        <p:nvSpPr>
          <p:cNvPr id="3" name="Marcador de contenido 2">
            <a:extLst>
              <a:ext uri="{FF2B5EF4-FFF2-40B4-BE49-F238E27FC236}">
                <a16:creationId xmlns:a16="http://schemas.microsoft.com/office/drawing/2014/main" id="{13255ECE-0C14-458D-B510-A06DCA2A4ECB}"/>
              </a:ext>
            </a:extLst>
          </p:cNvPr>
          <p:cNvSpPr>
            <a:spLocks noGrp="1"/>
          </p:cNvSpPr>
          <p:nvPr>
            <p:ph idx="1"/>
          </p:nvPr>
        </p:nvSpPr>
        <p:spPr>
          <a:xfrm>
            <a:off x="1098455" y="2489982"/>
            <a:ext cx="9601196" cy="3498427"/>
          </a:xfrm>
        </p:spPr>
        <p:txBody>
          <a:bodyPr>
            <a:normAutofit/>
          </a:bodyPr>
          <a:lstStyle/>
          <a:p>
            <a:pPr marL="0" indent="0" rtl="0">
              <a:spcBef>
                <a:spcPts val="0"/>
              </a:spcBef>
              <a:spcAft>
                <a:spcPts val="0"/>
              </a:spcAft>
              <a:buNone/>
            </a:pPr>
            <a:endParaRPr lang="es-ES" b="0" dirty="0">
              <a:effectLst/>
            </a:endParaRPr>
          </a:p>
          <a:p>
            <a:pPr>
              <a:spcBef>
                <a:spcPts val="0"/>
              </a:spcBef>
              <a:spcAft>
                <a:spcPts val="0"/>
              </a:spcAft>
            </a:pPr>
            <a:r>
              <a:rPr lang="es-ES" sz="1800" dirty="0">
                <a:solidFill>
                  <a:srgbClr val="000000"/>
                </a:solidFill>
                <a:latin typeface="Arial" panose="020B0604020202020204" pitchFamily="34" charset="0"/>
              </a:rPr>
              <a:t>Implementar sistema de inventario para acortar tiempos de ingreso y salida de equipos tecnológicos del mismo inventario.</a:t>
            </a:r>
            <a:endParaRPr lang="es-ES" sz="1800" b="0" i="0" u="none" strike="noStrike" dirty="0">
              <a:solidFill>
                <a:srgbClr val="000000"/>
              </a:solidFill>
              <a:effectLst/>
              <a:latin typeface="Arial" panose="020B0604020202020204" pitchFamily="34" charset="0"/>
            </a:endParaRPr>
          </a:p>
          <a:p>
            <a:pPr rtl="0">
              <a:spcBef>
                <a:spcPts val="0"/>
              </a:spcBef>
              <a:spcAft>
                <a:spcPts val="0"/>
              </a:spcAft>
            </a:pPr>
            <a:r>
              <a:rPr lang="es-ES" sz="1800" b="0" i="0" u="none" strike="noStrike" dirty="0">
                <a:solidFill>
                  <a:srgbClr val="000000"/>
                </a:solidFill>
                <a:effectLst/>
                <a:latin typeface="Arial" panose="020B0604020202020204" pitchFamily="34" charset="0"/>
              </a:rPr>
              <a:t>Cambiar la forma convencional utilizada por nuestro cliente al llevar </a:t>
            </a:r>
            <a:r>
              <a:rPr lang="es-ES" sz="1800" dirty="0">
                <a:solidFill>
                  <a:srgbClr val="000000"/>
                </a:solidFill>
                <a:latin typeface="Arial" panose="020B0604020202020204" pitchFamily="34" charset="0"/>
              </a:rPr>
              <a:t>el </a:t>
            </a:r>
            <a:r>
              <a:rPr lang="es-ES" sz="1800" b="0" i="0" u="none" strike="noStrike" dirty="0">
                <a:solidFill>
                  <a:srgbClr val="000000"/>
                </a:solidFill>
                <a:effectLst/>
                <a:latin typeface="Arial" panose="020B0604020202020204" pitchFamily="34" charset="0"/>
              </a:rPr>
              <a:t>control de su mercancía por un software de inventario.</a:t>
            </a:r>
            <a:endParaRPr lang="es-ES" b="0" dirty="0">
              <a:effectLst/>
            </a:endParaRPr>
          </a:p>
          <a:p>
            <a:r>
              <a:rPr lang="es-ES" sz="1800" b="0" i="0" u="none" strike="noStrike" dirty="0">
                <a:solidFill>
                  <a:srgbClr val="000000"/>
                </a:solidFill>
                <a:effectLst/>
                <a:latin typeface="Arial" panose="020B0604020202020204" pitchFamily="34" charset="0"/>
              </a:rPr>
              <a:t>Reducir por medio del sistema de información mediante bases de datos el tiempo al generar una liquidación al día y actualizada.</a:t>
            </a:r>
          </a:p>
          <a:p>
            <a:r>
              <a:rPr lang="es-ES" sz="1800" b="0" i="0" u="none" strike="noStrike" dirty="0">
                <a:solidFill>
                  <a:srgbClr val="000000"/>
                </a:solidFill>
                <a:effectLst/>
                <a:latin typeface="Arial" panose="020B0604020202020204" pitchFamily="34" charset="0"/>
              </a:rPr>
              <a:t>Acortar los tiempos de respuesta para los clientes mayoristas y minoristas en el stock de elementos tecnológicos requeridos.</a:t>
            </a:r>
            <a:endParaRPr lang="es-ES" dirty="0"/>
          </a:p>
          <a:p>
            <a:r>
              <a:rPr lang="es-ES" sz="1800" dirty="0">
                <a:solidFill>
                  <a:srgbClr val="000000"/>
                </a:solidFill>
                <a:latin typeface="Arial" panose="020B0604020202020204" pitchFamily="34" charset="0"/>
              </a:rPr>
              <a:t>Contar</a:t>
            </a:r>
            <a:r>
              <a:rPr lang="es-ES" sz="1800" b="0" i="0" u="none" strike="noStrike" dirty="0">
                <a:solidFill>
                  <a:srgbClr val="000000"/>
                </a:solidFill>
                <a:effectLst/>
                <a:latin typeface="Arial" panose="020B0604020202020204" pitchFamily="34" charset="0"/>
              </a:rPr>
              <a:t> con el conocimiento específico de la mercancía que se tiene en vitrinas.</a:t>
            </a:r>
            <a:endParaRPr lang="es-ES" dirty="0"/>
          </a:p>
        </p:txBody>
      </p:sp>
    </p:spTree>
    <p:extLst>
      <p:ext uri="{BB962C8B-B14F-4D97-AF65-F5344CB8AC3E}">
        <p14:creationId xmlns:p14="http://schemas.microsoft.com/office/powerpoint/2010/main" val="193875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04F05-AFB3-4D17-8DA9-4D695CD58031}"/>
              </a:ext>
            </a:extLst>
          </p:cNvPr>
          <p:cNvSpPr>
            <a:spLocks noGrp="1"/>
          </p:cNvSpPr>
          <p:nvPr>
            <p:ph type="title"/>
          </p:nvPr>
        </p:nvSpPr>
        <p:spPr/>
        <p:txBody>
          <a:bodyPr>
            <a:normAutofit/>
          </a:bodyPr>
          <a:lstStyle/>
          <a:p>
            <a:r>
              <a:rPr lang="es-ES" sz="5400" dirty="0"/>
              <a:t>Justificación</a:t>
            </a:r>
          </a:p>
        </p:txBody>
      </p:sp>
      <p:sp>
        <p:nvSpPr>
          <p:cNvPr id="3" name="Marcador de contenido 2">
            <a:extLst>
              <a:ext uri="{FF2B5EF4-FFF2-40B4-BE49-F238E27FC236}">
                <a16:creationId xmlns:a16="http://schemas.microsoft.com/office/drawing/2014/main" id="{7FE5E01B-6692-401A-BBBE-154E3A49F6F8}"/>
              </a:ext>
            </a:extLst>
          </p:cNvPr>
          <p:cNvSpPr>
            <a:spLocks noGrp="1"/>
          </p:cNvSpPr>
          <p:nvPr>
            <p:ph idx="1"/>
          </p:nvPr>
        </p:nvSpPr>
        <p:spPr>
          <a:xfrm>
            <a:off x="1295402" y="2458458"/>
            <a:ext cx="9601196" cy="3318936"/>
          </a:xfrm>
        </p:spPr>
        <p:txBody>
          <a:bodyPr>
            <a:noAutofit/>
          </a:bodyPr>
          <a:lstStyle/>
          <a:p>
            <a:r>
              <a:rPr lang="es-ES" sz="1800" b="0" i="0" u="none" strike="noStrike" dirty="0">
                <a:solidFill>
                  <a:srgbClr val="000000"/>
                </a:solidFill>
                <a:effectLst/>
                <a:latin typeface="Arial" panose="020B0604020202020204" pitchFamily="34" charset="0"/>
              </a:rPr>
              <a:t>Este será un aplicativo o software de manejo de datos pa</a:t>
            </a:r>
            <a:r>
              <a:rPr lang="es-ES" sz="1800" dirty="0">
                <a:solidFill>
                  <a:srgbClr val="000000"/>
                </a:solidFill>
                <a:latin typeface="Arial" panose="020B0604020202020204" pitchFamily="34" charset="0"/>
              </a:rPr>
              <a:t>ra el control de inventarios</a:t>
            </a:r>
            <a:r>
              <a:rPr lang="es-ES" sz="1800" b="0" i="0" u="none" strike="noStrike" dirty="0">
                <a:solidFill>
                  <a:srgbClr val="000000"/>
                </a:solidFill>
                <a:effectLst/>
                <a:latin typeface="Arial" panose="020B0604020202020204" pitchFamily="34" charset="0"/>
              </a:rPr>
              <a:t> que se creara para nuestro cliente </a:t>
            </a:r>
            <a:r>
              <a:rPr lang="es-ES" sz="1800" b="1" i="0" u="none" strike="noStrike" dirty="0">
                <a:solidFill>
                  <a:srgbClr val="000000"/>
                </a:solidFill>
                <a:effectLst/>
                <a:latin typeface="Arial" panose="020B0604020202020204" pitchFamily="34" charset="0"/>
              </a:rPr>
              <a:t>CONTAINER CO</a:t>
            </a:r>
            <a:r>
              <a:rPr lang="es-ES" sz="1800" i="0" u="none" strike="noStrike" dirty="0">
                <a:solidFill>
                  <a:srgbClr val="000000"/>
                </a:solidFill>
                <a:effectLst/>
                <a:latin typeface="Arial" panose="020B0604020202020204" pitchFamily="34" charset="0"/>
              </a:rPr>
              <a:t>,(local de venta de equipos de computo y tecnología) administrado y atendido por </a:t>
            </a:r>
            <a:r>
              <a:rPr lang="es-ES" sz="1800" b="1" i="0" u="none" strike="noStrike" dirty="0">
                <a:solidFill>
                  <a:srgbClr val="000000"/>
                </a:solidFill>
                <a:effectLst/>
                <a:latin typeface="Arial" panose="020B0604020202020204" pitchFamily="34" charset="0"/>
              </a:rPr>
              <a:t>Faber Herrera </a:t>
            </a:r>
            <a:r>
              <a:rPr lang="es-ES" sz="1800" i="0" u="none" strike="noStrike" dirty="0">
                <a:solidFill>
                  <a:srgbClr val="000000"/>
                </a:solidFill>
                <a:effectLst/>
                <a:latin typeface="Arial" panose="020B0604020202020204" pitchFamily="34" charset="0"/>
              </a:rPr>
              <a:t>ubicado en el centro de tecnología Lago 79 ubicado en la </a:t>
            </a:r>
            <a:r>
              <a:rPr lang="es-ES" sz="1800" dirty="0">
                <a:solidFill>
                  <a:srgbClr val="000000"/>
                </a:solidFill>
                <a:latin typeface="Arial" panose="020B0604020202020204" pitchFamily="34" charset="0"/>
              </a:rPr>
              <a:t>Cra 15#79-65 </a:t>
            </a:r>
            <a:r>
              <a:rPr lang="es-ES" sz="1800" i="0" u="none" strike="noStrike" dirty="0">
                <a:solidFill>
                  <a:srgbClr val="000000"/>
                </a:solidFill>
                <a:effectLst/>
                <a:latin typeface="Arial" panose="020B0604020202020204" pitchFamily="34" charset="0"/>
              </a:rPr>
              <a:t>local </a:t>
            </a:r>
            <a:r>
              <a:rPr lang="es-ES" sz="1800" dirty="0">
                <a:solidFill>
                  <a:srgbClr val="000000"/>
                </a:solidFill>
                <a:latin typeface="Arial" panose="020B0604020202020204" pitchFamily="34" charset="0"/>
              </a:rPr>
              <a:t>2-1</a:t>
            </a:r>
            <a:r>
              <a:rPr lang="es-ES" sz="1800" i="0" u="none" strike="noStrike" dirty="0">
                <a:solidFill>
                  <a:srgbClr val="000000"/>
                </a:solidFill>
                <a:effectLst/>
                <a:latin typeface="Arial" panose="020B0604020202020204" pitchFamily="34" charset="0"/>
              </a:rPr>
              <a:t>, esto se crea</a:t>
            </a:r>
            <a:r>
              <a:rPr lang="es-ES" sz="1800" b="0" i="0" u="none" strike="noStrike" dirty="0">
                <a:solidFill>
                  <a:srgbClr val="000000"/>
                </a:solidFill>
                <a:effectLst/>
                <a:latin typeface="Arial" panose="020B0604020202020204" pitchFamily="34" charset="0"/>
              </a:rPr>
              <a:t> para mitigar, reducir y agilizar los procesos mal manejados de manera manual, generando pérdida de tiempos necesarios para otros procesos. El propósito del proyecto es generar el desarrollo de un aplicativo o software para poder darle solución a la problemática evidenciada en el cliente donde podemos notar el poco manejo sistematizado de sus inventarios, ya que le está generando pérdidas en sus tiempos, tanto para el desarrollo de más actividades como de atención al usuario. Este proyecto se va desarrollar atendiendo la necesidad del cliente y las falencias de su negocio aplicando nuestro conocimiento, seguido de la instalación de un software empresarial que utilizara motores de búsqueda y </a:t>
            </a:r>
            <a:r>
              <a:rPr lang="es-ES" sz="1800" dirty="0">
                <a:solidFill>
                  <a:srgbClr val="000000"/>
                </a:solidFill>
                <a:latin typeface="Arial" panose="020B0604020202020204" pitchFamily="34" charset="0"/>
              </a:rPr>
              <a:t>un sistema de gestión de la información o base de datos </a:t>
            </a:r>
            <a:r>
              <a:rPr lang="es-ES" sz="1800" b="0" i="0" u="none" strike="noStrike" dirty="0">
                <a:solidFill>
                  <a:srgbClr val="000000"/>
                </a:solidFill>
                <a:effectLst/>
                <a:latin typeface="Arial" panose="020B0604020202020204" pitchFamily="34" charset="0"/>
              </a:rPr>
              <a:t>para dar así la mejor solución a su problemática</a:t>
            </a:r>
            <a:r>
              <a:rPr lang="es-ES" sz="1800" dirty="0">
                <a:solidFill>
                  <a:srgbClr val="000000"/>
                </a:solidFill>
                <a:latin typeface="Arial" panose="020B0604020202020204" pitchFamily="34" charset="0"/>
              </a:rPr>
              <a:t>.</a:t>
            </a:r>
            <a:br>
              <a:rPr lang="es-ES" sz="1800" dirty="0"/>
            </a:br>
            <a:endParaRPr lang="es-ES" sz="1800" dirty="0"/>
          </a:p>
        </p:txBody>
      </p:sp>
    </p:spTree>
    <p:extLst>
      <p:ext uri="{BB962C8B-B14F-4D97-AF65-F5344CB8AC3E}">
        <p14:creationId xmlns:p14="http://schemas.microsoft.com/office/powerpoint/2010/main" val="151210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D3CCD-8654-4DDA-B95A-1E5812072E9E}"/>
              </a:ext>
            </a:extLst>
          </p:cNvPr>
          <p:cNvSpPr>
            <a:spLocks noGrp="1"/>
          </p:cNvSpPr>
          <p:nvPr>
            <p:ph type="title"/>
          </p:nvPr>
        </p:nvSpPr>
        <p:spPr/>
        <p:txBody>
          <a:bodyPr>
            <a:normAutofit/>
          </a:bodyPr>
          <a:lstStyle/>
          <a:p>
            <a:r>
              <a:rPr lang="es-ES" sz="5400" dirty="0"/>
              <a:t>Alcance </a:t>
            </a:r>
          </a:p>
        </p:txBody>
      </p:sp>
      <p:sp>
        <p:nvSpPr>
          <p:cNvPr id="3" name="Marcador de contenido 2">
            <a:extLst>
              <a:ext uri="{FF2B5EF4-FFF2-40B4-BE49-F238E27FC236}">
                <a16:creationId xmlns:a16="http://schemas.microsoft.com/office/drawing/2014/main" id="{F6C9C66A-8186-4AA4-8484-153E00993F70}"/>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s-ES" sz="1800" dirty="0">
                <a:latin typeface="Arial" panose="020B0604020202020204" pitchFamily="34" charset="0"/>
                <a:cs typeface="Arial" panose="020B0604020202020204" pitchFamily="34" charset="0"/>
              </a:rPr>
              <a:t>Este software le permitirá a nuestro cliente tener a su disposición y al alcance de unos clics la información en tiempo real de su inventario, faltantes, actuales y/o sobrantes de mercancía, haciendo así efectivo y eficiente la atención e información correcta hacia sus clientes y/o proveedores para mitigar o en su defecto eliminar la perdida de tiempos y malas respuestas a solicitudes de compra y venta de mercancía por el alto flujo de mercancía en su negocio.</a:t>
            </a:r>
          </a:p>
          <a:p>
            <a:pPr>
              <a:buFont typeface="Wingdings" panose="05000000000000000000" pitchFamily="2" charset="2"/>
              <a:buChar char="q"/>
            </a:pPr>
            <a:r>
              <a:rPr lang="es-ES" sz="1800" dirty="0">
                <a:latin typeface="Arial" panose="020B0604020202020204" pitchFamily="34" charset="0"/>
                <a:cs typeface="Arial" panose="020B0604020202020204" pitchFamily="34" charset="0"/>
              </a:rPr>
              <a:t>Este software contara con solamente una interfaz de administrador que será utilizada por nuestro cliente que es en este caso el administrador de </a:t>
            </a:r>
            <a:r>
              <a:rPr lang="es-ES" sz="1800" b="1" dirty="0">
                <a:latin typeface="Arial" panose="020B0604020202020204" pitchFamily="34" charset="0"/>
                <a:cs typeface="Arial" panose="020B0604020202020204" pitchFamily="34" charset="0"/>
              </a:rPr>
              <a:t>CONTAINER CO, </a:t>
            </a:r>
            <a:r>
              <a:rPr lang="es-ES" sz="1800" dirty="0">
                <a:latin typeface="Arial" panose="020B0604020202020204" pitchFamily="34" charset="0"/>
                <a:cs typeface="Arial" panose="020B0604020202020204" pitchFamily="34" charset="0"/>
              </a:rPr>
              <a:t>el cual tendrá acceso autorizado con un usuario y una contraseña para realizar así un respaldo de seguridad a toda la información y al sistema de base de datos de su negocio. </a:t>
            </a:r>
          </a:p>
          <a:p>
            <a:pPr>
              <a:buFont typeface="Wingdings" panose="05000000000000000000" pitchFamily="2" charset="2"/>
              <a:buChar char="q"/>
            </a:pPr>
            <a:r>
              <a:rPr lang="es-ES" sz="1800" dirty="0">
                <a:latin typeface="Arial" panose="020B0604020202020204" pitchFamily="34" charset="0"/>
                <a:cs typeface="Arial" panose="020B0604020202020204" pitchFamily="34" charset="0"/>
              </a:rPr>
              <a:t>Dentro de el análisis que se realiza a la respectiva planeación y alcance de nuestro proyecto debemos tomar en cuenta cada una de las fases estipuladas para la culminación efectiva nuestro proyecto a desarrollar.</a:t>
            </a:r>
          </a:p>
          <a:p>
            <a:pPr>
              <a:buFont typeface="Wingdings" panose="05000000000000000000" pitchFamily="2" charset="2"/>
              <a:buChar char="Ø"/>
            </a:pPr>
            <a:endParaRPr lang="es-ES" dirty="0"/>
          </a:p>
        </p:txBody>
      </p:sp>
    </p:spTree>
    <p:extLst>
      <p:ext uri="{BB962C8B-B14F-4D97-AF65-F5344CB8AC3E}">
        <p14:creationId xmlns:p14="http://schemas.microsoft.com/office/powerpoint/2010/main" val="309795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6CF17C-4933-4E1F-B594-0385A2964CDB}"/>
              </a:ext>
            </a:extLst>
          </p:cNvPr>
          <p:cNvSpPr>
            <a:spLocks noGrp="1"/>
          </p:cNvSpPr>
          <p:nvPr>
            <p:ph idx="1"/>
          </p:nvPr>
        </p:nvSpPr>
        <p:spPr>
          <a:xfrm>
            <a:off x="1295402" y="900331"/>
            <a:ext cx="9601196" cy="4651979"/>
          </a:xfrm>
        </p:spPr>
        <p:txBody>
          <a:bodyPr>
            <a:normAutofit/>
          </a:bodyPr>
          <a:lstStyle/>
          <a:p>
            <a:pPr marL="0" indent="0">
              <a:buNone/>
            </a:pPr>
            <a:r>
              <a:rPr lang="es-ES" sz="1800" dirty="0">
                <a:latin typeface="Arial" panose="020B0604020202020204" pitchFamily="34" charset="0"/>
                <a:cs typeface="Arial" panose="020B0604020202020204" pitchFamily="34" charset="0"/>
              </a:rPr>
              <a:t>Dentro de las fases que tenemos para tener efectividad con respecto al alcance de nuestro proyecto encontramos:</a:t>
            </a:r>
          </a:p>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Inicio de proyecto: </a:t>
            </a:r>
            <a:r>
              <a:rPr lang="es-ES" sz="1800" dirty="0">
                <a:latin typeface="Arial" panose="020B0604020202020204" pitchFamily="34" charset="0"/>
                <a:cs typeface="Arial" panose="020B0604020202020204" pitchFamily="34" charset="0"/>
              </a:rPr>
              <a:t>En esta la cual ya dimos por iniciada comenzamos con la justificación de la necesidad de proyecto calculando su viabilidad, recursos, disponibilidad y beneficios financieros.</a:t>
            </a:r>
          </a:p>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planificación de proyecto: </a:t>
            </a:r>
            <a:r>
              <a:rPr lang="es-ES" sz="1800" dirty="0">
                <a:latin typeface="Arial" panose="020B0604020202020204" pitchFamily="34" charset="0"/>
                <a:cs typeface="Arial" panose="020B0604020202020204" pitchFamily="34" charset="0"/>
              </a:rPr>
              <a:t>En esta fase se crea o se lleva a cabo un conjunto completo de estrategias que seria la ruta en cuanto a la dirección de calidad, costos, manejo de riesgo, obstáculos y beneficios. </a:t>
            </a:r>
          </a:p>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ejecución del proyecto: </a:t>
            </a:r>
            <a:r>
              <a:rPr lang="es-ES" sz="1800" dirty="0">
                <a:latin typeface="Arial" panose="020B0604020202020204" pitchFamily="34" charset="0"/>
                <a:cs typeface="Arial" panose="020B0604020202020204" pitchFamily="34" charset="0"/>
              </a:rPr>
              <a:t>En esta fase llevamos a cabo las actividades y procesos programados, es de resaltar que en esta fase debe haber un excelente nivel de comunicación para garantizar un mayor control de los procesos y los plazos, así mismo debemos estar muy al pendiente de monitorear el consumo de recursos, el presupuesto y los tiempos de ejecución. También tenemos que tener en cuenta en esta etapa los riesgos de implementación, las actualizaciones o modificaciones del proyecto.</a:t>
            </a:r>
            <a:endParaRPr lang="es-E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438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692945B-59DB-4036-8DD7-C1B4936D6467}"/>
              </a:ext>
            </a:extLst>
          </p:cNvPr>
          <p:cNvSpPr>
            <a:spLocks noGrp="1"/>
          </p:cNvSpPr>
          <p:nvPr>
            <p:ph idx="1"/>
          </p:nvPr>
        </p:nvSpPr>
        <p:spPr>
          <a:xfrm>
            <a:off x="1295402" y="854740"/>
            <a:ext cx="9601196" cy="4561321"/>
          </a:xfrm>
        </p:spPr>
        <p:txBody>
          <a:bodyPr>
            <a:normAutofit/>
          </a:bodyPr>
          <a:lstStyle/>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supervisión y control del proyecto:</a:t>
            </a:r>
          </a:p>
          <a:p>
            <a:pPr marL="0" indent="0">
              <a:buNone/>
            </a:pPr>
            <a:r>
              <a:rPr lang="es-ES" sz="1800" b="1" dirty="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En esta etapa se realiza seguimiento, revisión y monitoreo de cada uno de los procesos dentro de proyecto con el fin de detectar posibles desviaciones con la mayor delicadeza para identificar así las áreas del proyecto en las que requiera un cambio en su planeación y continuar con el proyecto en marcha con el mínimo de inconvenientes.</a:t>
            </a:r>
          </a:p>
          <a:p>
            <a:pPr>
              <a:buFont typeface="Wingdings" panose="05000000000000000000" pitchFamily="2" charset="2"/>
              <a:buChar char="ü"/>
            </a:pPr>
            <a:endParaRPr lang="es-ES" sz="1800" b="1"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s-ES" sz="1800" b="1" dirty="0">
              <a:latin typeface="Arial" panose="020B0604020202020204" pitchFamily="34" charset="0"/>
              <a:cs typeface="Arial" panose="020B0604020202020204" pitchFamily="34" charset="0"/>
            </a:endParaRPr>
          </a:p>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cierre de proyecto:</a:t>
            </a:r>
          </a:p>
          <a:p>
            <a:pPr marL="0" indent="0">
              <a:buNone/>
            </a:pPr>
            <a:r>
              <a:rPr lang="es-ES" sz="1800" b="1" dirty="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En esta fase el equipo encargado da por finalizado el proyecto cuando para la fecha 18 de Julio de 2023 se le realice la entrega, instalación y respectiva capacitación a nuestro cliente </a:t>
            </a:r>
            <a:r>
              <a:rPr lang="es-ES" sz="1800" b="1" dirty="0">
                <a:latin typeface="Arial" panose="020B0604020202020204" pitchFamily="34" charset="0"/>
                <a:cs typeface="Arial" panose="020B0604020202020204" pitchFamily="34" charset="0"/>
              </a:rPr>
              <a:t>CONTAINER CO. </a:t>
            </a:r>
          </a:p>
        </p:txBody>
      </p:sp>
    </p:spTree>
    <p:extLst>
      <p:ext uri="{BB962C8B-B14F-4D97-AF65-F5344CB8AC3E}">
        <p14:creationId xmlns:p14="http://schemas.microsoft.com/office/powerpoint/2010/main" val="3321386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11392</TotalTime>
  <Words>1344</Words>
  <Application>Microsoft Office PowerPoint</Application>
  <PresentationFormat>Panorámica</PresentationFormat>
  <Paragraphs>76</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Garamond</vt:lpstr>
      <vt:lpstr>Wingdings</vt:lpstr>
      <vt:lpstr>Orgánico</vt:lpstr>
      <vt:lpstr>ASINTEC</vt:lpstr>
      <vt:lpstr>Cliente</vt:lpstr>
      <vt:lpstr>Planteamiento del problema</vt:lpstr>
      <vt:lpstr>Objetivo general</vt:lpstr>
      <vt:lpstr>Objetivos específicos</vt:lpstr>
      <vt:lpstr>Justificación</vt:lpstr>
      <vt:lpstr>Alcance </vt:lpstr>
      <vt:lpstr>Presentación de PowerPoint</vt:lpstr>
      <vt:lpstr>Presentación de PowerPoint</vt:lpstr>
      <vt:lpstr>Mapa de procesos del cliente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ASINTEC</dc:title>
  <dc:creator>RONALD</dc:creator>
  <cp:lastModifiedBy>ronald eduardo posada daza</cp:lastModifiedBy>
  <cp:revision>10</cp:revision>
  <dcterms:created xsi:type="dcterms:W3CDTF">2021-09-19T15:44:00Z</dcterms:created>
  <dcterms:modified xsi:type="dcterms:W3CDTF">2022-04-06T02:12:04Z</dcterms:modified>
</cp:coreProperties>
</file>