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noFill/>
          <a:ln/>
        </p:spPr>
        <p:txBody>
          <a:bodyPr/>
          <a:lstStyle/>
          <a:p>
            <a:r>
              <a:rPr lang="en-US"/>
              <a:t>Exception Types</a:t>
            </a:r>
            <a:endParaRPr lang="en-US" b="1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CBC-9140-46F3-AA2E-3CDD43100103}" type="slidenum">
              <a:rPr lang="en-US"/>
              <a:pPr/>
              <a:t>1</a:t>
            </a:fld>
            <a:endParaRPr lang="en-US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447675" y="1143000"/>
          <a:ext cx="8359775" cy="5110163"/>
        </p:xfrm>
        <a:graphic>
          <a:graphicData uri="http://schemas.openxmlformats.org/presentationml/2006/ole">
            <p:oleObj spid="_x0000_s1026" name="Picture" r:id="rId3" imgW="8001000" imgH="36576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System Errors</a:t>
            </a:r>
            <a:endParaRPr lang="en-US" b="1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14E-FEE9-492D-B671-A9735AF0AEB4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685800" y="990600"/>
          <a:ext cx="8359775" cy="5110163"/>
        </p:xfrm>
        <a:graphic>
          <a:graphicData uri="http://schemas.openxmlformats.org/presentationml/2006/ole">
            <p:oleObj spid="_x0000_s2050" name="Picture" r:id="rId3" imgW="8001000" imgH="3657600" progId="Word.Picture.8">
              <p:embed/>
            </p:oleObj>
          </a:graphicData>
        </a:graphic>
      </p:graphicFrame>
      <p:sp>
        <p:nvSpPr>
          <p:cNvPr id="284687" name="Line 15"/>
          <p:cNvSpPr>
            <a:spLocks noChangeShapeType="1"/>
          </p:cNvSpPr>
          <p:nvPr/>
        </p:nvSpPr>
        <p:spPr bwMode="auto">
          <a:xfrm>
            <a:off x="2819400" y="5257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3352800" y="3962400"/>
            <a:ext cx="3276600" cy="21336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0" y="3962400"/>
            <a:ext cx="3048000" cy="2047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bg2"/>
                </a:solidFill>
                <a:cs typeface="Times New Roman" pitchFamily="18" charset="0"/>
              </a:rPr>
              <a:t>System errors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 are thrown by JVM and represented in the </a:t>
            </a:r>
            <a:r>
              <a:rPr lang="en-US" sz="1600" u="sng" dirty="0">
                <a:solidFill>
                  <a:schemeClr val="bg2"/>
                </a:solidFill>
                <a:cs typeface="Times New Roman" pitchFamily="18" charset="0"/>
              </a:rPr>
              <a:t>Error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 class. The </a:t>
            </a:r>
            <a:r>
              <a:rPr lang="en-US" sz="1600" u="sng" dirty="0">
                <a:solidFill>
                  <a:schemeClr val="bg2"/>
                </a:solidFill>
                <a:cs typeface="Times New Roman" pitchFamily="18" charset="0"/>
              </a:rPr>
              <a:t>Error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 class describes internal system errors. Such errors rarely occur. If one does, there is little you can do beyond notifying the user and trying to terminate the program gracefully.</a:t>
            </a:r>
            <a:r>
              <a:rPr lang="en-US" sz="1600" dirty="0">
                <a:cs typeface="Times New Roman" pitchFamily="18" charset="0"/>
              </a:rPr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7" grpId="0" animBg="1"/>
      <p:bldP spid="284688" grpId="0" animBg="1"/>
      <p:bldP spid="28468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Exceptions</a:t>
            </a:r>
            <a:endParaRPr lang="en-US" b="1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30-079B-436F-80D0-123F588BD64E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612775" y="1143000"/>
          <a:ext cx="8359775" cy="5110163"/>
        </p:xfrm>
        <a:graphic>
          <a:graphicData uri="http://schemas.openxmlformats.org/presentationml/2006/ole">
            <p:oleObj spid="_x0000_s3074" name="Picture" r:id="rId3" imgW="8001000" imgH="3657600" progId="Word.Picture.8">
              <p:embed/>
            </p:oleObj>
          </a:graphicData>
        </a:graphic>
      </p:graphicFrame>
      <p:sp>
        <p:nvSpPr>
          <p:cNvPr id="285700" name="Line 4"/>
          <p:cNvSpPr>
            <a:spLocks noChangeShapeType="1"/>
          </p:cNvSpPr>
          <p:nvPr/>
        </p:nvSpPr>
        <p:spPr bwMode="auto">
          <a:xfrm>
            <a:off x="2971800" y="12192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2971800" y="12192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6324600" y="121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>
            <a:off x="2971800" y="403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28194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8" name="Line 12"/>
          <p:cNvSpPr>
            <a:spLocks noChangeShapeType="1"/>
          </p:cNvSpPr>
          <p:nvPr/>
        </p:nvSpPr>
        <p:spPr bwMode="auto">
          <a:xfrm>
            <a:off x="63246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28600" y="1295400"/>
            <a:ext cx="2667000" cy="17399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 dirty="0">
                <a:solidFill>
                  <a:schemeClr val="bg2"/>
                </a:solidFill>
                <a:cs typeface="Times New Roman" pitchFamily="18" charset="0"/>
              </a:rPr>
              <a:t>Exception</a:t>
            </a:r>
            <a:r>
              <a:rPr lang="en-US" sz="1800" dirty="0">
                <a:solidFill>
                  <a:schemeClr val="bg2"/>
                </a:solidFill>
                <a:cs typeface="Times New Roman" pitchFamily="18" charset="0"/>
              </a:rPr>
              <a:t> describes errors caused by your program and external circumstances. These errors can be caught and handled by your program. 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85710" name="Rectangle 14"/>
          <p:cNvSpPr>
            <a:spLocks noChangeArrowheads="1"/>
          </p:cNvSpPr>
          <p:nvPr/>
        </p:nvSpPr>
        <p:spPr bwMode="auto">
          <a:xfrm>
            <a:off x="2971800" y="1371600"/>
            <a:ext cx="5943600" cy="26670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11" name="Rectangle 15"/>
          <p:cNvSpPr>
            <a:spLocks noChangeArrowheads="1"/>
          </p:cNvSpPr>
          <p:nvPr/>
        </p:nvSpPr>
        <p:spPr bwMode="auto">
          <a:xfrm>
            <a:off x="6172200" y="4038600"/>
            <a:ext cx="2743200" cy="533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5" grpId="0" animBg="1"/>
      <p:bldP spid="285704" grpId="0" animBg="1" autoUpdateAnimBg="0"/>
      <p:bldP spid="285710" grpId="0" animBg="1"/>
      <p:bldP spid="2857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Runtime Exceptions</a:t>
            </a:r>
            <a:endParaRPr lang="en-US" b="1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EC4C-3091-4CBC-B365-C2E8170FE95E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287747" name="Object 3"/>
          <p:cNvGraphicFramePr>
            <a:graphicFrameLocks noChangeAspect="1"/>
          </p:cNvGraphicFramePr>
          <p:nvPr/>
        </p:nvGraphicFramePr>
        <p:xfrm>
          <a:off x="307975" y="914400"/>
          <a:ext cx="8359775" cy="5110163"/>
        </p:xfrm>
        <a:graphic>
          <a:graphicData uri="http://schemas.openxmlformats.org/presentationml/2006/ole">
            <p:oleObj spid="_x0000_s4098" name="Picture" r:id="rId3" imgW="8001000" imgH="3657600" progId="Word.Picture.8">
              <p:embed/>
            </p:oleObj>
          </a:graphicData>
        </a:graphic>
      </p:graphicFrame>
      <p:sp>
        <p:nvSpPr>
          <p:cNvPr id="287748" name="Line 4"/>
          <p:cNvSpPr>
            <a:spLocks noChangeShapeType="1"/>
          </p:cNvSpPr>
          <p:nvPr/>
        </p:nvSpPr>
        <p:spPr bwMode="auto">
          <a:xfrm>
            <a:off x="5867400" y="1752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>
            <a:off x="5867400" y="1752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>
            <a:off x="8382000" y="1752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51" name="Line 7"/>
          <p:cNvSpPr>
            <a:spLocks noChangeShapeType="1"/>
          </p:cNvSpPr>
          <p:nvPr/>
        </p:nvSpPr>
        <p:spPr bwMode="auto">
          <a:xfrm>
            <a:off x="5867400" y="4495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 flipH="1" flipV="1">
            <a:off x="6096000" y="4343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6172200" y="4572000"/>
            <a:ext cx="2743200" cy="9429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chemeClr val="bg2"/>
                </a:solidFill>
              </a:rPr>
              <a:t>RuntimeException</a:t>
            </a:r>
            <a:r>
              <a:rPr lang="en-US" sz="1400" dirty="0">
                <a:solidFill>
                  <a:schemeClr val="bg2"/>
                </a:solidFill>
              </a:rPr>
              <a:t> is caused by programming errors, such as bad casting, accessing an out-of-bounds array, and numeric errors.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3352800" y="2667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3352800" y="3276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>
            <a:off x="5867400" y="3276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59" name="Line 15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60" name="Rectangle 16"/>
          <p:cNvSpPr>
            <a:spLocks noChangeArrowheads="1"/>
          </p:cNvSpPr>
          <p:nvPr/>
        </p:nvSpPr>
        <p:spPr bwMode="auto">
          <a:xfrm>
            <a:off x="5943600" y="1905000"/>
            <a:ext cx="2743200" cy="2438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61" name="Rectangle 17"/>
          <p:cNvSpPr>
            <a:spLocks noChangeArrowheads="1"/>
          </p:cNvSpPr>
          <p:nvPr/>
        </p:nvSpPr>
        <p:spPr bwMode="auto">
          <a:xfrm>
            <a:off x="4267200" y="2743200"/>
            <a:ext cx="1676400" cy="533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5" grpId="0" animBg="1" autoUpdateAnimBg="0"/>
      <p:bldP spid="287755" grpId="1" animBg="1"/>
      <p:bldP spid="287760" grpId="0" animBg="1"/>
      <p:bldP spid="2877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Checked Exceptions vs. Unchecked Exceptions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0BB-FCDC-4B7F-8EF7-2983AA813348}" type="slidenum">
              <a:rPr lang="en-US"/>
              <a:pPr/>
              <a:t>5</a:t>
            </a:fld>
            <a:endParaRPr lang="en-US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5344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cs typeface="Times New Roman" pitchFamily="18" charset="0"/>
              </a:rPr>
              <a:t>RuntimeException</a:t>
            </a:r>
            <a:r>
              <a:rPr lang="en-US" sz="3200">
                <a:cs typeface="Times New Roman" pitchFamily="18" charset="0"/>
              </a:rPr>
              <a:t>, </a:t>
            </a:r>
            <a:r>
              <a:rPr lang="en-US" sz="3200" u="sng">
                <a:cs typeface="Times New Roman" pitchFamily="18" charset="0"/>
              </a:rPr>
              <a:t>Error</a:t>
            </a:r>
            <a:r>
              <a:rPr lang="en-US" sz="3200">
                <a:cs typeface="Times New Roman" pitchFamily="18" charset="0"/>
              </a:rPr>
              <a:t> and their subclasses are known as </a:t>
            </a:r>
            <a:r>
              <a:rPr lang="en-US" sz="3200" i="1">
                <a:cs typeface="Times New Roman" pitchFamily="18" charset="0"/>
              </a:rPr>
              <a:t>unchecked</a:t>
            </a:r>
            <a:r>
              <a:rPr lang="en-US" sz="3200">
                <a:cs typeface="Times New Roman" pitchFamily="18" charset="0"/>
              </a:rPr>
              <a:t> </a:t>
            </a:r>
            <a:r>
              <a:rPr lang="en-US" sz="3200" i="1">
                <a:cs typeface="Times New Roman" pitchFamily="18" charset="0"/>
              </a:rPr>
              <a:t>exceptions</a:t>
            </a:r>
            <a:r>
              <a:rPr lang="en-US" sz="3200">
                <a:cs typeface="Times New Roman" pitchFamily="18" charset="0"/>
              </a:rPr>
              <a:t>. All other exceptions are known as </a:t>
            </a:r>
            <a:r>
              <a:rPr lang="en-US" sz="3200" i="1">
                <a:cs typeface="Times New Roman" pitchFamily="18" charset="0"/>
              </a:rPr>
              <a:t>checked exceptions</a:t>
            </a:r>
            <a:r>
              <a:rPr lang="en-US" sz="3200">
                <a:cs typeface="Times New Roman" pitchFamily="18" charset="0"/>
              </a:rPr>
              <a:t>, meaning that the compiler forces the programmer to check and deal with the exceptions.</a:t>
            </a:r>
            <a:r>
              <a:rPr lang="en-US" sz="3200">
                <a:latin typeface="Courier" pitchFamily="49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Checked or Unchecked Exceptions</a:t>
            </a:r>
            <a:endParaRPr lang="en-US" b="1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0033-0764-418C-B3D2-78641BB018B8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384175" y="990600"/>
          <a:ext cx="8447088" cy="5110163"/>
        </p:xfrm>
        <a:graphic>
          <a:graphicData uri="http://schemas.openxmlformats.org/presentationml/2006/ole">
            <p:oleObj spid="_x0000_s5122" name="Picture" r:id="rId3" imgW="8077320" imgH="3657600" progId="Word.Picture.8">
              <p:embed/>
            </p:oleObj>
          </a:graphicData>
        </a:graphic>
      </p:graphicFrame>
      <p:sp>
        <p:nvSpPr>
          <p:cNvPr id="289796" name="Line 4"/>
          <p:cNvSpPr>
            <a:spLocks noChangeShapeType="1"/>
          </p:cNvSpPr>
          <p:nvPr/>
        </p:nvSpPr>
        <p:spPr bwMode="auto">
          <a:xfrm>
            <a:off x="5867400" y="1752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>
            <a:off x="5867400" y="1752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5867400" y="4495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 flipH="1" flipV="1">
            <a:off x="6096000" y="4343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auto">
          <a:xfrm>
            <a:off x="3352800" y="2667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03" name="Line 11"/>
          <p:cNvSpPr>
            <a:spLocks noChangeShapeType="1"/>
          </p:cNvSpPr>
          <p:nvPr/>
        </p:nvSpPr>
        <p:spPr bwMode="auto">
          <a:xfrm>
            <a:off x="3352800" y="3276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04" name="Line 12"/>
          <p:cNvSpPr>
            <a:spLocks noChangeShapeType="1"/>
          </p:cNvSpPr>
          <p:nvPr/>
        </p:nvSpPr>
        <p:spPr bwMode="auto">
          <a:xfrm>
            <a:off x="5867400" y="3276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 flipH="1" flipV="1">
            <a:off x="5562600" y="4953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808" name="Text Box 16"/>
          <p:cNvSpPr txBox="1">
            <a:spLocks noChangeArrowheads="1"/>
          </p:cNvSpPr>
          <p:nvPr/>
        </p:nvSpPr>
        <p:spPr bwMode="auto">
          <a:xfrm>
            <a:off x="6705600" y="4876800"/>
            <a:ext cx="1676400" cy="5175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Unchecked exception.</a:t>
            </a:r>
          </a:p>
        </p:txBody>
      </p:sp>
      <p:sp>
        <p:nvSpPr>
          <p:cNvPr id="289809" name="Rectangle 17"/>
          <p:cNvSpPr>
            <a:spLocks noChangeArrowheads="1"/>
          </p:cNvSpPr>
          <p:nvPr/>
        </p:nvSpPr>
        <p:spPr bwMode="auto">
          <a:xfrm>
            <a:off x="2971800" y="2819400"/>
            <a:ext cx="3276600" cy="533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10" name="Rectangle 18"/>
          <p:cNvSpPr>
            <a:spLocks noChangeArrowheads="1"/>
          </p:cNvSpPr>
          <p:nvPr/>
        </p:nvSpPr>
        <p:spPr bwMode="auto">
          <a:xfrm>
            <a:off x="6248400" y="2057400"/>
            <a:ext cx="2514600" cy="23622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11" name="Rectangle 19"/>
          <p:cNvSpPr>
            <a:spLocks noChangeArrowheads="1"/>
          </p:cNvSpPr>
          <p:nvPr/>
        </p:nvSpPr>
        <p:spPr bwMode="auto">
          <a:xfrm>
            <a:off x="2971800" y="3962400"/>
            <a:ext cx="3276600" cy="2057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Declaring, Throwing, and Catching Exceptions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DA4D-DF16-4E9D-AB59-940160F4EAE5}" type="slidenum">
              <a:rPr lang="en-US"/>
              <a:pPr/>
              <a:t>7</a:t>
            </a:fld>
            <a:endParaRPr lang="en-US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-158750" y="2514600"/>
          <a:ext cx="9302750" cy="2220913"/>
        </p:xfrm>
        <a:graphic>
          <a:graphicData uri="http://schemas.openxmlformats.org/presentationml/2006/ole">
            <p:oleObj spid="_x0000_s6146" name="Picture" r:id="rId3" imgW="5105520" imgH="121932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161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Flow</vt:lpstr>
      <vt:lpstr>Microsoft Word Picture</vt:lpstr>
      <vt:lpstr>Exception Types</vt:lpstr>
      <vt:lpstr>System Errors</vt:lpstr>
      <vt:lpstr>Exceptions</vt:lpstr>
      <vt:lpstr>Runtime Exceptions</vt:lpstr>
      <vt:lpstr>Checked Exceptions vs. Unchecked Exceptions</vt:lpstr>
      <vt:lpstr>Checked or Unchecked Exceptions</vt:lpstr>
      <vt:lpstr>Declaring, Throwing, and Catching Exceptions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Types</dc:title>
  <dc:creator/>
  <cp:lastModifiedBy>BCC</cp:lastModifiedBy>
  <cp:revision>1</cp:revision>
  <dcterms:created xsi:type="dcterms:W3CDTF">2006-08-16T00:00:00Z</dcterms:created>
  <dcterms:modified xsi:type="dcterms:W3CDTF">2010-11-20T21:26:40Z</dcterms:modified>
</cp:coreProperties>
</file>