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2.jpg" ContentType="image/pn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2" r:id="rId4"/>
    <p:sldId id="263" r:id="rId5"/>
    <p:sldId id="260" r:id="rId6"/>
    <p:sldId id="261" r:id="rId7"/>
    <p:sldId id="258" r:id="rId8"/>
    <p:sldId id="259" r:id="rId9"/>
    <p:sldId id="277" r:id="rId10"/>
    <p:sldId id="275" r:id="rId11"/>
    <p:sldId id="276" r:id="rId12"/>
    <p:sldId id="265" r:id="rId13"/>
    <p:sldId id="266" r:id="rId14"/>
    <p:sldId id="267" r:id="rId15"/>
    <p:sldId id="273" r:id="rId16"/>
    <p:sldId id="279" r:id="rId17"/>
    <p:sldId id="282" r:id="rId18"/>
    <p:sldId id="268" r:id="rId19"/>
    <p:sldId id="270" r:id="rId20"/>
    <p:sldId id="283" r:id="rId21"/>
    <p:sldId id="271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2A8BC-5C68-4BBE-87AF-ED90DF0587D0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69C8C-D71B-441B-A324-B66FD25B0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9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C2A0FEA-2C7D-4855-9930-FB43C19E762D}" type="datetime1">
              <a:rPr lang="en-US" smtClean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0327-9D28-4A74-9937-2263BB348E23}" type="datetime1">
              <a:rPr lang="en-US" smtClean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766F11E-2EE1-4B9A-9FF2-E1620F3603F5}" type="datetime1">
              <a:rPr lang="en-US" smtClean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A4A5-8554-46D1-93C5-B3200DCDCBC1}" type="datetime1">
              <a:rPr lang="en-US" smtClean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50E8D0A-69A4-4690-A72A-8EB6CB00697B}" type="datetime1">
              <a:rPr lang="en-US" smtClean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C9D9-EF63-4C31-843F-18A8A95EEB05}" type="datetime1">
              <a:rPr lang="en-US" smtClean="0"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2175-9313-4671-9ACF-342659AC50FF}" type="datetime1">
              <a:rPr lang="en-US" smtClean="0"/>
              <a:t>1/23/2018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D531-0A41-4D0A-AC78-49066FA123CA}" type="datetime1">
              <a:rPr lang="en-US" smtClean="0"/>
              <a:t>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1B00-7F51-48A4-BCFC-0D4E619D47BE}" type="datetime1">
              <a:rPr lang="en-US" smtClean="0"/>
              <a:t>1/23/2018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5668FDF-8073-4C10-B027-0FF622E1C910}" type="datetime1">
              <a:rPr lang="en-US" smtClean="0"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E688-4D40-4E25-B2AD-D6554A1AE479}" type="datetime1">
              <a:rPr lang="en-US" smtClean="0"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F6CCB03-FAC5-4F52-9AD2-B993998A009D}" type="datetime1">
              <a:rPr lang="en-US" smtClean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ho.int/en/" TargetMode="External"/><Relationship Id="rId2" Type="http://schemas.openxmlformats.org/officeDocument/2006/relationships/hyperlink" Target="https://www.kaggle.com/teajay/the-fight-against-malari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D49E1-4FFF-45B1-8898-65AAD733A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5" y="598400"/>
            <a:ext cx="10993549" cy="1475013"/>
          </a:xfrm>
        </p:spPr>
        <p:txBody>
          <a:bodyPr>
            <a:normAutofit fontScale="90000"/>
          </a:bodyPr>
          <a:lstStyle/>
          <a:p>
            <a:r>
              <a:rPr lang="en-US" dirty="0"/>
              <a:t>Capstone 1: The Fight against malaria</a:t>
            </a:r>
            <a:br>
              <a:rPr lang="en-US" dirty="0"/>
            </a:br>
            <a:r>
              <a:rPr lang="en-US" dirty="0"/>
              <a:t> 	…An effort at predicting the impact of malaria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6750E-2B44-44AB-AB42-6CF800179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5" y="2214091"/>
            <a:ext cx="10993546" cy="59032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Author:  Zack Allen, MD, MBA</a:t>
            </a:r>
          </a:p>
          <a:p>
            <a:r>
              <a:rPr lang="en-US" dirty="0"/>
              <a:t>Date: 1/18/2018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597CB5-3741-4246-9EA0-4F7095C84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8215" y="1983573"/>
            <a:ext cx="2054556" cy="105135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685BDEA-B3AE-46CC-BCF5-335CA8BC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" name="Picture 9" descr="A close up of a sign&#10;&#10;Description generated with high confidence">
            <a:extLst>
              <a:ext uri="{FF2B5EF4-FFF2-40B4-BE49-F238E27FC236}">
                <a16:creationId xmlns:a16="http://schemas.microsoft.com/office/drawing/2014/main" id="{438269BB-A4E5-436D-93E9-3440730B5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924" y="2214089"/>
            <a:ext cx="1715288" cy="59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89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58042-EFC6-4211-9F62-B49B00A5B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Africa</a:t>
            </a:r>
          </a:p>
        </p:txBody>
      </p:sp>
      <p:pic>
        <p:nvPicPr>
          <p:cNvPr id="6" name="Content Placeholder 5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645C0FBA-1CEA-4440-8292-376A73114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9300" y="2075392"/>
            <a:ext cx="6013400" cy="46368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6F8AE-43D6-41D1-A488-BFEAC335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Double Brace 6">
            <a:extLst>
              <a:ext uri="{FF2B5EF4-FFF2-40B4-BE49-F238E27FC236}">
                <a16:creationId xmlns:a16="http://schemas.microsoft.com/office/drawing/2014/main" id="{2020BDFA-47A5-476E-A25D-6E8DC0251325}"/>
              </a:ext>
            </a:extLst>
          </p:cNvPr>
          <p:cNvSpPr/>
          <p:nvPr/>
        </p:nvSpPr>
        <p:spPr>
          <a:xfrm>
            <a:off x="3513338" y="2382389"/>
            <a:ext cx="729762" cy="184639"/>
          </a:xfrm>
          <a:prstGeom prst="bracePair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530A0E-A3F5-4015-A8ED-FF9183A4A6EA}"/>
              </a:ext>
            </a:extLst>
          </p:cNvPr>
          <p:cNvCxnSpPr>
            <a:cxnSpLocks/>
          </p:cNvCxnSpPr>
          <p:nvPr/>
        </p:nvCxnSpPr>
        <p:spPr>
          <a:xfrm flipV="1">
            <a:off x="3513338" y="5802597"/>
            <a:ext cx="1266093" cy="211016"/>
          </a:xfrm>
          <a:prstGeom prst="line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CCC5F4-A9BA-49A1-B5E9-B283926B8602}"/>
              </a:ext>
            </a:extLst>
          </p:cNvPr>
          <p:cNvCxnSpPr>
            <a:cxnSpLocks/>
          </p:cNvCxnSpPr>
          <p:nvPr/>
        </p:nvCxnSpPr>
        <p:spPr>
          <a:xfrm flipV="1">
            <a:off x="4788223" y="5582790"/>
            <a:ext cx="1802423" cy="211015"/>
          </a:xfrm>
          <a:prstGeom prst="line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3782EF-187B-47F1-AE51-9185CBF003A1}"/>
              </a:ext>
            </a:extLst>
          </p:cNvPr>
          <p:cNvCxnSpPr>
            <a:cxnSpLocks/>
          </p:cNvCxnSpPr>
          <p:nvPr/>
        </p:nvCxnSpPr>
        <p:spPr>
          <a:xfrm flipV="1">
            <a:off x="6625815" y="5442113"/>
            <a:ext cx="325316" cy="140677"/>
          </a:xfrm>
          <a:prstGeom prst="line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AF3431-5EC9-4AFD-86AA-2A1FE7ACC63D}"/>
              </a:ext>
            </a:extLst>
          </p:cNvPr>
          <p:cNvCxnSpPr>
            <a:cxnSpLocks/>
          </p:cNvCxnSpPr>
          <p:nvPr/>
        </p:nvCxnSpPr>
        <p:spPr>
          <a:xfrm flipV="1">
            <a:off x="6959924" y="5055252"/>
            <a:ext cx="369276" cy="386861"/>
          </a:xfrm>
          <a:prstGeom prst="line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9A5EF-C4EA-4114-A75F-04E804FD2F7D}"/>
              </a:ext>
            </a:extLst>
          </p:cNvPr>
          <p:cNvCxnSpPr>
            <a:cxnSpLocks/>
          </p:cNvCxnSpPr>
          <p:nvPr/>
        </p:nvCxnSpPr>
        <p:spPr>
          <a:xfrm flipV="1">
            <a:off x="7329200" y="4941313"/>
            <a:ext cx="404446" cy="113939"/>
          </a:xfrm>
          <a:prstGeom prst="line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486467-B181-4A89-89A3-BC5FD4408DB3}"/>
              </a:ext>
            </a:extLst>
          </p:cNvPr>
          <p:cNvCxnSpPr>
            <a:cxnSpLocks/>
          </p:cNvCxnSpPr>
          <p:nvPr/>
        </p:nvCxnSpPr>
        <p:spPr>
          <a:xfrm flipV="1">
            <a:off x="7733646" y="4228774"/>
            <a:ext cx="378069" cy="712539"/>
          </a:xfrm>
          <a:prstGeom prst="line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4B2691-4EE7-426E-8648-54AAA63935C2}"/>
              </a:ext>
            </a:extLst>
          </p:cNvPr>
          <p:cNvCxnSpPr>
            <a:cxnSpLocks/>
          </p:cNvCxnSpPr>
          <p:nvPr/>
        </p:nvCxnSpPr>
        <p:spPr>
          <a:xfrm flipV="1">
            <a:off x="8111715" y="3868290"/>
            <a:ext cx="378069" cy="360484"/>
          </a:xfrm>
          <a:prstGeom prst="line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400C358-DC40-428C-97DF-ADD3C22F0C38}"/>
              </a:ext>
            </a:extLst>
          </p:cNvPr>
          <p:cNvCxnSpPr>
            <a:cxnSpLocks/>
          </p:cNvCxnSpPr>
          <p:nvPr/>
        </p:nvCxnSpPr>
        <p:spPr>
          <a:xfrm flipV="1">
            <a:off x="8507369" y="2567028"/>
            <a:ext cx="369277" cy="1255504"/>
          </a:xfrm>
          <a:prstGeom prst="line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7320734-2446-4273-B5D4-FA633E52EDC1}"/>
              </a:ext>
            </a:extLst>
          </p:cNvPr>
          <p:cNvSpPr txBox="1"/>
          <p:nvPr/>
        </p:nvSpPr>
        <p:spPr>
          <a:xfrm>
            <a:off x="4911110" y="3189715"/>
            <a:ext cx="4644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Greatest impact is in Africa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96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3DF9-92B5-4EE3-8872-81A94692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Children under 5</a:t>
            </a:r>
          </a:p>
        </p:txBody>
      </p:sp>
      <p:pic>
        <p:nvPicPr>
          <p:cNvPr id="6" name="Content Placeholder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13D93680-8B66-4E40-94C6-4AAE5CFCB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7507" y="1844010"/>
            <a:ext cx="7455531" cy="48293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B4C67-6118-4672-A926-0560A030B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Double Brace 6">
            <a:extLst>
              <a:ext uri="{FF2B5EF4-FFF2-40B4-BE49-F238E27FC236}">
                <a16:creationId xmlns:a16="http://schemas.microsoft.com/office/drawing/2014/main" id="{AD8A66C6-FC94-4C39-9A19-7AB50DC9E7BD}"/>
              </a:ext>
            </a:extLst>
          </p:cNvPr>
          <p:cNvSpPr/>
          <p:nvPr/>
        </p:nvSpPr>
        <p:spPr>
          <a:xfrm>
            <a:off x="9056077" y="3842238"/>
            <a:ext cx="703385" cy="272562"/>
          </a:xfrm>
          <a:prstGeom prst="bracePair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6278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6D748-83CD-4405-8813-2C4ED687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 at  the  Features</a:t>
            </a:r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6126777-F85E-4914-90C3-DFA2FC0F01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20305" y="1970823"/>
            <a:ext cx="4972973" cy="4702704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2857A3-0B17-48A0-B765-8CE63F958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0" y="2505652"/>
            <a:ext cx="5422392" cy="363304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Incidence of malaria</a:t>
            </a:r>
          </a:p>
          <a:p>
            <a:r>
              <a:rPr lang="en-US" dirty="0"/>
              <a:t>GDP per capita</a:t>
            </a:r>
          </a:p>
          <a:p>
            <a:r>
              <a:rPr lang="en-US" dirty="0"/>
              <a:t>Percent Urban</a:t>
            </a:r>
          </a:p>
          <a:p>
            <a:pPr lvl="1"/>
            <a:r>
              <a:rPr lang="en-US" dirty="0"/>
              <a:t>Percent of the total population living in an urban environment.</a:t>
            </a:r>
          </a:p>
          <a:p>
            <a:r>
              <a:rPr lang="en-US" dirty="0"/>
              <a:t>Percent Agricultural land</a:t>
            </a:r>
          </a:p>
          <a:p>
            <a:pPr lvl="1"/>
            <a:r>
              <a:rPr lang="en-US" dirty="0"/>
              <a:t>Percent of the countries total land area that is used for agriculture. A marker of those with an outdoor occupation.</a:t>
            </a:r>
          </a:p>
          <a:p>
            <a:r>
              <a:rPr lang="en-US" dirty="0"/>
              <a:t>Population Density</a:t>
            </a:r>
          </a:p>
          <a:p>
            <a:r>
              <a:rPr lang="en-US" dirty="0"/>
              <a:t>Rainfall</a:t>
            </a:r>
          </a:p>
          <a:p>
            <a:pPr lvl="1"/>
            <a:r>
              <a:rPr lang="en-US" dirty="0"/>
              <a:t>Scaled to a yearly average</a:t>
            </a:r>
          </a:p>
          <a:p>
            <a:r>
              <a:rPr lang="en-US" dirty="0"/>
              <a:t>Temperature</a:t>
            </a:r>
          </a:p>
          <a:p>
            <a:pPr lvl="1"/>
            <a:r>
              <a:rPr lang="en-US" dirty="0"/>
              <a:t>Scaled to a yearly average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9EDF5-0B45-43C0-870E-C475C509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42250A-5EAE-494B-B7F8-02990A9912CE}"/>
              </a:ext>
            </a:extLst>
          </p:cNvPr>
          <p:cNvSpPr txBox="1"/>
          <p:nvPr/>
        </p:nvSpPr>
        <p:spPr>
          <a:xfrm>
            <a:off x="8122373" y="2136320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Correlations</a:t>
            </a:r>
          </a:p>
        </p:txBody>
      </p:sp>
    </p:spTree>
    <p:extLst>
      <p:ext uri="{BB962C8B-B14F-4D97-AF65-F5344CB8AC3E}">
        <p14:creationId xmlns:p14="http://schemas.microsoft.com/office/powerpoint/2010/main" val="1452566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6AFFD-180C-471E-9021-2F4F6DF7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52E1D75-4FDA-4599-8BC6-DF366CA33D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33272" y="2989959"/>
            <a:ext cx="3751283" cy="2381134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4D356B-F9C4-47B3-870F-453EC854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1193" y="2979077"/>
            <a:ext cx="5514807" cy="4321867"/>
          </a:xfrm>
        </p:spPr>
        <p:txBody>
          <a:bodyPr/>
          <a:lstStyle/>
          <a:p>
            <a:r>
              <a:rPr lang="en-US" dirty="0"/>
              <a:t>Approach:</a:t>
            </a:r>
          </a:p>
          <a:p>
            <a:pPr marL="666900" lvl="1" indent="-342900">
              <a:buAutoNum type="arabicParenR"/>
            </a:pPr>
            <a:r>
              <a:rPr lang="en-US" dirty="0"/>
              <a:t>Test algorithms:  Linear Regression, Bayesian Ridge, Random Forrest.</a:t>
            </a:r>
          </a:p>
          <a:p>
            <a:pPr marL="666900" lvl="1" indent="-342900">
              <a:buAutoNum type="arabicParenR"/>
            </a:pPr>
            <a:r>
              <a:rPr lang="en-US" dirty="0"/>
              <a:t>Perform feature analysis using Random Forrest and tune parameters as necessary.</a:t>
            </a:r>
          </a:p>
          <a:p>
            <a:pPr marL="666900" lvl="1" indent="-342900">
              <a:buAutoNum type="arabicParenR"/>
            </a:pPr>
            <a:r>
              <a:rPr lang="en-US" dirty="0"/>
              <a:t>Examine models and identify the best overall model.</a:t>
            </a:r>
          </a:p>
          <a:p>
            <a:pPr marL="666900" lvl="1" indent="-342900">
              <a:buAutoNum type="arabicParenR"/>
            </a:pPr>
            <a:r>
              <a:rPr lang="en-US" dirty="0"/>
              <a:t>Use models to predict incidence and examine results.</a:t>
            </a:r>
          </a:p>
          <a:p>
            <a:pPr marL="666900" lvl="1" indent="-342900">
              <a:buAutoNum type="arabicParenR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54A11-B8C3-499E-8FA5-ADC8BE69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Double Brace 7">
            <a:extLst>
              <a:ext uri="{FF2B5EF4-FFF2-40B4-BE49-F238E27FC236}">
                <a16:creationId xmlns:a16="http://schemas.microsoft.com/office/drawing/2014/main" id="{C3826FBA-5290-4E8A-8BF2-CB94531D23C5}"/>
              </a:ext>
            </a:extLst>
          </p:cNvPr>
          <p:cNvSpPr/>
          <p:nvPr/>
        </p:nvSpPr>
        <p:spPr>
          <a:xfrm>
            <a:off x="7333273" y="4070838"/>
            <a:ext cx="1239228" cy="720970"/>
          </a:xfrm>
          <a:prstGeom prst="bracePair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62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09F8D-D7BC-406A-A047-596D78CA2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 model Performance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A463EDE-46DC-4BEF-BDED-53448DC1EB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3335853"/>
              </p:ext>
            </p:extLst>
          </p:nvPr>
        </p:nvGraphicFramePr>
        <p:xfrm>
          <a:off x="1802762" y="2708030"/>
          <a:ext cx="7886362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0511">
                  <a:extLst>
                    <a:ext uri="{9D8B030D-6E8A-4147-A177-3AD203B41FA5}">
                      <a16:colId xmlns:a16="http://schemas.microsoft.com/office/drawing/2014/main" val="1861926206"/>
                    </a:ext>
                  </a:extLst>
                </a:gridCol>
                <a:gridCol w="2154067">
                  <a:extLst>
                    <a:ext uri="{9D8B030D-6E8A-4147-A177-3AD203B41FA5}">
                      <a16:colId xmlns:a16="http://schemas.microsoft.com/office/drawing/2014/main" val="637191399"/>
                    </a:ext>
                  </a:extLst>
                </a:gridCol>
                <a:gridCol w="1895892">
                  <a:extLst>
                    <a:ext uri="{9D8B030D-6E8A-4147-A177-3AD203B41FA5}">
                      <a16:colId xmlns:a16="http://schemas.microsoft.com/office/drawing/2014/main" val="3501847795"/>
                    </a:ext>
                  </a:extLst>
                </a:gridCol>
                <a:gridCol w="1895892">
                  <a:extLst>
                    <a:ext uri="{9D8B030D-6E8A-4147-A177-3AD203B41FA5}">
                      <a16:colId xmlns:a16="http://schemas.microsoft.com/office/drawing/2014/main" val="2032263161"/>
                    </a:ext>
                  </a:extLst>
                </a:gridCol>
              </a:tblGrid>
              <a:tr h="84615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Train/Test 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Rounds of 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Model Score</a:t>
                      </a:r>
                    </a:p>
                    <a:p>
                      <a:pPr algn="ctr"/>
                      <a:r>
                        <a:rPr lang="en-US" dirty="0"/>
                        <a:t>(1.0 is best)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412920"/>
                  </a:ext>
                </a:extLst>
              </a:tr>
              <a:tr h="592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Forrest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901536"/>
                  </a:ext>
                </a:extLst>
              </a:tr>
              <a:tr h="592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Bayesian Ridge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204953"/>
                  </a:ext>
                </a:extLst>
              </a:tr>
              <a:tr h="3431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52537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65025-603A-410F-A2DD-4BD227769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646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16E99-89EF-4FDF-A758-83D61B63F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35F02-C3B6-4322-9ED6-6EBFFA92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FD7B15C-ECDF-4B58-A995-7BBC80EF00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8814288"/>
              </p:ext>
            </p:extLst>
          </p:nvPr>
        </p:nvGraphicFramePr>
        <p:xfrm>
          <a:off x="3027934" y="3018920"/>
          <a:ext cx="613613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8360">
                  <a:extLst>
                    <a:ext uri="{9D8B030D-6E8A-4147-A177-3AD203B41FA5}">
                      <a16:colId xmlns:a16="http://schemas.microsoft.com/office/drawing/2014/main" val="4277534142"/>
                    </a:ext>
                  </a:extLst>
                </a:gridCol>
                <a:gridCol w="748030">
                  <a:extLst>
                    <a:ext uri="{9D8B030D-6E8A-4147-A177-3AD203B41FA5}">
                      <a16:colId xmlns:a16="http://schemas.microsoft.com/office/drawing/2014/main" val="2753210765"/>
                    </a:ext>
                  </a:extLst>
                </a:gridCol>
                <a:gridCol w="748030">
                  <a:extLst>
                    <a:ext uri="{9D8B030D-6E8A-4147-A177-3AD203B41FA5}">
                      <a16:colId xmlns:a16="http://schemas.microsoft.com/office/drawing/2014/main" val="2448931084"/>
                    </a:ext>
                  </a:extLst>
                </a:gridCol>
                <a:gridCol w="748030">
                  <a:extLst>
                    <a:ext uri="{9D8B030D-6E8A-4147-A177-3AD203B41FA5}">
                      <a16:colId xmlns:a16="http://schemas.microsoft.com/office/drawing/2014/main" val="3644428847"/>
                    </a:ext>
                  </a:extLst>
                </a:gridCol>
                <a:gridCol w="748030">
                  <a:extLst>
                    <a:ext uri="{9D8B030D-6E8A-4147-A177-3AD203B41FA5}">
                      <a16:colId xmlns:a16="http://schemas.microsoft.com/office/drawing/2014/main" val="772517297"/>
                    </a:ext>
                  </a:extLst>
                </a:gridCol>
                <a:gridCol w="735651">
                  <a:extLst>
                    <a:ext uri="{9D8B030D-6E8A-4147-A177-3AD203B41FA5}">
                      <a16:colId xmlns:a16="http://schemas.microsoft.com/office/drawing/2014/main" val="2682174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2000 - 2009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11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13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40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9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22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398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1015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DB3AB-3482-4478-B284-FE748E4D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 year anomaly in 2013 predictions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DCD1929-FCA6-4F23-863D-1F16A5011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6520668"/>
              </p:ext>
            </p:extLst>
          </p:nvPr>
        </p:nvGraphicFramePr>
        <p:xfrm>
          <a:off x="1154724" y="2781165"/>
          <a:ext cx="9882552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092">
                  <a:extLst>
                    <a:ext uri="{9D8B030D-6E8A-4147-A177-3AD203B41FA5}">
                      <a16:colId xmlns:a16="http://schemas.microsoft.com/office/drawing/2014/main" val="1075225685"/>
                    </a:ext>
                  </a:extLst>
                </a:gridCol>
                <a:gridCol w="1647092">
                  <a:extLst>
                    <a:ext uri="{9D8B030D-6E8A-4147-A177-3AD203B41FA5}">
                      <a16:colId xmlns:a16="http://schemas.microsoft.com/office/drawing/2014/main" val="3800536424"/>
                    </a:ext>
                  </a:extLst>
                </a:gridCol>
                <a:gridCol w="1647092">
                  <a:extLst>
                    <a:ext uri="{9D8B030D-6E8A-4147-A177-3AD203B41FA5}">
                      <a16:colId xmlns:a16="http://schemas.microsoft.com/office/drawing/2014/main" val="1607086357"/>
                    </a:ext>
                  </a:extLst>
                </a:gridCol>
                <a:gridCol w="1647092">
                  <a:extLst>
                    <a:ext uri="{9D8B030D-6E8A-4147-A177-3AD203B41FA5}">
                      <a16:colId xmlns:a16="http://schemas.microsoft.com/office/drawing/2014/main" val="4168897062"/>
                    </a:ext>
                  </a:extLst>
                </a:gridCol>
                <a:gridCol w="1647092">
                  <a:extLst>
                    <a:ext uri="{9D8B030D-6E8A-4147-A177-3AD203B41FA5}">
                      <a16:colId xmlns:a16="http://schemas.microsoft.com/office/drawing/2014/main" val="388949931"/>
                    </a:ext>
                  </a:extLst>
                </a:gridCol>
                <a:gridCol w="1647092">
                  <a:extLst>
                    <a:ext uri="{9D8B030D-6E8A-4147-A177-3AD203B41FA5}">
                      <a16:colId xmlns:a16="http://schemas.microsoft.com/office/drawing/2014/main" val="1539256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463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Forrest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314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Bayesian Ridge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2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96896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7DB74-F5C4-4774-97C4-A4D8E6B89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A600DF-09D3-450D-A76E-9F7DBDBC8838}"/>
              </a:ext>
            </a:extLst>
          </p:cNvPr>
          <p:cNvSpPr/>
          <p:nvPr/>
        </p:nvSpPr>
        <p:spPr>
          <a:xfrm>
            <a:off x="7728438" y="2781165"/>
            <a:ext cx="1635370" cy="2565400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9A99AB-CC16-4F49-A6E9-49E26BDDD51A}"/>
              </a:ext>
            </a:extLst>
          </p:cNvPr>
          <p:cNvSpPr txBox="1"/>
          <p:nvPr/>
        </p:nvSpPr>
        <p:spPr>
          <a:xfrm>
            <a:off x="431723" y="2063894"/>
            <a:ext cx="709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see abnormally low accuracy for all models on the 2013 test data.</a:t>
            </a:r>
          </a:p>
        </p:txBody>
      </p:sp>
    </p:spTree>
    <p:extLst>
      <p:ext uri="{BB962C8B-B14F-4D97-AF65-F5344CB8AC3E}">
        <p14:creationId xmlns:p14="http://schemas.microsoft.com/office/powerpoint/2010/main" val="2618252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lose up of a map&#10;&#10;Description generated with high confidence">
            <a:extLst>
              <a:ext uri="{FF2B5EF4-FFF2-40B4-BE49-F238E27FC236}">
                <a16:creationId xmlns:a16="http://schemas.microsoft.com/office/drawing/2014/main" id="{EE3B8CBE-612A-4245-8BF6-771B6B01E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487"/>
          <a:stretch/>
        </p:blipFill>
        <p:spPr>
          <a:xfrm>
            <a:off x="4005734" y="627080"/>
            <a:ext cx="4089141" cy="609883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84A1C-24DD-417C-A1DB-FC52F697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 descr="A close up of a map&#10;&#10;Description generated with high confidence">
            <a:extLst>
              <a:ext uri="{FF2B5EF4-FFF2-40B4-BE49-F238E27FC236}">
                <a16:creationId xmlns:a16="http://schemas.microsoft.com/office/drawing/2014/main" id="{5C22C0B0-CEC9-4249-99DA-47A4D76D83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73" r="2740"/>
          <a:stretch/>
        </p:blipFill>
        <p:spPr>
          <a:xfrm>
            <a:off x="0" y="627082"/>
            <a:ext cx="4005734" cy="6230917"/>
          </a:xfrm>
          <a:prstGeom prst="rect">
            <a:avLst/>
          </a:prstGeom>
        </p:spPr>
      </p:pic>
      <p:pic>
        <p:nvPicPr>
          <p:cNvPr id="10" name="Picture 9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D4F17BA-AE6F-4897-B75F-5DCC4BF9C6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17" r="2345"/>
          <a:stretch/>
        </p:blipFill>
        <p:spPr>
          <a:xfrm>
            <a:off x="8094875" y="627080"/>
            <a:ext cx="3991618" cy="62309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B3C329-8E65-48DC-AE5F-8F71FBDEB058}"/>
              </a:ext>
            </a:extLst>
          </p:cNvPr>
          <p:cNvSpPr txBox="1"/>
          <p:nvPr/>
        </p:nvSpPr>
        <p:spPr>
          <a:xfrm>
            <a:off x="11132194" y="789668"/>
            <a:ext cx="968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Bayes</a:t>
            </a:r>
            <a:endParaRPr lang="en-US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C7BC2C-D693-4865-BB2C-D5751C622B17}"/>
              </a:ext>
            </a:extLst>
          </p:cNvPr>
          <p:cNvSpPr txBox="1"/>
          <p:nvPr/>
        </p:nvSpPr>
        <p:spPr>
          <a:xfrm>
            <a:off x="6938795" y="789670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Linear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205C5F-5E63-413F-8587-F9DA3B444B9A}"/>
              </a:ext>
            </a:extLst>
          </p:cNvPr>
          <p:cNvSpPr txBox="1"/>
          <p:nvPr/>
        </p:nvSpPr>
        <p:spPr>
          <a:xfrm>
            <a:off x="3332790" y="789669"/>
            <a:ext cx="51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RF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214B04-6401-4DEC-9605-94CC104B077F}"/>
              </a:ext>
            </a:extLst>
          </p:cNvPr>
          <p:cNvSpPr txBox="1"/>
          <p:nvPr/>
        </p:nvSpPr>
        <p:spPr>
          <a:xfrm>
            <a:off x="4466387" y="0"/>
            <a:ext cx="3259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effectLst/>
              </a:rPr>
              <a:t>Distribution of Residuals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A20ADB-8C52-4FAE-802C-D28A1D3BF439}"/>
              </a:ext>
            </a:extLst>
          </p:cNvPr>
          <p:cNvSpPr/>
          <p:nvPr/>
        </p:nvSpPr>
        <p:spPr>
          <a:xfrm>
            <a:off x="105507" y="882001"/>
            <a:ext cx="978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Round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AC6108-B702-4A11-9069-C79014B0AC9B}"/>
              </a:ext>
            </a:extLst>
          </p:cNvPr>
          <p:cNvSpPr/>
          <p:nvPr/>
        </p:nvSpPr>
        <p:spPr>
          <a:xfrm>
            <a:off x="105507" y="1819980"/>
            <a:ext cx="978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Round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1DE6C0-818C-433E-808F-363E5390A7B2}"/>
              </a:ext>
            </a:extLst>
          </p:cNvPr>
          <p:cNvSpPr/>
          <p:nvPr/>
        </p:nvSpPr>
        <p:spPr>
          <a:xfrm>
            <a:off x="105507" y="2883849"/>
            <a:ext cx="978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Round 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0ABF1E-864D-4455-A7F6-DED1E16FADBE}"/>
              </a:ext>
            </a:extLst>
          </p:cNvPr>
          <p:cNvSpPr/>
          <p:nvPr/>
        </p:nvSpPr>
        <p:spPr>
          <a:xfrm>
            <a:off x="105507" y="4906081"/>
            <a:ext cx="978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Round 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4A6B65-C22C-4EFE-95DE-7CEC202BEF38}"/>
              </a:ext>
            </a:extLst>
          </p:cNvPr>
          <p:cNvSpPr/>
          <p:nvPr/>
        </p:nvSpPr>
        <p:spPr>
          <a:xfrm>
            <a:off x="105507" y="3833459"/>
            <a:ext cx="978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Round 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069B4B-D357-4A23-B5FA-42222FE1DF67}"/>
              </a:ext>
            </a:extLst>
          </p:cNvPr>
          <p:cNvSpPr/>
          <p:nvPr/>
        </p:nvSpPr>
        <p:spPr>
          <a:xfrm>
            <a:off x="105507" y="5975999"/>
            <a:ext cx="937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Average</a:t>
            </a:r>
          </a:p>
        </p:txBody>
      </p:sp>
    </p:spTree>
    <p:extLst>
      <p:ext uri="{BB962C8B-B14F-4D97-AF65-F5344CB8AC3E}">
        <p14:creationId xmlns:p14="http://schemas.microsoft.com/office/powerpoint/2010/main" val="2615753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E2665-025C-49E5-BC52-90E2CD08F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 Feature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DDC40-EFFE-4F17-A22A-BAC7AC9E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4" name="Picture 1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FA792C1-C9F3-417C-9473-D1DB19D82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538" y="2843151"/>
            <a:ext cx="6729016" cy="38582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4B2B9C-64D3-4C50-90F1-52570A3DC0F0}"/>
              </a:ext>
            </a:extLst>
          </p:cNvPr>
          <p:cNvSpPr txBox="1"/>
          <p:nvPr/>
        </p:nvSpPr>
        <p:spPr>
          <a:xfrm>
            <a:off x="405769" y="2843150"/>
            <a:ext cx="38706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Features in order of importance:</a:t>
            </a:r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GDP per capita</a:t>
            </a:r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Temperature</a:t>
            </a:r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Percent agricultural land</a:t>
            </a:r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Percent urban population</a:t>
            </a:r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Population density</a:t>
            </a:r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Country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1B7A72-2716-42B5-AFF7-E9694E270EAE}"/>
              </a:ext>
            </a:extLst>
          </p:cNvPr>
          <p:cNvSpPr txBox="1"/>
          <p:nvPr/>
        </p:nvSpPr>
        <p:spPr>
          <a:xfrm>
            <a:off x="6681580" y="2843151"/>
            <a:ext cx="28331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Relative importance of features: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F118D3-51A5-4EEE-989D-12BA876D780A}"/>
              </a:ext>
            </a:extLst>
          </p:cNvPr>
          <p:cNvSpPr txBox="1"/>
          <p:nvPr/>
        </p:nvSpPr>
        <p:spPr>
          <a:xfrm>
            <a:off x="405769" y="2110276"/>
            <a:ext cx="8343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GDP per capita is the most influential feature of those examined.</a:t>
            </a:r>
          </a:p>
        </p:txBody>
      </p:sp>
    </p:spTree>
    <p:extLst>
      <p:ext uri="{BB962C8B-B14F-4D97-AF65-F5344CB8AC3E}">
        <p14:creationId xmlns:p14="http://schemas.microsoft.com/office/powerpoint/2010/main" val="115697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482E-C415-49B0-917C-00A671EC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8A79B-DE95-457E-A559-718D39F5B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Random Forrest model provided the most consistent accuracy.</a:t>
            </a:r>
          </a:p>
          <a:p>
            <a:r>
              <a:rPr lang="en-US" dirty="0"/>
              <a:t>GDP per capita was the most influential of human factors and temperature was the most influential of environmental factors.</a:t>
            </a:r>
          </a:p>
          <a:p>
            <a:r>
              <a:rPr lang="en-US" dirty="0"/>
              <a:t>In 4 out of 5 years the tested models were all able to give accurate (0.85 or greater for RF) and potentially usable prediction of the incidence from the given data.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8C924-C092-4914-A39D-0FC0C78BE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78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3552-BB2A-47B0-A1FE-E9A4B72CA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A41E912-9E5A-4AF7-B9E2-C74F4CACE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91595"/>
            <a:ext cx="11029615" cy="36783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Intro &amp; Background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Dataset and Data Acquisition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EDA and Findings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Statistical Inference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Machine Learning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Conclusions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Next Steps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12E044-8683-4FDF-AA1F-7ADFB67A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 descr="A insect on the ground&#10;&#10;Description generated with very high confidence">
            <a:extLst>
              <a:ext uri="{FF2B5EF4-FFF2-40B4-BE49-F238E27FC236}">
                <a16:creationId xmlns:a16="http://schemas.microsoft.com/office/drawing/2014/main" id="{8257D872-647B-4CE9-A299-2EAE77B49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551" y="1949224"/>
            <a:ext cx="1767652" cy="1013800"/>
          </a:xfrm>
          <a:prstGeom prst="rect">
            <a:avLst/>
          </a:prstGeom>
        </p:spPr>
      </p:pic>
      <p:pic>
        <p:nvPicPr>
          <p:cNvPr id="6" name="Picture 5" descr="A close up of food&#10;&#10;Description generated with high confidence">
            <a:extLst>
              <a:ext uri="{FF2B5EF4-FFF2-40B4-BE49-F238E27FC236}">
                <a16:creationId xmlns:a16="http://schemas.microsoft.com/office/drawing/2014/main" id="{5CEF0010-EC84-4370-8358-CD909FAF3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120" y="3079886"/>
            <a:ext cx="3000756" cy="20338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 descr="A close up of a map&#10;&#10;Description generated with high confidence">
            <a:extLst>
              <a:ext uri="{FF2B5EF4-FFF2-40B4-BE49-F238E27FC236}">
                <a16:creationId xmlns:a16="http://schemas.microsoft.com/office/drawing/2014/main" id="{6576D436-630C-40B6-B825-129B6D3264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00"/>
          <a:stretch/>
        </p:blipFill>
        <p:spPr>
          <a:xfrm>
            <a:off x="3280855" y="4096808"/>
            <a:ext cx="4284196" cy="2224454"/>
          </a:xfrm>
          <a:prstGeom prst="rect">
            <a:avLst/>
          </a:prstGeom>
        </p:spPr>
      </p:pic>
      <p:sp>
        <p:nvSpPr>
          <p:cNvPr id="14" name="Arrow: Bent 13">
            <a:extLst>
              <a:ext uri="{FF2B5EF4-FFF2-40B4-BE49-F238E27FC236}">
                <a16:creationId xmlns:a16="http://schemas.microsoft.com/office/drawing/2014/main" id="{02473E82-D43E-43F5-9CC8-8DAA93909ED9}"/>
              </a:ext>
            </a:extLst>
          </p:cNvPr>
          <p:cNvSpPr/>
          <p:nvPr/>
        </p:nvSpPr>
        <p:spPr>
          <a:xfrm rot="5400000">
            <a:off x="7451968" y="1468495"/>
            <a:ext cx="755035" cy="2290565"/>
          </a:xfrm>
          <a:prstGeom prst="bentArrow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6440C715-A2FE-4FF2-BDE1-BDE51F3A17D9}"/>
              </a:ext>
            </a:extLst>
          </p:cNvPr>
          <p:cNvSpPr/>
          <p:nvPr/>
        </p:nvSpPr>
        <p:spPr>
          <a:xfrm rot="10800000">
            <a:off x="7565049" y="5202321"/>
            <a:ext cx="1409718" cy="755034"/>
          </a:xfrm>
          <a:prstGeom prst="bentArrow">
            <a:avLst/>
          </a:pr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399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DA90B-1015-4F0A-8588-DAF8F1214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E3877-51B4-436B-AC6B-478C3C24B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of country and yearly level data limiting resolution.</a:t>
            </a:r>
          </a:p>
          <a:p>
            <a:pPr lvl="1"/>
            <a:r>
              <a:rPr lang="en-US" sz="1400" dirty="0"/>
              <a:t>Need access to monthly and county/province level data.</a:t>
            </a:r>
          </a:p>
          <a:p>
            <a:r>
              <a:rPr lang="en-US" dirty="0"/>
              <a:t>Use of substitute markers e.g. percent agricultural land.</a:t>
            </a:r>
          </a:p>
          <a:p>
            <a:pPr lvl="1"/>
            <a:r>
              <a:rPr lang="en-US" sz="1400" dirty="0"/>
              <a:t>Probably more accurate to use actual numbers (estimates) of those with an outdoor occupation.</a:t>
            </a:r>
          </a:p>
          <a:p>
            <a:r>
              <a:rPr lang="en-US" dirty="0"/>
              <a:t>Limited number of data points approximately 1000 entries used. </a:t>
            </a:r>
          </a:p>
          <a:p>
            <a:pPr lvl="1"/>
            <a:r>
              <a:rPr lang="en-US" sz="1400" dirty="0"/>
              <a:t>Increasing the number of years with complete data either by better data collection or imputing with the average could provide more robust results.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8F989-8DB0-4D8D-8ACD-4A45508E3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728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A24B0-0BC7-4763-B9AC-1F279C5F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</a:t>
            </a:r>
            <a:r>
              <a:rPr lang="en-US" sz="2000" dirty="0"/>
              <a:t>&amp;</a:t>
            </a:r>
            <a:r>
              <a:rPr lang="en-US" dirty="0"/>
              <a:t> 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932A5-72BA-4421-AF5F-E4B190FE8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77541"/>
            <a:ext cx="11029615" cy="367830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Recommendations:</a:t>
            </a:r>
          </a:p>
          <a:p>
            <a:r>
              <a:rPr lang="en-US" dirty="0"/>
              <a:t>A ML based tool to predict the impact of malaria and where resources should be allocated appears feasible.</a:t>
            </a:r>
          </a:p>
          <a:p>
            <a:r>
              <a:rPr lang="en-US" dirty="0"/>
              <a:t>Increasing resolution of data to a county/province level would allow use of additional factors such as elevation.</a:t>
            </a:r>
          </a:p>
          <a:p>
            <a:r>
              <a:rPr lang="en-US" dirty="0"/>
              <a:t>Train the model on a greater number years worth of data, especially outlier years e.g. 2013.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Future improvements:</a:t>
            </a:r>
          </a:p>
          <a:p>
            <a:r>
              <a:rPr lang="en-US" dirty="0"/>
              <a:t>Access to real/near-real time data to integrate into an active model would increase usefulness.</a:t>
            </a:r>
          </a:p>
          <a:p>
            <a:r>
              <a:rPr lang="en-US" dirty="0"/>
              <a:t>Use of entirely new features such as satellite data and mosquito species.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2A81C-9957-40BF-A2AB-47BA4C1F9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780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5CEA2-72E8-4EC4-BE84-0A3A9979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C9192-DCC9-4B4C-9023-25D2E9B5F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https://www.kaggle.com/teajay/the-fight-against-malaria</a:t>
            </a:r>
            <a:endParaRPr lang="en-US" dirty="0"/>
          </a:p>
          <a:p>
            <a:r>
              <a:rPr lang="en-US" dirty="0">
                <a:hlinkClick r:id="rId3"/>
              </a:rPr>
              <a:t>http://www.who.int/en/</a:t>
            </a:r>
            <a:endParaRPr lang="en-US" dirty="0"/>
          </a:p>
          <a:p>
            <a:r>
              <a:rPr lang="en-US" dirty="0"/>
              <a:t>http://www.worldbank.org/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BBB6A-A8DB-4B6E-AA84-CAE084182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656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97FE9-DFD7-42B3-8A2E-099A125C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 little  background on  the  topic…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88121-E629-44B0-882A-C8E134D881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Mosquito born disease</a:t>
            </a:r>
          </a:p>
          <a:p>
            <a:r>
              <a:rPr lang="en-US" dirty="0"/>
              <a:t>Caused by parasite Plasmodium species</a:t>
            </a:r>
          </a:p>
          <a:p>
            <a:r>
              <a:rPr lang="en-US" dirty="0"/>
              <a:t>Replicates in the blood stream</a:t>
            </a:r>
          </a:p>
          <a:p>
            <a:r>
              <a:rPr lang="en-US" dirty="0"/>
              <a:t>Most cases can be treated/prevented with modern medication</a:t>
            </a:r>
          </a:p>
          <a:p>
            <a:pPr lvl="1"/>
            <a:r>
              <a:rPr lang="en-US" dirty="0"/>
              <a:t>Though resistance is a growing concern</a:t>
            </a:r>
          </a:p>
        </p:txBody>
      </p:sp>
      <p:pic>
        <p:nvPicPr>
          <p:cNvPr id="6" name="Content Placeholder 5" descr="A picture containing text, map&#10;&#10;Description generated with high confidence">
            <a:extLst>
              <a:ext uri="{FF2B5EF4-FFF2-40B4-BE49-F238E27FC236}">
                <a16:creationId xmlns:a16="http://schemas.microsoft.com/office/drawing/2014/main" id="{E072DE2E-D9E3-4995-BD73-73AEFAF081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7985" t="-17" r="15509" b="13761"/>
          <a:stretch/>
        </p:blipFill>
        <p:spPr>
          <a:xfrm>
            <a:off x="6449747" y="1962289"/>
            <a:ext cx="5033006" cy="4895711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C61AA-344F-40CA-A31C-3325EB3A4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09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EB8F1-38F2-47C9-A204-4474027B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267EA-BB65-4B0B-B37B-356AB1D5C0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Geographically similar regions have large divergence in impact of malaria.</a:t>
            </a:r>
          </a:p>
          <a:p>
            <a:r>
              <a:rPr lang="en-US" dirty="0"/>
              <a:t>It is difficult to assess true impact of aid efforts especially at scale and in an objective manner.</a:t>
            </a:r>
          </a:p>
          <a:p>
            <a:r>
              <a:rPr lang="en-US" dirty="0"/>
              <a:t>The ability to accurately anticipate outbreaks has been elusive.</a:t>
            </a:r>
          </a:p>
        </p:txBody>
      </p:sp>
      <p:pic>
        <p:nvPicPr>
          <p:cNvPr id="7" name="Content Placeholder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74586B89-7466-4B71-818A-4E8590073E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46825" y="2377281"/>
            <a:ext cx="5105400" cy="333375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32053-042B-472C-9ADE-26FD3B12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970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2093D-F856-45BF-B721-FC805383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Reported Malaria cases in 2014</a:t>
            </a:r>
          </a:p>
        </p:txBody>
      </p:sp>
      <p:pic>
        <p:nvPicPr>
          <p:cNvPr id="6" name="Picture Placeholder 5" descr="A close up of a map&#10;&#10;Description generated with high confidence">
            <a:extLst>
              <a:ext uri="{FF2B5EF4-FFF2-40B4-BE49-F238E27FC236}">
                <a16:creationId xmlns:a16="http://schemas.microsoft.com/office/drawing/2014/main" id="{413B6FED-61D8-46BE-AEBB-62E554F1C22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0230" b="20230"/>
          <a:stretch>
            <a:fillRect/>
          </a:stretch>
        </p:blipFill>
        <p:spPr>
          <a:xfrm>
            <a:off x="166463" y="999202"/>
            <a:ext cx="11256481" cy="354642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6A854-ED33-4754-AB9F-BE98DCEF5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geographic spread of malaria is residing, slowly.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54892-A848-44B3-AEBD-E8859F19D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598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4C449-5F03-4C28-A37A-5A0112A34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C1A06-C6ED-43CF-BECF-2B1944D9C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model by which the impact of malaria can be estimated and localized. Thus, allowing more efficient allocation of finite resources.</a:t>
            </a:r>
          </a:p>
          <a:p>
            <a:r>
              <a:rPr lang="en-US" dirty="0"/>
              <a:t>Assess the effectiveness of aid efforts by tracking and evaluating features of each region and the type of efforts provided e.g. malarial medications and/or insect nets.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7E871-3EF6-4E8F-B52B-FEE3F6F7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192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309D9-F856-4A4C-9043-5D991F63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</a:t>
            </a:r>
            <a:r>
              <a:rPr lang="en-US" sz="2000" dirty="0"/>
              <a:t>&amp;</a:t>
            </a:r>
            <a:r>
              <a:rPr lang="en-US" dirty="0"/>
              <a:t>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AA156-3391-49F2-9EBD-53F47E811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347" y="2024401"/>
            <a:ext cx="3658674" cy="4396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</a:t>
            </a:r>
            <a:r>
              <a:rPr lang="en-US" u="sng" dirty="0"/>
              <a:t>Data Acquisition:</a:t>
            </a:r>
          </a:p>
          <a:p>
            <a:r>
              <a:rPr lang="en-US" sz="1400" dirty="0"/>
              <a:t>Kaggle Competition</a:t>
            </a:r>
          </a:p>
          <a:p>
            <a:pPr lvl="1"/>
            <a:r>
              <a:rPr lang="en-US" sz="1200" dirty="0"/>
              <a:t>Information on the distribution of aid efforts</a:t>
            </a:r>
          </a:p>
          <a:p>
            <a:r>
              <a:rPr lang="en-US" sz="1400" dirty="0"/>
              <a:t>World Health Organization</a:t>
            </a:r>
          </a:p>
          <a:p>
            <a:pPr lvl="1"/>
            <a:r>
              <a:rPr lang="en-US" sz="1200" dirty="0"/>
              <a:t>Statistics on number of cases and mortality</a:t>
            </a:r>
          </a:p>
          <a:p>
            <a:r>
              <a:rPr lang="en-US" sz="1400" dirty="0"/>
              <a:t>The World Bank</a:t>
            </a:r>
          </a:p>
          <a:p>
            <a:pPr lvl="1"/>
            <a:r>
              <a:rPr lang="en-US" sz="1200" dirty="0"/>
              <a:t>Environmental data</a:t>
            </a:r>
          </a:p>
          <a:p>
            <a:r>
              <a:rPr lang="en-US" sz="1400" dirty="0"/>
              <a:t>Institute for Health Metrics and Evaluation</a:t>
            </a:r>
          </a:p>
          <a:p>
            <a:pPr lvl="1"/>
            <a:r>
              <a:rPr lang="en-US" sz="1200" dirty="0"/>
              <a:t>Data on the incidence and number of cases</a:t>
            </a:r>
          </a:p>
          <a:p>
            <a:pPr marL="0" indent="0">
              <a:buNone/>
            </a:pPr>
            <a:r>
              <a:rPr lang="en-US" sz="1400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A7E06-64E5-4846-AA08-0A8F233C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9F4C308-6DBD-4CA6-94C4-AF370DFAC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794679"/>
            <a:ext cx="2019582" cy="771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6BBE51-7E5E-4EFA-A444-A848B40ED8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680"/>
          <a:stretch/>
        </p:blipFill>
        <p:spPr>
          <a:xfrm>
            <a:off x="5112607" y="1878500"/>
            <a:ext cx="2257740" cy="603990"/>
          </a:xfrm>
          <a:prstGeom prst="rect">
            <a:avLst/>
          </a:prstGeom>
        </p:spPr>
      </p:pic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C0BAA66-B236-489F-89DB-EF403D80FF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941"/>
          <a:stretch/>
        </p:blipFill>
        <p:spPr>
          <a:xfrm>
            <a:off x="9251482" y="1878500"/>
            <a:ext cx="2410161" cy="603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EA54887-2615-49E2-BF95-028DED670B0E}"/>
              </a:ext>
            </a:extLst>
          </p:cNvPr>
          <p:cNvSpPr/>
          <p:nvPr/>
        </p:nvSpPr>
        <p:spPr>
          <a:xfrm>
            <a:off x="8582366" y="2665678"/>
            <a:ext cx="3378215" cy="3754874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1400" dirty="0"/>
              <a:t>1023 entries</a:t>
            </a:r>
          </a:p>
          <a:p>
            <a:r>
              <a:rPr lang="en-US" sz="1400" dirty="0"/>
              <a:t>Data columns (total 15 columns):</a:t>
            </a:r>
          </a:p>
          <a:p>
            <a:pPr algn="just"/>
            <a:r>
              <a:rPr lang="en-US" sz="1400" dirty="0"/>
              <a:t>Unnamed: 0             1023 non-null int64</a:t>
            </a:r>
          </a:p>
          <a:p>
            <a:pPr algn="just"/>
            <a:r>
              <a:rPr lang="en-US" sz="1400" dirty="0"/>
              <a:t>year                        1023 non-null int64</a:t>
            </a:r>
          </a:p>
          <a:p>
            <a:pPr algn="just"/>
            <a:r>
              <a:rPr lang="en-US" sz="1400" dirty="0" err="1"/>
              <a:t>country_code</a:t>
            </a:r>
            <a:r>
              <a:rPr lang="en-US" sz="1400" dirty="0"/>
              <a:t>          1023 non-null object</a:t>
            </a:r>
          </a:p>
          <a:p>
            <a:pPr algn="just"/>
            <a:r>
              <a:rPr lang="en-US" sz="1400" dirty="0" err="1"/>
              <a:t>reported_cases</a:t>
            </a:r>
            <a:r>
              <a:rPr lang="en-US" sz="1400" dirty="0"/>
              <a:t>       1023 non-null float64</a:t>
            </a:r>
          </a:p>
          <a:p>
            <a:pPr algn="just"/>
            <a:r>
              <a:rPr lang="en-US" sz="1400" dirty="0" err="1"/>
              <a:t>region_x</a:t>
            </a:r>
            <a:r>
              <a:rPr lang="en-US" sz="1400" dirty="0"/>
              <a:t>                 1023 non-null object</a:t>
            </a:r>
          </a:p>
          <a:p>
            <a:pPr algn="just"/>
            <a:r>
              <a:rPr lang="en-US" sz="1400" dirty="0" err="1"/>
              <a:t>reported_deaths</a:t>
            </a:r>
            <a:r>
              <a:rPr lang="en-US" sz="1400" dirty="0"/>
              <a:t>     1023 non-null float64</a:t>
            </a:r>
          </a:p>
          <a:p>
            <a:pPr algn="just"/>
            <a:r>
              <a:rPr lang="en-US" sz="1400" dirty="0"/>
              <a:t>rainfall                    1023 non-null float64</a:t>
            </a:r>
          </a:p>
          <a:p>
            <a:pPr algn="just"/>
            <a:r>
              <a:rPr lang="en-US" sz="1400" dirty="0"/>
              <a:t>temperature           1023 non-null float64</a:t>
            </a:r>
          </a:p>
          <a:p>
            <a:pPr algn="just"/>
            <a:r>
              <a:rPr lang="en-US" sz="1400" dirty="0"/>
              <a:t>population              1023 non-null float64</a:t>
            </a:r>
          </a:p>
          <a:p>
            <a:pPr algn="just"/>
            <a:r>
              <a:rPr lang="en-US" sz="1400" dirty="0" err="1"/>
              <a:t>percent_agg</a:t>
            </a:r>
            <a:r>
              <a:rPr lang="en-US" sz="1400" dirty="0"/>
              <a:t>            1023 non-null float64</a:t>
            </a:r>
          </a:p>
          <a:p>
            <a:pPr algn="just"/>
            <a:r>
              <a:rPr lang="en-US" sz="1400" dirty="0" err="1"/>
              <a:t>percent_urb</a:t>
            </a:r>
            <a:r>
              <a:rPr lang="en-US" sz="1400" dirty="0"/>
              <a:t>           1023 non-null float64</a:t>
            </a:r>
          </a:p>
          <a:p>
            <a:pPr algn="just"/>
            <a:r>
              <a:rPr lang="en-US" sz="1400" dirty="0" err="1"/>
              <a:t>gdp_per_cap</a:t>
            </a:r>
            <a:r>
              <a:rPr lang="en-US" sz="1400" dirty="0"/>
              <a:t>          1023 non-null float64</a:t>
            </a:r>
          </a:p>
          <a:p>
            <a:pPr algn="just"/>
            <a:r>
              <a:rPr lang="en-US" sz="1400" dirty="0" err="1"/>
              <a:t>country_name</a:t>
            </a:r>
            <a:r>
              <a:rPr lang="en-US" sz="1400" dirty="0"/>
              <a:t>        1023 non-null object</a:t>
            </a:r>
          </a:p>
          <a:p>
            <a:pPr algn="just"/>
            <a:r>
              <a:rPr lang="en-US" sz="1400" dirty="0" err="1"/>
              <a:t>pop_density</a:t>
            </a:r>
            <a:r>
              <a:rPr lang="en-US" sz="1400" dirty="0"/>
              <a:t>           1023 non-null float64</a:t>
            </a:r>
          </a:p>
          <a:p>
            <a:pPr algn="just"/>
            <a:r>
              <a:rPr lang="en-US" sz="1400" dirty="0"/>
              <a:t>incidence               1023 non-null float64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D0AC3F-5796-46B2-BDA6-094455604C8B}"/>
              </a:ext>
            </a:extLst>
          </p:cNvPr>
          <p:cNvSpPr txBox="1"/>
          <p:nvPr/>
        </p:nvSpPr>
        <p:spPr>
          <a:xfrm>
            <a:off x="4624754" y="2653826"/>
            <a:ext cx="3658674" cy="2496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</a:pPr>
            <a:r>
              <a:rPr lang="en-US" u="sng" dirty="0">
                <a:solidFill>
                  <a:srgbClr val="3D3D3D"/>
                </a:solidFill>
              </a:rPr>
              <a:t>Data Wrangling:</a:t>
            </a:r>
          </a:p>
          <a:p>
            <a:pPr marL="306000" lvl="0" indent="-3060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 dirty="0">
                <a:solidFill>
                  <a:srgbClr val="3D3D3D"/>
                </a:solidFill>
              </a:rPr>
              <a:t>Missing values – removed</a:t>
            </a:r>
          </a:p>
          <a:p>
            <a:pPr marL="306000" lvl="0" indent="-3060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 dirty="0">
                <a:solidFill>
                  <a:srgbClr val="3D3D3D"/>
                </a:solidFill>
              </a:rPr>
              <a:t>Duplicate values – removed</a:t>
            </a:r>
          </a:p>
          <a:p>
            <a:pPr marL="306000" lvl="0" indent="-3060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 dirty="0">
                <a:solidFill>
                  <a:srgbClr val="3D3D3D"/>
                </a:solidFill>
              </a:rPr>
              <a:t>The data is unbalanced i.e. not all countries have entries for all years</a:t>
            </a:r>
          </a:p>
          <a:p>
            <a:pPr marL="306000" lvl="0" indent="-3060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 dirty="0">
                <a:solidFill>
                  <a:srgbClr val="3D3D3D"/>
                </a:solidFill>
              </a:rPr>
              <a:t>Country code was treated as a categorical variable</a:t>
            </a:r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816427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C0E3E-E430-4EE3-B89F-EB6B6B00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Challenges </a:t>
            </a:r>
            <a:r>
              <a:rPr lang="en-US" sz="2000" dirty="0"/>
              <a:t>&amp;</a:t>
            </a:r>
            <a:r>
              <a:rPr lang="en-US" dirty="0"/>
              <a:t>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577C2-5A6C-42F2-BFF5-9F3467686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Inconsistency in reported numbers between institutions.</a:t>
            </a:r>
          </a:p>
          <a:p>
            <a:r>
              <a:rPr lang="en-US" dirty="0"/>
              <a:t>Difficulties in obtaining accurate and timely data from regions most affected.</a:t>
            </a:r>
          </a:p>
          <a:p>
            <a:r>
              <a:rPr lang="en-US" dirty="0"/>
              <a:t>Fluidity of borders e.g. people infected in one region and developing symptoms in another.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351D7-AF0A-4DF4-AB81-14B17C4F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06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689FE-364D-4648-82EB-44D60CFC9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Inconsistent numbers …</a:t>
            </a:r>
            <a:r>
              <a:rPr lang="en-US" sz="1600" dirty="0"/>
              <a:t>but overall trends remain</a:t>
            </a:r>
            <a:endParaRPr lang="en-US" dirty="0"/>
          </a:p>
        </p:txBody>
      </p:sp>
      <p:pic>
        <p:nvPicPr>
          <p:cNvPr id="6" name="Content Placeholder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746AF439-EF8D-4E3E-B8A3-8D67AA45D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9635" y="1873494"/>
            <a:ext cx="9112729" cy="47561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7BB121-3C95-4753-88DE-277D9AE3F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1F09E7E0-10B7-4380-80E6-2C8494787251}"/>
              </a:ext>
            </a:extLst>
          </p:cNvPr>
          <p:cNvSpPr/>
          <p:nvPr/>
        </p:nvSpPr>
        <p:spPr>
          <a:xfrm>
            <a:off x="8941776" y="3842045"/>
            <a:ext cx="2883877" cy="1559361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CE7C4C-92B1-404A-9AF9-12F9B04AEA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12" b="6216"/>
          <a:stretch/>
        </p:blipFill>
        <p:spPr>
          <a:xfrm>
            <a:off x="9003322" y="3892897"/>
            <a:ext cx="2743200" cy="1433146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EC6E7BF-6C19-4A60-A79F-F73169479297}"/>
              </a:ext>
            </a:extLst>
          </p:cNvPr>
          <p:cNvSpPr/>
          <p:nvPr/>
        </p:nvSpPr>
        <p:spPr>
          <a:xfrm>
            <a:off x="4281854" y="3327695"/>
            <a:ext cx="1037493" cy="1028700"/>
          </a:xfrm>
          <a:prstGeom prst="rect">
            <a:avLst/>
          </a:prstGeom>
          <a:noFill/>
          <a:ln w="762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374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294</TotalTime>
  <Words>996</Words>
  <Application>Microsoft Office PowerPoint</Application>
  <PresentationFormat>Widescreen</PresentationFormat>
  <Paragraphs>212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Gill Sans MT</vt:lpstr>
      <vt:lpstr>Wingdings</vt:lpstr>
      <vt:lpstr>Wingdings 2</vt:lpstr>
      <vt:lpstr>Dividend</vt:lpstr>
      <vt:lpstr>Capstone 1: The Fight against malaria   …An effort at predicting the impact of malaria</vt:lpstr>
      <vt:lpstr>Outline</vt:lpstr>
      <vt:lpstr>A  little  background on  the  topic…</vt:lpstr>
      <vt:lpstr>The Problem</vt:lpstr>
      <vt:lpstr>Reported Malaria cases in 2014</vt:lpstr>
      <vt:lpstr>The Goal</vt:lpstr>
      <vt:lpstr>Data Acquisition &amp; Wrangling</vt:lpstr>
      <vt:lpstr>Data Challenges &amp; Concerns</vt:lpstr>
      <vt:lpstr>Inconsistent numbers …but overall trends remain</vt:lpstr>
      <vt:lpstr>Africa</vt:lpstr>
      <vt:lpstr>Children under 5</vt:lpstr>
      <vt:lpstr>Looking  at  the  Features</vt:lpstr>
      <vt:lpstr>Machine Learning</vt:lpstr>
      <vt:lpstr>Machine learning:  model Performance</vt:lpstr>
      <vt:lpstr>Training Structure</vt:lpstr>
      <vt:lpstr>Single  year anomaly in 2013 predictions</vt:lpstr>
      <vt:lpstr>PowerPoint Presentation</vt:lpstr>
      <vt:lpstr>Machine learning:  Feature analysis</vt:lpstr>
      <vt:lpstr>Key Findings</vt:lpstr>
      <vt:lpstr>Limitations</vt:lpstr>
      <vt:lpstr>Recommendations &amp; future improvements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1: The Fight against malaria   …An effort at predicting the impact of malaria</dc:title>
  <dc:creator>Zack Allen</dc:creator>
  <cp:lastModifiedBy>Zack Allen</cp:lastModifiedBy>
  <cp:revision>35</cp:revision>
  <dcterms:created xsi:type="dcterms:W3CDTF">2018-01-17T22:14:16Z</dcterms:created>
  <dcterms:modified xsi:type="dcterms:W3CDTF">2018-01-23T17:31:35Z</dcterms:modified>
</cp:coreProperties>
</file>