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Proxima Nov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ibuco.com/"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c1207996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c1207996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c1207996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c1207996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c1207996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c1207996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c1207996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c1207996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4eb9ab67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4eb9ab67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c12079961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c12079961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c12079961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6c12079961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c12079961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c12079961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c12079961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c1207996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4eb9ab67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c4eb9ab6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4eb9ab67f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4eb9ab67f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4eb9ab67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4eb9ab67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c12079961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6c12079961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c12079961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6c12079961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4eb9ab6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c4eb9ab6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4167e7fa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4167e7fa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Nothing is more essential to life than clean drinking water. Where it’s in short supply—as in much of Africa and other developing regions—there’s opportunity for promoting good health, improving livelihoods, and making money. </a:t>
            </a:r>
            <a:r>
              <a:rPr lang="en" u="sng">
                <a:solidFill>
                  <a:schemeClr val="hlink"/>
                </a:solidFill>
                <a:hlinkClick r:id="rId2"/>
              </a:rPr>
              <a:t>Jibu</a:t>
            </a:r>
            <a:r>
              <a:rPr lang="en"/>
              <a:t> seeks to achieve all three through its franchises that treat, package, and distribute affordable water in the major cities of East Africa. For Jibu, selling water is ultimately a means to the end of spreading economic opportunity for the continent’s aspiring entrepreneurs.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explored total of 155 franchises including countries like Rwanda having 60, Uganda and Kenya having 45 and 11 being in Goma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4167e7fa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4167e7fa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c12079961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c12079961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c12079961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c12079961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c1207996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c1207996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c12079961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c12079961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c120799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c120799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3.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3"/>
          <p:cNvPicPr preferRelativeResize="0"/>
          <p:nvPr/>
        </p:nvPicPr>
        <p:blipFill>
          <a:blip r:embed="rId3">
            <a:alphaModFix/>
          </a:blip>
          <a:stretch>
            <a:fillRect/>
          </a:stretch>
        </p:blipFill>
        <p:spPr>
          <a:xfrm>
            <a:off x="2717475" y="477025"/>
            <a:ext cx="3512533" cy="2347850"/>
          </a:xfrm>
          <a:prstGeom prst="rect">
            <a:avLst/>
          </a:prstGeom>
          <a:noFill/>
          <a:ln>
            <a:noFill/>
          </a:ln>
        </p:spPr>
      </p:pic>
      <p:sp>
        <p:nvSpPr>
          <p:cNvPr id="68" name="Google Shape;68;p13"/>
          <p:cNvSpPr txBox="1"/>
          <p:nvPr>
            <p:ph type="ctrTitle"/>
          </p:nvPr>
        </p:nvSpPr>
        <p:spPr>
          <a:xfrm>
            <a:off x="460950" y="3168275"/>
            <a:ext cx="8222100" cy="16383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t/>
            </a:r>
            <a:endParaRPr sz="2000">
              <a:latin typeface="Proxima Nova"/>
              <a:ea typeface="Proxima Nova"/>
              <a:cs typeface="Proxima Nova"/>
              <a:sym typeface="Proxima Nova"/>
            </a:endParaRPr>
          </a:p>
          <a:p>
            <a:pPr indent="0" lvl="0" marL="0" rtl="0" algn="ctr">
              <a:lnSpc>
                <a:spcPct val="115000"/>
              </a:lnSpc>
              <a:spcBef>
                <a:spcPts val="0"/>
              </a:spcBef>
              <a:spcAft>
                <a:spcPts val="0"/>
              </a:spcAft>
              <a:buNone/>
            </a:pPr>
            <a:r>
              <a:t/>
            </a:r>
            <a:endParaRPr sz="2000">
              <a:latin typeface="Proxima Nova"/>
              <a:ea typeface="Proxima Nova"/>
              <a:cs typeface="Proxima Nova"/>
              <a:sym typeface="Proxima Nova"/>
            </a:endParaRPr>
          </a:p>
          <a:p>
            <a:pPr indent="0" lvl="0" marL="0" rtl="0" algn="ctr">
              <a:lnSpc>
                <a:spcPct val="115000"/>
              </a:lnSpc>
              <a:spcBef>
                <a:spcPts val="0"/>
              </a:spcBef>
              <a:spcAft>
                <a:spcPts val="0"/>
              </a:spcAft>
              <a:buNone/>
            </a:pPr>
            <a:r>
              <a:t/>
            </a:r>
            <a:endParaRPr sz="2000">
              <a:latin typeface="Proxima Nova"/>
              <a:ea typeface="Proxima Nova"/>
              <a:cs typeface="Proxima Nova"/>
              <a:sym typeface="Proxima Nova"/>
            </a:endParaRPr>
          </a:p>
          <a:p>
            <a:pPr indent="0" lvl="0" marL="0" rtl="0" algn="ctr">
              <a:lnSpc>
                <a:spcPct val="115000"/>
              </a:lnSpc>
              <a:spcBef>
                <a:spcPts val="0"/>
              </a:spcBef>
              <a:spcAft>
                <a:spcPts val="0"/>
              </a:spcAft>
              <a:buNone/>
            </a:pPr>
            <a:r>
              <a:t/>
            </a:r>
            <a:endParaRPr sz="2000">
              <a:latin typeface="Proxima Nova"/>
              <a:ea typeface="Proxima Nova"/>
              <a:cs typeface="Proxima Nova"/>
              <a:sym typeface="Proxima Nova"/>
            </a:endParaRPr>
          </a:p>
          <a:p>
            <a:pPr indent="0" lvl="0" marL="0" rtl="0" algn="ctr">
              <a:lnSpc>
                <a:spcPct val="115000"/>
              </a:lnSpc>
              <a:spcBef>
                <a:spcPts val="0"/>
              </a:spcBef>
              <a:spcAft>
                <a:spcPts val="0"/>
              </a:spcAft>
              <a:buNone/>
            </a:pPr>
            <a:r>
              <a:t/>
            </a:r>
            <a:endParaRPr sz="2000">
              <a:latin typeface="Proxima Nova"/>
              <a:ea typeface="Proxima Nova"/>
              <a:cs typeface="Proxima Nova"/>
              <a:sym typeface="Proxima Nova"/>
            </a:endParaRPr>
          </a:p>
          <a:p>
            <a:pPr indent="0" lvl="0" marL="0" rtl="0" algn="ctr">
              <a:lnSpc>
                <a:spcPct val="115000"/>
              </a:lnSpc>
              <a:spcBef>
                <a:spcPts val="0"/>
              </a:spcBef>
              <a:spcAft>
                <a:spcPts val="0"/>
              </a:spcAft>
              <a:buNone/>
            </a:pPr>
            <a:r>
              <a:t/>
            </a:r>
            <a:endParaRPr sz="2000">
              <a:latin typeface="Proxima Nova"/>
              <a:ea typeface="Proxima Nova"/>
              <a:cs typeface="Proxima Nova"/>
              <a:sym typeface="Proxima Nova"/>
            </a:endParaRPr>
          </a:p>
          <a:p>
            <a:pPr indent="0" lvl="0" marL="0" rtl="0" algn="ctr">
              <a:lnSpc>
                <a:spcPct val="115000"/>
              </a:lnSpc>
              <a:spcBef>
                <a:spcPts val="0"/>
              </a:spcBef>
              <a:spcAft>
                <a:spcPts val="0"/>
              </a:spcAft>
              <a:buNone/>
            </a:pPr>
            <a:r>
              <a:t/>
            </a:r>
            <a:endParaRPr sz="2000">
              <a:latin typeface="Proxima Nova"/>
              <a:ea typeface="Proxima Nova"/>
              <a:cs typeface="Proxima Nova"/>
              <a:sym typeface="Proxima Nova"/>
            </a:endParaRPr>
          </a:p>
          <a:p>
            <a:pPr indent="0" lvl="0" marL="0" rtl="0" algn="ctr">
              <a:lnSpc>
                <a:spcPct val="115000"/>
              </a:lnSpc>
              <a:spcBef>
                <a:spcPts val="0"/>
              </a:spcBef>
              <a:spcAft>
                <a:spcPts val="0"/>
              </a:spcAft>
              <a:buNone/>
            </a:pPr>
            <a:r>
              <a:t/>
            </a:r>
            <a:endParaRPr sz="2000">
              <a:latin typeface="Proxima Nova"/>
              <a:ea typeface="Proxima Nova"/>
              <a:cs typeface="Proxima Nova"/>
              <a:sym typeface="Proxima Nova"/>
            </a:endParaRPr>
          </a:p>
          <a:p>
            <a:pPr indent="0" lvl="0" marL="0" rtl="0" algn="ctr">
              <a:lnSpc>
                <a:spcPct val="115000"/>
              </a:lnSpc>
              <a:spcBef>
                <a:spcPts val="0"/>
              </a:spcBef>
              <a:spcAft>
                <a:spcPts val="0"/>
              </a:spcAft>
              <a:buNone/>
            </a:pPr>
            <a:r>
              <a:t/>
            </a:r>
            <a:endParaRPr sz="2000">
              <a:latin typeface="Proxima Nova"/>
              <a:ea typeface="Proxima Nova"/>
              <a:cs typeface="Proxima Nova"/>
              <a:sym typeface="Proxima Nova"/>
            </a:endParaRPr>
          </a:p>
          <a:p>
            <a:pPr indent="0" lvl="0" marL="0" rtl="0" algn="ctr">
              <a:lnSpc>
                <a:spcPct val="115000"/>
              </a:lnSpc>
              <a:spcBef>
                <a:spcPts val="0"/>
              </a:spcBef>
              <a:spcAft>
                <a:spcPts val="0"/>
              </a:spcAft>
              <a:buNone/>
            </a:pPr>
            <a:r>
              <a:t/>
            </a:r>
            <a:endParaRPr sz="2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2400">
                <a:latin typeface="Proxima Nova"/>
                <a:ea typeface="Proxima Nova"/>
                <a:cs typeface="Proxima Nova"/>
                <a:sym typeface="Proxima Nova"/>
              </a:rPr>
              <a:t>Customer Lifetime Value Analysis</a:t>
            </a:r>
            <a:endParaRPr sz="24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600">
                <a:solidFill>
                  <a:srgbClr val="D9D9D9"/>
                </a:solidFill>
                <a:latin typeface="Proxima Nova"/>
                <a:ea typeface="Proxima Nova"/>
                <a:cs typeface="Proxima Nova"/>
                <a:sym typeface="Proxima Nova"/>
              </a:rPr>
              <a:t>By Harshada Pujari, </a:t>
            </a:r>
            <a:r>
              <a:rPr lang="en" sz="1600">
                <a:solidFill>
                  <a:srgbClr val="D9D9D9"/>
                </a:solidFill>
                <a:latin typeface="Proxima Nova"/>
                <a:ea typeface="Proxima Nova"/>
                <a:cs typeface="Proxima Nova"/>
                <a:sym typeface="Proxima Nova"/>
              </a:rPr>
              <a:t>Virti Sheth, </a:t>
            </a:r>
            <a:r>
              <a:rPr lang="en" sz="1600">
                <a:solidFill>
                  <a:srgbClr val="D9D9D9"/>
                </a:solidFill>
                <a:latin typeface="Proxima Nova"/>
                <a:ea typeface="Proxima Nova"/>
                <a:cs typeface="Proxima Nova"/>
                <a:sym typeface="Proxima Nova"/>
              </a:rPr>
              <a:t>Jayesh Zambre, Shivanshi Tiwari</a:t>
            </a:r>
            <a:endParaRPr sz="1600">
              <a:solidFill>
                <a:srgbClr val="D9D9D9"/>
              </a:solidFill>
              <a:latin typeface="Proxima Nova"/>
              <a:ea typeface="Proxima Nova"/>
              <a:cs typeface="Proxima Nova"/>
              <a:sym typeface="Proxima Nova"/>
            </a:endParaRPr>
          </a:p>
          <a:p>
            <a:pPr indent="0" lvl="0" marL="0" rtl="0" algn="ctr">
              <a:lnSpc>
                <a:spcPct val="115000"/>
              </a:lnSpc>
              <a:spcBef>
                <a:spcPts val="0"/>
              </a:spcBef>
              <a:spcAft>
                <a:spcPts val="0"/>
              </a:spcAft>
              <a:buNone/>
            </a:pPr>
            <a:r>
              <a:t/>
            </a:r>
            <a:endParaRPr sz="2000">
              <a:solidFill>
                <a:srgbClr val="D9D9D9"/>
              </a:solidFill>
              <a:latin typeface="Proxima Nova"/>
              <a:ea typeface="Proxima Nova"/>
              <a:cs typeface="Proxima Nova"/>
              <a:sym typeface="Proxima Nova"/>
            </a:endParaRPr>
          </a:p>
          <a:p>
            <a:pPr indent="0" lvl="0" marL="0" rtl="0" algn="l">
              <a:spcBef>
                <a:spcPts val="0"/>
              </a:spcBef>
              <a:spcAft>
                <a:spcPts val="0"/>
              </a:spcAft>
              <a:buNone/>
            </a:pPr>
            <a:r>
              <a:t/>
            </a: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2900">
                <a:latin typeface="Times New Roman"/>
                <a:ea typeface="Times New Roman"/>
                <a:cs typeface="Times New Roman"/>
                <a:sym typeface="Times New Roman"/>
              </a:rPr>
              <a:t>Exploratory Data Analysis - </a:t>
            </a:r>
            <a:r>
              <a:rPr b="1" lang="en" sz="2900">
                <a:latin typeface="Times New Roman"/>
                <a:ea typeface="Times New Roman"/>
                <a:cs typeface="Times New Roman"/>
                <a:sym typeface="Times New Roman"/>
              </a:rPr>
              <a:t>Monthly Meter Reading</a:t>
            </a:r>
            <a:endParaRPr sz="2900"/>
          </a:p>
        </p:txBody>
      </p:sp>
      <p:sp>
        <p:nvSpPr>
          <p:cNvPr id="155" name="Google Shape;155;p22"/>
          <p:cNvSpPr txBox="1"/>
          <p:nvPr/>
        </p:nvSpPr>
        <p:spPr>
          <a:xfrm>
            <a:off x="186900" y="741175"/>
            <a:ext cx="8826600" cy="44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pic>
        <p:nvPicPr>
          <p:cNvPr id="156" name="Google Shape;156;p22"/>
          <p:cNvPicPr preferRelativeResize="0"/>
          <p:nvPr/>
        </p:nvPicPr>
        <p:blipFill rotWithShape="1">
          <a:blip r:embed="rId3">
            <a:alphaModFix/>
          </a:blip>
          <a:srcRect b="7749" l="10004" r="7995" t="0"/>
          <a:stretch/>
        </p:blipFill>
        <p:spPr>
          <a:xfrm>
            <a:off x="5242075" y="3155150"/>
            <a:ext cx="3437425" cy="1910625"/>
          </a:xfrm>
          <a:prstGeom prst="rect">
            <a:avLst/>
          </a:prstGeom>
          <a:noFill/>
          <a:ln cap="flat" cmpd="sng" w="12700">
            <a:solidFill>
              <a:srgbClr val="000000"/>
            </a:solidFill>
            <a:prstDash val="solid"/>
            <a:miter lim="8000"/>
            <a:headEnd len="sm" w="sm" type="none"/>
            <a:tailEnd len="sm" w="sm" type="none"/>
          </a:ln>
        </p:spPr>
      </p:pic>
      <p:pic>
        <p:nvPicPr>
          <p:cNvPr id="157" name="Google Shape;157;p22"/>
          <p:cNvPicPr preferRelativeResize="0"/>
          <p:nvPr/>
        </p:nvPicPr>
        <p:blipFill>
          <a:blip r:embed="rId4">
            <a:alphaModFix/>
          </a:blip>
          <a:stretch>
            <a:fillRect/>
          </a:stretch>
        </p:blipFill>
        <p:spPr>
          <a:xfrm>
            <a:off x="5242075" y="791675"/>
            <a:ext cx="3437425" cy="2190850"/>
          </a:xfrm>
          <a:prstGeom prst="rect">
            <a:avLst/>
          </a:prstGeom>
          <a:noFill/>
          <a:ln cap="flat" cmpd="sng" w="12700">
            <a:solidFill>
              <a:srgbClr val="000000"/>
            </a:solidFill>
            <a:prstDash val="solid"/>
            <a:miter lim="8000"/>
            <a:headEnd len="sm" w="sm" type="none"/>
            <a:tailEnd len="sm" w="sm" type="none"/>
          </a:ln>
        </p:spPr>
      </p:pic>
      <p:pic>
        <p:nvPicPr>
          <p:cNvPr id="158" name="Google Shape;158;p22"/>
          <p:cNvPicPr preferRelativeResize="0"/>
          <p:nvPr/>
        </p:nvPicPr>
        <p:blipFill>
          <a:blip r:embed="rId5">
            <a:alphaModFix/>
          </a:blip>
          <a:stretch>
            <a:fillRect/>
          </a:stretch>
        </p:blipFill>
        <p:spPr>
          <a:xfrm>
            <a:off x="520250" y="791675"/>
            <a:ext cx="4417500" cy="2744475"/>
          </a:xfrm>
          <a:prstGeom prst="rect">
            <a:avLst/>
          </a:prstGeom>
          <a:noFill/>
          <a:ln cap="flat" cmpd="sng" w="12700">
            <a:solidFill>
              <a:srgbClr val="000000"/>
            </a:solidFill>
            <a:prstDash val="solid"/>
            <a:miter lim="8000"/>
            <a:headEnd len="sm" w="sm" type="none"/>
            <a:tailEnd len="sm" w="sm" type="none"/>
          </a:ln>
        </p:spPr>
      </p:pic>
      <p:sp>
        <p:nvSpPr>
          <p:cNvPr id="159" name="Google Shape;159;p22"/>
          <p:cNvSpPr txBox="1"/>
          <p:nvPr/>
        </p:nvSpPr>
        <p:spPr>
          <a:xfrm>
            <a:off x="470300" y="3536150"/>
            <a:ext cx="4417500" cy="1473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Franchise:</a:t>
            </a:r>
            <a:r>
              <a:rPr lang="en" sz="1200">
                <a:latin typeface="Times New Roman"/>
                <a:ea typeface="Times New Roman"/>
                <a:cs typeface="Times New Roman"/>
                <a:sym typeface="Times New Roman"/>
              </a:rPr>
              <a:t> Rwanda has the highest number of franchises, followed by Uganda, Kenya and Goma has 11 franchises</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Production:</a:t>
            </a:r>
            <a:r>
              <a:rPr lang="en" sz="1200">
                <a:latin typeface="Times New Roman"/>
                <a:ea typeface="Times New Roman"/>
                <a:cs typeface="Times New Roman"/>
                <a:sym typeface="Times New Roman"/>
              </a:rPr>
              <a:t> Rwanda also has the highest monthly liters produced followed by Uganda, Goma and then Kenya</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Performances: </a:t>
            </a:r>
            <a:r>
              <a:rPr lang="en" sz="1200">
                <a:latin typeface="Times New Roman"/>
                <a:ea typeface="Times New Roman"/>
                <a:cs typeface="Times New Roman"/>
                <a:sym typeface="Times New Roman"/>
              </a:rPr>
              <a:t>The top 5 franchises in each country produce the highest liters of water per month are RW011, UG003, DRCG005 and KE011</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lt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a:latin typeface="Times New Roman"/>
                <a:ea typeface="Times New Roman"/>
                <a:cs typeface="Times New Roman"/>
                <a:sym typeface="Times New Roman"/>
              </a:rPr>
              <a:t>Exploratory Data Analysis - </a:t>
            </a:r>
            <a:r>
              <a:rPr b="1" lang="en" sz="2900">
                <a:latin typeface="Times New Roman"/>
                <a:ea typeface="Times New Roman"/>
                <a:cs typeface="Times New Roman"/>
                <a:sym typeface="Times New Roman"/>
              </a:rPr>
              <a:t>Health Data</a:t>
            </a:r>
            <a:endParaRPr b="1" sz="2900">
              <a:latin typeface="Times New Roman"/>
              <a:ea typeface="Times New Roman"/>
              <a:cs typeface="Times New Roman"/>
              <a:sym typeface="Times New Roman"/>
            </a:endParaRPr>
          </a:p>
        </p:txBody>
      </p:sp>
      <p:pic>
        <p:nvPicPr>
          <p:cNvPr id="165" name="Google Shape;165;p23"/>
          <p:cNvPicPr preferRelativeResize="0"/>
          <p:nvPr/>
        </p:nvPicPr>
        <p:blipFill>
          <a:blip r:embed="rId3">
            <a:alphaModFix/>
          </a:blip>
          <a:stretch>
            <a:fillRect/>
          </a:stretch>
        </p:blipFill>
        <p:spPr>
          <a:xfrm>
            <a:off x="160725" y="843325"/>
            <a:ext cx="3973700" cy="2407075"/>
          </a:xfrm>
          <a:prstGeom prst="rect">
            <a:avLst/>
          </a:prstGeom>
          <a:noFill/>
          <a:ln cap="flat" cmpd="sng" w="12700">
            <a:solidFill>
              <a:srgbClr val="000000"/>
            </a:solidFill>
            <a:prstDash val="solid"/>
            <a:miter lim="8000"/>
            <a:headEnd len="sm" w="sm" type="none"/>
            <a:tailEnd len="sm" w="sm" type="none"/>
          </a:ln>
        </p:spPr>
      </p:pic>
      <p:pic>
        <p:nvPicPr>
          <p:cNvPr id="166" name="Google Shape;166;p23"/>
          <p:cNvPicPr preferRelativeResize="0"/>
          <p:nvPr/>
        </p:nvPicPr>
        <p:blipFill>
          <a:blip r:embed="rId4">
            <a:alphaModFix/>
          </a:blip>
          <a:stretch>
            <a:fillRect/>
          </a:stretch>
        </p:blipFill>
        <p:spPr>
          <a:xfrm>
            <a:off x="4893600" y="727375"/>
            <a:ext cx="3696875" cy="2076550"/>
          </a:xfrm>
          <a:prstGeom prst="rect">
            <a:avLst/>
          </a:prstGeom>
          <a:noFill/>
          <a:ln cap="flat" cmpd="sng" w="12700">
            <a:solidFill>
              <a:srgbClr val="000000"/>
            </a:solidFill>
            <a:prstDash val="solid"/>
            <a:miter lim="8000"/>
            <a:headEnd len="sm" w="sm" type="none"/>
            <a:tailEnd len="sm" w="sm" type="none"/>
          </a:ln>
        </p:spPr>
      </p:pic>
      <p:pic>
        <p:nvPicPr>
          <p:cNvPr id="167" name="Google Shape;167;p23"/>
          <p:cNvPicPr preferRelativeResize="0"/>
          <p:nvPr/>
        </p:nvPicPr>
        <p:blipFill rotWithShape="1">
          <a:blip r:embed="rId5">
            <a:alphaModFix/>
          </a:blip>
          <a:srcRect b="-8271" l="0" r="0" t="0"/>
          <a:stretch/>
        </p:blipFill>
        <p:spPr>
          <a:xfrm>
            <a:off x="4933300" y="3016375"/>
            <a:ext cx="3696875" cy="2035950"/>
          </a:xfrm>
          <a:prstGeom prst="rect">
            <a:avLst/>
          </a:prstGeom>
          <a:noFill/>
          <a:ln cap="flat" cmpd="sng" w="12700">
            <a:solidFill>
              <a:srgbClr val="000000"/>
            </a:solidFill>
            <a:prstDash val="solid"/>
            <a:miter lim="8000"/>
            <a:headEnd len="sm" w="sm" type="none"/>
            <a:tailEnd len="sm" w="sm" type="none"/>
          </a:ln>
        </p:spPr>
      </p:pic>
      <p:sp>
        <p:nvSpPr>
          <p:cNvPr id="168" name="Google Shape;168;p23"/>
          <p:cNvSpPr txBox="1"/>
          <p:nvPr/>
        </p:nvSpPr>
        <p:spPr>
          <a:xfrm>
            <a:off x="214325" y="3357575"/>
            <a:ext cx="4679100" cy="13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Revenue Insights</a:t>
            </a:r>
            <a:r>
              <a:rPr lang="en" sz="1200">
                <a:latin typeface="Times New Roman"/>
                <a:ea typeface="Times New Roman"/>
                <a:cs typeface="Times New Roman"/>
                <a:sym typeface="Times New Roman"/>
              </a:rPr>
              <a:t>: Revenue graph reveals January revenue spikes, especially in Goma, indicating seasonal sales patterns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Expenses Overview:</a:t>
            </a:r>
            <a:r>
              <a:rPr lang="en" sz="1200">
                <a:latin typeface="Times New Roman"/>
                <a:ea typeface="Times New Roman"/>
                <a:cs typeface="Times New Roman"/>
                <a:sym typeface="Times New Roman"/>
              </a:rPr>
              <a:t> Expense graph shows varying monthly expenses, with Goma's January surge and Kenya's mid-year peak</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Profit Analysis:</a:t>
            </a:r>
            <a:r>
              <a:rPr lang="en" sz="1200">
                <a:latin typeface="Times New Roman"/>
                <a:ea typeface="Times New Roman"/>
                <a:cs typeface="Times New Roman"/>
                <a:sym typeface="Times New Roman"/>
              </a:rPr>
              <a:t> P&amp;L graph depicts steady profitability across countries, with some fluctuations suggesting market and operational influences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
        <p:nvSpPr>
          <p:cNvPr id="169" name="Google Shape;169;p23"/>
          <p:cNvSpPr txBox="1"/>
          <p:nvPr/>
        </p:nvSpPr>
        <p:spPr>
          <a:xfrm>
            <a:off x="1044775" y="4554150"/>
            <a:ext cx="514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4"/>
          <p:cNvPicPr preferRelativeResize="0"/>
          <p:nvPr/>
        </p:nvPicPr>
        <p:blipFill>
          <a:blip r:embed="rId3">
            <a:alphaModFix/>
          </a:blip>
          <a:stretch>
            <a:fillRect/>
          </a:stretch>
        </p:blipFill>
        <p:spPr>
          <a:xfrm>
            <a:off x="54175" y="816100"/>
            <a:ext cx="5293742" cy="4219650"/>
          </a:xfrm>
          <a:prstGeom prst="rect">
            <a:avLst/>
          </a:prstGeom>
          <a:noFill/>
          <a:ln>
            <a:noFill/>
          </a:ln>
        </p:spPr>
      </p:pic>
      <p:pic>
        <p:nvPicPr>
          <p:cNvPr id="175" name="Google Shape;175;p24"/>
          <p:cNvPicPr preferRelativeResize="0"/>
          <p:nvPr/>
        </p:nvPicPr>
        <p:blipFill>
          <a:blip r:embed="rId4">
            <a:alphaModFix/>
          </a:blip>
          <a:stretch>
            <a:fillRect/>
          </a:stretch>
        </p:blipFill>
        <p:spPr>
          <a:xfrm>
            <a:off x="5857492" y="1191150"/>
            <a:ext cx="2705100" cy="1619250"/>
          </a:xfrm>
          <a:prstGeom prst="rect">
            <a:avLst/>
          </a:prstGeom>
          <a:noFill/>
          <a:ln cap="flat" cmpd="sng" w="12700">
            <a:solidFill>
              <a:srgbClr val="000000"/>
            </a:solidFill>
            <a:prstDash val="solid"/>
            <a:miter lim="8000"/>
            <a:headEnd len="sm" w="sm" type="none"/>
            <a:tailEnd len="sm" w="sm" type="none"/>
          </a:ln>
        </p:spPr>
      </p:pic>
      <p:sp>
        <p:nvSpPr>
          <p:cNvPr id="176" name="Google Shape;176;p24"/>
          <p:cNvSpPr txBox="1"/>
          <p:nvPr/>
        </p:nvSpPr>
        <p:spPr>
          <a:xfrm>
            <a:off x="5446500" y="2937625"/>
            <a:ext cx="3527100" cy="19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Customer Distribution by Type:</a:t>
            </a:r>
            <a:r>
              <a:rPr lang="en" sz="1200">
                <a:latin typeface="Times New Roman"/>
                <a:ea typeface="Times New Roman"/>
                <a:cs typeface="Times New Roman"/>
                <a:sym typeface="Times New Roman"/>
              </a:rPr>
              <a:t> Highlights customer base composition in four countries, with households being the largest segment in each</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Country Comparison:</a:t>
            </a:r>
            <a:r>
              <a:rPr lang="en" sz="1200">
                <a:latin typeface="Times New Roman"/>
                <a:ea typeface="Times New Roman"/>
                <a:cs typeface="Times New Roman"/>
                <a:sym typeface="Times New Roman"/>
              </a:rPr>
              <a:t> Summarizes the total active customers by country, showing Kenya at the top</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Customer Type Trend:</a:t>
            </a:r>
            <a:r>
              <a:rPr lang="en" sz="1200">
                <a:latin typeface="Times New Roman"/>
                <a:ea typeface="Times New Roman"/>
                <a:cs typeface="Times New Roman"/>
                <a:sym typeface="Times New Roman"/>
              </a:rPr>
              <a:t> Indicates a consistent trend where households form the majority of the customer base across all countries, with retailers and institutions making up the rest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700">
              <a:latin typeface="Roboto"/>
              <a:ea typeface="Roboto"/>
              <a:cs typeface="Roboto"/>
              <a:sym typeface="Roboto"/>
            </a:endParaRPr>
          </a:p>
        </p:txBody>
      </p:sp>
      <p:sp>
        <p:nvSpPr>
          <p:cNvPr id="177" name="Google Shape;177;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a:latin typeface="Times New Roman"/>
                <a:ea typeface="Times New Roman"/>
                <a:cs typeface="Times New Roman"/>
                <a:sym typeface="Times New Roman"/>
              </a:rPr>
              <a:t>Exploratory Data Analysis - </a:t>
            </a:r>
            <a:r>
              <a:rPr b="1" lang="en" sz="2900">
                <a:latin typeface="Times New Roman"/>
                <a:ea typeface="Times New Roman"/>
                <a:cs typeface="Times New Roman"/>
                <a:sym typeface="Times New Roman"/>
              </a:rPr>
              <a:t>Health Data</a:t>
            </a:r>
            <a:endParaRPr b="1" sz="29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5"/>
          <p:cNvPicPr preferRelativeResize="0"/>
          <p:nvPr/>
        </p:nvPicPr>
        <p:blipFill>
          <a:blip r:embed="rId3">
            <a:alphaModFix/>
          </a:blip>
          <a:stretch>
            <a:fillRect/>
          </a:stretch>
        </p:blipFill>
        <p:spPr>
          <a:xfrm>
            <a:off x="134525" y="896450"/>
            <a:ext cx="3651650" cy="2352675"/>
          </a:xfrm>
          <a:prstGeom prst="rect">
            <a:avLst/>
          </a:prstGeom>
          <a:noFill/>
          <a:ln cap="flat" cmpd="sng" w="12700">
            <a:solidFill>
              <a:srgbClr val="000000"/>
            </a:solidFill>
            <a:prstDash val="solid"/>
            <a:miter lim="8000"/>
            <a:headEnd len="sm" w="sm" type="none"/>
            <a:tailEnd len="sm" w="sm" type="none"/>
          </a:ln>
        </p:spPr>
      </p:pic>
      <p:pic>
        <p:nvPicPr>
          <p:cNvPr id="183" name="Google Shape;183;p25"/>
          <p:cNvPicPr preferRelativeResize="0"/>
          <p:nvPr/>
        </p:nvPicPr>
        <p:blipFill>
          <a:blip r:embed="rId4">
            <a:alphaModFix/>
          </a:blip>
          <a:stretch>
            <a:fillRect/>
          </a:stretch>
        </p:blipFill>
        <p:spPr>
          <a:xfrm>
            <a:off x="5089925" y="896450"/>
            <a:ext cx="3467700" cy="2352675"/>
          </a:xfrm>
          <a:prstGeom prst="rect">
            <a:avLst/>
          </a:prstGeom>
          <a:noFill/>
          <a:ln cap="flat" cmpd="sng" w="12700">
            <a:solidFill>
              <a:srgbClr val="000000"/>
            </a:solidFill>
            <a:prstDash val="solid"/>
            <a:miter lim="8000"/>
            <a:headEnd len="sm" w="sm" type="none"/>
            <a:tailEnd len="sm" w="sm" type="none"/>
          </a:ln>
        </p:spPr>
      </p:pic>
      <p:sp>
        <p:nvSpPr>
          <p:cNvPr id="184" name="Google Shape;184;p25"/>
          <p:cNvSpPr txBox="1"/>
          <p:nvPr/>
        </p:nvSpPr>
        <p:spPr>
          <a:xfrm>
            <a:off x="502050" y="3420050"/>
            <a:ext cx="8019000" cy="15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Franchise Age:</a:t>
            </a:r>
            <a:r>
              <a:rPr lang="en" sz="1200">
                <a:latin typeface="Times New Roman"/>
                <a:ea typeface="Times New Roman"/>
                <a:cs typeface="Times New Roman"/>
                <a:sym typeface="Times New Roman"/>
              </a:rPr>
              <a:t> Rwanda's franchises are the oldest on average, with Kenya's being newer, signaling market maturity and growth potential, respectively</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Performance Scores: </a:t>
            </a:r>
            <a:r>
              <a:rPr lang="en" sz="1200">
                <a:latin typeface="Times New Roman"/>
                <a:ea typeface="Times New Roman"/>
                <a:cs typeface="Times New Roman"/>
                <a:sym typeface="Times New Roman"/>
              </a:rPr>
              <a:t>Goma leads with high BoJ scores, while Rwanda's lower scores may reflect varied operational efficiencies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Market Implications:</a:t>
            </a:r>
            <a:r>
              <a:rPr lang="en" sz="1200">
                <a:latin typeface="Times New Roman"/>
                <a:ea typeface="Times New Roman"/>
                <a:cs typeface="Times New Roman"/>
                <a:sym typeface="Times New Roman"/>
              </a:rPr>
              <a:t> The age and BoJ scores together suggest robust performance in Goma and a more established franchise presence in Rwanda</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Roboto"/>
              <a:ea typeface="Roboto"/>
              <a:cs typeface="Roboto"/>
              <a:sym typeface="Roboto"/>
            </a:endParaRPr>
          </a:p>
        </p:txBody>
      </p:sp>
      <p:sp>
        <p:nvSpPr>
          <p:cNvPr id="185" name="Google Shape;185;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a:latin typeface="Times New Roman"/>
                <a:ea typeface="Times New Roman"/>
                <a:cs typeface="Times New Roman"/>
                <a:sym typeface="Times New Roman"/>
              </a:rPr>
              <a:t>BOJ Score </a:t>
            </a:r>
            <a:r>
              <a:rPr b="1" lang="en" sz="2900">
                <a:latin typeface="Times New Roman"/>
                <a:ea typeface="Times New Roman"/>
                <a:cs typeface="Times New Roman"/>
                <a:sym typeface="Times New Roman"/>
              </a:rPr>
              <a:t>Data</a:t>
            </a:r>
            <a:endParaRPr b="1" sz="2900">
              <a:latin typeface="Times New Roman"/>
              <a:ea typeface="Times New Roman"/>
              <a:cs typeface="Times New Roman"/>
              <a:sym typeface="Times New Roman"/>
            </a:endParaRPr>
          </a:p>
        </p:txBody>
      </p:sp>
      <p:pic>
        <p:nvPicPr>
          <p:cNvPr id="186" name="Google Shape;186;p25"/>
          <p:cNvPicPr preferRelativeResize="0"/>
          <p:nvPr/>
        </p:nvPicPr>
        <p:blipFill rotWithShape="1">
          <a:blip r:embed="rId5">
            <a:alphaModFix/>
          </a:blip>
          <a:srcRect b="10545" l="7596" r="5582" t="11512"/>
          <a:stretch/>
        </p:blipFill>
        <p:spPr>
          <a:xfrm>
            <a:off x="8391975" y="4753877"/>
            <a:ext cx="640600" cy="3286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a:latin typeface="Times New Roman"/>
                <a:ea typeface="Times New Roman"/>
                <a:cs typeface="Times New Roman"/>
                <a:sym typeface="Times New Roman"/>
              </a:rPr>
              <a:t>Metric Calculation - RFM</a:t>
            </a:r>
            <a:endParaRPr b="1" sz="2900">
              <a:latin typeface="Times New Roman"/>
              <a:ea typeface="Times New Roman"/>
              <a:cs typeface="Times New Roman"/>
              <a:sym typeface="Times New Roman"/>
            </a:endParaRPr>
          </a:p>
        </p:txBody>
      </p:sp>
      <p:sp>
        <p:nvSpPr>
          <p:cNvPr id="192" name="Google Shape;192;p26"/>
          <p:cNvSpPr txBox="1"/>
          <p:nvPr/>
        </p:nvSpPr>
        <p:spPr>
          <a:xfrm>
            <a:off x="133975" y="955925"/>
            <a:ext cx="8932200" cy="2229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Aggregated meter reading data for 3 years by franchise_id to derive three key metrics: Recency, Frequency, and Monetary Value (RFM)</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Recency represents the temporal difference between the latest date and the present days, expressed in days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Frequency represents the production counts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Monetary Value is the total liters produced</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pic>
        <p:nvPicPr>
          <p:cNvPr id="193" name="Google Shape;193;p26"/>
          <p:cNvPicPr preferRelativeResize="0"/>
          <p:nvPr/>
        </p:nvPicPr>
        <p:blipFill>
          <a:blip r:embed="rId3">
            <a:alphaModFix/>
          </a:blip>
          <a:stretch>
            <a:fillRect/>
          </a:stretch>
        </p:blipFill>
        <p:spPr>
          <a:xfrm>
            <a:off x="401850" y="3330075"/>
            <a:ext cx="6450050" cy="1089250"/>
          </a:xfrm>
          <a:prstGeom prst="rect">
            <a:avLst/>
          </a:prstGeom>
          <a:noFill/>
          <a:ln>
            <a:noFill/>
          </a:ln>
        </p:spPr>
      </p:pic>
      <p:pic>
        <p:nvPicPr>
          <p:cNvPr id="194" name="Google Shape;194;p26"/>
          <p:cNvPicPr preferRelativeResize="0"/>
          <p:nvPr/>
        </p:nvPicPr>
        <p:blipFill rotWithShape="1">
          <a:blip r:embed="rId4">
            <a:alphaModFix/>
          </a:blip>
          <a:srcRect b="10545" l="7596" r="5582" t="11512"/>
          <a:stretch/>
        </p:blipFill>
        <p:spPr>
          <a:xfrm>
            <a:off x="8391975" y="4753877"/>
            <a:ext cx="640600" cy="32862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a:latin typeface="Times New Roman"/>
                <a:ea typeface="Times New Roman"/>
                <a:cs typeface="Times New Roman"/>
                <a:sym typeface="Times New Roman"/>
              </a:rPr>
              <a:t>Customer Profiling</a:t>
            </a:r>
            <a:endParaRPr b="1" sz="2900">
              <a:latin typeface="Times New Roman"/>
              <a:ea typeface="Times New Roman"/>
              <a:cs typeface="Times New Roman"/>
              <a:sym typeface="Times New Roman"/>
            </a:endParaRPr>
          </a:p>
        </p:txBody>
      </p:sp>
      <p:sp>
        <p:nvSpPr>
          <p:cNvPr id="200" name="Google Shape;200;p27"/>
          <p:cNvSpPr txBox="1"/>
          <p:nvPr/>
        </p:nvSpPr>
        <p:spPr>
          <a:xfrm>
            <a:off x="326325" y="3595250"/>
            <a:ext cx="8524200" cy="15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Determined the optimal number of clusters using silhouette scores and Within-cluster Sum of Squares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K-means segmented Customers into eight distinct segments based on RFM data revealing distinctive attributes through computation of cluster centers for precise marketing</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pic>
        <p:nvPicPr>
          <p:cNvPr id="201" name="Google Shape;201;p27"/>
          <p:cNvPicPr preferRelativeResize="0"/>
          <p:nvPr/>
        </p:nvPicPr>
        <p:blipFill>
          <a:blip r:embed="rId3">
            <a:alphaModFix/>
          </a:blip>
          <a:stretch>
            <a:fillRect/>
          </a:stretch>
        </p:blipFill>
        <p:spPr>
          <a:xfrm>
            <a:off x="257225" y="857825"/>
            <a:ext cx="4314775" cy="2619691"/>
          </a:xfrm>
          <a:prstGeom prst="rect">
            <a:avLst/>
          </a:prstGeom>
          <a:noFill/>
          <a:ln cap="flat" cmpd="sng" w="12700">
            <a:solidFill>
              <a:srgbClr val="000000"/>
            </a:solidFill>
            <a:prstDash val="solid"/>
            <a:miter lim="8000"/>
            <a:headEnd len="sm" w="sm" type="none"/>
            <a:tailEnd len="sm" w="sm" type="none"/>
          </a:ln>
        </p:spPr>
      </p:pic>
      <p:pic>
        <p:nvPicPr>
          <p:cNvPr id="202" name="Google Shape;202;p27"/>
          <p:cNvPicPr preferRelativeResize="0"/>
          <p:nvPr/>
        </p:nvPicPr>
        <p:blipFill>
          <a:blip r:embed="rId4">
            <a:alphaModFix/>
          </a:blip>
          <a:stretch>
            <a:fillRect/>
          </a:stretch>
        </p:blipFill>
        <p:spPr>
          <a:xfrm>
            <a:off x="4763236" y="848300"/>
            <a:ext cx="4196615" cy="2619700"/>
          </a:xfrm>
          <a:prstGeom prst="rect">
            <a:avLst/>
          </a:prstGeom>
          <a:noFill/>
          <a:ln cap="flat" cmpd="sng" w="12700">
            <a:solidFill>
              <a:srgbClr val="000000"/>
            </a:solidFill>
            <a:prstDash val="solid"/>
            <a:miter lim="8000"/>
            <a:headEnd len="sm" w="sm" type="none"/>
            <a:tailEnd len="sm" w="sm" type="none"/>
          </a:ln>
        </p:spPr>
      </p:pic>
      <p:pic>
        <p:nvPicPr>
          <p:cNvPr id="203" name="Google Shape;203;p27"/>
          <p:cNvPicPr preferRelativeResize="0"/>
          <p:nvPr/>
        </p:nvPicPr>
        <p:blipFill rotWithShape="1">
          <a:blip r:embed="rId5">
            <a:alphaModFix/>
          </a:blip>
          <a:srcRect b="10545" l="7596" r="5582" t="11512"/>
          <a:stretch/>
        </p:blipFill>
        <p:spPr>
          <a:xfrm>
            <a:off x="8391975" y="4753877"/>
            <a:ext cx="640600" cy="3286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a:latin typeface="Times New Roman"/>
                <a:ea typeface="Times New Roman"/>
                <a:cs typeface="Times New Roman"/>
                <a:sym typeface="Times New Roman"/>
              </a:rPr>
              <a:t>Cluster Analysis </a:t>
            </a:r>
            <a:endParaRPr b="1" sz="2900">
              <a:latin typeface="Times New Roman"/>
              <a:ea typeface="Times New Roman"/>
              <a:cs typeface="Times New Roman"/>
              <a:sym typeface="Times New Roman"/>
            </a:endParaRPr>
          </a:p>
        </p:txBody>
      </p:sp>
      <p:pic>
        <p:nvPicPr>
          <p:cNvPr id="209" name="Google Shape;209;p28"/>
          <p:cNvPicPr preferRelativeResize="0"/>
          <p:nvPr/>
        </p:nvPicPr>
        <p:blipFill>
          <a:blip r:embed="rId3">
            <a:alphaModFix/>
          </a:blip>
          <a:stretch>
            <a:fillRect/>
          </a:stretch>
        </p:blipFill>
        <p:spPr>
          <a:xfrm>
            <a:off x="204275" y="718600"/>
            <a:ext cx="5603275" cy="3762425"/>
          </a:xfrm>
          <a:prstGeom prst="rect">
            <a:avLst/>
          </a:prstGeom>
          <a:noFill/>
          <a:ln cap="flat" cmpd="sng" w="12700">
            <a:solidFill>
              <a:srgbClr val="000000"/>
            </a:solidFill>
            <a:prstDash val="solid"/>
            <a:miter lim="8000"/>
            <a:headEnd len="sm" w="sm" type="none"/>
            <a:tailEnd len="sm" w="sm" type="none"/>
          </a:ln>
        </p:spPr>
      </p:pic>
      <p:pic>
        <p:nvPicPr>
          <p:cNvPr id="210" name="Google Shape;210;p28"/>
          <p:cNvPicPr preferRelativeResize="0"/>
          <p:nvPr/>
        </p:nvPicPr>
        <p:blipFill>
          <a:blip r:embed="rId4">
            <a:alphaModFix/>
          </a:blip>
          <a:stretch>
            <a:fillRect/>
          </a:stretch>
        </p:blipFill>
        <p:spPr>
          <a:xfrm>
            <a:off x="5959950" y="1076250"/>
            <a:ext cx="2952750" cy="1314450"/>
          </a:xfrm>
          <a:prstGeom prst="rect">
            <a:avLst/>
          </a:prstGeom>
          <a:noFill/>
          <a:ln cap="flat" cmpd="sng" w="12700">
            <a:solidFill>
              <a:srgbClr val="000000"/>
            </a:solidFill>
            <a:prstDash val="solid"/>
            <a:miter lim="8000"/>
            <a:headEnd len="sm" w="sm" type="none"/>
            <a:tailEnd len="sm" w="sm" type="none"/>
          </a:ln>
        </p:spPr>
      </p:pic>
      <p:sp>
        <p:nvSpPr>
          <p:cNvPr id="211" name="Google Shape;211;p28"/>
          <p:cNvSpPr txBox="1"/>
          <p:nvPr/>
        </p:nvSpPr>
        <p:spPr>
          <a:xfrm>
            <a:off x="5746425" y="2660875"/>
            <a:ext cx="3312300" cy="19956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Cluster 8 and 2 are </a:t>
            </a:r>
            <a:r>
              <a:rPr lang="en" sz="1300">
                <a:latin typeface="Times New Roman"/>
                <a:ea typeface="Times New Roman"/>
                <a:cs typeface="Times New Roman"/>
                <a:sym typeface="Times New Roman"/>
              </a:rPr>
              <a:t>high-value customers that are loyal patron to Jibu</a:t>
            </a:r>
            <a:endParaRPr sz="13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This segmentation enables targeted marketing, personalized experiences, and optimized resource allocation to maximize customer satisfaction and loyalty</a:t>
            </a:r>
            <a:endParaRPr sz="1300">
              <a:latin typeface="Times New Roman"/>
              <a:ea typeface="Times New Roman"/>
              <a:cs typeface="Times New Roman"/>
              <a:sym typeface="Times New Roman"/>
            </a:endParaRPr>
          </a:p>
        </p:txBody>
      </p:sp>
      <p:pic>
        <p:nvPicPr>
          <p:cNvPr id="212" name="Google Shape;212;p28"/>
          <p:cNvPicPr preferRelativeResize="0"/>
          <p:nvPr/>
        </p:nvPicPr>
        <p:blipFill rotWithShape="1">
          <a:blip r:embed="rId5">
            <a:alphaModFix/>
          </a:blip>
          <a:srcRect b="10545" l="7596" r="5582" t="11512"/>
          <a:stretch/>
        </p:blipFill>
        <p:spPr>
          <a:xfrm>
            <a:off x="8391975" y="4753877"/>
            <a:ext cx="640600" cy="3286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a:latin typeface="Times New Roman"/>
                <a:ea typeface="Times New Roman"/>
                <a:cs typeface="Times New Roman"/>
                <a:sym typeface="Times New Roman"/>
              </a:rPr>
              <a:t>Customer Lifetime Value Calculation</a:t>
            </a:r>
            <a:endParaRPr b="1" sz="2900"/>
          </a:p>
        </p:txBody>
      </p:sp>
      <p:sp>
        <p:nvSpPr>
          <p:cNvPr id="218" name="Google Shape;218;p29"/>
          <p:cNvSpPr txBox="1"/>
          <p:nvPr/>
        </p:nvSpPr>
        <p:spPr>
          <a:xfrm>
            <a:off x="305175" y="982275"/>
            <a:ext cx="8515500" cy="1655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Calculated CLV factoring in customer lifespan and a discount rate to account for the time value of money over a three-year horizon</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A discount rate of 10% per year is applied to ensure future cash flows are inherently less valuable than present cash flows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t/>
            </a:r>
            <a:endParaRPr sz="2100">
              <a:solidFill>
                <a:schemeClr val="lt2"/>
              </a:solidFill>
              <a:latin typeface="Roboto"/>
              <a:ea typeface="Roboto"/>
              <a:cs typeface="Roboto"/>
              <a:sym typeface="Roboto"/>
            </a:endParaRPr>
          </a:p>
        </p:txBody>
      </p:sp>
      <p:pic>
        <p:nvPicPr>
          <p:cNvPr id="219" name="Google Shape;219;p29"/>
          <p:cNvPicPr preferRelativeResize="0"/>
          <p:nvPr/>
        </p:nvPicPr>
        <p:blipFill>
          <a:blip r:embed="rId3">
            <a:alphaModFix/>
          </a:blip>
          <a:stretch>
            <a:fillRect/>
          </a:stretch>
        </p:blipFill>
        <p:spPr>
          <a:xfrm>
            <a:off x="1501400" y="2342250"/>
            <a:ext cx="5616176" cy="704850"/>
          </a:xfrm>
          <a:prstGeom prst="rect">
            <a:avLst/>
          </a:prstGeom>
          <a:noFill/>
          <a:ln>
            <a:noFill/>
          </a:ln>
          <a:effectLst>
            <a:outerShdw blurRad="57150" rotWithShape="0" algn="bl" dir="5400000" dist="19050">
              <a:srgbClr val="000000">
                <a:alpha val="50000"/>
              </a:srgbClr>
            </a:outerShdw>
          </a:effectLst>
        </p:spPr>
      </p:pic>
      <p:sp>
        <p:nvSpPr>
          <p:cNvPr id="220" name="Google Shape;220;p29"/>
          <p:cNvSpPr txBox="1"/>
          <p:nvPr/>
        </p:nvSpPr>
        <p:spPr>
          <a:xfrm>
            <a:off x="409350" y="3157175"/>
            <a:ext cx="8515500" cy="16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Liters produced:</a:t>
            </a:r>
            <a:r>
              <a:rPr lang="en" sz="1500">
                <a:latin typeface="Times New Roman"/>
                <a:ea typeface="Times New Roman"/>
                <a:cs typeface="Times New Roman"/>
                <a:sym typeface="Times New Roman"/>
              </a:rPr>
              <a:t> </a:t>
            </a:r>
            <a:r>
              <a:rPr lang="en" sz="1500">
                <a:latin typeface="Roboto"/>
                <a:ea typeface="Roboto"/>
                <a:cs typeface="Roboto"/>
                <a:sym typeface="Roboto"/>
              </a:rPr>
              <a:t>Represents the quantity of water (in liters) produced by the franchise in one year</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b="1" lang="en" sz="1500">
                <a:latin typeface="Roboto"/>
                <a:ea typeface="Roboto"/>
                <a:cs typeface="Roboto"/>
                <a:sym typeface="Roboto"/>
              </a:rPr>
              <a:t>Discount Rate:</a:t>
            </a:r>
            <a:r>
              <a:rPr lang="en" sz="1500">
                <a:latin typeface="Roboto"/>
                <a:ea typeface="Roboto"/>
                <a:cs typeface="Roboto"/>
                <a:sym typeface="Roboto"/>
              </a:rPr>
              <a:t> Discount Rate of 10%</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b="1" lang="en" sz="1500">
                <a:latin typeface="Roboto"/>
                <a:ea typeface="Roboto"/>
                <a:cs typeface="Roboto"/>
                <a:sym typeface="Roboto"/>
              </a:rPr>
              <a:t>Year:</a:t>
            </a:r>
            <a:r>
              <a:rPr lang="en" sz="1500">
                <a:latin typeface="Roboto"/>
                <a:ea typeface="Roboto"/>
                <a:cs typeface="Roboto"/>
                <a:sym typeface="Roboto"/>
              </a:rPr>
              <a:t> The number of years since the start date</a:t>
            </a:r>
            <a:endParaRPr sz="1500">
              <a:latin typeface="Roboto"/>
              <a:ea typeface="Roboto"/>
              <a:cs typeface="Roboto"/>
              <a:sym typeface="Roboto"/>
            </a:endParaRPr>
          </a:p>
          <a:p>
            <a:pPr indent="0" lvl="0" marL="0" rtl="0" algn="l">
              <a:spcBef>
                <a:spcPts val="0"/>
              </a:spcBef>
              <a:spcAft>
                <a:spcPts val="0"/>
              </a:spcAft>
              <a:buNone/>
            </a:pPr>
            <a:r>
              <a:t/>
            </a:r>
            <a:endParaRPr sz="2100">
              <a:solidFill>
                <a:schemeClr val="lt2"/>
              </a:solidFill>
              <a:latin typeface="Roboto"/>
              <a:ea typeface="Roboto"/>
              <a:cs typeface="Roboto"/>
              <a:sym typeface="Roboto"/>
            </a:endParaRPr>
          </a:p>
        </p:txBody>
      </p:sp>
      <p:pic>
        <p:nvPicPr>
          <p:cNvPr id="221" name="Google Shape;221;p29"/>
          <p:cNvPicPr preferRelativeResize="0"/>
          <p:nvPr/>
        </p:nvPicPr>
        <p:blipFill rotWithShape="1">
          <a:blip r:embed="rId4">
            <a:alphaModFix/>
          </a:blip>
          <a:srcRect b="10545" l="7596" r="5582" t="11512"/>
          <a:stretch/>
        </p:blipFill>
        <p:spPr>
          <a:xfrm>
            <a:off x="8391975" y="4753877"/>
            <a:ext cx="640600" cy="3286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a:latin typeface="Times New Roman"/>
                <a:ea typeface="Times New Roman"/>
                <a:cs typeface="Times New Roman"/>
                <a:sym typeface="Times New Roman"/>
              </a:rPr>
              <a:t>Mapping Clusters to CLV</a:t>
            </a:r>
            <a:endParaRPr b="1" sz="2900">
              <a:latin typeface="Times New Roman"/>
              <a:ea typeface="Times New Roman"/>
              <a:cs typeface="Times New Roman"/>
              <a:sym typeface="Times New Roman"/>
            </a:endParaRPr>
          </a:p>
        </p:txBody>
      </p:sp>
      <p:pic>
        <p:nvPicPr>
          <p:cNvPr id="227" name="Google Shape;227;p30"/>
          <p:cNvPicPr preferRelativeResize="0"/>
          <p:nvPr/>
        </p:nvPicPr>
        <p:blipFill>
          <a:blip r:embed="rId3">
            <a:alphaModFix/>
          </a:blip>
          <a:stretch>
            <a:fillRect/>
          </a:stretch>
        </p:blipFill>
        <p:spPr>
          <a:xfrm>
            <a:off x="152400" y="1076250"/>
            <a:ext cx="8871425" cy="1461625"/>
          </a:xfrm>
          <a:prstGeom prst="rect">
            <a:avLst/>
          </a:prstGeom>
          <a:noFill/>
          <a:ln cap="flat" cmpd="sng" w="12700">
            <a:solidFill>
              <a:srgbClr val="000000"/>
            </a:solidFill>
            <a:prstDash val="solid"/>
            <a:miter lim="8000"/>
            <a:headEnd len="sm" w="sm" type="none"/>
            <a:tailEnd len="sm" w="sm" type="none"/>
          </a:ln>
        </p:spPr>
      </p:pic>
      <p:sp>
        <p:nvSpPr>
          <p:cNvPr id="228" name="Google Shape;228;p30"/>
          <p:cNvSpPr txBox="1"/>
          <p:nvPr/>
        </p:nvSpPr>
        <p:spPr>
          <a:xfrm>
            <a:off x="152400" y="2844825"/>
            <a:ext cx="8826600" cy="1332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2"/>
              </a:buClr>
              <a:buSzPts val="1500"/>
              <a:buFont typeface="Roboto"/>
              <a:buChar char="●"/>
            </a:pPr>
            <a:r>
              <a:rPr lang="en" sz="1500">
                <a:latin typeface="Times New Roman"/>
                <a:ea typeface="Times New Roman"/>
                <a:cs typeface="Times New Roman"/>
                <a:sym typeface="Times New Roman"/>
              </a:rPr>
              <a:t>Mapped CLV data with cluster data to compare CLV metrics across different franchise clusters, assessing variations in franchise value and performance</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Identified clusters with higher CLV, indicating areas of strength, and clusters with lower CLV, signaling areas for improvement</a:t>
            </a:r>
            <a:endParaRPr sz="1500">
              <a:latin typeface="Times New Roman"/>
              <a:ea typeface="Times New Roman"/>
              <a:cs typeface="Times New Roman"/>
              <a:sym typeface="Times New Roman"/>
            </a:endParaRPr>
          </a:p>
        </p:txBody>
      </p:sp>
      <p:pic>
        <p:nvPicPr>
          <p:cNvPr id="229" name="Google Shape;229;p30"/>
          <p:cNvPicPr preferRelativeResize="0"/>
          <p:nvPr/>
        </p:nvPicPr>
        <p:blipFill rotWithShape="1">
          <a:blip r:embed="rId4">
            <a:alphaModFix/>
          </a:blip>
          <a:srcRect b="10545" l="7596" r="5582" t="11512"/>
          <a:stretch/>
        </p:blipFill>
        <p:spPr>
          <a:xfrm>
            <a:off x="8391975" y="4753877"/>
            <a:ext cx="640600" cy="3286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a:latin typeface="Times New Roman"/>
                <a:ea typeface="Times New Roman"/>
                <a:cs typeface="Times New Roman"/>
                <a:sym typeface="Times New Roman"/>
              </a:rPr>
              <a:t>Mapping CLV to Health Data</a:t>
            </a:r>
            <a:endParaRPr b="1" sz="2900">
              <a:latin typeface="Times New Roman"/>
              <a:ea typeface="Times New Roman"/>
              <a:cs typeface="Times New Roman"/>
              <a:sym typeface="Times New Roman"/>
            </a:endParaRPr>
          </a:p>
        </p:txBody>
      </p:sp>
      <p:sp>
        <p:nvSpPr>
          <p:cNvPr id="235" name="Google Shape;235;p31"/>
          <p:cNvSpPr txBox="1"/>
          <p:nvPr/>
        </p:nvSpPr>
        <p:spPr>
          <a:xfrm>
            <a:off x="4838325" y="1971775"/>
            <a:ext cx="4086600" cy="22599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lt2"/>
              </a:buClr>
              <a:buSzPts val="1500"/>
              <a:buFont typeface="Roboto"/>
              <a:buChar char="●"/>
            </a:pPr>
            <a:r>
              <a:rPr lang="en" sz="1500">
                <a:latin typeface="Times New Roman"/>
                <a:ea typeface="Times New Roman"/>
                <a:cs typeface="Times New Roman"/>
                <a:sym typeface="Times New Roman"/>
              </a:rPr>
              <a:t>The CLV data was mapped with the health data to compute the</a:t>
            </a:r>
            <a:r>
              <a:rPr lang="en" sz="1500">
                <a:latin typeface="Times New Roman"/>
                <a:ea typeface="Times New Roman"/>
                <a:cs typeface="Times New Roman"/>
                <a:sym typeface="Times New Roman"/>
              </a:rPr>
              <a:t> Average CLV and</a:t>
            </a:r>
            <a:r>
              <a:rPr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total CLV</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just">
              <a:spcBef>
                <a:spcPts val="0"/>
              </a:spcBef>
              <a:spcAft>
                <a:spcPts val="0"/>
              </a:spcAft>
              <a:buNone/>
            </a:pPr>
            <a:r>
              <a:t/>
            </a:r>
            <a:endParaRPr sz="1500">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Franchise from Uganda and Rwanda shows high CLV compared to Kenya and Goma</a:t>
            </a:r>
            <a:endParaRPr sz="1500">
              <a:latin typeface="Times New Roman"/>
              <a:ea typeface="Times New Roman"/>
              <a:cs typeface="Times New Roman"/>
              <a:sym typeface="Times New Roman"/>
            </a:endParaRPr>
          </a:p>
          <a:p>
            <a:pPr indent="0" lvl="0" marL="0" rtl="0" algn="just">
              <a:spcBef>
                <a:spcPts val="0"/>
              </a:spcBef>
              <a:spcAft>
                <a:spcPts val="0"/>
              </a:spcAft>
              <a:buNone/>
            </a:pPr>
            <a:r>
              <a:t/>
            </a:r>
            <a:endParaRPr sz="1500">
              <a:latin typeface="Times New Roman"/>
              <a:ea typeface="Times New Roman"/>
              <a:cs typeface="Times New Roman"/>
              <a:sym typeface="Times New Roman"/>
            </a:endParaRPr>
          </a:p>
          <a:p>
            <a:pPr indent="0" lvl="0" marL="0" rtl="0" algn="just">
              <a:spcBef>
                <a:spcPts val="0"/>
              </a:spcBef>
              <a:spcAft>
                <a:spcPts val="0"/>
              </a:spcAft>
              <a:buNone/>
            </a:pPr>
            <a:r>
              <a:t/>
            </a:r>
            <a:endParaRPr sz="1500">
              <a:latin typeface="Times New Roman"/>
              <a:ea typeface="Times New Roman"/>
              <a:cs typeface="Times New Roman"/>
              <a:sym typeface="Times New Roman"/>
            </a:endParaRPr>
          </a:p>
        </p:txBody>
      </p:sp>
      <p:pic>
        <p:nvPicPr>
          <p:cNvPr id="236" name="Google Shape;236;p31"/>
          <p:cNvPicPr preferRelativeResize="0"/>
          <p:nvPr/>
        </p:nvPicPr>
        <p:blipFill>
          <a:blip r:embed="rId3">
            <a:alphaModFix/>
          </a:blip>
          <a:stretch>
            <a:fillRect/>
          </a:stretch>
        </p:blipFill>
        <p:spPr>
          <a:xfrm>
            <a:off x="152400" y="771450"/>
            <a:ext cx="4780068" cy="4167675"/>
          </a:xfrm>
          <a:prstGeom prst="rect">
            <a:avLst/>
          </a:prstGeom>
          <a:noFill/>
          <a:ln cap="flat" cmpd="sng" w="12700">
            <a:solidFill>
              <a:srgbClr val="000000"/>
            </a:solidFill>
            <a:prstDash val="solid"/>
            <a:miter lim="8000"/>
            <a:headEnd len="sm" w="sm" type="none"/>
            <a:tailEnd len="sm" w="sm" type="none"/>
          </a:ln>
        </p:spPr>
      </p:pic>
      <p:pic>
        <p:nvPicPr>
          <p:cNvPr id="237" name="Google Shape;237;p31"/>
          <p:cNvPicPr preferRelativeResize="0"/>
          <p:nvPr/>
        </p:nvPicPr>
        <p:blipFill rotWithShape="1">
          <a:blip r:embed="rId4">
            <a:alphaModFix/>
          </a:blip>
          <a:srcRect b="10545" l="7596" r="5582" t="11512"/>
          <a:stretch/>
        </p:blipFill>
        <p:spPr>
          <a:xfrm>
            <a:off x="8391975" y="4753877"/>
            <a:ext cx="640600" cy="3286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50">
                <a:latin typeface="Times New Roman"/>
                <a:ea typeface="Times New Roman"/>
                <a:cs typeface="Times New Roman"/>
                <a:sym typeface="Times New Roman"/>
              </a:rPr>
              <a:t>Table Of Content</a:t>
            </a:r>
            <a:endParaRPr b="1" sz="2850">
              <a:latin typeface="Times New Roman"/>
              <a:ea typeface="Times New Roman"/>
              <a:cs typeface="Times New Roman"/>
              <a:sym typeface="Times New Roman"/>
            </a:endParaRPr>
          </a:p>
        </p:txBody>
      </p:sp>
      <p:sp>
        <p:nvSpPr>
          <p:cNvPr id="74" name="Google Shape;74;p14"/>
          <p:cNvSpPr txBox="1"/>
          <p:nvPr/>
        </p:nvSpPr>
        <p:spPr>
          <a:xfrm>
            <a:off x="225600" y="514875"/>
            <a:ext cx="8692800" cy="4394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Times New Roman"/>
              <a:ea typeface="Times New Roman"/>
              <a:cs typeface="Times New Roman"/>
              <a:sym typeface="Times New Roman"/>
            </a:endParaRPr>
          </a:p>
        </p:txBody>
      </p:sp>
      <p:sp>
        <p:nvSpPr>
          <p:cNvPr id="75" name="Google Shape;75;p14"/>
          <p:cNvSpPr txBox="1"/>
          <p:nvPr/>
        </p:nvSpPr>
        <p:spPr>
          <a:xfrm>
            <a:off x="396000" y="886938"/>
            <a:ext cx="4022700" cy="331800"/>
          </a:xfrm>
          <a:prstGeom prst="rect">
            <a:avLst/>
          </a:prstGeom>
          <a:solidFill>
            <a:schemeClr val="dk1"/>
          </a:solidFill>
          <a:ln>
            <a:noFill/>
          </a:ln>
        </p:spPr>
        <p:txBody>
          <a:bodyPr anchorCtr="0" anchor="ctr" bIns="0" lIns="216000" spcFirstLastPara="1" rIns="0" wrap="square" tIns="0">
            <a:noAutofit/>
          </a:bodyPr>
          <a:lstStyle/>
          <a:p>
            <a:pPr indent="0" lvl="0" marL="0" marR="0" rtl="0" algn="l">
              <a:lnSpc>
                <a:spcPct val="100000"/>
              </a:lnSpc>
              <a:spcBef>
                <a:spcPts val="0"/>
              </a:spcBef>
              <a:spcAft>
                <a:spcPts val="0"/>
              </a:spcAft>
              <a:buClr>
                <a:srgbClr val="2D2D72"/>
              </a:buClr>
              <a:buSzPts val="1600"/>
              <a:buFont typeface="Libre Franklin Medium"/>
              <a:buNone/>
            </a:pPr>
            <a:r>
              <a:rPr b="1" lang="en" sz="1500">
                <a:solidFill>
                  <a:schemeClr val="lt1"/>
                </a:solidFill>
                <a:latin typeface="Times New Roman"/>
                <a:ea typeface="Times New Roman"/>
                <a:cs typeface="Times New Roman"/>
                <a:sym typeface="Times New Roman"/>
              </a:rPr>
              <a:t>OVERVIEW</a:t>
            </a:r>
            <a:endParaRPr b="1" i="0" sz="1300" u="none" cap="none" strike="noStrike">
              <a:solidFill>
                <a:schemeClr val="lt1"/>
              </a:solidFill>
              <a:latin typeface="Times New Roman"/>
              <a:ea typeface="Times New Roman"/>
              <a:cs typeface="Times New Roman"/>
              <a:sym typeface="Times New Roman"/>
            </a:endParaRPr>
          </a:p>
        </p:txBody>
      </p:sp>
      <p:sp>
        <p:nvSpPr>
          <p:cNvPr id="76" name="Google Shape;76;p14"/>
          <p:cNvSpPr txBox="1"/>
          <p:nvPr/>
        </p:nvSpPr>
        <p:spPr>
          <a:xfrm>
            <a:off x="396000" y="1385950"/>
            <a:ext cx="4022700" cy="312600"/>
          </a:xfrm>
          <a:prstGeom prst="rect">
            <a:avLst/>
          </a:prstGeom>
          <a:solidFill>
            <a:schemeClr val="dk1"/>
          </a:solidFill>
          <a:ln>
            <a:noFill/>
          </a:ln>
        </p:spPr>
        <p:txBody>
          <a:bodyPr anchorCtr="0" anchor="ctr" bIns="0" lIns="216000" spcFirstLastPara="1" rIns="0" wrap="square" tIns="0">
            <a:noAutofit/>
          </a:bodyPr>
          <a:lstStyle/>
          <a:p>
            <a:pPr indent="0" lvl="0" marL="0" rtl="0" algn="l">
              <a:spcBef>
                <a:spcPts val="0"/>
              </a:spcBef>
              <a:spcAft>
                <a:spcPts val="0"/>
              </a:spcAft>
              <a:buNone/>
            </a:pPr>
            <a:r>
              <a:rPr b="1" lang="en" sz="1500">
                <a:solidFill>
                  <a:schemeClr val="lt1"/>
                </a:solidFill>
                <a:latin typeface="Times New Roman"/>
                <a:ea typeface="Times New Roman"/>
                <a:cs typeface="Times New Roman"/>
                <a:sym typeface="Times New Roman"/>
              </a:rPr>
              <a:t>INTRODUCTION</a:t>
            </a:r>
            <a:endParaRPr b="1" i="0" sz="1600" u="none" cap="none" strike="noStrike">
              <a:solidFill>
                <a:schemeClr val="lt1"/>
              </a:solidFill>
              <a:latin typeface="Times New Roman"/>
              <a:ea typeface="Times New Roman"/>
              <a:cs typeface="Times New Roman"/>
              <a:sym typeface="Times New Roman"/>
            </a:endParaRPr>
          </a:p>
        </p:txBody>
      </p:sp>
      <p:sp>
        <p:nvSpPr>
          <p:cNvPr id="77" name="Google Shape;77;p14"/>
          <p:cNvSpPr txBox="1"/>
          <p:nvPr/>
        </p:nvSpPr>
        <p:spPr>
          <a:xfrm>
            <a:off x="396000" y="1865750"/>
            <a:ext cx="4022700" cy="312600"/>
          </a:xfrm>
          <a:prstGeom prst="rect">
            <a:avLst/>
          </a:prstGeom>
          <a:solidFill>
            <a:schemeClr val="dk1"/>
          </a:solidFill>
          <a:ln>
            <a:noFill/>
          </a:ln>
        </p:spPr>
        <p:txBody>
          <a:bodyPr anchorCtr="0" anchor="ctr" bIns="0" lIns="216000" spcFirstLastPara="1" rIns="0" wrap="square" tIns="0">
            <a:noAutofit/>
          </a:bodyPr>
          <a:lstStyle/>
          <a:p>
            <a:pPr indent="0" lvl="0" marL="0" rtl="0" algn="l">
              <a:spcBef>
                <a:spcPts val="0"/>
              </a:spcBef>
              <a:spcAft>
                <a:spcPts val="0"/>
              </a:spcAft>
              <a:buNone/>
            </a:pPr>
            <a:r>
              <a:rPr b="1" lang="en" sz="1500">
                <a:solidFill>
                  <a:schemeClr val="lt1"/>
                </a:solidFill>
                <a:latin typeface="Times New Roman"/>
                <a:ea typeface="Times New Roman"/>
                <a:cs typeface="Times New Roman"/>
                <a:sym typeface="Times New Roman"/>
              </a:rPr>
              <a:t>DATA PREPARATION/ CLEANING</a:t>
            </a:r>
            <a:endParaRPr b="1" i="0" sz="1900" u="none" cap="none" strike="noStrike">
              <a:solidFill>
                <a:schemeClr val="lt1"/>
              </a:solidFill>
              <a:latin typeface="Times New Roman"/>
              <a:ea typeface="Times New Roman"/>
              <a:cs typeface="Times New Roman"/>
              <a:sym typeface="Times New Roman"/>
            </a:endParaRPr>
          </a:p>
        </p:txBody>
      </p:sp>
      <p:sp>
        <p:nvSpPr>
          <p:cNvPr id="78" name="Google Shape;78;p14"/>
          <p:cNvSpPr txBox="1"/>
          <p:nvPr/>
        </p:nvSpPr>
        <p:spPr>
          <a:xfrm>
            <a:off x="396000" y="2345550"/>
            <a:ext cx="4022700" cy="331800"/>
          </a:xfrm>
          <a:prstGeom prst="rect">
            <a:avLst/>
          </a:prstGeom>
          <a:solidFill>
            <a:schemeClr val="dk1"/>
          </a:solidFill>
          <a:ln>
            <a:noFill/>
          </a:ln>
        </p:spPr>
        <p:txBody>
          <a:bodyPr anchorCtr="0" anchor="ctr" bIns="0" lIns="216000" spcFirstLastPara="1" rIns="0" wrap="square" tIns="0">
            <a:noAutofit/>
          </a:bodyPr>
          <a:lstStyle/>
          <a:p>
            <a:pPr indent="0" lvl="0" marL="0" rtl="0" algn="l">
              <a:spcBef>
                <a:spcPts val="0"/>
              </a:spcBef>
              <a:spcAft>
                <a:spcPts val="0"/>
              </a:spcAft>
              <a:buNone/>
            </a:pPr>
            <a:r>
              <a:rPr b="1" lang="en" sz="1500">
                <a:solidFill>
                  <a:schemeClr val="lt1"/>
                </a:solidFill>
                <a:latin typeface="Times New Roman"/>
                <a:ea typeface="Times New Roman"/>
                <a:cs typeface="Times New Roman"/>
                <a:sym typeface="Times New Roman"/>
              </a:rPr>
              <a:t>EXPLORATORY DATA ANALYSIS</a:t>
            </a:r>
            <a:endParaRPr b="1" i="0" sz="600" u="none" cap="none" strike="noStrike">
              <a:solidFill>
                <a:schemeClr val="lt1"/>
              </a:solidFill>
              <a:latin typeface="Times New Roman"/>
              <a:ea typeface="Times New Roman"/>
              <a:cs typeface="Times New Roman"/>
              <a:sym typeface="Times New Roman"/>
            </a:endParaRPr>
          </a:p>
        </p:txBody>
      </p:sp>
      <p:sp>
        <p:nvSpPr>
          <p:cNvPr id="79" name="Google Shape;79;p14"/>
          <p:cNvSpPr txBox="1"/>
          <p:nvPr/>
        </p:nvSpPr>
        <p:spPr>
          <a:xfrm>
            <a:off x="396000" y="2844550"/>
            <a:ext cx="4022700" cy="399900"/>
          </a:xfrm>
          <a:prstGeom prst="rect">
            <a:avLst/>
          </a:prstGeom>
          <a:solidFill>
            <a:schemeClr val="dk1"/>
          </a:solidFill>
          <a:ln>
            <a:noFill/>
          </a:ln>
        </p:spPr>
        <p:txBody>
          <a:bodyPr anchorCtr="0" anchor="ctr" bIns="0" lIns="216000" spcFirstLastPara="1" rIns="0" wrap="square" tIns="0">
            <a:noAutofit/>
          </a:bodyPr>
          <a:lstStyle/>
          <a:p>
            <a:pPr indent="0" lvl="0" marL="0" rtl="0" algn="l">
              <a:spcBef>
                <a:spcPts val="0"/>
              </a:spcBef>
              <a:spcAft>
                <a:spcPts val="0"/>
              </a:spcAft>
              <a:buNone/>
            </a:pPr>
            <a:r>
              <a:rPr b="1" lang="en" sz="1500">
                <a:solidFill>
                  <a:schemeClr val="lt1"/>
                </a:solidFill>
                <a:latin typeface="Times New Roman"/>
                <a:ea typeface="Times New Roman"/>
                <a:cs typeface="Times New Roman"/>
                <a:sym typeface="Times New Roman"/>
              </a:rPr>
              <a:t>CUSTOMER PROFILING</a:t>
            </a:r>
            <a:endParaRPr b="1" i="0" sz="100" u="none" cap="none" strike="noStrike">
              <a:solidFill>
                <a:schemeClr val="lt1"/>
              </a:solidFill>
              <a:latin typeface="Times New Roman"/>
              <a:ea typeface="Times New Roman"/>
              <a:cs typeface="Times New Roman"/>
              <a:sym typeface="Times New Roman"/>
            </a:endParaRPr>
          </a:p>
        </p:txBody>
      </p:sp>
      <p:sp>
        <p:nvSpPr>
          <p:cNvPr id="80" name="Google Shape;80;p14"/>
          <p:cNvSpPr txBox="1"/>
          <p:nvPr/>
        </p:nvSpPr>
        <p:spPr>
          <a:xfrm>
            <a:off x="396000" y="3411650"/>
            <a:ext cx="4022700" cy="399900"/>
          </a:xfrm>
          <a:prstGeom prst="rect">
            <a:avLst/>
          </a:prstGeom>
          <a:solidFill>
            <a:schemeClr val="dk1"/>
          </a:solidFill>
          <a:ln>
            <a:noFill/>
          </a:ln>
        </p:spPr>
        <p:txBody>
          <a:bodyPr anchorCtr="0" anchor="ctr" bIns="0" lIns="216000" spcFirstLastPara="1" rIns="0" wrap="square" tIns="0">
            <a:noAutofit/>
          </a:bodyPr>
          <a:lstStyle/>
          <a:p>
            <a:pPr indent="0" lvl="0" marL="0" rtl="0" algn="l">
              <a:spcBef>
                <a:spcPts val="0"/>
              </a:spcBef>
              <a:spcAft>
                <a:spcPts val="0"/>
              </a:spcAft>
              <a:buNone/>
            </a:pPr>
            <a:r>
              <a:rPr b="1" lang="en" sz="1500">
                <a:solidFill>
                  <a:schemeClr val="lt1"/>
                </a:solidFill>
                <a:latin typeface="Times New Roman"/>
                <a:ea typeface="Times New Roman"/>
                <a:cs typeface="Times New Roman"/>
                <a:sym typeface="Times New Roman"/>
              </a:rPr>
              <a:t>CUSTOMER LIFETIME VALUE</a:t>
            </a:r>
            <a:endParaRPr b="1" i="0" sz="100" u="none" cap="none" strike="noStrike">
              <a:solidFill>
                <a:schemeClr val="lt1"/>
              </a:solidFill>
              <a:latin typeface="Times New Roman"/>
              <a:ea typeface="Times New Roman"/>
              <a:cs typeface="Times New Roman"/>
              <a:sym typeface="Times New Roman"/>
            </a:endParaRPr>
          </a:p>
        </p:txBody>
      </p:sp>
      <p:sp>
        <p:nvSpPr>
          <p:cNvPr id="81" name="Google Shape;81;p14"/>
          <p:cNvSpPr txBox="1"/>
          <p:nvPr/>
        </p:nvSpPr>
        <p:spPr>
          <a:xfrm>
            <a:off x="396000" y="3978750"/>
            <a:ext cx="4022700" cy="399900"/>
          </a:xfrm>
          <a:prstGeom prst="rect">
            <a:avLst/>
          </a:prstGeom>
          <a:solidFill>
            <a:schemeClr val="dk1"/>
          </a:solidFill>
          <a:ln>
            <a:noFill/>
          </a:ln>
        </p:spPr>
        <p:txBody>
          <a:bodyPr anchorCtr="0" anchor="ctr" bIns="0" lIns="216000" spcFirstLastPara="1" rIns="0" wrap="square" tIns="0">
            <a:noAutofit/>
          </a:bodyPr>
          <a:lstStyle/>
          <a:p>
            <a:pPr indent="0" lvl="0" marL="0" rtl="0" algn="l">
              <a:spcBef>
                <a:spcPts val="0"/>
              </a:spcBef>
              <a:spcAft>
                <a:spcPts val="0"/>
              </a:spcAft>
              <a:buNone/>
            </a:pPr>
            <a:r>
              <a:rPr b="1" lang="en" sz="1500">
                <a:solidFill>
                  <a:schemeClr val="lt1"/>
                </a:solidFill>
                <a:latin typeface="Times New Roman"/>
                <a:ea typeface="Times New Roman"/>
                <a:cs typeface="Times New Roman"/>
                <a:sym typeface="Times New Roman"/>
              </a:rPr>
              <a:t>COMPETITOR ANALYSIS</a:t>
            </a:r>
            <a:endParaRPr b="1" i="0" sz="100" u="none" cap="none" strike="noStrike">
              <a:solidFill>
                <a:schemeClr val="lt1"/>
              </a:solidFill>
              <a:latin typeface="Times New Roman"/>
              <a:ea typeface="Times New Roman"/>
              <a:cs typeface="Times New Roman"/>
              <a:sym typeface="Times New Roman"/>
            </a:endParaRPr>
          </a:p>
        </p:txBody>
      </p:sp>
      <p:sp>
        <p:nvSpPr>
          <p:cNvPr id="82" name="Google Shape;82;p14"/>
          <p:cNvSpPr txBox="1"/>
          <p:nvPr/>
        </p:nvSpPr>
        <p:spPr>
          <a:xfrm>
            <a:off x="396000" y="4545850"/>
            <a:ext cx="4022700" cy="399900"/>
          </a:xfrm>
          <a:prstGeom prst="rect">
            <a:avLst/>
          </a:prstGeom>
          <a:solidFill>
            <a:schemeClr val="dk1"/>
          </a:solidFill>
          <a:ln>
            <a:noFill/>
          </a:ln>
        </p:spPr>
        <p:txBody>
          <a:bodyPr anchorCtr="0" anchor="ctr" bIns="0" lIns="216000" spcFirstLastPara="1" rIns="0" wrap="square" tIns="0">
            <a:noAutofit/>
          </a:bodyPr>
          <a:lstStyle/>
          <a:p>
            <a:pPr indent="0" lvl="0" marL="0" rtl="0" algn="l">
              <a:spcBef>
                <a:spcPts val="0"/>
              </a:spcBef>
              <a:spcAft>
                <a:spcPts val="0"/>
              </a:spcAft>
              <a:buNone/>
            </a:pPr>
            <a:r>
              <a:rPr b="1" lang="en" sz="1500">
                <a:solidFill>
                  <a:schemeClr val="lt1"/>
                </a:solidFill>
                <a:latin typeface="Times New Roman"/>
                <a:ea typeface="Times New Roman"/>
                <a:cs typeface="Times New Roman"/>
                <a:sym typeface="Times New Roman"/>
              </a:rPr>
              <a:t>CONCLUSION AND RECOMMENDATION</a:t>
            </a:r>
            <a:endParaRPr b="1" i="0" sz="1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a:t>Regression Analysis</a:t>
            </a:r>
            <a:endParaRPr b="1" sz="2900"/>
          </a:p>
        </p:txBody>
      </p:sp>
      <p:sp>
        <p:nvSpPr>
          <p:cNvPr id="243" name="Google Shape;243;p32"/>
          <p:cNvSpPr txBox="1"/>
          <p:nvPr/>
        </p:nvSpPr>
        <p:spPr>
          <a:xfrm>
            <a:off x="98250" y="2235225"/>
            <a:ext cx="8752200" cy="21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A predictive model was developed to forecast future CLV trends based on Revenue, Active Retailers, Sales Score, bottles sold to anticipate franchise outcomes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regression analysis revealed key predictors of CLV, highlighting the importance of BoJ Score and Sales Score, which directly impact customer satisfaction and loyalty</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built regression model achieved an R-square value of ~86% (Figure-3.7), demonstrating that a substantial proportion of the variance in the CLV</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pic>
        <p:nvPicPr>
          <p:cNvPr id="244" name="Google Shape;244;p32"/>
          <p:cNvPicPr preferRelativeResize="0"/>
          <p:nvPr/>
        </p:nvPicPr>
        <p:blipFill rotWithShape="1">
          <a:blip r:embed="rId3">
            <a:alphaModFix/>
          </a:blip>
          <a:srcRect b="0" l="1070" r="-1069" t="0"/>
          <a:stretch/>
        </p:blipFill>
        <p:spPr>
          <a:xfrm>
            <a:off x="135475" y="1094950"/>
            <a:ext cx="8752124" cy="966800"/>
          </a:xfrm>
          <a:prstGeom prst="rect">
            <a:avLst/>
          </a:prstGeom>
          <a:noFill/>
          <a:ln>
            <a:noFill/>
          </a:ln>
          <a:effectLst>
            <a:outerShdw blurRad="57150" rotWithShape="0" algn="bl" dir="5400000" dist="19050">
              <a:srgbClr val="000000">
                <a:alpha val="50000"/>
              </a:srgbClr>
            </a:outerShdw>
          </a:effectLst>
        </p:spPr>
      </p:pic>
      <p:pic>
        <p:nvPicPr>
          <p:cNvPr id="245" name="Google Shape;245;p32"/>
          <p:cNvPicPr preferRelativeResize="0"/>
          <p:nvPr/>
        </p:nvPicPr>
        <p:blipFill rotWithShape="1">
          <a:blip r:embed="rId4">
            <a:alphaModFix/>
          </a:blip>
          <a:srcRect b="10545" l="7596" r="5582" t="11512"/>
          <a:stretch/>
        </p:blipFill>
        <p:spPr>
          <a:xfrm>
            <a:off x="8391975" y="4753877"/>
            <a:ext cx="640600" cy="3286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a:latin typeface="Times New Roman"/>
                <a:ea typeface="Times New Roman"/>
                <a:cs typeface="Times New Roman"/>
                <a:sym typeface="Times New Roman"/>
              </a:rPr>
              <a:t>Competitor Analysis</a:t>
            </a:r>
            <a:endParaRPr b="1" sz="2900">
              <a:latin typeface="Times New Roman"/>
              <a:ea typeface="Times New Roman"/>
              <a:cs typeface="Times New Roman"/>
              <a:sym typeface="Times New Roman"/>
            </a:endParaRPr>
          </a:p>
        </p:txBody>
      </p:sp>
      <p:sp>
        <p:nvSpPr>
          <p:cNvPr id="251" name="Google Shape;251;p33"/>
          <p:cNvSpPr txBox="1"/>
          <p:nvPr/>
        </p:nvSpPr>
        <p:spPr>
          <a:xfrm>
            <a:off x="107150" y="759025"/>
            <a:ext cx="8902800" cy="42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Roboto"/>
                <a:ea typeface="Roboto"/>
                <a:cs typeface="Roboto"/>
                <a:sym typeface="Roboto"/>
              </a:rPr>
              <a:t>Naivas (Kenya): </a:t>
            </a:r>
            <a:r>
              <a:rPr lang="en" sz="1300">
                <a:latin typeface="Roboto"/>
                <a:ea typeface="Roboto"/>
                <a:cs typeface="Roboto"/>
                <a:sym typeface="Roboto"/>
              </a:rPr>
              <a:t>Boasts a broad product range. Jibu could counter this by expanding its own product offerings and enhancing its distribution network.</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Strategy:</a:t>
            </a:r>
            <a:r>
              <a:rPr lang="en" sz="1300"/>
              <a:t> Jibu can launch a loyalty program for customers and host educational workshops on water conservation.</a:t>
            </a:r>
            <a:endParaRPr sz="1300"/>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Virunga (Rwanda):</a:t>
            </a:r>
            <a:r>
              <a:rPr lang="en" sz="1300">
                <a:latin typeface="Roboto"/>
                <a:ea typeface="Roboto"/>
                <a:cs typeface="Roboto"/>
                <a:sym typeface="Roboto"/>
              </a:rPr>
              <a:t> Commits to eco-friendly packaging. Jibu could adopt similar practices and seek sustainability partnerships to bolster its eco-credentials.</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Strategy: </a:t>
            </a:r>
            <a:r>
              <a:rPr lang="en" sz="1300"/>
              <a:t>tree-planting events and water stations in high traffic areas can promote and show eco-friendliness.</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Swissta (Goma):</a:t>
            </a:r>
            <a:r>
              <a:rPr lang="en" sz="1300">
                <a:latin typeface="Roboto"/>
                <a:ea typeface="Roboto"/>
                <a:cs typeface="Roboto"/>
                <a:sym typeface="Roboto"/>
              </a:rPr>
              <a:t> Focuses on high-quality products. Jibu should ensure rigorous quality control and consider broadening its product lines.</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Strategy:</a:t>
            </a:r>
            <a:r>
              <a:rPr lang="en" sz="1300"/>
              <a:t> free water testing and event sponsorships community engagement.</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Aqua Sipi (Uganda): </a:t>
            </a:r>
            <a:r>
              <a:rPr lang="en" sz="1300">
                <a:latin typeface="Roboto"/>
                <a:ea typeface="Roboto"/>
                <a:cs typeface="Roboto"/>
                <a:sym typeface="Roboto"/>
              </a:rPr>
              <a:t>Known for premium water quality. Jibu might distinguish itself by emphasizing its social impact and extending its reach.</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Strategy: </a:t>
            </a:r>
            <a:r>
              <a:rPr lang="en" sz="1300"/>
              <a:t>Investing in mobile water purification units or Jibu Trucks to provide emergency relief and humanitarian aid during natural disasters or public health crises</a:t>
            </a:r>
            <a:endParaRPr sz="13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52" name="Google Shape;252;p33"/>
          <p:cNvPicPr preferRelativeResize="0"/>
          <p:nvPr/>
        </p:nvPicPr>
        <p:blipFill rotWithShape="1">
          <a:blip r:embed="rId3">
            <a:alphaModFix/>
          </a:blip>
          <a:srcRect b="10545" l="7596" r="5582" t="11512"/>
          <a:stretch/>
        </p:blipFill>
        <p:spPr>
          <a:xfrm>
            <a:off x="8391975" y="4753877"/>
            <a:ext cx="640600" cy="3286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a:latin typeface="Times New Roman"/>
                <a:ea typeface="Times New Roman"/>
                <a:cs typeface="Times New Roman"/>
                <a:sym typeface="Times New Roman"/>
              </a:rPr>
              <a:t>Conclusions &amp; Recommendations</a:t>
            </a:r>
            <a:endParaRPr b="1" sz="2900">
              <a:latin typeface="Times New Roman"/>
              <a:ea typeface="Times New Roman"/>
              <a:cs typeface="Times New Roman"/>
              <a:sym typeface="Times New Roman"/>
            </a:endParaRPr>
          </a:p>
        </p:txBody>
      </p:sp>
      <p:sp>
        <p:nvSpPr>
          <p:cNvPr id="258" name="Google Shape;258;p34"/>
          <p:cNvSpPr txBox="1"/>
          <p:nvPr/>
        </p:nvSpPr>
        <p:spPr>
          <a:xfrm>
            <a:off x="98225" y="1099725"/>
            <a:ext cx="8965500" cy="39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Times New Roman"/>
                <a:ea typeface="Times New Roman"/>
                <a:cs typeface="Times New Roman"/>
                <a:sym typeface="Times New Roman"/>
              </a:rPr>
              <a:t>Segmented Campaigns:</a:t>
            </a:r>
            <a:r>
              <a:rPr lang="en" sz="1300">
                <a:latin typeface="Times New Roman"/>
                <a:ea typeface="Times New Roman"/>
                <a:cs typeface="Times New Roman"/>
                <a:sym typeface="Times New Roman"/>
              </a:rPr>
              <a:t> Craft distinct marketing campaigns for potential franchise owners and consumers, addressing their unique interests</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b="1" lang="en" sz="1300">
                <a:latin typeface="Times New Roman"/>
                <a:ea typeface="Times New Roman"/>
                <a:cs typeface="Times New Roman"/>
                <a:sym typeface="Times New Roman"/>
              </a:rPr>
              <a:t>Cultural Resonance:</a:t>
            </a:r>
            <a:r>
              <a:rPr lang="en" sz="1300">
                <a:latin typeface="Times New Roman"/>
                <a:ea typeface="Times New Roman"/>
                <a:cs typeface="Times New Roman"/>
                <a:sym typeface="Times New Roman"/>
              </a:rPr>
              <a:t> Tailor marketing to reflect local cultural practices and languages to better connect with the community</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b="1" lang="en" sz="1300">
                <a:latin typeface="Times New Roman"/>
                <a:ea typeface="Times New Roman"/>
                <a:cs typeface="Times New Roman"/>
                <a:sym typeface="Times New Roman"/>
              </a:rPr>
              <a:t>Digital Strategy:</a:t>
            </a:r>
            <a:r>
              <a:rPr lang="en" sz="1300">
                <a:latin typeface="Times New Roman"/>
                <a:ea typeface="Times New Roman"/>
                <a:cs typeface="Times New Roman"/>
                <a:sym typeface="Times New Roman"/>
              </a:rPr>
              <a:t> Engage customers through social media and online advertising, using data to personalize the approach</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b="1" lang="en" sz="1300">
                <a:latin typeface="Times New Roman"/>
                <a:ea typeface="Times New Roman"/>
                <a:cs typeface="Times New Roman"/>
                <a:sym typeface="Times New Roman"/>
              </a:rPr>
              <a:t>Franchise Council: </a:t>
            </a:r>
            <a:r>
              <a:rPr lang="en" sz="1300">
                <a:latin typeface="Times New Roman"/>
                <a:ea typeface="Times New Roman"/>
                <a:cs typeface="Times New Roman"/>
                <a:sym typeface="Times New Roman"/>
              </a:rPr>
              <a:t>Form a council of leading franchisees to offer business insights and promote collaborative decision-making</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b="1" lang="en" sz="1300">
                <a:latin typeface="Times New Roman"/>
                <a:ea typeface="Times New Roman"/>
                <a:cs typeface="Times New Roman"/>
                <a:sym typeface="Times New Roman"/>
              </a:rPr>
              <a:t>Skills Workshops:</a:t>
            </a:r>
            <a:r>
              <a:rPr lang="en" sz="1300">
                <a:latin typeface="Times New Roman"/>
                <a:ea typeface="Times New Roman"/>
                <a:cs typeface="Times New Roman"/>
                <a:sym typeface="Times New Roman"/>
              </a:rPr>
              <a:t> Provide ongoing training to franchisees in business management and customer service</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b="1" lang="en" sz="1300">
                <a:latin typeface="Times New Roman"/>
                <a:ea typeface="Times New Roman"/>
                <a:cs typeface="Times New Roman"/>
                <a:sym typeface="Times New Roman"/>
              </a:rPr>
              <a:t>Recognition Programs:</a:t>
            </a:r>
            <a:r>
              <a:rPr lang="en" sz="1300">
                <a:latin typeface="Times New Roman"/>
                <a:ea typeface="Times New Roman"/>
                <a:cs typeface="Times New Roman"/>
                <a:sym typeface="Times New Roman"/>
              </a:rPr>
              <a:t> Launch programs to honor and incentivize franchisees' sales and service achievements</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b="1" lang="en" sz="1300">
                <a:latin typeface="Times New Roman"/>
                <a:ea typeface="Times New Roman"/>
                <a:cs typeface="Times New Roman"/>
                <a:sym typeface="Times New Roman"/>
              </a:rPr>
              <a:t>Surveyor Training:</a:t>
            </a:r>
            <a:r>
              <a:rPr lang="en" sz="1300">
                <a:latin typeface="Times New Roman"/>
                <a:ea typeface="Times New Roman"/>
                <a:cs typeface="Times New Roman"/>
                <a:sym typeface="Times New Roman"/>
              </a:rPr>
              <a:t> Educate surveyors to enhance data collection quality, leading to more informed business decisions</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b="1" lang="en" sz="1300">
                <a:latin typeface="Times New Roman"/>
                <a:ea typeface="Times New Roman"/>
                <a:cs typeface="Times New Roman"/>
                <a:sym typeface="Times New Roman"/>
              </a:rPr>
              <a:t>Agile Monitoring: </a:t>
            </a:r>
            <a:r>
              <a:rPr lang="en" sz="1300">
                <a:latin typeface="Times New Roman"/>
                <a:ea typeface="Times New Roman"/>
                <a:cs typeface="Times New Roman"/>
                <a:sym typeface="Times New Roman"/>
              </a:rPr>
              <a:t>Monitor performance metrics closely and adjust strategies swiftly in response to market changes</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Roboto"/>
              <a:ea typeface="Roboto"/>
              <a:cs typeface="Roboto"/>
              <a:sym typeface="Roboto"/>
            </a:endParaRPr>
          </a:p>
        </p:txBody>
      </p:sp>
      <p:pic>
        <p:nvPicPr>
          <p:cNvPr id="259" name="Google Shape;259;p34"/>
          <p:cNvPicPr preferRelativeResize="0"/>
          <p:nvPr/>
        </p:nvPicPr>
        <p:blipFill rotWithShape="1">
          <a:blip r:embed="rId3">
            <a:alphaModFix/>
          </a:blip>
          <a:srcRect b="10545" l="7596" r="5582" t="11512"/>
          <a:stretch/>
        </p:blipFill>
        <p:spPr>
          <a:xfrm>
            <a:off x="8391975" y="4753877"/>
            <a:ext cx="640600" cy="32862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nvSpPr>
        <p:spPr>
          <a:xfrm>
            <a:off x="1419825" y="1178700"/>
            <a:ext cx="6375900" cy="278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3600">
              <a:latin typeface="Times New Roman"/>
              <a:ea typeface="Times New Roman"/>
              <a:cs typeface="Times New Roman"/>
              <a:sym typeface="Times New Roman"/>
            </a:endParaRPr>
          </a:p>
          <a:p>
            <a:pPr indent="0" lvl="0" marL="0" rtl="0" algn="ctr">
              <a:spcBef>
                <a:spcPts val="0"/>
              </a:spcBef>
              <a:spcAft>
                <a:spcPts val="0"/>
              </a:spcAft>
              <a:buNone/>
            </a:pPr>
            <a:r>
              <a:t/>
            </a:r>
            <a:endParaRPr b="1" sz="3600">
              <a:latin typeface="Times New Roman"/>
              <a:ea typeface="Times New Roman"/>
              <a:cs typeface="Times New Roman"/>
              <a:sym typeface="Times New Roman"/>
            </a:endParaRPr>
          </a:p>
          <a:p>
            <a:pPr indent="0" lvl="0" marL="0" rtl="0" algn="ctr">
              <a:spcBef>
                <a:spcPts val="0"/>
              </a:spcBef>
              <a:spcAft>
                <a:spcPts val="0"/>
              </a:spcAft>
              <a:buNone/>
            </a:pPr>
            <a:r>
              <a:rPr b="1" lang="en" sz="3600">
                <a:solidFill>
                  <a:schemeClr val="accent4"/>
                </a:solidFill>
                <a:latin typeface="Times New Roman"/>
                <a:ea typeface="Times New Roman"/>
                <a:cs typeface="Times New Roman"/>
                <a:sym typeface="Times New Roman"/>
              </a:rPr>
              <a:t>Thank you!</a:t>
            </a:r>
            <a:endParaRPr b="1" sz="3600">
              <a:solidFill>
                <a:schemeClr val="accent4"/>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a:latin typeface="Times New Roman"/>
                <a:ea typeface="Times New Roman"/>
                <a:cs typeface="Times New Roman"/>
                <a:sym typeface="Times New Roman"/>
              </a:rPr>
              <a:t>Overview of Jibu</a:t>
            </a:r>
            <a:endParaRPr b="1" sz="2900">
              <a:latin typeface="Times New Roman"/>
              <a:ea typeface="Times New Roman"/>
              <a:cs typeface="Times New Roman"/>
              <a:sym typeface="Times New Roman"/>
            </a:endParaRPr>
          </a:p>
        </p:txBody>
      </p:sp>
      <p:sp>
        <p:nvSpPr>
          <p:cNvPr id="88" name="Google Shape;88;p15"/>
          <p:cNvSpPr txBox="1"/>
          <p:nvPr/>
        </p:nvSpPr>
        <p:spPr>
          <a:xfrm>
            <a:off x="241725" y="1050675"/>
            <a:ext cx="8374800" cy="3399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Jibu is a for-profit social enterprise started in 2012, by Randy and Galen Welsch</a:t>
            </a:r>
            <a:endParaRPr sz="2200">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sz="1700">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Main Products: Purified drinking water, LPG gas, </a:t>
            </a:r>
            <a:r>
              <a:rPr lang="en" sz="1700">
                <a:latin typeface="Times New Roman"/>
                <a:ea typeface="Times New Roman"/>
                <a:cs typeface="Times New Roman"/>
                <a:sym typeface="Times New Roman"/>
              </a:rPr>
              <a:t>fortified porridge</a:t>
            </a:r>
            <a:endParaRPr sz="1700">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sz="1700">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Area of Operation: Rwanda, Uganda, Kenya, Tanzania, DR Congo, Burundi, Zambia, and Ghana</a:t>
            </a:r>
            <a:endParaRPr sz="1700">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sz="1700">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H</a:t>
            </a:r>
            <a:r>
              <a:rPr lang="en" sz="1700">
                <a:latin typeface="Times New Roman"/>
                <a:ea typeface="Times New Roman"/>
                <a:cs typeface="Times New Roman"/>
                <a:sym typeface="Times New Roman"/>
              </a:rPr>
              <a:t>ybrid model, offering franchises that both generate income and drive positive social impact. Jibu equips franchises with capital, training, and support</a:t>
            </a:r>
            <a:endParaRPr sz="1700">
              <a:solidFill>
                <a:schemeClr val="lt2"/>
              </a:solidFill>
              <a:latin typeface="Times New Roman"/>
              <a:ea typeface="Times New Roman"/>
              <a:cs typeface="Times New Roman"/>
              <a:sym typeface="Times New Roman"/>
            </a:endParaRPr>
          </a:p>
        </p:txBody>
      </p:sp>
      <p:sp>
        <p:nvSpPr>
          <p:cNvPr id="89" name="Google Shape;89;p15"/>
          <p:cNvSpPr txBox="1"/>
          <p:nvPr/>
        </p:nvSpPr>
        <p:spPr>
          <a:xfrm>
            <a:off x="2612125" y="41125"/>
            <a:ext cx="5143500" cy="307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800">
              <a:solidFill>
                <a:schemeClr val="lt2"/>
              </a:solidFill>
              <a:latin typeface="Roboto"/>
              <a:ea typeface="Roboto"/>
              <a:cs typeface="Roboto"/>
              <a:sym typeface="Roboto"/>
            </a:endParaRPr>
          </a:p>
        </p:txBody>
      </p:sp>
      <p:pic>
        <p:nvPicPr>
          <p:cNvPr id="90" name="Google Shape;90;p15"/>
          <p:cNvPicPr preferRelativeResize="0"/>
          <p:nvPr/>
        </p:nvPicPr>
        <p:blipFill rotWithShape="1">
          <a:blip r:embed="rId3">
            <a:alphaModFix/>
          </a:blip>
          <a:srcRect b="10545" l="7596" r="5582" t="11512"/>
          <a:stretch/>
        </p:blipFill>
        <p:spPr>
          <a:xfrm>
            <a:off x="8338100" y="4771827"/>
            <a:ext cx="640600" cy="3286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b="1" sz="29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29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2900">
                <a:latin typeface="Times New Roman"/>
                <a:ea typeface="Times New Roman"/>
                <a:cs typeface="Times New Roman"/>
                <a:sym typeface="Times New Roman"/>
              </a:rPr>
              <a:t>Project Goal</a:t>
            </a:r>
            <a:endParaRPr sz="2900"/>
          </a:p>
          <a:p>
            <a:pPr indent="0" lvl="0" marL="0" rtl="0" algn="l">
              <a:spcBef>
                <a:spcPts val="0"/>
              </a:spcBef>
              <a:spcAft>
                <a:spcPts val="0"/>
              </a:spcAft>
              <a:buNone/>
            </a:pPr>
            <a:r>
              <a:t/>
            </a:r>
            <a:endParaRPr sz="2900">
              <a:solidFill>
                <a:srgbClr val="000000"/>
              </a:solidFill>
              <a:highlight>
                <a:srgbClr val="F2F2F2"/>
              </a:highlight>
              <a:latin typeface="Arial"/>
              <a:ea typeface="Arial"/>
              <a:cs typeface="Arial"/>
              <a:sym typeface="Arial"/>
            </a:endParaRPr>
          </a:p>
          <a:p>
            <a:pPr indent="0" lvl="0" marL="0" rtl="0" algn="l">
              <a:spcBef>
                <a:spcPts val="0"/>
              </a:spcBef>
              <a:spcAft>
                <a:spcPts val="0"/>
              </a:spcAft>
              <a:buNone/>
            </a:pPr>
            <a:r>
              <a:t/>
            </a:r>
            <a:endParaRPr sz="2900"/>
          </a:p>
        </p:txBody>
      </p:sp>
      <p:sp>
        <p:nvSpPr>
          <p:cNvPr id="96" name="Google Shape;96;p16"/>
          <p:cNvSpPr txBox="1"/>
          <p:nvPr/>
        </p:nvSpPr>
        <p:spPr>
          <a:xfrm>
            <a:off x="127800" y="1020050"/>
            <a:ext cx="8888400" cy="3532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b="1" lang="en" sz="1800">
                <a:latin typeface="Times New Roman"/>
                <a:ea typeface="Times New Roman"/>
                <a:cs typeface="Times New Roman"/>
                <a:sym typeface="Times New Roman"/>
              </a:rPr>
              <a:t>Analyze Customer Lifetime Value</a:t>
            </a:r>
            <a:r>
              <a:rPr lang="en" sz="1800">
                <a:latin typeface="Times New Roman"/>
                <a:ea typeface="Times New Roman"/>
                <a:cs typeface="Times New Roman"/>
                <a:sym typeface="Times New Roman"/>
              </a:rPr>
              <a:t>: Evaluate the long-term value of franchises for Jibu</a:t>
            </a:r>
            <a:endParaRPr sz="18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b="1" lang="en" sz="1800">
                <a:latin typeface="Times New Roman"/>
                <a:ea typeface="Times New Roman"/>
                <a:cs typeface="Times New Roman"/>
                <a:sym typeface="Times New Roman"/>
              </a:rPr>
              <a:t>Informed Strategy Development</a:t>
            </a:r>
            <a:r>
              <a:rPr lang="en" sz="1800">
                <a:latin typeface="Times New Roman"/>
                <a:ea typeface="Times New Roman"/>
                <a:cs typeface="Times New Roman"/>
                <a:sym typeface="Times New Roman"/>
              </a:rPr>
              <a:t>: Utilize CLV insights to enhance marketing strategies, customer satisfaction, and boost franchise performance</a:t>
            </a:r>
            <a:endParaRPr sz="18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b="1" lang="en" sz="1800">
                <a:latin typeface="Times New Roman"/>
                <a:ea typeface="Times New Roman"/>
                <a:cs typeface="Times New Roman"/>
                <a:sym typeface="Times New Roman"/>
              </a:rPr>
              <a:t>Market Research and Competitor Analysis</a:t>
            </a:r>
            <a:r>
              <a:rPr lang="en" sz="1800">
                <a:latin typeface="Times New Roman"/>
                <a:ea typeface="Times New Roman"/>
                <a:cs typeface="Times New Roman"/>
                <a:sym typeface="Times New Roman"/>
              </a:rPr>
              <a:t>: To identify market trends, opportunities, and threats, for Jibu's competitive positioning</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latin typeface="Times New Roman"/>
              <a:ea typeface="Times New Roman"/>
              <a:cs typeface="Times New Roman"/>
              <a:sym typeface="Times New Roman"/>
            </a:endParaRPr>
          </a:p>
        </p:txBody>
      </p:sp>
      <p:pic>
        <p:nvPicPr>
          <p:cNvPr id="97" name="Google Shape;97;p16"/>
          <p:cNvPicPr preferRelativeResize="0"/>
          <p:nvPr/>
        </p:nvPicPr>
        <p:blipFill rotWithShape="1">
          <a:blip r:embed="rId3">
            <a:alphaModFix/>
          </a:blip>
          <a:srcRect b="10545" l="7596" r="5582" t="11512"/>
          <a:stretch/>
        </p:blipFill>
        <p:spPr>
          <a:xfrm>
            <a:off x="8338100" y="4771827"/>
            <a:ext cx="640600" cy="3286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t/>
            </a:r>
            <a:endParaRPr sz="2900"/>
          </a:p>
          <a:p>
            <a:pPr indent="0" lvl="0" marL="0" rtl="0" algn="just">
              <a:lnSpc>
                <a:spcPct val="115000"/>
              </a:lnSpc>
              <a:spcBef>
                <a:spcPts val="0"/>
              </a:spcBef>
              <a:spcAft>
                <a:spcPts val="0"/>
              </a:spcAft>
              <a:buSzPts val="990"/>
              <a:buNone/>
            </a:pPr>
            <a:r>
              <a:rPr b="1" lang="en" sz="2900">
                <a:latin typeface="Times New Roman"/>
                <a:ea typeface="Times New Roman"/>
                <a:cs typeface="Times New Roman"/>
                <a:sym typeface="Times New Roman"/>
              </a:rPr>
              <a:t>Data Description </a:t>
            </a:r>
            <a:endParaRPr sz="2900">
              <a:latin typeface="Arial"/>
              <a:ea typeface="Arial"/>
              <a:cs typeface="Arial"/>
              <a:sym typeface="Arial"/>
            </a:endParaRPr>
          </a:p>
          <a:p>
            <a:pPr indent="0" lvl="0" marL="0" rtl="0" algn="l">
              <a:spcBef>
                <a:spcPts val="0"/>
              </a:spcBef>
              <a:spcAft>
                <a:spcPts val="0"/>
              </a:spcAft>
              <a:buSzPts val="990"/>
              <a:buNone/>
            </a:pPr>
            <a:r>
              <a:t/>
            </a:r>
            <a:endParaRPr sz="2320"/>
          </a:p>
        </p:txBody>
      </p:sp>
      <p:sp>
        <p:nvSpPr>
          <p:cNvPr id="103" name="Google Shape;103;p17"/>
          <p:cNvSpPr txBox="1"/>
          <p:nvPr/>
        </p:nvSpPr>
        <p:spPr>
          <a:xfrm>
            <a:off x="0" y="665025"/>
            <a:ext cx="9144000" cy="44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104" name="Google Shape;104;p17"/>
          <p:cNvPicPr preferRelativeResize="0"/>
          <p:nvPr/>
        </p:nvPicPr>
        <p:blipFill rotWithShape="1">
          <a:blip r:embed="rId3">
            <a:alphaModFix/>
          </a:blip>
          <a:srcRect b="10545" l="7596" r="5582" t="11512"/>
          <a:stretch/>
        </p:blipFill>
        <p:spPr>
          <a:xfrm>
            <a:off x="8391975" y="4753877"/>
            <a:ext cx="640600" cy="328623"/>
          </a:xfrm>
          <a:prstGeom prst="rect">
            <a:avLst/>
          </a:prstGeom>
          <a:noFill/>
          <a:ln>
            <a:noFill/>
          </a:ln>
        </p:spPr>
      </p:pic>
      <p:sp>
        <p:nvSpPr>
          <p:cNvPr id="105" name="Google Shape;105;p17"/>
          <p:cNvSpPr txBox="1"/>
          <p:nvPr/>
        </p:nvSpPr>
        <p:spPr>
          <a:xfrm>
            <a:off x="485550" y="903550"/>
            <a:ext cx="7989000" cy="34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Meters Reading</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b="1" sz="20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Franchise Name, Country, Water produced in liters, Month and year of production</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Converted column names to lowercase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Countries: Kenya, Rwanda, Uganda and Goma</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Considered years 2021, 2022, 2023 for calculating Recency, Frequency and Monetary value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Exclude negative water production values</a:t>
            </a:r>
            <a:endParaRPr b="1">
              <a:latin typeface="Times New Roman"/>
              <a:ea typeface="Times New Roman"/>
              <a:cs typeface="Times New Roman"/>
              <a:sym typeface="Times New Roman"/>
            </a:endParaRPr>
          </a:p>
          <a:p>
            <a:pPr indent="0" lvl="0" marL="457200" rtl="0" algn="l">
              <a:spcBef>
                <a:spcPts val="0"/>
              </a:spcBef>
              <a:spcAft>
                <a:spcPts val="0"/>
              </a:spcAft>
              <a:buNone/>
            </a:pPr>
            <a:r>
              <a:t/>
            </a:r>
            <a:endParaRPr b="1">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Total 4367 records after cleaning</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t/>
            </a:r>
            <a:endParaRPr sz="2900"/>
          </a:p>
          <a:p>
            <a:pPr indent="0" lvl="0" marL="0" rtl="0" algn="just">
              <a:lnSpc>
                <a:spcPct val="115000"/>
              </a:lnSpc>
              <a:spcBef>
                <a:spcPts val="0"/>
              </a:spcBef>
              <a:spcAft>
                <a:spcPts val="0"/>
              </a:spcAft>
              <a:buSzPts val="990"/>
              <a:buNone/>
            </a:pPr>
            <a:r>
              <a:rPr b="1" lang="en" sz="2900">
                <a:latin typeface="Times New Roman"/>
                <a:ea typeface="Times New Roman"/>
                <a:cs typeface="Times New Roman"/>
                <a:sym typeface="Times New Roman"/>
              </a:rPr>
              <a:t>Data Description </a:t>
            </a:r>
            <a:endParaRPr sz="2900">
              <a:latin typeface="Arial"/>
              <a:ea typeface="Arial"/>
              <a:cs typeface="Arial"/>
              <a:sym typeface="Arial"/>
            </a:endParaRPr>
          </a:p>
          <a:p>
            <a:pPr indent="0" lvl="0" marL="0" rtl="0" algn="l">
              <a:spcBef>
                <a:spcPts val="0"/>
              </a:spcBef>
              <a:spcAft>
                <a:spcPts val="0"/>
              </a:spcAft>
              <a:buSzPts val="990"/>
              <a:buNone/>
            </a:pPr>
            <a:r>
              <a:t/>
            </a:r>
            <a:endParaRPr sz="2320"/>
          </a:p>
        </p:txBody>
      </p:sp>
      <p:sp>
        <p:nvSpPr>
          <p:cNvPr id="111" name="Google Shape;111;p18"/>
          <p:cNvSpPr txBox="1"/>
          <p:nvPr/>
        </p:nvSpPr>
        <p:spPr>
          <a:xfrm>
            <a:off x="0" y="665025"/>
            <a:ext cx="9144000" cy="44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112" name="Google Shape;112;p18"/>
          <p:cNvPicPr preferRelativeResize="0"/>
          <p:nvPr/>
        </p:nvPicPr>
        <p:blipFill rotWithShape="1">
          <a:blip r:embed="rId3">
            <a:alphaModFix/>
          </a:blip>
          <a:srcRect b="10545" l="7596" r="5582" t="11512"/>
          <a:stretch/>
        </p:blipFill>
        <p:spPr>
          <a:xfrm>
            <a:off x="8391975" y="4753877"/>
            <a:ext cx="640600" cy="328623"/>
          </a:xfrm>
          <a:prstGeom prst="rect">
            <a:avLst/>
          </a:prstGeom>
          <a:noFill/>
          <a:ln>
            <a:noFill/>
          </a:ln>
        </p:spPr>
      </p:pic>
      <p:sp>
        <p:nvSpPr>
          <p:cNvPr id="113" name="Google Shape;113;p18"/>
          <p:cNvSpPr txBox="1"/>
          <p:nvPr/>
        </p:nvSpPr>
        <p:spPr>
          <a:xfrm>
            <a:off x="4614700" y="741975"/>
            <a:ext cx="4236900" cy="42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Health Data</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b="1" sz="11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Franchise Name Country, Hygiene Audit Score, P&amp;Q Audit Score, Target Achieved for water produced, LPG ad Porridge, Total Sales, Total Profit and Loss, Total Expenses</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marR="0" rtl="0" algn="l">
              <a:lnSpc>
                <a:spcPct val="100000"/>
              </a:lnSpc>
              <a:spcBef>
                <a:spcPts val="0"/>
              </a:spcBef>
              <a:spcAft>
                <a:spcPts val="0"/>
              </a:spcAft>
              <a:buSzPts val="1400"/>
              <a:buFont typeface="Times New Roman"/>
              <a:buChar char="●"/>
            </a:pPr>
            <a:r>
              <a:rPr lang="en">
                <a:latin typeface="Times New Roman"/>
                <a:ea typeface="Times New Roman"/>
                <a:cs typeface="Times New Roman"/>
                <a:sym typeface="Times New Roman"/>
              </a:rPr>
              <a:t>The 'Franchise Name' column from the first image was split into two separate columns, 'franchise_name' and 'franchise_id', to distinctly identify each franchise by its ID and name</a:t>
            </a:r>
            <a:endParaRPr>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17500" lvl="0" marL="457200" marR="0" rtl="0" algn="l">
              <a:lnSpc>
                <a:spcPct val="100000"/>
              </a:lnSpc>
              <a:spcBef>
                <a:spcPts val="0"/>
              </a:spcBef>
              <a:spcAft>
                <a:spcPts val="0"/>
              </a:spcAft>
              <a:buSzPts val="1400"/>
              <a:buFont typeface="Times New Roman"/>
              <a:buChar char="●"/>
            </a:pPr>
            <a:r>
              <a:rPr lang="en">
                <a:latin typeface="Times New Roman"/>
                <a:ea typeface="Times New Roman"/>
                <a:cs typeface="Times New Roman"/>
                <a:sym typeface="Times New Roman"/>
              </a:rPr>
              <a:t>Rigorously cleaned the data by mapping with Meter Reading and BOJ files manually</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pic>
        <p:nvPicPr>
          <p:cNvPr id="114" name="Google Shape;114;p18"/>
          <p:cNvPicPr preferRelativeResize="0"/>
          <p:nvPr/>
        </p:nvPicPr>
        <p:blipFill>
          <a:blip r:embed="rId4">
            <a:alphaModFix/>
          </a:blip>
          <a:stretch>
            <a:fillRect/>
          </a:stretch>
        </p:blipFill>
        <p:spPr>
          <a:xfrm>
            <a:off x="199225" y="1022700"/>
            <a:ext cx="1372400" cy="3625474"/>
          </a:xfrm>
          <a:prstGeom prst="rect">
            <a:avLst/>
          </a:prstGeom>
          <a:noFill/>
          <a:ln>
            <a:noFill/>
          </a:ln>
          <a:effectLst>
            <a:outerShdw blurRad="57150" rotWithShape="0" algn="bl" dir="5400000" dist="19050">
              <a:srgbClr val="000000">
                <a:alpha val="50000"/>
              </a:srgbClr>
            </a:outerShdw>
          </a:effectLst>
        </p:spPr>
      </p:pic>
      <p:pic>
        <p:nvPicPr>
          <p:cNvPr id="115" name="Google Shape;115;p18"/>
          <p:cNvPicPr preferRelativeResize="0"/>
          <p:nvPr/>
        </p:nvPicPr>
        <p:blipFill>
          <a:blip r:embed="rId5">
            <a:alphaModFix/>
          </a:blip>
          <a:stretch>
            <a:fillRect/>
          </a:stretch>
        </p:blipFill>
        <p:spPr>
          <a:xfrm>
            <a:off x="2218988" y="1022700"/>
            <a:ext cx="2098425" cy="3625475"/>
          </a:xfrm>
          <a:prstGeom prst="rect">
            <a:avLst/>
          </a:prstGeom>
          <a:noFill/>
          <a:ln>
            <a:noFill/>
          </a:ln>
          <a:effectLst>
            <a:outerShdw blurRad="57150" rotWithShape="0" algn="bl" dir="5400000" dist="19050">
              <a:srgbClr val="000000">
                <a:alpha val="50000"/>
              </a:srgbClr>
            </a:outerShdw>
          </a:effectLst>
        </p:spPr>
      </p:pic>
      <p:cxnSp>
        <p:nvCxnSpPr>
          <p:cNvPr id="116" name="Google Shape;116;p18"/>
          <p:cNvCxnSpPr/>
          <p:nvPr/>
        </p:nvCxnSpPr>
        <p:spPr>
          <a:xfrm flipH="1" rot="10800000">
            <a:off x="1687775" y="2357450"/>
            <a:ext cx="410700" cy="9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98250" y="-52025"/>
            <a:ext cx="8826600" cy="772200"/>
          </a:xfrm>
          <a:prstGeom prst="rect">
            <a:avLst/>
          </a:prstGeom>
        </p:spPr>
        <p:txBody>
          <a:bodyPr anchorCtr="0" anchor="ctr" bIns="91425" lIns="91425" spcFirstLastPara="1" rIns="91425" wrap="square" tIns="91425">
            <a:normAutofit fontScale="90000"/>
          </a:bodyPr>
          <a:lstStyle/>
          <a:p>
            <a:pPr indent="0" lvl="0" marL="0" rtl="0" algn="just">
              <a:lnSpc>
                <a:spcPct val="115000"/>
              </a:lnSpc>
              <a:spcBef>
                <a:spcPts val="0"/>
              </a:spcBef>
              <a:spcAft>
                <a:spcPts val="0"/>
              </a:spcAft>
              <a:buClr>
                <a:srgbClr val="000000"/>
              </a:buClr>
              <a:buSzPct val="43421"/>
              <a:buFont typeface="Arial"/>
              <a:buNone/>
            </a:pPr>
            <a:r>
              <a:t/>
            </a:r>
            <a:endParaRPr sz="228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228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9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3200">
                <a:latin typeface="Times New Roman"/>
                <a:ea typeface="Times New Roman"/>
                <a:cs typeface="Times New Roman"/>
                <a:sym typeface="Times New Roman"/>
              </a:rPr>
              <a:t>Data Cleaning &amp; Preparation</a:t>
            </a:r>
            <a:endParaRPr sz="3200"/>
          </a:p>
          <a:p>
            <a:pPr indent="0" lvl="0" marL="0" rtl="0" algn="just">
              <a:lnSpc>
                <a:spcPct val="115000"/>
              </a:lnSpc>
              <a:spcBef>
                <a:spcPts val="0"/>
              </a:spcBef>
              <a:spcAft>
                <a:spcPts val="0"/>
              </a:spcAft>
              <a:buClr>
                <a:srgbClr val="000000"/>
              </a:buClr>
              <a:buSzPct val="30937"/>
              <a:buFont typeface="Arial"/>
              <a:buNone/>
            </a:pPr>
            <a:r>
              <a:t/>
            </a:r>
            <a:endParaRPr b="1" sz="3200">
              <a:latin typeface="Times New Roman"/>
              <a:ea typeface="Times New Roman"/>
              <a:cs typeface="Times New Roman"/>
              <a:sym typeface="Times New Roman"/>
            </a:endParaRPr>
          </a:p>
          <a:p>
            <a:pPr indent="0" lvl="0" marL="0" rtl="0" algn="l">
              <a:spcBef>
                <a:spcPts val="0"/>
              </a:spcBef>
              <a:spcAft>
                <a:spcPts val="0"/>
              </a:spcAft>
              <a:buClr>
                <a:srgbClr val="000000"/>
              </a:buClr>
              <a:buSzPct val="35106"/>
              <a:buFont typeface="Arial"/>
              <a:buNone/>
            </a:pPr>
            <a:r>
              <a:t/>
            </a:r>
            <a:endParaRPr sz="2820"/>
          </a:p>
          <a:p>
            <a:pPr indent="0" lvl="0" marL="0" rtl="0" algn="l">
              <a:spcBef>
                <a:spcPts val="0"/>
              </a:spcBef>
              <a:spcAft>
                <a:spcPts val="0"/>
              </a:spcAft>
              <a:buNone/>
            </a:pPr>
            <a:r>
              <a:t/>
            </a:r>
            <a:endParaRPr/>
          </a:p>
        </p:txBody>
      </p:sp>
      <p:sp>
        <p:nvSpPr>
          <p:cNvPr id="122" name="Google Shape;122;p19"/>
          <p:cNvSpPr txBox="1"/>
          <p:nvPr/>
        </p:nvSpPr>
        <p:spPr>
          <a:xfrm>
            <a:off x="-30000" y="640025"/>
            <a:ext cx="9204000" cy="44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2"/>
              </a:solidFill>
              <a:latin typeface="Times New Roman"/>
              <a:ea typeface="Times New Roman"/>
              <a:cs typeface="Times New Roman"/>
              <a:sym typeface="Times New Roman"/>
            </a:endParaRPr>
          </a:p>
        </p:txBody>
      </p:sp>
      <p:pic>
        <p:nvPicPr>
          <p:cNvPr id="123" name="Google Shape;123;p19"/>
          <p:cNvPicPr preferRelativeResize="0"/>
          <p:nvPr/>
        </p:nvPicPr>
        <p:blipFill>
          <a:blip r:embed="rId3">
            <a:alphaModFix/>
          </a:blip>
          <a:stretch>
            <a:fillRect/>
          </a:stretch>
        </p:blipFill>
        <p:spPr>
          <a:xfrm>
            <a:off x="179075" y="767625"/>
            <a:ext cx="1054625" cy="1735925"/>
          </a:xfrm>
          <a:prstGeom prst="rect">
            <a:avLst/>
          </a:prstGeom>
          <a:noFill/>
          <a:ln>
            <a:noFill/>
          </a:ln>
          <a:effectLst>
            <a:outerShdw blurRad="57150" rotWithShape="0" algn="bl" dir="5400000" dist="19050">
              <a:srgbClr val="000000">
                <a:alpha val="50000"/>
              </a:srgbClr>
            </a:outerShdw>
          </a:effectLst>
        </p:spPr>
      </p:pic>
      <p:pic>
        <p:nvPicPr>
          <p:cNvPr id="124" name="Google Shape;124;p19"/>
          <p:cNvPicPr preferRelativeResize="0"/>
          <p:nvPr/>
        </p:nvPicPr>
        <p:blipFill>
          <a:blip r:embed="rId4">
            <a:alphaModFix/>
          </a:blip>
          <a:stretch>
            <a:fillRect/>
          </a:stretch>
        </p:blipFill>
        <p:spPr>
          <a:xfrm>
            <a:off x="3003600" y="767638"/>
            <a:ext cx="1007325" cy="1735925"/>
          </a:xfrm>
          <a:prstGeom prst="rect">
            <a:avLst/>
          </a:prstGeom>
          <a:noFill/>
          <a:ln>
            <a:noFill/>
          </a:ln>
          <a:effectLst>
            <a:outerShdw blurRad="57150" rotWithShape="0" algn="bl" dir="5400000" dist="19050">
              <a:srgbClr val="000000">
                <a:alpha val="50000"/>
              </a:srgbClr>
            </a:outerShdw>
          </a:effectLst>
        </p:spPr>
      </p:pic>
      <p:pic>
        <p:nvPicPr>
          <p:cNvPr id="125" name="Google Shape;125;p19"/>
          <p:cNvPicPr preferRelativeResize="0"/>
          <p:nvPr/>
        </p:nvPicPr>
        <p:blipFill>
          <a:blip r:embed="rId5">
            <a:alphaModFix/>
          </a:blip>
          <a:stretch>
            <a:fillRect/>
          </a:stretch>
        </p:blipFill>
        <p:spPr>
          <a:xfrm>
            <a:off x="179075" y="3087200"/>
            <a:ext cx="1054625" cy="1819875"/>
          </a:xfrm>
          <a:prstGeom prst="rect">
            <a:avLst/>
          </a:prstGeom>
          <a:noFill/>
          <a:ln>
            <a:noFill/>
          </a:ln>
          <a:effectLst>
            <a:outerShdw blurRad="57150" rotWithShape="0" algn="bl" dir="5400000" dist="19050">
              <a:srgbClr val="000000">
                <a:alpha val="50000"/>
              </a:srgbClr>
            </a:outerShdw>
          </a:effectLst>
        </p:spPr>
      </p:pic>
      <p:pic>
        <p:nvPicPr>
          <p:cNvPr id="126" name="Google Shape;126;p19"/>
          <p:cNvPicPr preferRelativeResize="0"/>
          <p:nvPr/>
        </p:nvPicPr>
        <p:blipFill>
          <a:blip r:embed="rId6">
            <a:alphaModFix/>
          </a:blip>
          <a:stretch>
            <a:fillRect/>
          </a:stretch>
        </p:blipFill>
        <p:spPr>
          <a:xfrm>
            <a:off x="1533025" y="3078200"/>
            <a:ext cx="1146650" cy="1819875"/>
          </a:xfrm>
          <a:prstGeom prst="rect">
            <a:avLst/>
          </a:prstGeom>
          <a:noFill/>
          <a:ln>
            <a:noFill/>
          </a:ln>
          <a:effectLst>
            <a:outerShdw blurRad="57150" rotWithShape="0" algn="bl" dir="5400000" dist="19050">
              <a:srgbClr val="000000">
                <a:alpha val="50000"/>
              </a:srgbClr>
            </a:outerShdw>
          </a:effectLst>
        </p:spPr>
      </p:pic>
      <p:pic>
        <p:nvPicPr>
          <p:cNvPr id="127" name="Google Shape;127;p19"/>
          <p:cNvPicPr preferRelativeResize="0"/>
          <p:nvPr/>
        </p:nvPicPr>
        <p:blipFill>
          <a:blip r:embed="rId7">
            <a:alphaModFix/>
          </a:blip>
          <a:stretch>
            <a:fillRect/>
          </a:stretch>
        </p:blipFill>
        <p:spPr>
          <a:xfrm>
            <a:off x="2979000" y="3060550"/>
            <a:ext cx="1007325" cy="1803700"/>
          </a:xfrm>
          <a:prstGeom prst="rect">
            <a:avLst/>
          </a:prstGeom>
          <a:noFill/>
          <a:ln>
            <a:noFill/>
          </a:ln>
          <a:effectLst>
            <a:outerShdw blurRad="57150" rotWithShape="0" algn="bl" dir="5400000" dist="19050">
              <a:srgbClr val="000000">
                <a:alpha val="50000"/>
              </a:srgbClr>
            </a:outerShdw>
          </a:effectLst>
        </p:spPr>
      </p:pic>
      <p:pic>
        <p:nvPicPr>
          <p:cNvPr id="128" name="Google Shape;128;p19"/>
          <p:cNvPicPr preferRelativeResize="0"/>
          <p:nvPr/>
        </p:nvPicPr>
        <p:blipFill>
          <a:blip r:embed="rId8">
            <a:alphaModFix/>
          </a:blip>
          <a:stretch>
            <a:fillRect/>
          </a:stretch>
        </p:blipFill>
        <p:spPr>
          <a:xfrm>
            <a:off x="1533013" y="767625"/>
            <a:ext cx="1099450" cy="1735925"/>
          </a:xfrm>
          <a:prstGeom prst="rect">
            <a:avLst/>
          </a:prstGeom>
          <a:noFill/>
          <a:ln>
            <a:noFill/>
          </a:ln>
          <a:effectLst>
            <a:outerShdw blurRad="57150" rotWithShape="0" algn="bl" dir="5400000" dist="19050">
              <a:srgbClr val="000000">
                <a:alpha val="50000"/>
              </a:srgbClr>
            </a:outerShdw>
          </a:effectLst>
        </p:spPr>
      </p:pic>
      <p:cxnSp>
        <p:nvCxnSpPr>
          <p:cNvPr id="129" name="Google Shape;129;p19"/>
          <p:cNvCxnSpPr/>
          <p:nvPr/>
        </p:nvCxnSpPr>
        <p:spPr>
          <a:xfrm>
            <a:off x="3440538" y="2652150"/>
            <a:ext cx="7200" cy="2598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9"/>
          <p:cNvCxnSpPr/>
          <p:nvPr/>
        </p:nvCxnSpPr>
        <p:spPr>
          <a:xfrm>
            <a:off x="571500" y="2652125"/>
            <a:ext cx="3900" cy="2865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9"/>
          <p:cNvCxnSpPr/>
          <p:nvPr/>
        </p:nvCxnSpPr>
        <p:spPr>
          <a:xfrm flipH="1">
            <a:off x="2056450" y="2652125"/>
            <a:ext cx="6300" cy="277500"/>
          </a:xfrm>
          <a:prstGeom prst="straightConnector1">
            <a:avLst/>
          </a:prstGeom>
          <a:noFill/>
          <a:ln cap="flat" cmpd="sng" w="9525">
            <a:solidFill>
              <a:schemeClr val="dk2"/>
            </a:solidFill>
            <a:prstDash val="solid"/>
            <a:round/>
            <a:headEnd len="med" w="med" type="none"/>
            <a:tailEnd len="med" w="med" type="triangle"/>
          </a:ln>
        </p:spPr>
      </p:cxnSp>
      <p:sp>
        <p:nvSpPr>
          <p:cNvPr id="132" name="Google Shape;132;p19"/>
          <p:cNvSpPr txBox="1"/>
          <p:nvPr/>
        </p:nvSpPr>
        <p:spPr>
          <a:xfrm>
            <a:off x="4482700" y="794275"/>
            <a:ext cx="4384500" cy="4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Health Data</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b="1" sz="17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Excluded records with zero revenue because of data discrepancies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Converted  'monthly_sales', 'total_exp_fran', and 'profit_loss' into USD to </a:t>
            </a:r>
            <a:r>
              <a:rPr lang="en" sz="1500">
                <a:latin typeface="Times New Roman"/>
                <a:ea typeface="Times New Roman"/>
                <a:cs typeface="Times New Roman"/>
                <a:sym typeface="Times New Roman"/>
              </a:rPr>
              <a:t>standardized</a:t>
            </a:r>
            <a:r>
              <a:rPr lang="en" sz="1500">
                <a:latin typeface="Times New Roman"/>
                <a:ea typeface="Times New Roman"/>
                <a:cs typeface="Times New Roman"/>
                <a:sym typeface="Times New Roman"/>
              </a:rPr>
              <a:t> the comparison and analysis</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b="1" lang="en" sz="1500">
                <a:latin typeface="Times New Roman"/>
                <a:ea typeface="Times New Roman"/>
                <a:cs typeface="Times New Roman"/>
                <a:sym typeface="Times New Roman"/>
              </a:rPr>
              <a:t>Total 1058 records after cleaning</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p:txBody>
      </p:sp>
      <p:pic>
        <p:nvPicPr>
          <p:cNvPr id="133" name="Google Shape;133;p19"/>
          <p:cNvPicPr preferRelativeResize="0"/>
          <p:nvPr/>
        </p:nvPicPr>
        <p:blipFill rotWithShape="1">
          <a:blip r:embed="rId9">
            <a:alphaModFix/>
          </a:blip>
          <a:srcRect b="10545" l="7596" r="5582" t="11512"/>
          <a:stretch/>
        </p:blipFill>
        <p:spPr>
          <a:xfrm>
            <a:off x="8391975" y="4753877"/>
            <a:ext cx="640600" cy="3286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just">
              <a:lnSpc>
                <a:spcPct val="115000"/>
              </a:lnSpc>
              <a:spcBef>
                <a:spcPts val="0"/>
              </a:spcBef>
              <a:spcAft>
                <a:spcPts val="0"/>
              </a:spcAft>
              <a:buClr>
                <a:srgbClr val="000000"/>
              </a:buClr>
              <a:buSzPct val="43421"/>
              <a:buFont typeface="Arial"/>
              <a:buNone/>
            </a:pPr>
            <a:r>
              <a:t/>
            </a:r>
            <a:endParaRPr sz="228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228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32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3200">
                <a:latin typeface="Times New Roman"/>
                <a:ea typeface="Times New Roman"/>
                <a:cs typeface="Times New Roman"/>
                <a:sym typeface="Times New Roman"/>
              </a:rPr>
              <a:t>Data Cleaning &amp; Preparation</a:t>
            </a:r>
            <a:endParaRPr sz="3200"/>
          </a:p>
          <a:p>
            <a:pPr indent="0" lvl="0" marL="0" rtl="0" algn="just">
              <a:lnSpc>
                <a:spcPct val="115000"/>
              </a:lnSpc>
              <a:spcBef>
                <a:spcPts val="0"/>
              </a:spcBef>
              <a:spcAft>
                <a:spcPts val="0"/>
              </a:spcAft>
              <a:buClr>
                <a:srgbClr val="000000"/>
              </a:buClr>
              <a:buSzPct val="30937"/>
              <a:buFont typeface="Arial"/>
              <a:buNone/>
            </a:pPr>
            <a:r>
              <a:t/>
            </a:r>
            <a:endParaRPr b="1" sz="3200">
              <a:latin typeface="Times New Roman"/>
              <a:ea typeface="Times New Roman"/>
              <a:cs typeface="Times New Roman"/>
              <a:sym typeface="Times New Roman"/>
            </a:endParaRPr>
          </a:p>
          <a:p>
            <a:pPr indent="0" lvl="0" marL="0" rtl="0" algn="l">
              <a:spcBef>
                <a:spcPts val="0"/>
              </a:spcBef>
              <a:spcAft>
                <a:spcPts val="0"/>
              </a:spcAft>
              <a:buClr>
                <a:srgbClr val="000000"/>
              </a:buClr>
              <a:buSzPct val="35106"/>
              <a:buFont typeface="Arial"/>
              <a:buNone/>
            </a:pPr>
            <a:r>
              <a:t/>
            </a:r>
            <a:endParaRPr sz="2820"/>
          </a:p>
          <a:p>
            <a:pPr indent="0" lvl="0" marL="0" rtl="0" algn="l">
              <a:spcBef>
                <a:spcPts val="0"/>
              </a:spcBef>
              <a:spcAft>
                <a:spcPts val="0"/>
              </a:spcAft>
              <a:buNone/>
            </a:pPr>
            <a:r>
              <a:t/>
            </a:r>
            <a:endParaRPr/>
          </a:p>
        </p:txBody>
      </p:sp>
      <p:sp>
        <p:nvSpPr>
          <p:cNvPr id="139" name="Google Shape;139;p20"/>
          <p:cNvSpPr txBox="1"/>
          <p:nvPr/>
        </p:nvSpPr>
        <p:spPr>
          <a:xfrm>
            <a:off x="-30000" y="640025"/>
            <a:ext cx="9204000" cy="44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2"/>
              </a:solidFill>
              <a:latin typeface="Times New Roman"/>
              <a:ea typeface="Times New Roman"/>
              <a:cs typeface="Times New Roman"/>
              <a:sym typeface="Times New Roman"/>
            </a:endParaRPr>
          </a:p>
        </p:txBody>
      </p:sp>
      <p:sp>
        <p:nvSpPr>
          <p:cNvPr id="140" name="Google Shape;140;p20"/>
          <p:cNvSpPr txBox="1"/>
          <p:nvPr/>
        </p:nvSpPr>
        <p:spPr>
          <a:xfrm>
            <a:off x="703625" y="830525"/>
            <a:ext cx="7402800" cy="4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BOJ Score</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b="1" sz="17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mWater Site ID &gt; Name, P.1 Quality, P.2 Sales, P.3 Customer Experience, BOJ Total Score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Converted </a:t>
            </a:r>
            <a:r>
              <a:rPr lang="en">
                <a:latin typeface="Times New Roman"/>
                <a:ea typeface="Times New Roman"/>
                <a:cs typeface="Times New Roman"/>
                <a:sym typeface="Times New Roman"/>
              </a:rPr>
              <a:t>mWater Site ID &gt; Name to Franchise_ID and Franchise_name and mapped it with Monthly meter reading and Franchise Health data</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Consolidated the sheets for Kenya, Goma, Uganda and Rwanda into one file- BOJ_Consolidated</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Total 124 franchises records over 4 countries after consolidation</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p:txBody>
      </p:sp>
      <p:pic>
        <p:nvPicPr>
          <p:cNvPr id="141" name="Google Shape;141;p20"/>
          <p:cNvPicPr preferRelativeResize="0"/>
          <p:nvPr/>
        </p:nvPicPr>
        <p:blipFill rotWithShape="1">
          <a:blip r:embed="rId3">
            <a:alphaModFix/>
          </a:blip>
          <a:srcRect b="10545" l="7596" r="5582" t="11512"/>
          <a:stretch/>
        </p:blipFill>
        <p:spPr>
          <a:xfrm>
            <a:off x="8391975" y="4753877"/>
            <a:ext cx="640600" cy="3286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nvSpPr>
        <p:spPr>
          <a:xfrm>
            <a:off x="0" y="656000"/>
            <a:ext cx="9144000" cy="448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b="1">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a:latin typeface="Times New Roman"/>
                <a:ea typeface="Times New Roman"/>
                <a:cs typeface="Times New Roman"/>
                <a:sym typeface="Times New Roman"/>
              </a:rPr>
              <a:t>Monthly Meter Reading: </a:t>
            </a:r>
            <a:endParaRPr b="1">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a:latin typeface="Times New Roman"/>
                <a:ea typeface="Times New Roman"/>
                <a:cs typeface="Times New Roman"/>
                <a:sym typeface="Times New Roman"/>
              </a:rPr>
              <a:t>Data Summary:</a:t>
            </a:r>
            <a:r>
              <a:rPr lang="en">
                <a:latin typeface="Times New Roman"/>
                <a:ea typeface="Times New Roman"/>
                <a:cs typeface="Times New Roman"/>
                <a:sym typeface="Times New Roman"/>
              </a:rPr>
              <a:t> The image provides summary statistics for water production across franchises, indicating significant variability in monthly production volumes and daily production rates</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0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a:latin typeface="Times New Roman"/>
                <a:ea typeface="Times New Roman"/>
                <a:cs typeface="Times New Roman"/>
                <a:sym typeface="Times New Roman"/>
              </a:rPr>
              <a:t>Production Variance:</a:t>
            </a:r>
            <a:r>
              <a:rPr lang="en">
                <a:latin typeface="Times New Roman"/>
                <a:ea typeface="Times New Roman"/>
                <a:cs typeface="Times New Roman"/>
                <a:sym typeface="Times New Roman"/>
              </a:rPr>
              <a:t> There's a vast range in production volumes, from as little as 20 liters to as much as 386,162 liters monthly, with an average production of 67,185 liters</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0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a:latin typeface="Times New Roman"/>
                <a:ea typeface="Times New Roman"/>
                <a:cs typeface="Times New Roman"/>
                <a:sym typeface="Times New Roman"/>
              </a:rPr>
              <a:t>Time-Stamped Data:</a:t>
            </a:r>
            <a:r>
              <a:rPr lang="en">
                <a:latin typeface="Times New Roman"/>
                <a:ea typeface="Times New Roman"/>
                <a:cs typeface="Times New Roman"/>
                <a:sym typeface="Times New Roman"/>
              </a:rPr>
              <a:t> The data spans from 2021 to 2023, allowing for temporal analysis of water production trends and operational efficiency among franchises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2"/>
              </a:solidFill>
              <a:latin typeface="Times New Roman"/>
              <a:ea typeface="Times New Roman"/>
              <a:cs typeface="Times New Roman"/>
              <a:sym typeface="Times New Roman"/>
            </a:endParaRPr>
          </a:p>
        </p:txBody>
      </p:sp>
      <p:pic>
        <p:nvPicPr>
          <p:cNvPr id="147" name="Google Shape;147;p21"/>
          <p:cNvPicPr preferRelativeResize="0"/>
          <p:nvPr/>
        </p:nvPicPr>
        <p:blipFill>
          <a:blip r:embed="rId3">
            <a:alphaModFix/>
          </a:blip>
          <a:stretch>
            <a:fillRect/>
          </a:stretch>
        </p:blipFill>
        <p:spPr>
          <a:xfrm>
            <a:off x="226550" y="1330500"/>
            <a:ext cx="8570000" cy="1509125"/>
          </a:xfrm>
          <a:prstGeom prst="rect">
            <a:avLst/>
          </a:prstGeom>
          <a:noFill/>
          <a:ln cap="flat" cmpd="sng" w="12700">
            <a:solidFill>
              <a:srgbClr val="000000"/>
            </a:solidFill>
            <a:prstDash val="solid"/>
            <a:miter lim="8000"/>
            <a:headEnd len="sm" w="sm" type="none"/>
            <a:tailEnd len="sm" w="sm" type="none"/>
          </a:ln>
        </p:spPr>
      </p:pic>
      <p:pic>
        <p:nvPicPr>
          <p:cNvPr id="148" name="Google Shape;148;p21"/>
          <p:cNvPicPr preferRelativeResize="0"/>
          <p:nvPr/>
        </p:nvPicPr>
        <p:blipFill rotWithShape="1">
          <a:blip r:embed="rId4">
            <a:alphaModFix/>
          </a:blip>
          <a:srcRect b="10545" l="7596" r="5582" t="11512"/>
          <a:stretch/>
        </p:blipFill>
        <p:spPr>
          <a:xfrm>
            <a:off x="8391975" y="4753877"/>
            <a:ext cx="640600" cy="328623"/>
          </a:xfrm>
          <a:prstGeom prst="rect">
            <a:avLst/>
          </a:prstGeom>
          <a:noFill/>
          <a:ln>
            <a:noFill/>
          </a:ln>
        </p:spPr>
      </p:pic>
      <p:sp>
        <p:nvSpPr>
          <p:cNvPr id="149" name="Google Shape;149;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2900">
                <a:latin typeface="Times New Roman"/>
                <a:ea typeface="Times New Roman"/>
                <a:cs typeface="Times New Roman"/>
                <a:sym typeface="Times New Roman"/>
              </a:rPr>
              <a:t>Exploratory Data Analysis - Monthly Meter Reading</a:t>
            </a:r>
            <a:endParaRPr sz="29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